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notesSlides/notesSlide5.xml" ContentType="application/vnd.openxmlformats-officedocument.presentationml.notesSlide+xml"/>
  <Override PartName="/ppt/theme/themeOverride4.xml" ContentType="application/vnd.openxmlformats-officedocument.themeOverride+xml"/>
  <Override PartName="/ppt/notesSlides/notesSlide6.xml" ContentType="application/vnd.openxmlformats-officedocument.presentationml.notesSlide+xml"/>
  <Override PartName="/ppt/theme/themeOverride5.xml" ContentType="application/vnd.openxmlformats-officedocument.themeOverride+xml"/>
  <Override PartName="/ppt/notesSlides/notesSlide7.xml" ContentType="application/vnd.openxmlformats-officedocument.presentationml.notesSlide+xml"/>
  <Override PartName="/ppt/theme/themeOverride6.xml" ContentType="application/vnd.openxmlformats-officedocument.themeOverride+xml"/>
  <Override PartName="/ppt/notesSlides/notesSlide8.xml" ContentType="application/vnd.openxmlformats-officedocument.presentationml.notesSlide+xml"/>
  <Override PartName="/ppt/theme/themeOverride7.xml" ContentType="application/vnd.openxmlformats-officedocument.themeOverride+xml"/>
  <Override PartName="/ppt/notesSlides/notesSlide9.xml" ContentType="application/vnd.openxmlformats-officedocument.presentationml.notesSlide+xml"/>
  <Override PartName="/ppt/theme/themeOverride8.xml" ContentType="application/vnd.openxmlformats-officedocument.themeOverride+xml"/>
  <Override PartName="/ppt/notesSlides/notesSlide10.xml" ContentType="application/vnd.openxmlformats-officedocument.presentationml.notesSlide+xml"/>
  <Override PartName="/ppt/theme/themeOverride9.xml" ContentType="application/vnd.openxmlformats-officedocument.themeOverride+xml"/>
  <Override PartName="/ppt/notesSlides/notesSlide11.xml" ContentType="application/vnd.openxmlformats-officedocument.presentationml.notesSlide+xml"/>
  <Override PartName="/ppt/theme/themeOverride10.xml" ContentType="application/vnd.openxmlformats-officedocument.themeOverride+xml"/>
  <Override PartName="/ppt/notesSlides/notesSlide12.xml" ContentType="application/vnd.openxmlformats-officedocument.presentationml.notesSlide+xml"/>
  <Override PartName="/ppt/theme/themeOverride1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57"/>
  </p:notesMasterIdLst>
  <p:handoutMasterIdLst>
    <p:handoutMasterId r:id="rId58"/>
  </p:handoutMasterIdLst>
  <p:sldIdLst>
    <p:sldId id="371" r:id="rId2"/>
    <p:sldId id="372" r:id="rId3"/>
    <p:sldId id="285" r:id="rId4"/>
    <p:sldId id="326" r:id="rId5"/>
    <p:sldId id="377" r:id="rId6"/>
    <p:sldId id="328" r:id="rId7"/>
    <p:sldId id="376" r:id="rId8"/>
    <p:sldId id="329" r:id="rId9"/>
    <p:sldId id="330" r:id="rId10"/>
    <p:sldId id="331" r:id="rId11"/>
    <p:sldId id="384" r:id="rId12"/>
    <p:sldId id="332" r:id="rId13"/>
    <p:sldId id="333" r:id="rId14"/>
    <p:sldId id="334" r:id="rId15"/>
    <p:sldId id="335" r:id="rId16"/>
    <p:sldId id="367" r:id="rId17"/>
    <p:sldId id="380" r:id="rId18"/>
    <p:sldId id="369" r:id="rId19"/>
    <p:sldId id="337" r:id="rId20"/>
    <p:sldId id="381" r:id="rId21"/>
    <p:sldId id="382" r:id="rId22"/>
    <p:sldId id="383" r:id="rId23"/>
    <p:sldId id="338" r:id="rId24"/>
    <p:sldId id="340" r:id="rId25"/>
    <p:sldId id="341" r:id="rId26"/>
    <p:sldId id="342" r:id="rId27"/>
    <p:sldId id="343" r:id="rId28"/>
    <p:sldId id="344" r:id="rId29"/>
    <p:sldId id="375" r:id="rId30"/>
    <p:sldId id="345" r:id="rId31"/>
    <p:sldId id="346" r:id="rId32"/>
    <p:sldId id="347" r:id="rId33"/>
    <p:sldId id="348" r:id="rId34"/>
    <p:sldId id="350" r:id="rId35"/>
    <p:sldId id="349" r:id="rId36"/>
    <p:sldId id="373" r:id="rId37"/>
    <p:sldId id="374" r:id="rId38"/>
    <p:sldId id="351" r:id="rId39"/>
    <p:sldId id="352" r:id="rId40"/>
    <p:sldId id="353" r:id="rId41"/>
    <p:sldId id="354" r:id="rId42"/>
    <p:sldId id="355" r:id="rId43"/>
    <p:sldId id="356" r:id="rId44"/>
    <p:sldId id="359" r:id="rId45"/>
    <p:sldId id="360" r:id="rId46"/>
    <p:sldId id="361" r:id="rId47"/>
    <p:sldId id="362" r:id="rId48"/>
    <p:sldId id="386" r:id="rId49"/>
    <p:sldId id="385" r:id="rId50"/>
    <p:sldId id="363" r:id="rId51"/>
    <p:sldId id="364" r:id="rId52"/>
    <p:sldId id="365" r:id="rId53"/>
    <p:sldId id="366" r:id="rId54"/>
    <p:sldId id="378" r:id="rId55"/>
    <p:sldId id="370" r:id="rId56"/>
  </p:sldIdLst>
  <p:sldSz cx="9144000" cy="6858000" type="letter"/>
  <p:notesSz cx="6858000" cy="9144000"/>
  <p:defaultTextStyle>
    <a:defPPr>
      <a:defRPr lang="es-ES_tradnl"/>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CCCC00"/>
    <a:srgbClr val="FF99CC"/>
    <a:srgbClr val="969696"/>
    <a:srgbClr val="00FFFF"/>
    <a:srgbClr val="006699"/>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6285" autoAdjust="0"/>
  </p:normalViewPr>
  <p:slideViewPr>
    <p:cSldViewPr>
      <p:cViewPr varScale="1">
        <p:scale>
          <a:sx n="27" d="100"/>
          <a:sy n="27" d="100"/>
        </p:scale>
        <p:origin x="1862"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842"/>
    </p:cViewPr>
  </p:sorterViewPr>
  <p:notesViewPr>
    <p:cSldViewPr>
      <p:cViewPr>
        <p:scale>
          <a:sx n="100" d="100"/>
          <a:sy n="100" d="100"/>
        </p:scale>
        <p:origin x="-864"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png"/></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685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solidFill>
                  <a:schemeClr val="tx2"/>
                </a:solidFill>
                <a:latin typeface="Arial" pitchFamily="34" charset="0"/>
                <a:ea typeface="Times New Roman" pitchFamily="18" charset="0"/>
                <a:cs typeface="Arial" pitchFamily="34" charset="0"/>
              </a:defRPr>
            </a:lvl1pPr>
          </a:lstStyle>
          <a:p>
            <a:r>
              <a:rPr lang="es-AR" sz="900">
                <a:solidFill>
                  <a:srgbClr val="808080"/>
                </a:solidFill>
                <a:latin typeface="Calibri" pitchFamily="34" charset="0"/>
              </a:rPr>
              <a:t>DESARROLLADOR DE APLICACIONES WEB </a:t>
            </a:r>
            <a:r>
              <a:rPr lang="es-AR" sz="900">
                <a:solidFill>
                  <a:srgbClr val="808080"/>
                </a:solidFill>
                <a:latin typeface="Times New Roman"/>
              </a:rPr>
              <a:t>–</a:t>
            </a:r>
            <a:r>
              <a:rPr lang="es-AR" sz="900">
                <a:solidFill>
                  <a:srgbClr val="808080"/>
                </a:solidFill>
                <a:latin typeface="Calibri" pitchFamily="34" charset="0"/>
              </a:rPr>
              <a:t> Tecnolog</a:t>
            </a:r>
            <a:r>
              <a:rPr lang="es-AR" sz="900">
                <a:solidFill>
                  <a:srgbClr val="808080"/>
                </a:solidFill>
                <a:latin typeface="Times New Roman"/>
              </a:rPr>
              <a:t>í</a:t>
            </a:r>
            <a:r>
              <a:rPr lang="es-AR" sz="900">
                <a:solidFill>
                  <a:srgbClr val="808080"/>
                </a:solidFill>
                <a:latin typeface="Calibri" pitchFamily="34" charset="0"/>
              </a:rPr>
              <a:t>a de Redes</a:t>
            </a:r>
            <a:endParaRPr lang="es-MX" sz="900">
              <a:solidFill>
                <a:srgbClr val="808080"/>
              </a:solidFill>
              <a:latin typeface="Calibri" pitchFamily="34" charset="0"/>
            </a:endParaRPr>
          </a:p>
          <a:p>
            <a:r>
              <a:rPr lang="es-MX" sz="900">
                <a:solidFill>
                  <a:srgbClr val="808080"/>
                </a:solidFill>
                <a:latin typeface="Calibri" pitchFamily="34" charset="0"/>
              </a:rPr>
              <a:t>Departamento de Ingenier</a:t>
            </a:r>
            <a:r>
              <a:rPr lang="es-MX" sz="900">
                <a:solidFill>
                  <a:srgbClr val="808080"/>
                </a:solidFill>
                <a:latin typeface="Times New Roman"/>
              </a:rPr>
              <a:t>í</a:t>
            </a:r>
            <a:r>
              <a:rPr lang="es-MX" sz="900">
                <a:solidFill>
                  <a:srgbClr val="808080"/>
                </a:solidFill>
                <a:latin typeface="Calibri" pitchFamily="34" charset="0"/>
              </a:rPr>
              <a:t>a e Investigaciones Tecnol</a:t>
            </a:r>
            <a:r>
              <a:rPr lang="es-MX" sz="900">
                <a:solidFill>
                  <a:srgbClr val="808080"/>
                </a:solidFill>
                <a:latin typeface="Times New Roman"/>
              </a:rPr>
              <a:t>ó</a:t>
            </a:r>
            <a:r>
              <a:rPr lang="es-MX" sz="900">
                <a:solidFill>
                  <a:srgbClr val="808080"/>
                </a:solidFill>
                <a:latin typeface="Calibri" pitchFamily="34" charset="0"/>
              </a:rPr>
              <a:t>gicas </a:t>
            </a:r>
            <a:r>
              <a:rPr lang="es-ES" sz="900">
                <a:solidFill>
                  <a:srgbClr val="808080"/>
                </a:solidFill>
                <a:latin typeface="Calibri" pitchFamily="34" charset="0"/>
              </a:rPr>
              <a:t>- </a:t>
            </a:r>
            <a:r>
              <a:rPr lang="es-AR" sz="900">
                <a:solidFill>
                  <a:srgbClr val="808080"/>
                </a:solidFill>
                <a:latin typeface="Calibri" pitchFamily="34" charset="0"/>
              </a:rPr>
              <a:t>UNLAM</a:t>
            </a:r>
            <a:endParaRPr lang="es-ES" sz="900">
              <a:solidFill>
                <a:srgbClr val="808080"/>
              </a:solidFill>
              <a:latin typeface="Calibri" pitchFamily="34" charset="0"/>
            </a:endParaRPr>
          </a:p>
          <a:p>
            <a:endParaRPr lang="es-ES_tradnl"/>
          </a:p>
          <a:p>
            <a:endParaRPr lang="es-ES"/>
          </a:p>
        </p:txBody>
      </p:sp>
      <p:sp>
        <p:nvSpPr>
          <p:cNvPr id="3277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ES_tradnl"/>
          </a:p>
        </p:txBody>
      </p:sp>
      <p:sp>
        <p:nvSpPr>
          <p:cNvPr id="3277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428442D-C9AB-401C-992C-87E1D1E35409}" type="slidenum">
              <a:rPr lang="es-ES_tradnl"/>
              <a:pPr>
                <a:defRPr/>
              </a:pPr>
              <a:t>‹Nº›</a:t>
            </a:fld>
            <a:endParaRPr lang="es-ES_tradnl"/>
          </a:p>
        </p:txBody>
      </p:sp>
      <p:pic>
        <p:nvPicPr>
          <p:cNvPr id="66566" name="Picture 6" descr="Unlam 3d"/>
          <p:cNvPicPr>
            <a:picLocks noChangeAspect="1" noChangeArrowheads="1"/>
          </p:cNvPicPr>
          <p:nvPr/>
        </p:nvPicPr>
        <p:blipFill>
          <a:blip r:embed="rId2" cstate="print"/>
          <a:srcRect/>
          <a:stretch>
            <a:fillRect/>
          </a:stretch>
        </p:blipFill>
        <p:spPr bwMode="auto">
          <a:xfrm>
            <a:off x="0" y="0"/>
            <a:ext cx="549275" cy="412750"/>
          </a:xfrm>
          <a:prstGeom prst="rect">
            <a:avLst/>
          </a:prstGeom>
          <a:noFill/>
        </p:spPr>
      </p:pic>
    </p:spTree>
    <p:extLst>
      <p:ext uri="{BB962C8B-B14F-4D97-AF65-F5344CB8AC3E}">
        <p14:creationId xmlns:p14="http://schemas.microsoft.com/office/powerpoint/2010/main" val="3275874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s-ES_tradnl"/>
          </a:p>
        </p:txBody>
      </p:sp>
      <p:sp>
        <p:nvSpPr>
          <p:cNvPr id="1843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s-ES_tradnl"/>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843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a:t>Haga clic para modificar el estilo de texto del patrón</a:t>
            </a:r>
          </a:p>
          <a:p>
            <a:pPr lvl="1"/>
            <a:r>
              <a:rPr lang="es-ES_tradnl" noProof="0"/>
              <a:t>Segundo nivel</a:t>
            </a:r>
          </a:p>
          <a:p>
            <a:pPr lvl="2"/>
            <a:r>
              <a:rPr lang="es-ES_tradnl" noProof="0"/>
              <a:t>Tercer nivel</a:t>
            </a:r>
          </a:p>
          <a:p>
            <a:pPr lvl="3"/>
            <a:r>
              <a:rPr lang="es-ES_tradnl" noProof="0"/>
              <a:t>Cuarto nivel</a:t>
            </a:r>
          </a:p>
          <a:p>
            <a:pPr lvl="4"/>
            <a:r>
              <a:rPr lang="es-ES_tradnl" noProof="0"/>
              <a:t>Quinto nivel</a:t>
            </a:r>
          </a:p>
        </p:txBody>
      </p:sp>
      <p:sp>
        <p:nvSpPr>
          <p:cNvPr id="1843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ES_tradnl"/>
          </a:p>
        </p:txBody>
      </p:sp>
      <p:sp>
        <p:nvSpPr>
          <p:cNvPr id="1843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49F7FDB-5E21-474A-A267-27F10AF7592E}" type="slidenum">
              <a:rPr lang="es-ES_tradnl"/>
              <a:pPr>
                <a:defRPr/>
              </a:pPr>
              <a:t>‹Nº›</a:t>
            </a:fld>
            <a:endParaRPr lang="es-ES_tradnl"/>
          </a:p>
        </p:txBody>
      </p:sp>
    </p:spTree>
    <p:extLst>
      <p:ext uri="{BB962C8B-B14F-4D97-AF65-F5344CB8AC3E}">
        <p14:creationId xmlns:p14="http://schemas.microsoft.com/office/powerpoint/2010/main" val="4487764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s.wikipedia.org/wiki/Internet_Architecture_Board" TargetMode="External"/><Relationship Id="rId7" Type="http://schemas.openxmlformats.org/officeDocument/2006/relationships/hyperlink" Target="https://tools.ietf.org/html/rfc2026"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es.wikipedia.org/wiki/Request_for_Comments#cite_note-5" TargetMode="External"/><Relationship Id="rId5" Type="http://schemas.openxmlformats.org/officeDocument/2006/relationships/hyperlink" Target="https://es.wikipedia.org/wiki/Request_for_Comments#cite_note-4" TargetMode="External"/><Relationship Id="rId4" Type="http://schemas.openxmlformats.org/officeDocument/2006/relationships/hyperlink" Target="https://es.wikipedia.org/wiki/Grupo_de_Trabajo_de_Ingenier%C3%ADa_de_Internet"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es.wikipedia.org/wiki/Proveedor_de_servicios_de_Internet"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s://es.wikipedia.org/wiki/NSFNET" TargetMode="External"/><Relationship Id="rId5" Type="http://schemas.openxmlformats.org/officeDocument/2006/relationships/hyperlink" Target="https://es.wikipedia.org/wiki/D%C3%A9cada_de_1990" TargetMode="External"/><Relationship Id="rId4" Type="http://schemas.openxmlformats.org/officeDocument/2006/relationships/hyperlink" Target="https://es.wikipedia.org/wiki/Peering"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es.wikipedia.org/wiki/Middleware"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s://es.wikipedia.org/wiki/API" TargetMode="External"/><Relationship Id="rId5" Type="http://schemas.openxmlformats.org/officeDocument/2006/relationships/hyperlink" Target="https://es.wikipedia.org/wiki/Red_de_computadoras" TargetMode="External"/><Relationship Id="rId4" Type="http://schemas.openxmlformats.org/officeDocument/2006/relationships/hyperlink" Target="https://es.wikipedia.org/wiki/Sistema_operativo"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s.wikipedia.org/wiki/Idioma_espa%C3%B1ol" TargetMode="External"/><Relationship Id="rId7" Type="http://schemas.openxmlformats.org/officeDocument/2006/relationships/hyperlink" Target="https://es.wikipedia.org/wiki/Internet_Architecture_Board"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es.wikipedia.org/w/index.php?title=Internet_Research_Steering_Group&amp;action=edit&amp;redlink=1" TargetMode="External"/><Relationship Id="rId5" Type="http://schemas.openxmlformats.org/officeDocument/2006/relationships/hyperlink" Target="https://es.wikipedia.org/wiki/IETF" TargetMode="External"/><Relationship Id="rId4" Type="http://schemas.openxmlformats.org/officeDocument/2006/relationships/hyperlink" Target="https://es.wikipedia.org/wiki/Internet_Research_Task_Force#cite_note-1"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s.wikipedia.org/wiki/Request_for_Comments#cite_note-IETF-1"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es.wikipedia.org/wiki/Request_for_Comments#cite_note-definicion-2"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ABBD730D-B218-422E-A578-03BEBFA775C6}" type="slidenum">
              <a:rPr lang="es-ES_tradnl" sz="1200"/>
              <a:pPr algn="r"/>
              <a:t>1</a:t>
            </a:fld>
            <a:endParaRPr lang="es-ES_tradnl" sz="1200"/>
          </a:p>
        </p:txBody>
      </p:sp>
      <p:sp>
        <p:nvSpPr>
          <p:cNvPr id="80899" name="Rectangle 2"/>
          <p:cNvSpPr>
            <a:spLocks noGrp="1" noRot="1" noChangeAspect="1" noChangeArrowheads="1" noTextEdit="1"/>
          </p:cNvSpPr>
          <p:nvPr>
            <p:ph type="sldImg"/>
          </p:nvPr>
        </p:nvSpPr>
        <p:spPr>
          <a:xfrm>
            <a:off x="1144588" y="685800"/>
            <a:ext cx="4572000" cy="3429000"/>
          </a:xfrm>
          <a:ln/>
        </p:spPr>
      </p:sp>
      <p:sp>
        <p:nvSpPr>
          <p:cNvPr id="80900" name="Rectangle 3"/>
          <p:cNvSpPr>
            <a:spLocks noGrp="1" noChangeArrowheads="1"/>
          </p:cNvSpPr>
          <p:nvPr>
            <p:ph type="body" idx="1"/>
          </p:nvPr>
        </p:nvSpPr>
        <p:spPr>
          <a:noFill/>
          <a:ln/>
        </p:spPr>
        <p:txBody>
          <a:bodyPr/>
          <a:lstStyle/>
          <a:p>
            <a:pPr algn="ctr"/>
            <a:r>
              <a:rPr lang="es-MX" b="1" dirty="0">
                <a:latin typeface="Verdana" pitchFamily="34" charset="0"/>
              </a:rPr>
              <a:t>Presentación de PowerPoint Nro. 4</a:t>
            </a:r>
          </a:p>
          <a:p>
            <a:pPr algn="ctr"/>
            <a:r>
              <a:rPr lang="es-MX" b="1" dirty="0">
                <a:latin typeface="Verdana" pitchFamily="34" charset="0"/>
              </a:rPr>
              <a:t>3-0-3 Tecbared-Introcom-04-2021-1.pptx</a:t>
            </a:r>
          </a:p>
          <a:p>
            <a:endParaRPr lang="es-E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E4D6B5A1-0237-4F70-8C93-38FDCAD61778}" type="slidenum">
              <a:rPr lang="es-ES_tradnl" smtClean="0"/>
              <a:pPr/>
              <a:t>14</a:t>
            </a:fld>
            <a:endParaRPr lang="es-ES_tradnl"/>
          </a:p>
        </p:txBody>
      </p:sp>
      <p:sp>
        <p:nvSpPr>
          <p:cNvPr id="53251" name="Rectangle 2"/>
          <p:cNvSpPr>
            <a:spLocks noGrp="1" noRot="1" noChangeAspect="1" noChangeArrowheads="1" noTextEdit="1"/>
          </p:cNvSpPr>
          <p:nvPr>
            <p:ph type="sldImg"/>
          </p:nvPr>
        </p:nvSpPr>
        <p:spPr>
          <a:solidFill>
            <a:srgbClr val="FFFFFF"/>
          </a:solidFill>
          <a:ln/>
        </p:spPr>
      </p:sp>
      <p:sp>
        <p:nvSpPr>
          <p:cNvPr id="53252" name="Rectangle 3"/>
          <p:cNvSpPr>
            <a:spLocks noGrp="1" noChangeArrowheads="1"/>
          </p:cNvSpPr>
          <p:nvPr>
            <p:ph type="body" idx="1"/>
          </p:nvPr>
        </p:nvSpPr>
        <p:spPr>
          <a:solidFill>
            <a:srgbClr val="FFFFFF"/>
          </a:solidFill>
          <a:ln>
            <a:solidFill>
              <a:srgbClr val="000000"/>
            </a:solidFill>
          </a:ln>
        </p:spPr>
        <p:txBody>
          <a:bodyPr/>
          <a:lstStyle/>
          <a:p>
            <a:r>
              <a:rPr lang="es-ES" sz="1200" b="0" i="0" kern="1200" dirty="0">
                <a:solidFill>
                  <a:schemeClr val="tx1"/>
                </a:solidFill>
                <a:effectLst/>
                <a:latin typeface="Times New Roman" pitchFamily="18" charset="0"/>
                <a:ea typeface="+mn-ea"/>
                <a:cs typeface="+mn-cs"/>
              </a:rPr>
              <a:t>El </a:t>
            </a:r>
            <a:r>
              <a:rPr lang="es-ES" sz="1200" b="0" i="0" u="none" strike="noStrike" kern="1200" dirty="0">
                <a:solidFill>
                  <a:schemeClr val="tx1"/>
                </a:solidFill>
                <a:effectLst/>
                <a:latin typeface="Times New Roman" pitchFamily="18" charset="0"/>
                <a:ea typeface="+mn-ea"/>
                <a:cs typeface="+mn-cs"/>
                <a:hlinkClick r:id="rId3" tooltip="Internet Architecture Board"/>
              </a:rPr>
              <a:t>Internet </a:t>
            </a:r>
            <a:r>
              <a:rPr lang="es-ES" sz="1200" b="0" i="0" u="none" strike="noStrike" kern="1200" dirty="0" err="1">
                <a:solidFill>
                  <a:schemeClr val="tx1"/>
                </a:solidFill>
                <a:effectLst/>
                <a:latin typeface="Times New Roman" pitchFamily="18" charset="0"/>
                <a:ea typeface="+mn-ea"/>
                <a:cs typeface="+mn-cs"/>
                <a:hlinkClick r:id="rId3" tooltip="Internet Architecture Board"/>
              </a:rPr>
              <a:t>Architecture</a:t>
            </a:r>
            <a:r>
              <a:rPr lang="es-ES" sz="1200" b="0" i="0" u="none" strike="noStrike" kern="1200" dirty="0">
                <a:solidFill>
                  <a:schemeClr val="tx1"/>
                </a:solidFill>
                <a:effectLst/>
                <a:latin typeface="Times New Roman" pitchFamily="18" charset="0"/>
                <a:ea typeface="+mn-ea"/>
                <a:cs typeface="+mn-cs"/>
                <a:hlinkClick r:id="rId3" tooltip="Internet Architecture Board"/>
              </a:rPr>
              <a:t> </a:t>
            </a:r>
            <a:r>
              <a:rPr lang="es-ES" sz="1200" b="0" i="0" u="none" strike="noStrike" kern="1200" dirty="0" err="1">
                <a:solidFill>
                  <a:schemeClr val="tx1"/>
                </a:solidFill>
                <a:effectLst/>
                <a:latin typeface="Times New Roman" pitchFamily="18" charset="0"/>
                <a:ea typeface="+mn-ea"/>
                <a:cs typeface="+mn-cs"/>
                <a:hlinkClick r:id="rId3" tooltip="Internet Architecture Board"/>
              </a:rPr>
              <a:t>Board</a:t>
            </a:r>
            <a:r>
              <a:rPr lang="es-ES" sz="1200" b="0" i="0" kern="1200" dirty="0">
                <a:solidFill>
                  <a:schemeClr val="tx1"/>
                </a:solidFill>
                <a:effectLst/>
                <a:latin typeface="Times New Roman" pitchFamily="18" charset="0"/>
                <a:ea typeface="+mn-ea"/>
                <a:cs typeface="+mn-cs"/>
              </a:rPr>
              <a:t> (IAB), un comité del </a:t>
            </a:r>
            <a:r>
              <a:rPr lang="es-ES" sz="1200" b="0" i="0" u="none" strike="noStrike" kern="1200" dirty="0">
                <a:solidFill>
                  <a:schemeClr val="tx1"/>
                </a:solidFill>
                <a:effectLst/>
                <a:latin typeface="Times New Roman" pitchFamily="18" charset="0"/>
                <a:ea typeface="+mn-ea"/>
                <a:cs typeface="+mn-cs"/>
                <a:hlinkClick r:id="rId4" tooltip="Grupo de Trabajo de Ingeniería de Internet"/>
              </a:rPr>
              <a:t>IETF</a:t>
            </a:r>
            <a:r>
              <a:rPr lang="es-ES" sz="1200" b="0" i="0" kern="1200" dirty="0">
                <a:solidFill>
                  <a:schemeClr val="tx1"/>
                </a:solidFill>
                <a:effectLst/>
                <a:latin typeface="Times New Roman" pitchFamily="18" charset="0"/>
                <a:ea typeface="+mn-ea"/>
                <a:cs typeface="+mn-cs"/>
              </a:rPr>
              <a:t>, mantiene una lista de </a:t>
            </a:r>
            <a:r>
              <a:rPr lang="es-ES" sz="1200" b="0" i="0" kern="1200" dirty="0" err="1">
                <a:solidFill>
                  <a:schemeClr val="tx1"/>
                </a:solidFill>
                <a:effectLst/>
                <a:latin typeface="Times New Roman" pitchFamily="18" charset="0"/>
                <a:ea typeface="+mn-ea"/>
                <a:cs typeface="+mn-cs"/>
              </a:rPr>
              <a:t>RFCs</a:t>
            </a:r>
            <a:r>
              <a:rPr lang="es-ES" sz="1200" b="0" i="0" kern="1200" dirty="0">
                <a:solidFill>
                  <a:schemeClr val="tx1"/>
                </a:solidFill>
                <a:effectLst/>
                <a:latin typeface="Times New Roman" pitchFamily="18" charset="0"/>
                <a:ea typeface="+mn-ea"/>
                <a:cs typeface="+mn-cs"/>
              </a:rPr>
              <a:t> que describen la familia de protocolos. Clasifica su estado de dos formas independientes:</a:t>
            </a:r>
            <a:r>
              <a:rPr lang="es-ES" sz="1200" b="0" i="0" u="none" strike="noStrike" kern="1200" baseline="30000" dirty="0">
                <a:solidFill>
                  <a:schemeClr val="tx1"/>
                </a:solidFill>
                <a:effectLst/>
                <a:latin typeface="Times New Roman" pitchFamily="18" charset="0"/>
                <a:ea typeface="+mn-ea"/>
                <a:cs typeface="+mn-cs"/>
                <a:hlinkClick r:id="rId5"/>
              </a:rPr>
              <a:t>4</a:t>
            </a:r>
            <a:r>
              <a:rPr lang="es-ES" sz="1200" b="0" i="0" kern="1200" dirty="0">
                <a:solidFill>
                  <a:schemeClr val="tx1"/>
                </a:solidFill>
                <a:effectLst/>
                <a:latin typeface="Times New Roman" pitchFamily="18" charset="0"/>
                <a:ea typeface="+mn-ea"/>
                <a:cs typeface="+mn-cs"/>
              </a:rPr>
              <a:t>​</a:t>
            </a:r>
            <a:r>
              <a:rPr lang="es-ES" sz="1200" b="0" i="0" u="none" strike="noStrike" kern="1200" baseline="30000" dirty="0">
                <a:solidFill>
                  <a:schemeClr val="tx1"/>
                </a:solidFill>
                <a:effectLst/>
                <a:latin typeface="Times New Roman" pitchFamily="18" charset="0"/>
                <a:ea typeface="+mn-ea"/>
                <a:cs typeface="+mn-cs"/>
                <a:hlinkClick r:id="rId6"/>
              </a:rPr>
              <a:t>5</a:t>
            </a:r>
            <a:r>
              <a:rPr lang="es-ES" sz="1200" b="0" i="0" kern="1200" dirty="0">
                <a:solidFill>
                  <a:schemeClr val="tx1"/>
                </a:solidFill>
                <a:effectLst/>
                <a:latin typeface="Times New Roman" pitchFamily="18" charset="0"/>
                <a:ea typeface="+mn-ea"/>
                <a:cs typeface="+mn-cs"/>
              </a:rPr>
              <a:t>​</a:t>
            </a:r>
          </a:p>
          <a:p>
            <a:r>
              <a:rPr lang="es-ES" sz="1200" b="0" i="0" kern="1200" dirty="0">
                <a:solidFill>
                  <a:schemeClr val="tx1"/>
                </a:solidFill>
                <a:effectLst/>
                <a:latin typeface="Times New Roman" pitchFamily="18" charset="0"/>
                <a:ea typeface="+mn-ea"/>
                <a:cs typeface="+mn-cs"/>
              </a:rPr>
              <a:t>Pasos de una especificación para convertirse en estándar (</a:t>
            </a:r>
            <a:r>
              <a:rPr lang="es-ES" sz="1200" b="0" i="0" u="none" strike="noStrike" kern="1200" dirty="0">
                <a:solidFill>
                  <a:schemeClr val="tx1"/>
                </a:solidFill>
                <a:effectLst/>
                <a:latin typeface="Times New Roman" pitchFamily="18" charset="0"/>
                <a:ea typeface="+mn-ea"/>
                <a:cs typeface="+mn-cs"/>
                <a:hlinkClick r:id="rId7"/>
              </a:rPr>
              <a:t>RFC 2026</a:t>
            </a:r>
            <a:r>
              <a:rPr lang="es-ES" sz="1200" b="0" i="0" kern="1200" dirty="0">
                <a:solidFill>
                  <a:schemeClr val="tx1"/>
                </a:solidFill>
                <a:effectLst/>
                <a:latin typeface="Times New Roman" pitchFamily="18" charset="0"/>
                <a:ea typeface="+mn-ea"/>
                <a:cs typeface="+mn-cs"/>
              </a:rPr>
              <a:t>)</a:t>
            </a:r>
          </a:p>
          <a:p>
            <a:r>
              <a:rPr lang="es-ES" sz="1200" b="0" i="0" kern="1200" dirty="0">
                <a:solidFill>
                  <a:schemeClr val="tx1"/>
                </a:solidFill>
                <a:effectLst/>
                <a:latin typeface="Times New Roman" pitchFamily="18" charset="0"/>
                <a:ea typeface="+mn-ea"/>
                <a:cs typeface="+mn-cs"/>
              </a:rPr>
              <a:t>La primera establece el grado de madurez de la especificación y la propuesta puede ser considerada respecto a ella como:</a:t>
            </a:r>
          </a:p>
          <a:p>
            <a:pPr lvl="1"/>
            <a:r>
              <a:rPr lang="es-ES" sz="1200" b="1" i="0" kern="1200" dirty="0">
                <a:solidFill>
                  <a:schemeClr val="tx1"/>
                </a:solidFill>
                <a:effectLst/>
                <a:latin typeface="Times New Roman" pitchFamily="18" charset="0"/>
                <a:ea typeface="+mn-ea"/>
                <a:cs typeface="+mn-cs"/>
              </a:rPr>
              <a:t>Estándar</a:t>
            </a:r>
            <a:r>
              <a:rPr lang="es-ES" sz="1200" b="0" i="0" kern="1200" dirty="0">
                <a:solidFill>
                  <a:schemeClr val="tx1"/>
                </a:solidFill>
                <a:effectLst/>
                <a:latin typeface="Times New Roman" pitchFamily="18" charset="0"/>
                <a:ea typeface="+mn-ea"/>
                <a:cs typeface="+mn-cs"/>
              </a:rPr>
              <a:t> (en inglés </a:t>
            </a:r>
            <a:r>
              <a:rPr lang="es-ES" sz="1200" b="0" i="1" kern="1200" dirty="0">
                <a:solidFill>
                  <a:schemeClr val="tx1"/>
                </a:solidFill>
                <a:effectLst/>
                <a:latin typeface="Times New Roman" pitchFamily="18" charset="0"/>
                <a:ea typeface="+mn-ea"/>
                <a:cs typeface="+mn-cs"/>
              </a:rPr>
              <a:t>standard</a:t>
            </a:r>
            <a:r>
              <a:rPr lang="es-ES" sz="1200" b="0" i="0" kern="1200" dirty="0">
                <a:solidFill>
                  <a:schemeClr val="tx1"/>
                </a:solidFill>
                <a:effectLst/>
                <a:latin typeface="Times New Roman" pitchFamily="18" charset="0"/>
                <a:ea typeface="+mn-ea"/>
                <a:cs typeface="+mn-cs"/>
              </a:rPr>
              <a:t>).- Es una norma</a:t>
            </a:r>
          </a:p>
          <a:p>
            <a:pPr lvl="1"/>
            <a:r>
              <a:rPr lang="es-ES" sz="1200" b="1" i="0" kern="1200" dirty="0">
                <a:solidFill>
                  <a:schemeClr val="tx1"/>
                </a:solidFill>
                <a:effectLst/>
                <a:latin typeface="Times New Roman" pitchFamily="18" charset="0"/>
                <a:ea typeface="+mn-ea"/>
                <a:cs typeface="+mn-cs"/>
              </a:rPr>
              <a:t>Estándar borrador</a:t>
            </a:r>
            <a:r>
              <a:rPr lang="es-ES" sz="1200" b="0" i="0" kern="1200" dirty="0">
                <a:solidFill>
                  <a:schemeClr val="tx1"/>
                </a:solidFill>
                <a:effectLst/>
                <a:latin typeface="Times New Roman" pitchFamily="18" charset="0"/>
                <a:ea typeface="+mn-ea"/>
                <a:cs typeface="+mn-cs"/>
              </a:rPr>
              <a:t> (en inglés </a:t>
            </a:r>
            <a:r>
              <a:rPr lang="es-ES" sz="1200" b="0" i="1" kern="1200" dirty="0" err="1">
                <a:solidFill>
                  <a:schemeClr val="tx1"/>
                </a:solidFill>
                <a:effectLst/>
                <a:latin typeface="Times New Roman" pitchFamily="18" charset="0"/>
                <a:ea typeface="+mn-ea"/>
                <a:cs typeface="+mn-cs"/>
              </a:rPr>
              <a:t>draft</a:t>
            </a:r>
            <a:r>
              <a:rPr lang="es-ES" sz="1200" b="0" i="1" kern="1200" dirty="0">
                <a:solidFill>
                  <a:schemeClr val="tx1"/>
                </a:solidFill>
                <a:effectLst/>
                <a:latin typeface="Times New Roman" pitchFamily="18" charset="0"/>
                <a:ea typeface="+mn-ea"/>
                <a:cs typeface="+mn-cs"/>
              </a:rPr>
              <a:t> standard</a:t>
            </a:r>
            <a:r>
              <a:rPr lang="es-ES" sz="1200" b="0" i="0" kern="1200" dirty="0">
                <a:solidFill>
                  <a:schemeClr val="tx1"/>
                </a:solidFill>
                <a:effectLst/>
                <a:latin typeface="Times New Roman" pitchFamily="18" charset="0"/>
                <a:ea typeface="+mn-ea"/>
                <a:cs typeface="+mn-cs"/>
              </a:rPr>
              <a:t>).- El IAB está considerando activamente este protocolo como un posible protocolo estándar. Existe una posibilidad que cambie, esos cambios serán hechos en un borrador del protocolo antes de liberarlos como </a:t>
            </a:r>
            <a:r>
              <a:rPr lang="es-ES" sz="1200" b="0" i="0" kern="1200" dirty="0" err="1">
                <a:solidFill>
                  <a:schemeClr val="tx1"/>
                </a:solidFill>
                <a:effectLst/>
                <a:latin typeface="Times New Roman" pitchFamily="18" charset="0"/>
                <a:ea typeface="+mn-ea"/>
                <a:cs typeface="+mn-cs"/>
              </a:rPr>
              <a:t>estándard</a:t>
            </a:r>
            <a:r>
              <a:rPr lang="es-ES" sz="1200" b="0" i="0" kern="1200" dirty="0">
                <a:solidFill>
                  <a:schemeClr val="tx1"/>
                </a:solidFill>
                <a:effectLst/>
                <a:latin typeface="Times New Roman" pitchFamily="18" charset="0"/>
                <a:ea typeface="+mn-ea"/>
                <a:cs typeface="+mn-cs"/>
              </a:rPr>
              <a:t>.</a:t>
            </a:r>
          </a:p>
          <a:p>
            <a:pPr lvl="1"/>
            <a:r>
              <a:rPr lang="es-ES" sz="1200" b="1" i="0" kern="1200" dirty="0">
                <a:solidFill>
                  <a:schemeClr val="tx1"/>
                </a:solidFill>
                <a:effectLst/>
                <a:latin typeface="Times New Roman" pitchFamily="18" charset="0"/>
                <a:ea typeface="+mn-ea"/>
                <a:cs typeface="+mn-cs"/>
              </a:rPr>
              <a:t>Estándar propuesto</a:t>
            </a:r>
            <a:r>
              <a:rPr lang="es-ES" sz="1200" b="0" i="0" kern="1200" dirty="0">
                <a:solidFill>
                  <a:schemeClr val="tx1"/>
                </a:solidFill>
                <a:effectLst/>
                <a:latin typeface="Times New Roman" pitchFamily="18" charset="0"/>
                <a:ea typeface="+mn-ea"/>
                <a:cs typeface="+mn-cs"/>
              </a:rPr>
              <a:t> (en inglés </a:t>
            </a:r>
            <a:r>
              <a:rPr lang="es-ES" sz="1200" b="0" i="1" kern="1200" dirty="0" err="1">
                <a:solidFill>
                  <a:schemeClr val="tx1"/>
                </a:solidFill>
                <a:effectLst/>
                <a:latin typeface="Times New Roman" pitchFamily="18" charset="0"/>
                <a:ea typeface="+mn-ea"/>
                <a:cs typeface="+mn-cs"/>
              </a:rPr>
              <a:t>proposed</a:t>
            </a:r>
            <a:r>
              <a:rPr lang="es-ES" sz="1200" b="0" i="1" kern="1200" dirty="0">
                <a:solidFill>
                  <a:schemeClr val="tx1"/>
                </a:solidFill>
                <a:effectLst/>
                <a:latin typeface="Times New Roman" pitchFamily="18" charset="0"/>
                <a:ea typeface="+mn-ea"/>
                <a:cs typeface="+mn-cs"/>
              </a:rPr>
              <a:t> standard</a:t>
            </a:r>
            <a:r>
              <a:rPr lang="es-ES" sz="1200" b="0" i="0" kern="1200" dirty="0">
                <a:solidFill>
                  <a:schemeClr val="tx1"/>
                </a:solidFill>
                <a:effectLst/>
                <a:latin typeface="Times New Roman" pitchFamily="18" charset="0"/>
                <a:ea typeface="+mn-ea"/>
                <a:cs typeface="+mn-cs"/>
              </a:rPr>
              <a:t>).- Es una propuesta que debe considerar el IAB para su estandarización en el futuro. Es probable la revisión del protocolo</a:t>
            </a:r>
          </a:p>
          <a:p>
            <a:pPr lvl="1"/>
            <a:r>
              <a:rPr lang="es-ES" sz="1200" b="1" i="0" kern="1200" dirty="0">
                <a:solidFill>
                  <a:schemeClr val="tx1"/>
                </a:solidFill>
                <a:effectLst/>
                <a:latin typeface="Times New Roman" pitchFamily="18" charset="0"/>
                <a:ea typeface="+mn-ea"/>
                <a:cs typeface="+mn-cs"/>
              </a:rPr>
              <a:t>Experimental</a:t>
            </a:r>
            <a:r>
              <a:rPr lang="es-ES" sz="1200" b="0" i="0" kern="1200" dirty="0">
                <a:solidFill>
                  <a:schemeClr val="tx1"/>
                </a:solidFill>
                <a:effectLst/>
                <a:latin typeface="Times New Roman" pitchFamily="18" charset="0"/>
                <a:ea typeface="+mn-ea"/>
                <a:cs typeface="+mn-cs"/>
              </a:rPr>
              <a:t> (en inglés </a:t>
            </a:r>
            <a:r>
              <a:rPr lang="es-ES" sz="1200" b="0" i="1" kern="1200" dirty="0">
                <a:solidFill>
                  <a:schemeClr val="tx1"/>
                </a:solidFill>
                <a:effectLst/>
                <a:latin typeface="Times New Roman" pitchFamily="18" charset="0"/>
                <a:ea typeface="+mn-ea"/>
                <a:cs typeface="+mn-cs"/>
              </a:rPr>
              <a:t>experimental</a:t>
            </a:r>
            <a:r>
              <a:rPr lang="es-ES" sz="1200" b="0" i="0" kern="1200" dirty="0">
                <a:solidFill>
                  <a:schemeClr val="tx1"/>
                </a:solidFill>
                <a:effectLst/>
                <a:latin typeface="Times New Roman" pitchFamily="18" charset="0"/>
                <a:ea typeface="+mn-ea"/>
                <a:cs typeface="+mn-cs"/>
              </a:rPr>
              <a:t>).- Es una especificación experimental que no debería implementarse a no ser que esté participando en el experimento y ha coordinado su uso del protocolo con el desarrollador del protocolo.</a:t>
            </a:r>
          </a:p>
          <a:p>
            <a:pPr lvl="1"/>
            <a:r>
              <a:rPr lang="es-ES" sz="1200" b="1" i="0" kern="1200" dirty="0">
                <a:solidFill>
                  <a:schemeClr val="tx1"/>
                </a:solidFill>
                <a:effectLst/>
                <a:latin typeface="Times New Roman" pitchFamily="18" charset="0"/>
                <a:ea typeface="+mn-ea"/>
                <a:cs typeface="+mn-cs"/>
              </a:rPr>
              <a:t>Informativo</a:t>
            </a:r>
            <a:r>
              <a:rPr lang="es-ES" sz="1200" b="0" i="0" kern="1200" dirty="0">
                <a:solidFill>
                  <a:schemeClr val="tx1"/>
                </a:solidFill>
                <a:effectLst/>
                <a:latin typeface="Times New Roman" pitchFamily="18" charset="0"/>
                <a:ea typeface="+mn-ea"/>
                <a:cs typeface="+mn-cs"/>
              </a:rPr>
              <a:t> (en inglés </a:t>
            </a:r>
            <a:r>
              <a:rPr lang="es-ES" sz="1200" b="0" i="1" kern="1200" dirty="0" err="1">
                <a:solidFill>
                  <a:schemeClr val="tx1"/>
                </a:solidFill>
                <a:effectLst/>
                <a:latin typeface="Times New Roman" pitchFamily="18" charset="0"/>
                <a:ea typeface="+mn-ea"/>
                <a:cs typeface="+mn-cs"/>
              </a:rPr>
              <a:t>informational</a:t>
            </a:r>
            <a:r>
              <a:rPr lang="es-ES" sz="1200" b="0" i="0" kern="1200" dirty="0">
                <a:solidFill>
                  <a:schemeClr val="tx1"/>
                </a:solidFill>
                <a:effectLst/>
                <a:latin typeface="Times New Roman" pitchFamily="18" charset="0"/>
                <a:ea typeface="+mn-ea"/>
                <a:cs typeface="+mn-cs"/>
              </a:rPr>
              <a:t>).- Los protocolo desarrollados por otras organizaciones o que en general que están fuera del alcance del IAB deben publicarse como </a:t>
            </a:r>
            <a:r>
              <a:rPr lang="es-ES" sz="1200" b="0" i="0" kern="1200" dirty="0" err="1">
                <a:solidFill>
                  <a:schemeClr val="tx1"/>
                </a:solidFill>
                <a:effectLst/>
                <a:latin typeface="Times New Roman" pitchFamily="18" charset="0"/>
                <a:ea typeface="+mn-ea"/>
                <a:cs typeface="+mn-cs"/>
              </a:rPr>
              <a:t>RFCs</a:t>
            </a:r>
            <a:r>
              <a:rPr lang="es-ES" sz="1200" b="0" i="0" kern="1200" dirty="0">
                <a:solidFill>
                  <a:schemeClr val="tx1"/>
                </a:solidFill>
                <a:effectLst/>
                <a:latin typeface="Times New Roman" pitchFamily="18" charset="0"/>
                <a:ea typeface="+mn-ea"/>
                <a:cs typeface="+mn-cs"/>
              </a:rPr>
              <a:t> por conveniencia de la comunidad de Internet como </a:t>
            </a:r>
            <a:r>
              <a:rPr lang="es-ES" sz="1200" b="0" i="0" kern="1200" dirty="0" err="1">
                <a:solidFill>
                  <a:schemeClr val="tx1"/>
                </a:solidFill>
                <a:effectLst/>
                <a:latin typeface="Times New Roman" pitchFamily="18" charset="0"/>
                <a:ea typeface="+mn-ea"/>
                <a:cs typeface="+mn-cs"/>
              </a:rPr>
              <a:t>portocolos</a:t>
            </a:r>
            <a:r>
              <a:rPr lang="es-ES" sz="1200" b="0" i="0" kern="1200" dirty="0">
                <a:solidFill>
                  <a:schemeClr val="tx1"/>
                </a:solidFill>
                <a:effectLst/>
                <a:latin typeface="Times New Roman" pitchFamily="18" charset="0"/>
                <a:ea typeface="+mn-ea"/>
                <a:cs typeface="+mn-cs"/>
              </a:rPr>
              <a:t> informativos. Este tipo de protocolos pueden en algunos casos también estar recomendados para sus uso en Internet por IAB.</a:t>
            </a:r>
          </a:p>
          <a:p>
            <a:pPr lvl="1"/>
            <a:r>
              <a:rPr lang="es-ES" sz="1200" b="1" i="0" kern="1200" dirty="0">
                <a:solidFill>
                  <a:schemeClr val="tx1"/>
                </a:solidFill>
                <a:effectLst/>
                <a:latin typeface="Times New Roman" pitchFamily="18" charset="0"/>
                <a:ea typeface="+mn-ea"/>
                <a:cs typeface="+mn-cs"/>
              </a:rPr>
              <a:t>Histórico</a:t>
            </a:r>
            <a:r>
              <a:rPr lang="es-ES" sz="1200" b="0" i="0" kern="1200" dirty="0">
                <a:solidFill>
                  <a:schemeClr val="tx1"/>
                </a:solidFill>
                <a:effectLst/>
                <a:latin typeface="Times New Roman" pitchFamily="18" charset="0"/>
                <a:ea typeface="+mn-ea"/>
                <a:cs typeface="+mn-cs"/>
              </a:rPr>
              <a:t> (en inglés </a:t>
            </a:r>
            <a:r>
              <a:rPr lang="es-ES" sz="1200" b="0" i="1" kern="1200" dirty="0" err="1">
                <a:solidFill>
                  <a:schemeClr val="tx1"/>
                </a:solidFill>
                <a:effectLst/>
                <a:latin typeface="Times New Roman" pitchFamily="18" charset="0"/>
                <a:ea typeface="+mn-ea"/>
                <a:cs typeface="+mn-cs"/>
              </a:rPr>
              <a:t>historic</a:t>
            </a:r>
            <a:r>
              <a:rPr lang="es-ES" sz="1200" b="0" i="0" kern="1200" dirty="0">
                <a:solidFill>
                  <a:schemeClr val="tx1"/>
                </a:solidFill>
                <a:effectLst/>
                <a:latin typeface="Times New Roman" pitchFamily="18" charset="0"/>
                <a:ea typeface="+mn-ea"/>
                <a:cs typeface="+mn-cs"/>
              </a:rPr>
              <a:t>).- Es poco probable que pasen a ser estándares en Internet porque los han reemplazado los desarrolladores más tarde o por falta de interés</a:t>
            </a:r>
          </a:p>
          <a:p>
            <a:endParaRPr lang="es-AR" dirty="0">
              <a:latin typeface="TimesNewRoman"/>
            </a:endParaRPr>
          </a:p>
          <a:p>
            <a:endParaRPr lang="es-AR" dirty="0">
              <a:latin typeface="TimesNew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37909E07-C593-43DE-9111-7333CEA4FB66}" type="slidenum">
              <a:rPr lang="es-ES_tradnl" smtClean="0"/>
              <a:pPr/>
              <a:t>15</a:t>
            </a:fld>
            <a:endParaRPr lang="es-ES_tradnl"/>
          </a:p>
        </p:txBody>
      </p:sp>
      <p:sp>
        <p:nvSpPr>
          <p:cNvPr id="54275" name="Rectangle 2"/>
          <p:cNvSpPr>
            <a:spLocks noGrp="1" noRot="1" noChangeAspect="1" noChangeArrowheads="1" noTextEdit="1"/>
          </p:cNvSpPr>
          <p:nvPr>
            <p:ph type="sldImg"/>
          </p:nvPr>
        </p:nvSpPr>
        <p:spPr>
          <a:solidFill>
            <a:srgbClr val="FFFFFF"/>
          </a:solidFill>
          <a:ln/>
        </p:spPr>
      </p:sp>
      <p:sp>
        <p:nvSpPr>
          <p:cNvPr id="54276" name="Rectangle 3"/>
          <p:cNvSpPr>
            <a:spLocks noGrp="1" noChangeArrowheads="1"/>
          </p:cNvSpPr>
          <p:nvPr>
            <p:ph type="body" idx="1"/>
          </p:nvPr>
        </p:nvSpPr>
        <p:spPr>
          <a:solidFill>
            <a:srgbClr val="FFFFFF"/>
          </a:solidFill>
          <a:ln>
            <a:solidFill>
              <a:srgbClr val="000000"/>
            </a:solidFill>
          </a:ln>
        </p:spPr>
        <p:txBody>
          <a:bodyPr/>
          <a:lstStyle/>
          <a:p>
            <a:r>
              <a:rPr lang="es-ES_tradnl">
                <a:latin typeface="TimesNewRoman"/>
              </a:rPr>
              <a:t>IETF</a:t>
            </a:r>
          </a:p>
          <a:p>
            <a:endParaRPr lang="es-ES_tradnl">
              <a:latin typeface="TimesNewRoman"/>
            </a:endParaRPr>
          </a:p>
          <a:p>
            <a:r>
              <a:rPr lang="es-AR">
                <a:latin typeface="TimesNewRoman"/>
              </a:rPr>
              <a:t>Este organismo se encarga del desarrollo</a:t>
            </a:r>
            <a:r>
              <a:rPr lang="es-ES_tradnl">
                <a:latin typeface="TimesNewRoman"/>
              </a:rPr>
              <a:t>, arquitectura </a:t>
            </a:r>
            <a:r>
              <a:rPr lang="es-AR">
                <a:latin typeface="TimesNewRoman"/>
              </a:rPr>
              <a:t> y la ingeniería de los protocolos de Internet. </a:t>
            </a:r>
            <a:endParaRPr lang="es-ES_tradnl">
              <a:latin typeface="TimesNewRoman"/>
            </a:endParaRPr>
          </a:p>
          <a:p>
            <a:r>
              <a:rPr lang="es-AR">
                <a:latin typeface="TimesNewRoman"/>
              </a:rPr>
              <a:t>La IETF es una comunidad</a:t>
            </a:r>
            <a:r>
              <a:rPr lang="es-ES_tradnl">
                <a:latin typeface="TimesNewRoman"/>
              </a:rPr>
              <a:t> </a:t>
            </a:r>
            <a:r>
              <a:rPr lang="es-AR">
                <a:latin typeface="TimesNewRoman"/>
              </a:rPr>
              <a:t>internacional de diseñadores de red, operadores, vendedores e investigadores preocupados con la evolución de la</a:t>
            </a:r>
            <a:r>
              <a:rPr lang="es-ES_tradnl">
                <a:latin typeface="TimesNewRoman"/>
              </a:rPr>
              <a:t> </a:t>
            </a:r>
            <a:r>
              <a:rPr lang="es-AR">
                <a:latin typeface="TimesNewRoman"/>
              </a:rPr>
              <a:t>arquitectura de Internet y su buen funcionamiento. Está abierto para cualquier interesado.</a:t>
            </a:r>
            <a:endParaRPr lang="es-ES_tradnl">
              <a:latin typeface="TimesNewRoman"/>
            </a:endParaRPr>
          </a:p>
          <a:p>
            <a:r>
              <a:rPr lang="es-ES_tradnl">
                <a:latin typeface="TimesNewRoman"/>
              </a:rPr>
              <a:t>Se Organiza en Áreas de Trabajo. Los Directores de estas áreas componen el  IESG  Internet Engineering Steering Group que se responsabiliza de los protocolos estándar.</a:t>
            </a:r>
          </a:p>
          <a:p>
            <a:endParaRPr lang="es-ES_tradnl">
              <a:latin typeface="TimesNewRoman"/>
            </a:endParaRPr>
          </a:p>
          <a:p>
            <a:r>
              <a:rPr lang="es-ES_tradnl">
                <a:latin typeface="TimesNewRoman"/>
              </a:rPr>
              <a:t>IRTF</a:t>
            </a:r>
          </a:p>
          <a:p>
            <a:r>
              <a:rPr lang="es-ES_tradnl">
                <a:latin typeface="TimesNewRoman"/>
              </a:rPr>
              <a:t>Organización dedicada a la investigación, promueven la Transferencia tecnológica con la IETF</a:t>
            </a:r>
          </a:p>
          <a:p>
            <a:endParaRPr lang="es-AR">
              <a:latin typeface="TimesNew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sz="1200" b="0" i="0" u="none" strike="noStrike" kern="1200" baseline="0" dirty="0">
              <a:solidFill>
                <a:schemeClr val="tx1"/>
              </a:solidFill>
              <a:latin typeface="Times New Roman" pitchFamily="18" charset="0"/>
              <a:ea typeface="+mn-ea"/>
              <a:cs typeface="+mn-cs"/>
            </a:endParaRPr>
          </a:p>
          <a:p>
            <a:r>
              <a:rPr lang="es-ES" sz="1200" b="0" i="0" u="none" strike="noStrike" kern="1200" baseline="0" dirty="0">
                <a:solidFill>
                  <a:schemeClr val="tx1"/>
                </a:solidFill>
                <a:latin typeface="Times New Roman" pitchFamily="18" charset="0"/>
                <a:ea typeface="+mn-ea"/>
                <a:cs typeface="+mn-cs"/>
              </a:rPr>
              <a:t>ICANN: la Internet </a:t>
            </a:r>
            <a:r>
              <a:rPr lang="es-ES" sz="1200" b="0" i="0" u="none" strike="noStrike" kern="1200" baseline="0" dirty="0" err="1">
                <a:solidFill>
                  <a:schemeClr val="tx1"/>
                </a:solidFill>
                <a:latin typeface="Times New Roman" pitchFamily="18" charset="0"/>
                <a:ea typeface="+mn-ea"/>
                <a:cs typeface="+mn-cs"/>
              </a:rPr>
              <a:t>Corporation</a:t>
            </a:r>
            <a:r>
              <a:rPr lang="es-ES" sz="1200" b="0" i="0" u="none" strike="noStrike" kern="1200" baseline="0" dirty="0">
                <a:solidFill>
                  <a:schemeClr val="tx1"/>
                </a:solidFill>
                <a:latin typeface="Times New Roman" pitchFamily="18" charset="0"/>
                <a:ea typeface="+mn-ea"/>
                <a:cs typeface="+mn-cs"/>
              </a:rPr>
              <a:t> </a:t>
            </a:r>
            <a:r>
              <a:rPr lang="es-ES" sz="1200" b="0" i="0" u="none" strike="noStrike" kern="1200" baseline="0" dirty="0" err="1">
                <a:solidFill>
                  <a:schemeClr val="tx1"/>
                </a:solidFill>
                <a:latin typeface="Times New Roman" pitchFamily="18" charset="0"/>
                <a:ea typeface="+mn-ea"/>
                <a:cs typeface="+mn-cs"/>
              </a:rPr>
              <a:t>for</a:t>
            </a:r>
            <a:r>
              <a:rPr lang="es-ES" sz="1200" b="0" i="0" u="none" strike="noStrike" kern="1200" baseline="0" dirty="0">
                <a:solidFill>
                  <a:schemeClr val="tx1"/>
                </a:solidFill>
                <a:latin typeface="Times New Roman" pitchFamily="18" charset="0"/>
                <a:ea typeface="+mn-ea"/>
                <a:cs typeface="+mn-cs"/>
              </a:rPr>
              <a:t> </a:t>
            </a:r>
            <a:r>
              <a:rPr lang="es-ES" sz="1200" b="0" i="0" u="none" strike="noStrike" kern="1200" baseline="0" dirty="0" err="1">
                <a:solidFill>
                  <a:schemeClr val="tx1"/>
                </a:solidFill>
                <a:latin typeface="Times New Roman" pitchFamily="18" charset="0"/>
                <a:ea typeface="+mn-ea"/>
                <a:cs typeface="+mn-cs"/>
              </a:rPr>
              <a:t>Assigned</a:t>
            </a:r>
            <a:r>
              <a:rPr lang="es-ES" sz="1200" b="0" i="0" u="none" strike="noStrike" kern="1200" baseline="0" dirty="0">
                <a:solidFill>
                  <a:schemeClr val="tx1"/>
                </a:solidFill>
                <a:latin typeface="Times New Roman" pitchFamily="18" charset="0"/>
                <a:ea typeface="+mn-ea"/>
                <a:cs typeface="+mn-cs"/>
              </a:rPr>
              <a:t> </a:t>
            </a:r>
            <a:r>
              <a:rPr lang="es-ES" sz="1200" b="0" i="0" u="none" strike="noStrike" kern="1200" baseline="0" dirty="0" err="1">
                <a:solidFill>
                  <a:schemeClr val="tx1"/>
                </a:solidFill>
                <a:latin typeface="Times New Roman" pitchFamily="18" charset="0"/>
                <a:ea typeface="+mn-ea"/>
                <a:cs typeface="+mn-cs"/>
              </a:rPr>
              <a:t>Names</a:t>
            </a:r>
            <a:r>
              <a:rPr lang="es-ES" sz="1200" b="0" i="0" u="none" strike="noStrike" kern="1200" baseline="0" dirty="0">
                <a:solidFill>
                  <a:schemeClr val="tx1"/>
                </a:solidFill>
                <a:latin typeface="Times New Roman" pitchFamily="18" charset="0"/>
                <a:ea typeface="+mn-ea"/>
                <a:cs typeface="+mn-cs"/>
              </a:rPr>
              <a:t> and </a:t>
            </a:r>
            <a:r>
              <a:rPr lang="es-ES" sz="1200" b="0" i="0" u="none" strike="noStrike" kern="1200" baseline="0" dirty="0" err="1">
                <a:solidFill>
                  <a:schemeClr val="tx1"/>
                </a:solidFill>
                <a:latin typeface="Times New Roman" pitchFamily="18" charset="0"/>
                <a:ea typeface="+mn-ea"/>
                <a:cs typeface="+mn-cs"/>
              </a:rPr>
              <a:t>Numbers</a:t>
            </a:r>
            <a:r>
              <a:rPr lang="es-ES" sz="1200" b="0" i="0" u="none" strike="noStrike" kern="1200" baseline="0" dirty="0">
                <a:solidFill>
                  <a:schemeClr val="tx1"/>
                </a:solidFill>
                <a:latin typeface="Times New Roman" pitchFamily="18" charset="0"/>
                <a:ea typeface="+mn-ea"/>
                <a:cs typeface="+mn-cs"/>
              </a:rPr>
              <a:t> (ICANN) es un organismo sin fines de lucro con base en los Estados Unidos que coordina la asignación de direcciones IP, la administración de nombres de dominio utilizados por DNS y los identificadores de protocolo o los números de puerto utilizados por los protocolos TCP y UDP. ICANN crea políticas y tiene una responsabilidad general sobre estas asignaciones. </a:t>
            </a:r>
          </a:p>
          <a:p>
            <a:r>
              <a:rPr lang="es-ES" sz="1200" b="0" i="0" u="none" strike="noStrike" kern="1200" baseline="0" dirty="0">
                <a:solidFill>
                  <a:schemeClr val="tx1"/>
                </a:solidFill>
                <a:latin typeface="Times New Roman" pitchFamily="18" charset="0"/>
                <a:ea typeface="+mn-ea"/>
                <a:cs typeface="+mn-cs"/>
              </a:rPr>
              <a:t>IANA: la Internet </a:t>
            </a:r>
            <a:r>
              <a:rPr lang="es-ES" sz="1200" b="0" i="0" u="none" strike="noStrike" kern="1200" baseline="0" dirty="0" err="1">
                <a:solidFill>
                  <a:schemeClr val="tx1"/>
                </a:solidFill>
                <a:latin typeface="Times New Roman" pitchFamily="18" charset="0"/>
                <a:ea typeface="+mn-ea"/>
                <a:cs typeface="+mn-cs"/>
              </a:rPr>
              <a:t>Assigned</a:t>
            </a:r>
            <a:r>
              <a:rPr lang="es-ES" sz="1200" b="0" i="0" u="none" strike="noStrike" kern="1200" baseline="0" dirty="0">
                <a:solidFill>
                  <a:schemeClr val="tx1"/>
                </a:solidFill>
                <a:latin typeface="Times New Roman" pitchFamily="18" charset="0"/>
                <a:ea typeface="+mn-ea"/>
                <a:cs typeface="+mn-cs"/>
              </a:rPr>
              <a:t> </a:t>
            </a:r>
            <a:r>
              <a:rPr lang="es-ES" sz="1200" b="0" i="0" u="none" strike="noStrike" kern="1200" baseline="0" dirty="0" err="1">
                <a:solidFill>
                  <a:schemeClr val="tx1"/>
                </a:solidFill>
                <a:latin typeface="Times New Roman" pitchFamily="18" charset="0"/>
                <a:ea typeface="+mn-ea"/>
                <a:cs typeface="+mn-cs"/>
              </a:rPr>
              <a:t>Numbers</a:t>
            </a:r>
            <a:r>
              <a:rPr lang="es-ES" sz="1200" b="0" i="0" u="none" strike="noStrike" kern="1200" baseline="0" dirty="0">
                <a:solidFill>
                  <a:schemeClr val="tx1"/>
                </a:solidFill>
                <a:latin typeface="Times New Roman" pitchFamily="18" charset="0"/>
                <a:ea typeface="+mn-ea"/>
                <a:cs typeface="+mn-cs"/>
              </a:rPr>
              <a:t> </a:t>
            </a:r>
            <a:r>
              <a:rPr lang="es-ES" sz="1200" b="0" i="0" u="none" strike="noStrike" kern="1200" baseline="0" dirty="0" err="1">
                <a:solidFill>
                  <a:schemeClr val="tx1"/>
                </a:solidFill>
                <a:latin typeface="Times New Roman" pitchFamily="18" charset="0"/>
                <a:ea typeface="+mn-ea"/>
                <a:cs typeface="+mn-cs"/>
              </a:rPr>
              <a:t>Authority</a:t>
            </a:r>
            <a:r>
              <a:rPr lang="es-ES" sz="1200" b="0" i="0" u="none" strike="noStrike" kern="1200" baseline="0" dirty="0">
                <a:solidFill>
                  <a:schemeClr val="tx1"/>
                </a:solidFill>
                <a:latin typeface="Times New Roman" pitchFamily="18" charset="0"/>
                <a:ea typeface="+mn-ea"/>
                <a:cs typeface="+mn-cs"/>
              </a:rPr>
              <a:t> (IANA) es un departamento de ICANN responsable de controlar y administrar la asignación de direcciones IP, la administración de nombres de dominio y los identificadores de protocolo para ICANN. </a:t>
            </a:r>
          </a:p>
          <a:p>
            <a:endParaRPr lang="es-ES" dirty="0"/>
          </a:p>
        </p:txBody>
      </p:sp>
      <p:sp>
        <p:nvSpPr>
          <p:cNvPr id="4" name="Marcador de número de diapositiva 3"/>
          <p:cNvSpPr>
            <a:spLocks noGrp="1"/>
          </p:cNvSpPr>
          <p:nvPr>
            <p:ph type="sldNum" sz="quarter" idx="10"/>
          </p:nvPr>
        </p:nvSpPr>
        <p:spPr/>
        <p:txBody>
          <a:bodyPr/>
          <a:lstStyle/>
          <a:p>
            <a:pPr>
              <a:defRPr/>
            </a:pPr>
            <a:fld id="{449F7FDB-5E21-474A-A267-27F10AF7592E}" type="slidenum">
              <a:rPr lang="es-ES_tradnl" smtClean="0"/>
              <a:pPr>
                <a:defRPr/>
              </a:pPr>
              <a:t>16</a:t>
            </a:fld>
            <a:endParaRPr lang="es-ES_tradnl"/>
          </a:p>
        </p:txBody>
      </p:sp>
    </p:spTree>
    <p:extLst>
      <p:ext uri="{BB962C8B-B14F-4D97-AF65-F5344CB8AC3E}">
        <p14:creationId xmlns:p14="http://schemas.microsoft.com/office/powerpoint/2010/main" val="2548098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Times New Roman" pitchFamily="18" charset="0"/>
                <a:ea typeface="+mn-ea"/>
                <a:cs typeface="+mn-cs"/>
              </a:rPr>
              <a:t>El proveedor de servicios de Internet, (</a:t>
            </a:r>
            <a:r>
              <a:rPr lang="es-ES" sz="1200" b="1" i="0" kern="1200" dirty="0">
                <a:solidFill>
                  <a:schemeClr val="tx1"/>
                </a:solidFill>
                <a:effectLst/>
                <a:latin typeface="Times New Roman" pitchFamily="18" charset="0"/>
                <a:ea typeface="+mn-ea"/>
                <a:cs typeface="+mn-cs"/>
              </a:rPr>
              <a:t>ISP</a:t>
            </a:r>
            <a:r>
              <a:rPr lang="es-ES" sz="1200" b="0" i="0" kern="1200" dirty="0">
                <a:solidFill>
                  <a:schemeClr val="tx1"/>
                </a:solidFill>
                <a:effectLst/>
                <a:latin typeface="Times New Roman" pitchFamily="18" charset="0"/>
                <a:ea typeface="+mn-ea"/>
                <a:cs typeface="+mn-cs"/>
              </a:rPr>
              <a:t>, por la sigla en inglés de </a:t>
            </a:r>
            <a:r>
              <a:rPr lang="es-ES" sz="1200" b="1" i="0" kern="1200" dirty="0">
                <a:solidFill>
                  <a:schemeClr val="tx1"/>
                </a:solidFill>
                <a:effectLst/>
                <a:latin typeface="Times New Roman" pitchFamily="18" charset="0"/>
                <a:ea typeface="+mn-ea"/>
                <a:cs typeface="+mn-cs"/>
              </a:rPr>
              <a:t>Internet </a:t>
            </a:r>
            <a:r>
              <a:rPr lang="es-ES" sz="1200" b="1" i="0" kern="1200" dirty="0" err="1">
                <a:solidFill>
                  <a:schemeClr val="tx1"/>
                </a:solidFill>
                <a:effectLst/>
                <a:latin typeface="Times New Roman" pitchFamily="18" charset="0"/>
                <a:ea typeface="+mn-ea"/>
                <a:cs typeface="+mn-cs"/>
              </a:rPr>
              <a:t>service</a:t>
            </a:r>
            <a:r>
              <a:rPr lang="es-ES" sz="1200" b="1" i="0" kern="1200" dirty="0">
                <a:solidFill>
                  <a:schemeClr val="tx1"/>
                </a:solidFill>
                <a:effectLst/>
                <a:latin typeface="Times New Roman" pitchFamily="18" charset="0"/>
                <a:ea typeface="+mn-ea"/>
                <a:cs typeface="+mn-cs"/>
              </a:rPr>
              <a:t> </a:t>
            </a:r>
            <a:r>
              <a:rPr lang="es-ES" sz="1200" b="1" i="0" kern="1200" dirty="0" err="1">
                <a:solidFill>
                  <a:schemeClr val="tx1"/>
                </a:solidFill>
                <a:effectLst/>
                <a:latin typeface="Times New Roman" pitchFamily="18" charset="0"/>
                <a:ea typeface="+mn-ea"/>
                <a:cs typeface="+mn-cs"/>
              </a:rPr>
              <a:t>provider</a:t>
            </a:r>
            <a:r>
              <a:rPr lang="es-ES" sz="1200" b="0" i="0" kern="1200" dirty="0">
                <a:solidFill>
                  <a:schemeClr val="tx1"/>
                </a:solidFill>
                <a:effectLst/>
                <a:latin typeface="Times New Roman" pitchFamily="18" charset="0"/>
                <a:ea typeface="+mn-ea"/>
                <a:cs typeface="+mn-cs"/>
              </a:rPr>
              <a:t>) es la empresa que brinda conexión a Internet a sus clientes. Un </a:t>
            </a:r>
            <a:r>
              <a:rPr lang="es-ES" sz="1200" b="1" i="0" kern="1200" dirty="0">
                <a:solidFill>
                  <a:schemeClr val="tx1"/>
                </a:solidFill>
                <a:effectLst/>
                <a:latin typeface="Times New Roman" pitchFamily="18" charset="0"/>
                <a:ea typeface="+mn-ea"/>
                <a:cs typeface="+mn-cs"/>
              </a:rPr>
              <a:t>ISP</a:t>
            </a:r>
            <a:r>
              <a:rPr lang="es-ES" sz="1200" b="0" i="0" kern="1200" dirty="0">
                <a:solidFill>
                  <a:schemeClr val="tx1"/>
                </a:solidFill>
                <a:effectLst/>
                <a:latin typeface="Times New Roman" pitchFamily="18" charset="0"/>
                <a:ea typeface="+mn-ea"/>
                <a:cs typeface="+mn-cs"/>
              </a:rPr>
              <a:t> conecta a sus usuarios a Internet a través de diferentes tecnologías como DSL, </a:t>
            </a:r>
            <a:r>
              <a:rPr lang="es-ES" sz="1200" b="0" i="0" kern="1200" dirty="0" err="1">
                <a:solidFill>
                  <a:schemeClr val="tx1"/>
                </a:solidFill>
                <a:effectLst/>
                <a:latin typeface="Times New Roman" pitchFamily="18" charset="0"/>
                <a:ea typeface="+mn-ea"/>
                <a:cs typeface="+mn-cs"/>
              </a:rPr>
              <a:t>cablemódem</a:t>
            </a:r>
            <a:r>
              <a:rPr lang="es-ES" sz="1200" b="0" i="0" kern="1200" dirty="0">
                <a:solidFill>
                  <a:schemeClr val="tx1"/>
                </a:solidFill>
                <a:effectLst/>
                <a:latin typeface="Times New Roman" pitchFamily="18" charset="0"/>
                <a:ea typeface="+mn-ea"/>
                <a:cs typeface="+mn-cs"/>
              </a:rPr>
              <a:t>, GSM, dial-up, etcétera. </a:t>
            </a:r>
          </a:p>
          <a:p>
            <a:endParaRPr lang="es-ES" sz="1200" b="0" i="0" kern="1200" dirty="0">
              <a:solidFill>
                <a:schemeClr val="tx1"/>
              </a:solidFill>
              <a:effectLst/>
              <a:latin typeface="Times New Roman" pitchFamily="18" charset="0"/>
              <a:ea typeface="+mn-ea"/>
              <a:cs typeface="+mn-cs"/>
            </a:endParaRPr>
          </a:p>
          <a:p>
            <a:r>
              <a:rPr lang="es-ES" sz="1200" b="0" i="0" kern="1200" dirty="0">
                <a:solidFill>
                  <a:schemeClr val="tx1"/>
                </a:solidFill>
                <a:effectLst/>
                <a:latin typeface="Times New Roman" pitchFamily="18" charset="0"/>
                <a:ea typeface="+mn-ea"/>
                <a:cs typeface="+mn-cs"/>
              </a:rPr>
              <a:t>Los </a:t>
            </a:r>
            <a:r>
              <a:rPr lang="es-ES" sz="1200" b="0" i="0" kern="1200" dirty="0" err="1">
                <a:solidFill>
                  <a:schemeClr val="tx1"/>
                </a:solidFill>
                <a:effectLst/>
                <a:latin typeface="Times New Roman" pitchFamily="18" charset="0"/>
                <a:ea typeface="+mn-ea"/>
                <a:cs typeface="+mn-cs"/>
              </a:rPr>
              <a:t>ISPs</a:t>
            </a:r>
            <a:r>
              <a:rPr lang="es-ES" sz="1200" b="0" i="0" kern="1200" dirty="0">
                <a:solidFill>
                  <a:schemeClr val="tx1"/>
                </a:solidFill>
                <a:effectLst/>
                <a:latin typeface="Times New Roman" pitchFamily="18" charset="0"/>
                <a:ea typeface="+mn-ea"/>
                <a:cs typeface="+mn-cs"/>
              </a:rPr>
              <a:t> también sirven a compañías grandes, proporcionando una conexión directa de las redes de la compañía a Internet. Los mismos </a:t>
            </a:r>
            <a:r>
              <a:rPr lang="es-ES" sz="1200" b="0" i="0" kern="1200" dirty="0" err="1">
                <a:solidFill>
                  <a:schemeClr val="tx1"/>
                </a:solidFill>
                <a:effectLst/>
                <a:latin typeface="Times New Roman" pitchFamily="18" charset="0"/>
                <a:ea typeface="+mn-ea"/>
                <a:cs typeface="+mn-cs"/>
              </a:rPr>
              <a:t>ISPs</a:t>
            </a:r>
            <a:r>
              <a:rPr lang="es-ES" sz="1200" b="0" i="0" kern="1200" dirty="0">
                <a:solidFill>
                  <a:schemeClr val="tx1"/>
                </a:solidFill>
                <a:effectLst/>
                <a:latin typeface="Times New Roman" pitchFamily="18" charset="0"/>
                <a:ea typeface="+mn-ea"/>
                <a:cs typeface="+mn-cs"/>
              </a:rPr>
              <a:t> están conectados unos a otros a través de Puntos de Acceso de Red (</a:t>
            </a:r>
            <a:r>
              <a:rPr lang="es-ES" sz="1200" b="1" i="0" kern="1200" dirty="0">
                <a:solidFill>
                  <a:schemeClr val="tx1"/>
                </a:solidFill>
                <a:effectLst/>
                <a:latin typeface="Times New Roman" pitchFamily="18" charset="0"/>
                <a:ea typeface="+mn-ea"/>
                <a:cs typeface="+mn-cs"/>
              </a:rPr>
              <a:t>Network Access </a:t>
            </a:r>
            <a:r>
              <a:rPr lang="es-ES" sz="1200" b="1" i="0" kern="1200" dirty="0" err="1">
                <a:solidFill>
                  <a:schemeClr val="tx1"/>
                </a:solidFill>
                <a:effectLst/>
                <a:latin typeface="Times New Roman" pitchFamily="18" charset="0"/>
                <a:ea typeface="+mn-ea"/>
                <a:cs typeface="+mn-cs"/>
              </a:rPr>
              <a:t>Points</a:t>
            </a:r>
            <a:r>
              <a:rPr lang="es-ES" sz="1200" b="1" i="0" kern="1200" dirty="0">
                <a:solidFill>
                  <a:schemeClr val="tx1"/>
                </a:solidFill>
                <a:effectLst/>
                <a:latin typeface="Times New Roman" pitchFamily="18" charset="0"/>
                <a:ea typeface="+mn-ea"/>
                <a:cs typeface="+mn-cs"/>
              </a:rPr>
              <a:t> (</a:t>
            </a:r>
            <a:r>
              <a:rPr lang="es-ES" sz="1200" b="1" i="0" kern="1200" dirty="0" err="1">
                <a:solidFill>
                  <a:schemeClr val="tx1"/>
                </a:solidFill>
                <a:effectLst/>
                <a:latin typeface="Times New Roman" pitchFamily="18" charset="0"/>
                <a:ea typeface="+mn-ea"/>
                <a:cs typeface="+mn-cs"/>
              </a:rPr>
              <a:t>NAPs</a:t>
            </a:r>
            <a:r>
              <a:rPr lang="es-ES" sz="1200" b="1" i="0" kern="1200" dirty="0">
                <a:solidFill>
                  <a:schemeClr val="tx1"/>
                </a:solidFill>
                <a:effectLst/>
                <a:latin typeface="Times New Roman" pitchFamily="18" charset="0"/>
                <a:ea typeface="+mn-ea"/>
                <a:cs typeface="+mn-cs"/>
              </a:rPr>
              <a:t>)</a:t>
            </a:r>
            <a:r>
              <a:rPr lang="es-ES" sz="1200" b="0" i="0" kern="1200" dirty="0">
                <a:solidFill>
                  <a:schemeClr val="tx1"/>
                </a:solidFill>
                <a:effectLst/>
                <a:latin typeface="Times New Roman" pitchFamily="18" charset="0"/>
                <a:ea typeface="+mn-ea"/>
                <a:cs typeface="+mn-cs"/>
              </a:rPr>
              <a:t>). </a:t>
            </a:r>
            <a:endParaRPr lang="es-ES" dirty="0"/>
          </a:p>
        </p:txBody>
      </p:sp>
      <p:sp>
        <p:nvSpPr>
          <p:cNvPr id="4" name="Marcador de número de diapositiva 3"/>
          <p:cNvSpPr>
            <a:spLocks noGrp="1"/>
          </p:cNvSpPr>
          <p:nvPr>
            <p:ph type="sldNum" sz="quarter" idx="10"/>
          </p:nvPr>
        </p:nvSpPr>
        <p:spPr/>
        <p:txBody>
          <a:bodyPr/>
          <a:lstStyle/>
          <a:p>
            <a:pPr>
              <a:defRPr/>
            </a:pPr>
            <a:fld id="{449F7FDB-5E21-474A-A267-27F10AF7592E}" type="slidenum">
              <a:rPr lang="es-ES_tradnl" smtClean="0"/>
              <a:pPr>
                <a:defRPr/>
              </a:pPr>
              <a:t>19</a:t>
            </a:fld>
            <a:endParaRPr lang="es-ES_tradnl"/>
          </a:p>
        </p:txBody>
      </p:sp>
    </p:spTree>
    <p:extLst>
      <p:ext uri="{BB962C8B-B14F-4D97-AF65-F5344CB8AC3E}">
        <p14:creationId xmlns:p14="http://schemas.microsoft.com/office/powerpoint/2010/main" val="3797087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Times New Roman" pitchFamily="18" charset="0"/>
                <a:ea typeface="+mn-ea"/>
                <a:cs typeface="+mn-cs"/>
              </a:rPr>
              <a:t>El </a:t>
            </a:r>
            <a:r>
              <a:rPr lang="es-ES" sz="1200" b="1" i="1" kern="1200" dirty="0" err="1">
                <a:solidFill>
                  <a:schemeClr val="tx1"/>
                </a:solidFill>
                <a:effectLst/>
                <a:latin typeface="Times New Roman" pitchFamily="18" charset="0"/>
                <a:ea typeface="+mn-ea"/>
                <a:cs typeface="+mn-cs"/>
              </a:rPr>
              <a:t>peering</a:t>
            </a:r>
            <a:r>
              <a:rPr lang="es-ES" sz="1200" b="0" i="0" kern="1200" dirty="0">
                <a:solidFill>
                  <a:schemeClr val="tx1"/>
                </a:solidFill>
                <a:effectLst/>
                <a:latin typeface="Times New Roman" pitchFamily="18" charset="0"/>
                <a:ea typeface="+mn-ea"/>
                <a:cs typeface="+mn-cs"/>
              </a:rPr>
              <a:t> (conexión directa, intercambio de tráfico o emparejamiento) es la interconexión voluntaria de redes de </a:t>
            </a:r>
            <a:r>
              <a:rPr lang="es-ES" sz="1200" b="0" i="0" kern="1200" dirty="0" err="1">
                <a:solidFill>
                  <a:schemeClr val="tx1"/>
                </a:solidFill>
                <a:effectLst/>
                <a:latin typeface="Times New Roman" pitchFamily="18" charset="0"/>
                <a:ea typeface="+mn-ea"/>
                <a:cs typeface="+mn-cs"/>
              </a:rPr>
              <a:t>Interent</a:t>
            </a:r>
            <a:r>
              <a:rPr lang="es-ES" sz="1200" b="0" i="0" kern="1200" dirty="0">
                <a:solidFill>
                  <a:schemeClr val="tx1"/>
                </a:solidFill>
                <a:effectLst/>
                <a:latin typeface="Times New Roman" pitchFamily="18" charset="0"/>
                <a:ea typeface="+mn-ea"/>
                <a:cs typeface="+mn-cs"/>
              </a:rPr>
              <a:t> administrativamente independientes con el fin de intercambiar tráfico entre los usuarios de cada red. Las conexiones de </a:t>
            </a:r>
            <a:r>
              <a:rPr lang="es-ES" sz="1200" b="0" i="1" kern="1200" dirty="0" err="1">
                <a:solidFill>
                  <a:schemeClr val="tx1"/>
                </a:solidFill>
                <a:effectLst/>
                <a:latin typeface="Times New Roman" pitchFamily="18" charset="0"/>
                <a:ea typeface="+mn-ea"/>
                <a:cs typeface="+mn-cs"/>
              </a:rPr>
              <a:t>peering</a:t>
            </a:r>
            <a:r>
              <a:rPr lang="es-ES" sz="1200" b="0" i="0" kern="1200" dirty="0">
                <a:solidFill>
                  <a:schemeClr val="tx1"/>
                </a:solidFill>
                <a:effectLst/>
                <a:latin typeface="Times New Roman" pitchFamily="18" charset="0"/>
                <a:ea typeface="+mn-ea"/>
                <a:cs typeface="+mn-cs"/>
              </a:rPr>
              <a:t> se establecen sin restricciones y bajo un principio de </a:t>
            </a:r>
            <a:r>
              <a:rPr lang="es-ES" sz="1200" b="0" i="1" kern="1200" dirty="0">
                <a:solidFill>
                  <a:schemeClr val="tx1"/>
                </a:solidFill>
                <a:effectLst/>
                <a:latin typeface="Times New Roman" pitchFamily="18" charset="0"/>
                <a:ea typeface="+mn-ea"/>
                <a:cs typeface="+mn-cs"/>
              </a:rPr>
              <a:t>libre acuerdo</a:t>
            </a:r>
            <a:r>
              <a:rPr lang="es-ES" sz="1200" b="0" i="0" kern="1200" dirty="0">
                <a:solidFill>
                  <a:schemeClr val="tx1"/>
                </a:solidFill>
                <a:effectLst/>
                <a:latin typeface="Times New Roman" pitchFamily="18" charset="0"/>
                <a:ea typeface="+mn-ea"/>
                <a:cs typeface="+mn-cs"/>
              </a:rPr>
              <a:t> (</a:t>
            </a:r>
            <a:r>
              <a:rPr lang="es-ES" sz="1200" b="0" i="1" kern="1200" dirty="0" err="1">
                <a:solidFill>
                  <a:schemeClr val="tx1"/>
                </a:solidFill>
                <a:effectLst/>
                <a:latin typeface="Times New Roman" pitchFamily="18" charset="0"/>
                <a:ea typeface="+mn-ea"/>
                <a:cs typeface="+mn-cs"/>
              </a:rPr>
              <a:t>sender</a:t>
            </a:r>
            <a:r>
              <a:rPr lang="es-ES" sz="1200" b="0" i="1" kern="1200" dirty="0">
                <a:solidFill>
                  <a:schemeClr val="tx1"/>
                </a:solidFill>
                <a:effectLst/>
                <a:latin typeface="Times New Roman" pitchFamily="18" charset="0"/>
                <a:ea typeface="+mn-ea"/>
                <a:cs typeface="+mn-cs"/>
              </a:rPr>
              <a:t> </a:t>
            </a:r>
            <a:r>
              <a:rPr lang="es-ES" sz="1200" b="0" i="1" kern="1200" dirty="0" err="1">
                <a:solidFill>
                  <a:schemeClr val="tx1"/>
                </a:solidFill>
                <a:effectLst/>
                <a:latin typeface="Times New Roman" pitchFamily="18" charset="0"/>
                <a:ea typeface="+mn-ea"/>
                <a:cs typeface="+mn-cs"/>
              </a:rPr>
              <a:t>keeps</a:t>
            </a:r>
            <a:r>
              <a:rPr lang="es-ES" sz="1200" b="0" i="1" kern="1200" dirty="0">
                <a:solidFill>
                  <a:schemeClr val="tx1"/>
                </a:solidFill>
                <a:effectLst/>
                <a:latin typeface="Times New Roman" pitchFamily="18" charset="0"/>
                <a:ea typeface="+mn-ea"/>
                <a:cs typeface="+mn-cs"/>
              </a:rPr>
              <a:t> </a:t>
            </a:r>
            <a:r>
              <a:rPr lang="es-ES" sz="1200" b="0" i="1" kern="1200" dirty="0" err="1">
                <a:solidFill>
                  <a:schemeClr val="tx1"/>
                </a:solidFill>
                <a:effectLst/>
                <a:latin typeface="Times New Roman" pitchFamily="18" charset="0"/>
                <a:ea typeface="+mn-ea"/>
                <a:cs typeface="+mn-cs"/>
              </a:rPr>
              <a:t>all</a:t>
            </a:r>
            <a:r>
              <a:rPr lang="es-ES" sz="1200" b="0" i="0" kern="1200" dirty="0">
                <a:solidFill>
                  <a:schemeClr val="tx1"/>
                </a:solidFill>
                <a:effectLst/>
                <a:latin typeface="Times New Roman" pitchFamily="18" charset="0"/>
                <a:ea typeface="+mn-ea"/>
                <a:cs typeface="+mn-cs"/>
              </a:rPr>
              <a:t>, también referido a él como el </a:t>
            </a:r>
            <a:r>
              <a:rPr lang="es-ES" sz="1200" b="0" i="1" kern="1200" dirty="0">
                <a:solidFill>
                  <a:schemeClr val="tx1"/>
                </a:solidFill>
                <a:effectLst/>
                <a:latin typeface="Times New Roman" pitchFamily="18" charset="0"/>
                <a:ea typeface="+mn-ea"/>
                <a:cs typeface="+mn-cs"/>
              </a:rPr>
              <a:t>remitente se queda con todo</a:t>
            </a:r>
            <a:r>
              <a:rPr lang="es-ES" sz="1200" b="0" i="0" kern="1200" dirty="0">
                <a:solidFill>
                  <a:schemeClr val="tx1"/>
                </a:solidFill>
                <a:effectLst/>
                <a:latin typeface="Times New Roman" pitchFamily="18" charset="0"/>
                <a:ea typeface="+mn-ea"/>
                <a:cs typeface="+mn-cs"/>
              </a:rPr>
              <a:t> o </a:t>
            </a:r>
            <a:r>
              <a:rPr lang="es-ES" sz="1200" b="0" i="1" kern="1200" dirty="0">
                <a:solidFill>
                  <a:schemeClr val="tx1"/>
                </a:solidFill>
                <a:effectLst/>
                <a:latin typeface="Times New Roman" pitchFamily="18" charset="0"/>
                <a:ea typeface="+mn-ea"/>
                <a:cs typeface="+mn-cs"/>
              </a:rPr>
              <a:t>el remitente se hace cargo</a:t>
            </a:r>
            <a:r>
              <a:rPr lang="es-ES" sz="1200" b="0" i="0" kern="1200" dirty="0">
                <a:solidFill>
                  <a:schemeClr val="tx1"/>
                </a:solidFill>
                <a:effectLst/>
                <a:latin typeface="Times New Roman" pitchFamily="18" charset="0"/>
                <a:ea typeface="+mn-ea"/>
                <a:cs typeface="+mn-cs"/>
              </a:rPr>
              <a:t>), en el que el cobro al usuario la realiza solo la operadora de la red de origen. Esto significa que ninguno de los implicados en la conexión paga al otro por el intercambio de tráfico, y en su lugar cada uno se queda con todos los ingresos generados por sus clientes.</a:t>
            </a:r>
            <a:endParaRPr lang="es-ES" dirty="0"/>
          </a:p>
        </p:txBody>
      </p:sp>
      <p:sp>
        <p:nvSpPr>
          <p:cNvPr id="4" name="Marcador de número de diapositiva 3"/>
          <p:cNvSpPr>
            <a:spLocks noGrp="1"/>
          </p:cNvSpPr>
          <p:nvPr>
            <p:ph type="sldNum" sz="quarter" idx="5"/>
          </p:nvPr>
        </p:nvSpPr>
        <p:spPr/>
        <p:txBody>
          <a:bodyPr/>
          <a:lstStyle/>
          <a:p>
            <a:pPr>
              <a:defRPr/>
            </a:pPr>
            <a:fld id="{449F7FDB-5E21-474A-A267-27F10AF7592E}" type="slidenum">
              <a:rPr lang="es-ES_tradnl" smtClean="0"/>
              <a:pPr>
                <a:defRPr/>
              </a:pPr>
              <a:t>21</a:t>
            </a:fld>
            <a:endParaRPr lang="es-ES_tradnl"/>
          </a:p>
        </p:txBody>
      </p:sp>
    </p:spTree>
    <p:extLst>
      <p:ext uri="{BB962C8B-B14F-4D97-AF65-F5344CB8AC3E}">
        <p14:creationId xmlns:p14="http://schemas.microsoft.com/office/powerpoint/2010/main" val="1944400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77500" lnSpcReduction="20000"/>
          </a:bodyPr>
          <a:lstStyle/>
          <a:p>
            <a:pPr lvl="1">
              <a:buFont typeface="Wingdings" pitchFamily="2" charset="2"/>
              <a:buChar char="ü"/>
              <a:defRPr/>
            </a:pPr>
            <a:r>
              <a:rPr lang="es-MX" sz="3600" b="1" i="1" dirty="0">
                <a:solidFill>
                  <a:schemeClr val="tx2"/>
                </a:solidFill>
                <a:effectLst>
                  <a:outerShdw blurRad="38100" dist="38100" dir="2700000" algn="tl">
                    <a:srgbClr val="000000"/>
                  </a:outerShdw>
                </a:effectLst>
                <a:latin typeface="Arial" pitchFamily="34" charset="0"/>
              </a:rPr>
              <a:t>NAP</a:t>
            </a:r>
            <a:r>
              <a:rPr lang="es-MX" sz="2800" dirty="0">
                <a:solidFill>
                  <a:schemeClr val="tx2"/>
                </a:solidFill>
                <a:latin typeface="Arial" pitchFamily="34" charset="0"/>
              </a:rPr>
              <a:t> de Sprint </a:t>
            </a:r>
            <a:r>
              <a:rPr lang="es-MX" sz="2800" dirty="0">
                <a:solidFill>
                  <a:schemeClr val="tx2"/>
                </a:solidFill>
                <a:latin typeface="Arial" pitchFamily="34" charset="0"/>
                <a:sym typeface="Wingdings 3" pitchFamily="18" charset="2"/>
              </a:rPr>
              <a:t> </a:t>
            </a:r>
            <a:r>
              <a:rPr lang="es-MX" sz="2800" dirty="0" err="1">
                <a:solidFill>
                  <a:schemeClr val="tx2"/>
                </a:solidFill>
                <a:latin typeface="Arial" pitchFamily="34" charset="0"/>
                <a:sym typeface="Wingdings 3" pitchFamily="18" charset="2"/>
              </a:rPr>
              <a:t>Pennauken</a:t>
            </a:r>
            <a:r>
              <a:rPr lang="es-MX" sz="2800" dirty="0">
                <a:solidFill>
                  <a:schemeClr val="tx2"/>
                </a:solidFill>
                <a:latin typeface="Arial" pitchFamily="34" charset="0"/>
                <a:sym typeface="Wingdings 3" pitchFamily="18" charset="2"/>
              </a:rPr>
              <a:t> –NJ</a:t>
            </a:r>
          </a:p>
          <a:p>
            <a:pPr lvl="1">
              <a:buFont typeface="Wingdings" pitchFamily="2" charset="2"/>
              <a:buChar char="ü"/>
              <a:defRPr/>
            </a:pPr>
            <a:r>
              <a:rPr lang="es-MX" sz="3600" b="1" i="1" dirty="0">
                <a:solidFill>
                  <a:schemeClr val="tx2"/>
                </a:solidFill>
                <a:effectLst>
                  <a:outerShdw blurRad="38100" dist="38100" dir="2700000" algn="tl">
                    <a:srgbClr val="000000"/>
                  </a:outerShdw>
                </a:effectLst>
                <a:latin typeface="Arial" pitchFamily="34" charset="0"/>
                <a:sym typeface="Wingdings 3" pitchFamily="18" charset="2"/>
              </a:rPr>
              <a:t>NAP</a:t>
            </a:r>
            <a:r>
              <a:rPr lang="es-MX" sz="3600" dirty="0">
                <a:solidFill>
                  <a:schemeClr val="tx2"/>
                </a:solidFill>
                <a:latin typeface="Arial" pitchFamily="34" charset="0"/>
                <a:sym typeface="Wingdings 3" pitchFamily="18" charset="2"/>
              </a:rPr>
              <a:t> </a:t>
            </a:r>
            <a:r>
              <a:rPr lang="es-MX" sz="2800" dirty="0">
                <a:solidFill>
                  <a:schemeClr val="tx2"/>
                </a:solidFill>
                <a:latin typeface="Arial" pitchFamily="34" charset="0"/>
                <a:sym typeface="Wingdings 3" pitchFamily="18" charset="2"/>
              </a:rPr>
              <a:t>de </a:t>
            </a:r>
            <a:r>
              <a:rPr lang="es-MX" sz="2800" dirty="0" err="1">
                <a:solidFill>
                  <a:schemeClr val="tx2"/>
                </a:solidFill>
                <a:latin typeface="Arial" pitchFamily="34" charset="0"/>
                <a:sym typeface="Wingdings 3" pitchFamily="18" charset="2"/>
              </a:rPr>
              <a:t>Pac</a:t>
            </a:r>
            <a:r>
              <a:rPr lang="es-MX" sz="2800" dirty="0">
                <a:solidFill>
                  <a:schemeClr val="tx2"/>
                </a:solidFill>
                <a:latin typeface="Arial" pitchFamily="34" charset="0"/>
                <a:sym typeface="Wingdings 3" pitchFamily="18" charset="2"/>
              </a:rPr>
              <a:t> BELL </a:t>
            </a:r>
            <a:r>
              <a:rPr lang="es-MX" dirty="0">
                <a:solidFill>
                  <a:schemeClr val="tx2"/>
                </a:solidFill>
                <a:latin typeface="Arial" pitchFamily="34" charset="0"/>
                <a:sym typeface="Wingdings 3" pitchFamily="18" charset="2"/>
              </a:rPr>
              <a:t>San Francisco – California</a:t>
            </a:r>
          </a:p>
          <a:p>
            <a:pPr lvl="1">
              <a:buFont typeface="Wingdings" pitchFamily="2" charset="2"/>
              <a:buChar char="ü"/>
              <a:defRPr/>
            </a:pPr>
            <a:r>
              <a:rPr lang="es-MX" sz="3600" b="1" i="1" dirty="0">
                <a:solidFill>
                  <a:schemeClr val="tx2"/>
                </a:solidFill>
                <a:effectLst>
                  <a:outerShdw blurRad="38100" dist="38100" dir="2700000" algn="tl">
                    <a:srgbClr val="000000"/>
                  </a:outerShdw>
                </a:effectLst>
                <a:latin typeface="Arial" pitchFamily="34" charset="0"/>
                <a:sym typeface="Wingdings 3" pitchFamily="18" charset="2"/>
              </a:rPr>
              <a:t>NAP </a:t>
            </a:r>
            <a:r>
              <a:rPr lang="es-MX" sz="2800" dirty="0">
                <a:solidFill>
                  <a:schemeClr val="tx2"/>
                </a:solidFill>
                <a:latin typeface="Arial" pitchFamily="34" charset="0"/>
                <a:sym typeface="Wingdings 3" pitchFamily="18" charset="2"/>
              </a:rPr>
              <a:t>AADS  Chicago</a:t>
            </a:r>
          </a:p>
          <a:p>
            <a:pPr lvl="1">
              <a:buFont typeface="Wingdings" pitchFamily="2" charset="2"/>
              <a:buChar char="ü"/>
              <a:defRPr/>
            </a:pPr>
            <a:r>
              <a:rPr lang="es-MX" sz="3600" b="1" i="1" dirty="0">
                <a:solidFill>
                  <a:schemeClr val="tx2"/>
                </a:solidFill>
                <a:effectLst>
                  <a:outerShdw blurRad="38100" dist="38100" dir="2700000" algn="tl">
                    <a:srgbClr val="000000"/>
                  </a:outerShdw>
                </a:effectLst>
                <a:latin typeface="Arial" pitchFamily="34" charset="0"/>
                <a:sym typeface="Wingdings 3" pitchFamily="18" charset="2"/>
              </a:rPr>
              <a:t>NAP</a:t>
            </a:r>
            <a:r>
              <a:rPr lang="es-MX" sz="2800" b="1" i="1" dirty="0">
                <a:solidFill>
                  <a:schemeClr val="tx2"/>
                </a:solidFill>
                <a:effectLst>
                  <a:outerShdw blurRad="38100" dist="38100" dir="2700000" algn="tl">
                    <a:srgbClr val="000000"/>
                  </a:outerShdw>
                </a:effectLst>
                <a:latin typeface="Arial" pitchFamily="34" charset="0"/>
                <a:sym typeface="Wingdings 3" pitchFamily="18" charset="2"/>
              </a:rPr>
              <a:t> </a:t>
            </a:r>
            <a:r>
              <a:rPr lang="es-MX" sz="2800" dirty="0">
                <a:solidFill>
                  <a:schemeClr val="tx2"/>
                </a:solidFill>
                <a:latin typeface="Arial" pitchFamily="34" charset="0"/>
                <a:sym typeface="Wingdings 3" pitchFamily="18" charset="2"/>
              </a:rPr>
              <a:t>de MFS  </a:t>
            </a:r>
            <a:r>
              <a:rPr lang="es-MX" sz="2800" dirty="0" err="1">
                <a:solidFill>
                  <a:schemeClr val="tx2"/>
                </a:solidFill>
                <a:latin typeface="Arial" pitchFamily="34" charset="0"/>
                <a:sym typeface="Wingdings 3" pitchFamily="18" charset="2"/>
              </a:rPr>
              <a:t>Datanet</a:t>
            </a:r>
            <a:r>
              <a:rPr lang="es-MX" sz="2800" dirty="0">
                <a:solidFill>
                  <a:schemeClr val="tx2"/>
                </a:solidFill>
                <a:latin typeface="Arial" pitchFamily="34" charset="0"/>
                <a:sym typeface="Wingdings 3" pitchFamily="18" charset="2"/>
              </a:rPr>
              <a:t>  Washington D.C.</a:t>
            </a:r>
            <a:endParaRPr lang="es-AR" sz="4400" dirty="0">
              <a:solidFill>
                <a:schemeClr val="tx2"/>
              </a:solidFill>
              <a:latin typeface="Arial" pitchFamily="34" charset="0"/>
            </a:endParaRPr>
          </a:p>
          <a:p>
            <a:r>
              <a:rPr lang="es-ES" sz="1200" b="0" i="0" kern="1200">
                <a:solidFill>
                  <a:schemeClr val="tx1"/>
                </a:solidFill>
                <a:latin typeface="Times New Roman" pitchFamily="18" charset="0"/>
                <a:ea typeface="+mn-ea"/>
                <a:cs typeface="+mn-cs"/>
              </a:rPr>
              <a:t>Un</a:t>
            </a:r>
            <a:r>
              <a:rPr lang="es-ES" sz="1200" b="0" i="0" kern="1200" dirty="0">
                <a:solidFill>
                  <a:schemeClr val="tx1"/>
                </a:solidFill>
                <a:latin typeface="Times New Roman" pitchFamily="18" charset="0"/>
                <a:ea typeface="+mn-ea"/>
                <a:cs typeface="+mn-cs"/>
              </a:rPr>
              <a:t> </a:t>
            </a:r>
            <a:r>
              <a:rPr lang="es-ES" sz="1200" b="1" i="0" kern="1200" dirty="0">
                <a:solidFill>
                  <a:schemeClr val="tx1"/>
                </a:solidFill>
                <a:latin typeface="Times New Roman" pitchFamily="18" charset="0"/>
                <a:ea typeface="+mn-ea"/>
                <a:cs typeface="+mn-cs"/>
              </a:rPr>
              <a:t>punto de acceso a la red</a:t>
            </a:r>
            <a:r>
              <a:rPr lang="es-ES" sz="1200" b="0" i="0" kern="1200" dirty="0">
                <a:solidFill>
                  <a:schemeClr val="tx1"/>
                </a:solidFill>
                <a:latin typeface="Times New Roman" pitchFamily="18" charset="0"/>
                <a:ea typeface="+mn-ea"/>
                <a:cs typeface="+mn-cs"/>
              </a:rPr>
              <a:t> (</a:t>
            </a:r>
            <a:r>
              <a:rPr lang="es-ES" sz="1200" b="0" i="1" kern="1200" dirty="0">
                <a:solidFill>
                  <a:schemeClr val="tx1"/>
                </a:solidFill>
                <a:latin typeface="Times New Roman" pitchFamily="18" charset="0"/>
                <a:ea typeface="+mn-ea"/>
                <a:cs typeface="+mn-cs"/>
              </a:rPr>
              <a:t>Network Access Point</a:t>
            </a:r>
            <a:r>
              <a:rPr lang="es-ES" sz="1200" b="0" i="0" kern="1200" dirty="0">
                <a:solidFill>
                  <a:schemeClr val="tx1"/>
                </a:solidFill>
                <a:latin typeface="Times New Roman" pitchFamily="18" charset="0"/>
                <a:ea typeface="+mn-ea"/>
                <a:cs typeface="+mn-cs"/>
              </a:rPr>
              <a:t>, </a:t>
            </a:r>
            <a:r>
              <a:rPr lang="es-ES" sz="1200" b="1" i="0" kern="1200" dirty="0">
                <a:solidFill>
                  <a:schemeClr val="tx1"/>
                </a:solidFill>
                <a:latin typeface="Times New Roman" pitchFamily="18" charset="0"/>
                <a:ea typeface="+mn-ea"/>
                <a:cs typeface="+mn-cs"/>
              </a:rPr>
              <a:t>NAP</a:t>
            </a:r>
            <a:r>
              <a:rPr lang="es-ES" sz="1200" b="0" i="0" kern="1200" dirty="0">
                <a:solidFill>
                  <a:schemeClr val="tx1"/>
                </a:solidFill>
                <a:latin typeface="Times New Roman" pitchFamily="18" charset="0"/>
                <a:ea typeface="+mn-ea"/>
                <a:cs typeface="+mn-cs"/>
              </a:rPr>
              <a:t>) era un centro público de intercambio de red donde los </a:t>
            </a:r>
            <a:r>
              <a:rPr lang="es-ES" sz="1200" b="0" i="0" u="none" strike="noStrike" kern="1200" dirty="0">
                <a:solidFill>
                  <a:schemeClr val="tx1"/>
                </a:solidFill>
                <a:latin typeface="Times New Roman" pitchFamily="18" charset="0"/>
                <a:ea typeface="+mn-ea"/>
                <a:cs typeface="+mn-cs"/>
                <a:hlinkClick r:id="rId3" tooltip="Proveedor de servicios de Internet"/>
              </a:rPr>
              <a:t>proveedores de servicios de internet</a:t>
            </a:r>
            <a:r>
              <a:rPr lang="es-ES" sz="1200" b="0" i="0" kern="1200" dirty="0">
                <a:solidFill>
                  <a:schemeClr val="tx1"/>
                </a:solidFill>
                <a:latin typeface="Times New Roman" pitchFamily="18" charset="0"/>
                <a:ea typeface="+mn-ea"/>
                <a:cs typeface="+mn-cs"/>
              </a:rPr>
              <a:t> (</a:t>
            </a:r>
            <a:r>
              <a:rPr lang="es-ES" sz="1200" b="1" i="0" kern="1200" dirty="0">
                <a:solidFill>
                  <a:schemeClr val="tx1"/>
                </a:solidFill>
                <a:latin typeface="Times New Roman" pitchFamily="18" charset="0"/>
                <a:ea typeface="+mn-ea"/>
                <a:cs typeface="+mn-cs"/>
              </a:rPr>
              <a:t>ISP</a:t>
            </a:r>
            <a:r>
              <a:rPr lang="es-ES" sz="1200" b="0" i="0" kern="1200" dirty="0">
                <a:solidFill>
                  <a:schemeClr val="tx1"/>
                </a:solidFill>
                <a:latin typeface="Times New Roman" pitchFamily="18" charset="0"/>
                <a:ea typeface="+mn-ea"/>
                <a:cs typeface="+mn-cs"/>
              </a:rPr>
              <a:t>) se interconectaban realizando acuerdos de intercambio o </a:t>
            </a:r>
            <a:r>
              <a:rPr lang="es-ES" sz="1200" b="0" i="1" u="none" strike="noStrike" kern="1200" dirty="0" err="1">
                <a:solidFill>
                  <a:schemeClr val="tx1"/>
                </a:solidFill>
                <a:latin typeface="Times New Roman" pitchFamily="18" charset="0"/>
                <a:ea typeface="+mn-ea"/>
                <a:cs typeface="+mn-cs"/>
                <a:hlinkClick r:id="rId4" tooltip="Peering"/>
              </a:rPr>
              <a:t>peering</a:t>
            </a:r>
            <a:r>
              <a:rPr lang="es-ES" sz="1200" b="0" i="0" kern="1200" dirty="0">
                <a:solidFill>
                  <a:schemeClr val="tx1"/>
                </a:solidFill>
                <a:latin typeface="Times New Roman" pitchFamily="18" charset="0"/>
                <a:ea typeface="+mn-ea"/>
                <a:cs typeface="+mn-cs"/>
              </a:rPr>
              <a:t>.</a:t>
            </a:r>
          </a:p>
          <a:p>
            <a:r>
              <a:rPr lang="es-ES" sz="1200" b="0" i="0" kern="1200" dirty="0">
                <a:solidFill>
                  <a:schemeClr val="tx1"/>
                </a:solidFill>
                <a:latin typeface="Times New Roman" pitchFamily="18" charset="0"/>
                <a:ea typeface="+mn-ea"/>
                <a:cs typeface="+mn-cs"/>
              </a:rPr>
              <a:t>Los NAP fueron un componente clave en la </a:t>
            </a:r>
            <a:r>
              <a:rPr lang="es-ES" sz="1200" b="0" i="0" u="none" strike="noStrike" kern="1200" dirty="0">
                <a:solidFill>
                  <a:schemeClr val="tx1"/>
                </a:solidFill>
                <a:latin typeface="Times New Roman" pitchFamily="18" charset="0"/>
                <a:ea typeface="+mn-ea"/>
                <a:cs typeface="+mn-cs"/>
                <a:hlinkClick r:id="rId5" tooltip="Década de 1990"/>
              </a:rPr>
              <a:t>década de 1990</a:t>
            </a:r>
            <a:r>
              <a:rPr lang="es-ES" sz="1200" b="0" i="0" kern="1200" dirty="0">
                <a:solidFill>
                  <a:schemeClr val="tx1"/>
                </a:solidFill>
                <a:latin typeface="Times New Roman" pitchFamily="18" charset="0"/>
                <a:ea typeface="+mn-ea"/>
                <a:cs typeface="+mn-cs"/>
              </a:rPr>
              <a:t> en la transición de </a:t>
            </a:r>
            <a:r>
              <a:rPr lang="es-ES" sz="1200" b="0" i="0" u="none" strike="noStrike" kern="1200" dirty="0">
                <a:solidFill>
                  <a:schemeClr val="tx1"/>
                </a:solidFill>
                <a:latin typeface="Times New Roman" pitchFamily="18" charset="0"/>
                <a:ea typeface="+mn-ea"/>
                <a:cs typeface="+mn-cs"/>
                <a:hlinkClick r:id="rId6" tooltip="NSFNET"/>
              </a:rPr>
              <a:t>NSFNET</a:t>
            </a:r>
            <a:r>
              <a:rPr lang="es-ES" sz="1200" b="0" i="0" kern="1200" dirty="0">
                <a:solidFill>
                  <a:schemeClr val="tx1"/>
                </a:solidFill>
                <a:latin typeface="Times New Roman" pitchFamily="18" charset="0"/>
                <a:ea typeface="+mn-ea"/>
                <a:cs typeface="+mn-cs"/>
              </a:rPr>
              <a:t> (donde subsistían redes de gobiernos) a la red comercial ofrecida por proveedores privados de Internet en la actualidad. Los NAP (Network Access Point) son grandes centros de acceso y distribución del tráfico de Internet, y en la actualidad existen cinco en todo el mundo.</a:t>
            </a:r>
            <a:br>
              <a:rPr lang="es-ES" dirty="0"/>
            </a:br>
            <a:br>
              <a:rPr lang="es-ES" dirty="0"/>
            </a:br>
            <a:r>
              <a:rPr lang="es-ES" sz="1200" b="0" i="0" kern="1200" dirty="0">
                <a:solidFill>
                  <a:schemeClr val="tx1"/>
                </a:solidFill>
                <a:latin typeface="Times New Roman" pitchFamily="18" charset="0"/>
                <a:ea typeface="+mn-ea"/>
                <a:cs typeface="+mn-cs"/>
              </a:rPr>
              <a:t>La función de un NAP es ofrecer a los usuarios, además de servicios básicos de centros de datos, soluciones de valor añadido como servicios de profesionales de ingeniería, instalación, diseño, operación, seguridad física y lógica, almacenamiento de datos y lo que se denomina "recuperación de desastres informáticos".</a:t>
            </a:r>
          </a:p>
          <a:p>
            <a:endParaRPr lang="es-ES" dirty="0"/>
          </a:p>
        </p:txBody>
      </p:sp>
      <p:sp>
        <p:nvSpPr>
          <p:cNvPr id="4" name="3 Marcador de número de diapositiva"/>
          <p:cNvSpPr>
            <a:spLocks noGrp="1"/>
          </p:cNvSpPr>
          <p:nvPr>
            <p:ph type="sldNum" sz="quarter" idx="10"/>
          </p:nvPr>
        </p:nvSpPr>
        <p:spPr/>
        <p:txBody>
          <a:bodyPr/>
          <a:lstStyle/>
          <a:p>
            <a:pPr>
              <a:defRPr/>
            </a:pPr>
            <a:fld id="{449F7FDB-5E21-474A-A267-27F10AF7592E}" type="slidenum">
              <a:rPr lang="es-ES_tradnl" smtClean="0"/>
              <a:pPr>
                <a:defRPr/>
              </a:pPr>
              <a:t>23</a:t>
            </a:fld>
            <a:endParaRPr lang="es-ES_tradnl"/>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87C260B9-B901-47FF-A49A-9A8CDDC9D78F}" type="slidenum">
              <a:rPr lang="es-ES_tradnl" smtClean="0"/>
              <a:pPr/>
              <a:t>24</a:t>
            </a:fld>
            <a:endParaRPr lang="es-ES_tradnl"/>
          </a:p>
        </p:txBody>
      </p:sp>
      <p:sp>
        <p:nvSpPr>
          <p:cNvPr id="55299" name="Rectangle 2"/>
          <p:cNvSpPr>
            <a:spLocks noGrp="1" noRot="1" noChangeAspect="1" noChangeArrowheads="1" noTextEdit="1"/>
          </p:cNvSpPr>
          <p:nvPr>
            <p:ph type="sldImg"/>
          </p:nvPr>
        </p:nvSpPr>
        <p:spPr>
          <a:solidFill>
            <a:srgbClr val="FFFFFF"/>
          </a:solidFill>
          <a:ln/>
        </p:spPr>
      </p:sp>
      <p:sp>
        <p:nvSpPr>
          <p:cNvPr id="55300" name="Rectangle 3"/>
          <p:cNvSpPr>
            <a:spLocks noGrp="1" noChangeArrowheads="1"/>
          </p:cNvSpPr>
          <p:nvPr>
            <p:ph type="body" idx="1"/>
          </p:nvPr>
        </p:nvSpPr>
        <p:spPr>
          <a:solidFill>
            <a:srgbClr val="FFFFFF"/>
          </a:solidFill>
          <a:ln>
            <a:solidFill>
              <a:srgbClr val="000000"/>
            </a:solidFill>
          </a:ln>
        </p:spPr>
        <p:txBody>
          <a:bodyPr/>
          <a:lstStyle/>
          <a:p>
            <a:r>
              <a:rPr lang="es-ES_tradnl" dirty="0"/>
              <a:t>UCAID</a:t>
            </a:r>
          </a:p>
          <a:p>
            <a:r>
              <a:rPr lang="es-ES_tradnl" dirty="0"/>
              <a:t>CORPORACION AVANZADA PARA EL DESARROLLO AVANZADO DE INTERNET.</a:t>
            </a:r>
          </a:p>
          <a:p>
            <a:r>
              <a:rPr lang="es-ES_tradnl" dirty="0"/>
              <a:t>STANFORD - HARVARD - MIT - COLUMBIA</a:t>
            </a:r>
          </a:p>
          <a:p>
            <a:endParaRPr lang="es-ES_tradnl" dirty="0"/>
          </a:p>
          <a:p>
            <a:r>
              <a:rPr lang="es-ES_tradnl" dirty="0"/>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4FEA784B-9A5E-4594-A260-C9E25503672E}" type="slidenum">
              <a:rPr lang="es-ES_tradnl" smtClean="0"/>
              <a:pPr/>
              <a:t>25</a:t>
            </a:fld>
            <a:endParaRPr lang="es-ES_tradnl"/>
          </a:p>
        </p:txBody>
      </p:sp>
      <p:sp>
        <p:nvSpPr>
          <p:cNvPr id="56323" name="Rectangle 2"/>
          <p:cNvSpPr>
            <a:spLocks noGrp="1" noRot="1" noChangeAspect="1" noChangeArrowheads="1" noTextEdit="1"/>
          </p:cNvSpPr>
          <p:nvPr>
            <p:ph type="sldImg"/>
          </p:nvPr>
        </p:nvSpPr>
        <p:spPr>
          <a:solidFill>
            <a:srgbClr val="FFFFFF"/>
          </a:solidFill>
          <a:ln/>
        </p:spPr>
      </p:sp>
      <p:sp>
        <p:nvSpPr>
          <p:cNvPr id="56324" name="Rectangle 3"/>
          <p:cNvSpPr>
            <a:spLocks noGrp="1" noChangeArrowheads="1"/>
          </p:cNvSpPr>
          <p:nvPr>
            <p:ph type="body" idx="1"/>
          </p:nvPr>
        </p:nvSpPr>
        <p:spPr>
          <a:xfrm>
            <a:off x="914400" y="4398963"/>
            <a:ext cx="5029200" cy="4114800"/>
          </a:xfrm>
          <a:solidFill>
            <a:srgbClr val="FFFFFF"/>
          </a:solidFill>
          <a:ln>
            <a:solidFill>
              <a:srgbClr val="000000"/>
            </a:solidFill>
          </a:ln>
        </p:spPr>
        <p:txBody>
          <a:bodyPr/>
          <a:lstStyle/>
          <a:p>
            <a:r>
              <a:rPr lang="es-ES_tradnl" b="1" dirty="0"/>
              <a:t>UCAID</a:t>
            </a:r>
            <a:endParaRPr lang="es-ES_tradnl" dirty="0"/>
          </a:p>
          <a:p>
            <a:r>
              <a:rPr lang="es-ES_tradnl" dirty="0"/>
              <a:t>CORPORACION AVANZADA PARA EL DESARROLLO AVANZADO DE INTERNET.</a:t>
            </a:r>
          </a:p>
          <a:p>
            <a:r>
              <a:rPr lang="es-ES_tradnl" dirty="0"/>
              <a:t>EN ABRIL DE 1998 SE LANZO </a:t>
            </a:r>
            <a:r>
              <a:rPr lang="es-ES_tradnl" b="1" dirty="0"/>
              <a:t>ABILENE</a:t>
            </a:r>
            <a:r>
              <a:rPr lang="es-ES_tradnl" dirty="0"/>
              <a:t> - RED AVANZADA DESARROLLADA EN SOCIEDAD CON QUEST COMUNICATIONS , NORTHERN TELECOM Y CISCO SYSTEMS . ESTE PROYECTO ENGLOBA FACILIDADES DE ALTA VELOCIDAD , SONET DE ALTA VELOCIDAD, ROUTEADORES IP SOBRE SONET, Y UNA RED DE FIBRA OPTICA DE APLTA COBERTURA .</a:t>
            </a:r>
          </a:p>
          <a:p>
            <a:endParaRPr lang="es-ES_tradnl" dirty="0"/>
          </a:p>
          <a:p>
            <a:r>
              <a:rPr lang="es-ES_tradnl" dirty="0"/>
              <a:t>EN USA EXISTE VBNS (VERY HIGH SPEED BACKBONE NETWORK SERVICE ) DE LA NFS (NATIONAL SCIENCE FOUNDATION)</a:t>
            </a:r>
          </a:p>
          <a:p>
            <a:endParaRPr lang="es-ES_tradnl" dirty="0"/>
          </a:p>
          <a:p>
            <a:endParaRPr lang="es-ES_tradnl" dirty="0"/>
          </a:p>
          <a:p>
            <a:r>
              <a:rPr lang="es-ES_tradnl" dirty="0"/>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67325D17-932D-4331-8730-8EACD34B58BC}" type="slidenum">
              <a:rPr lang="es-ES_tradnl" smtClean="0"/>
              <a:pPr/>
              <a:t>26</a:t>
            </a:fld>
            <a:endParaRPr lang="es-ES_tradnl"/>
          </a:p>
        </p:txBody>
      </p:sp>
      <p:sp>
        <p:nvSpPr>
          <p:cNvPr id="57347" name="Rectangle 2"/>
          <p:cNvSpPr>
            <a:spLocks noGrp="1" noRot="1" noChangeAspect="1" noChangeArrowheads="1" noTextEdit="1"/>
          </p:cNvSpPr>
          <p:nvPr>
            <p:ph type="sldImg"/>
          </p:nvPr>
        </p:nvSpPr>
        <p:spPr>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ln>
        </p:spPr>
        <p:txBody>
          <a:bodyPr/>
          <a:lstStyle/>
          <a:p>
            <a:endParaRPr lang="es-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CDF99A37-76AA-4334-9702-AA8F82274448}" type="slidenum">
              <a:rPr lang="es-ES_tradnl" smtClean="0"/>
              <a:pPr/>
              <a:t>27</a:t>
            </a:fld>
            <a:endParaRPr lang="es-ES_tradnl"/>
          </a:p>
        </p:txBody>
      </p:sp>
      <p:sp>
        <p:nvSpPr>
          <p:cNvPr id="58371" name="Rectangle 2"/>
          <p:cNvSpPr>
            <a:spLocks noGrp="1" noRot="1" noChangeAspect="1" noChangeArrowheads="1" noTextEdit="1"/>
          </p:cNvSpPr>
          <p:nvPr>
            <p:ph type="sldImg"/>
          </p:nvPr>
        </p:nvSpPr>
        <p:spPr>
          <a:solidFill>
            <a:srgbClr val="FFFFFF"/>
          </a:solidFill>
          <a:ln/>
        </p:spPr>
      </p:sp>
      <p:sp>
        <p:nvSpPr>
          <p:cNvPr id="58372" name="Rectangle 3"/>
          <p:cNvSpPr>
            <a:spLocks noGrp="1" noChangeArrowheads="1"/>
          </p:cNvSpPr>
          <p:nvPr>
            <p:ph type="body" idx="1"/>
          </p:nvPr>
        </p:nvSpPr>
        <p:spPr>
          <a:solidFill>
            <a:srgbClr val="FFFFFF"/>
          </a:solidFill>
          <a:ln>
            <a:solidFill>
              <a:srgbClr val="000000"/>
            </a:solidFill>
          </a:ln>
        </p:spPr>
        <p:txBody>
          <a:bodyPr/>
          <a:lstStyle/>
          <a:p>
            <a:r>
              <a:rPr lang="es-ES_tradnl" dirty="0"/>
              <a:t>Alcance del proyecto I2</a:t>
            </a:r>
          </a:p>
          <a:p>
            <a:endParaRPr lang="es-ES_tradnl" dirty="0"/>
          </a:p>
          <a:p>
            <a:r>
              <a:rPr lang="es-ES_tradnl" dirty="0"/>
              <a:t>Satisfacer las necesidades dentro del campo académico en investigación , enseñanza y aprendizaje a nivel mundial.</a:t>
            </a:r>
          </a:p>
          <a:p>
            <a:endParaRPr lang="es-ES_tradnl" dirty="0"/>
          </a:p>
          <a:p>
            <a:r>
              <a:rPr lang="es-ES_tradnl" dirty="0"/>
              <a:t>Explotar totalmente las capacidades de las redes de ancho de banda</a:t>
            </a:r>
          </a:p>
          <a:p>
            <a:pPr lvl="1">
              <a:buFontTx/>
              <a:buChar char="•"/>
            </a:pPr>
            <a:r>
              <a:rPr lang="es-ES_tradnl" dirty="0"/>
              <a:t>Interactividad</a:t>
            </a:r>
          </a:p>
          <a:p>
            <a:pPr lvl="1">
              <a:buFontTx/>
              <a:buChar char="•"/>
            </a:pPr>
            <a:r>
              <a:rPr lang="es-ES_tradnl" dirty="0"/>
              <a:t>Colaboración  en tiempo real</a:t>
            </a:r>
          </a:p>
          <a:p>
            <a:pPr lvl="1">
              <a:buFontTx/>
              <a:buChar char="•"/>
            </a:pPr>
            <a:r>
              <a:rPr lang="es-ES_tradnl" dirty="0"/>
              <a:t>Educación a distancia</a:t>
            </a:r>
          </a:p>
          <a:p>
            <a:pPr lvl="1">
              <a:buFontTx/>
              <a:buChar char="•"/>
            </a:pPr>
            <a:r>
              <a:rPr lang="es-ES_tradnl" dirty="0"/>
              <a:t>Aprendizaje Colaborativo</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5E0BCB8D-93A1-49DA-9592-F24238715B23}" type="slidenum">
              <a:rPr lang="es-ES_tradnl" sz="1200"/>
              <a:pPr algn="r"/>
              <a:t>2</a:t>
            </a:fld>
            <a:endParaRPr lang="es-ES_tradnl" sz="1200"/>
          </a:p>
        </p:txBody>
      </p:sp>
      <p:sp>
        <p:nvSpPr>
          <p:cNvPr id="82947" name="Rectangle 2"/>
          <p:cNvSpPr>
            <a:spLocks noGrp="1" noRot="1" noChangeAspect="1" noChangeArrowheads="1" noTextEdit="1"/>
          </p:cNvSpPr>
          <p:nvPr>
            <p:ph type="sldImg"/>
          </p:nvPr>
        </p:nvSpPr>
        <p:spPr>
          <a:xfrm>
            <a:off x="1144588" y="685800"/>
            <a:ext cx="4572000" cy="3429000"/>
          </a:xfrm>
          <a:ln/>
        </p:spPr>
      </p:sp>
      <p:sp>
        <p:nvSpPr>
          <p:cNvPr id="82948"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876AF08F-D669-438B-A656-D48ED6D9A6D5}" type="slidenum">
              <a:rPr lang="es-ES_tradnl" smtClean="0"/>
              <a:pPr/>
              <a:t>28</a:t>
            </a:fld>
            <a:endParaRPr lang="es-ES_tradnl"/>
          </a:p>
        </p:txBody>
      </p:sp>
      <p:sp>
        <p:nvSpPr>
          <p:cNvPr id="59395" name="Rectangle 2"/>
          <p:cNvSpPr>
            <a:spLocks noGrp="1" noRot="1" noChangeAspect="1" noChangeArrowheads="1" noTextEdit="1"/>
          </p:cNvSpPr>
          <p:nvPr>
            <p:ph type="sldImg"/>
          </p:nvPr>
        </p:nvSpPr>
        <p:spPr>
          <a:solidFill>
            <a:srgbClr val="FFFFFF"/>
          </a:solidFill>
          <a:ln/>
        </p:spPr>
      </p:sp>
      <p:sp>
        <p:nvSpPr>
          <p:cNvPr id="59396" name="Rectangle 3"/>
          <p:cNvSpPr>
            <a:spLocks noGrp="1" noChangeArrowheads="1"/>
          </p:cNvSpPr>
          <p:nvPr>
            <p:ph type="body" idx="1"/>
          </p:nvPr>
        </p:nvSpPr>
        <p:spPr>
          <a:solidFill>
            <a:srgbClr val="FFFFFF"/>
          </a:solidFill>
          <a:ln>
            <a:solidFill>
              <a:srgbClr val="000000"/>
            </a:solidFill>
          </a:ln>
        </p:spPr>
        <p:txBody>
          <a:bodyPr/>
          <a:lstStyle/>
          <a:p>
            <a:pPr>
              <a:spcBef>
                <a:spcPts val="500"/>
              </a:spcBef>
              <a:spcAft>
                <a:spcPts val="500"/>
              </a:spcAft>
            </a:pPr>
            <a:r>
              <a:rPr lang="es-ES_tradnl" dirty="0"/>
              <a:t>Middleware</a:t>
            </a:r>
          </a:p>
          <a:p>
            <a:pPr>
              <a:spcBef>
                <a:spcPts val="500"/>
              </a:spcBef>
              <a:spcAft>
                <a:spcPts val="500"/>
              </a:spcAft>
            </a:pPr>
            <a:r>
              <a:rPr lang="es-ES_tradnl" dirty="0"/>
              <a:t>Software de comunicaciones que reside físicamente en el cliente remoto y en un servidor de comunicaciones, localizado entre el cliente y el servidor de aplicaciones. Es el software que actúa como un traductor universal entre distintas tecnologías de radiofrecuencia y protocolos .</a:t>
            </a:r>
          </a:p>
          <a:p>
            <a:pPr>
              <a:spcBef>
                <a:spcPts val="500"/>
              </a:spcBef>
              <a:spcAft>
                <a:spcPts val="500"/>
              </a:spcAft>
            </a:pPr>
            <a:r>
              <a:rPr lang="es-ES_tradnl" dirty="0"/>
              <a:t>El software que maneja y soporta los diferentes componentes de un sistema distribuido. En esencia esta localizado en el medio (</a:t>
            </a:r>
            <a:r>
              <a:rPr lang="es-ES_tradnl" i="1" dirty="0" err="1"/>
              <a:t>middle</a:t>
            </a:r>
            <a:r>
              <a:rPr lang="es-ES_tradnl" dirty="0"/>
              <a:t>) del sistema</a:t>
            </a:r>
          </a:p>
          <a:p>
            <a:r>
              <a:rPr lang="es-ES_tradnl" dirty="0"/>
              <a:t>Un </a:t>
            </a:r>
            <a:r>
              <a:rPr lang="es-ES_tradnl" b="1" dirty="0"/>
              <a:t>middleware</a:t>
            </a:r>
            <a:r>
              <a:rPr lang="es-ES_tradnl" dirty="0"/>
              <a:t> es la una capa de software cuya misión es facilitar el desarrollo y ejecución de aplicaciones interactivas en TV. Un mismo middleware puede poseer diferentes </a:t>
            </a:r>
            <a:r>
              <a:rPr lang="es-ES_tradnl" b="1" dirty="0"/>
              <a:t>máquinas virtuales</a:t>
            </a:r>
            <a:r>
              <a:rPr lang="es-ES_tradnl" dirty="0"/>
              <a:t> para soportar diferentes entornos de desarrollo (C, HTML/</a:t>
            </a:r>
            <a:r>
              <a:rPr lang="es-ES_tradnl" dirty="0" err="1"/>
              <a:t>JavaScript</a:t>
            </a:r>
            <a:r>
              <a:rPr lang="es-ES_tradnl" dirty="0"/>
              <a:t>, Java, etc.). </a:t>
            </a:r>
            <a:br>
              <a:rPr lang="es-ES_tradnl" dirty="0"/>
            </a:br>
            <a:br>
              <a:rPr lang="es-ES_tradnl" dirty="0"/>
            </a:br>
            <a:r>
              <a:rPr lang="es-ES_tradnl" dirty="0"/>
              <a:t>Una máquina virtual además define unas especificaciones que hay que seguir para poder desarrollar y acceder a todas las funcionalidades que ofrece un Set-top box (por ejemplo, dibujar en pantalla, capturar las señales de un mando a distancia o utilizar el canal de retorno). Estas especificaciones también se llaman </a:t>
            </a:r>
            <a:r>
              <a:rPr lang="es-ES_tradnl" b="1" dirty="0"/>
              <a:t>API</a:t>
            </a:r>
            <a:r>
              <a:rPr lang="es-ES_tradnl" dirty="0"/>
              <a:t> (</a:t>
            </a:r>
            <a:r>
              <a:rPr lang="es-ES_tradnl" dirty="0" err="1"/>
              <a:t>Application</a:t>
            </a:r>
            <a:r>
              <a:rPr lang="es-ES_tradnl" dirty="0"/>
              <a:t> </a:t>
            </a:r>
            <a:r>
              <a:rPr lang="es-ES_tradnl" dirty="0" err="1"/>
              <a:t>Programming</a:t>
            </a:r>
            <a:r>
              <a:rPr lang="es-ES_tradnl" dirty="0"/>
              <a:t> Interface).</a:t>
            </a:r>
            <a:br>
              <a:rPr lang="es-ES_tradnl" dirty="0"/>
            </a:br>
            <a:br>
              <a:rPr lang="es-ES_tradnl" dirty="0"/>
            </a:br>
            <a:r>
              <a:rPr lang="es-ES" sz="1200" b="1" i="1" kern="1200" dirty="0">
                <a:solidFill>
                  <a:schemeClr val="tx1"/>
                </a:solidFill>
                <a:latin typeface="Times New Roman" pitchFamily="18" charset="0"/>
                <a:ea typeface="+mn-ea"/>
                <a:cs typeface="+mn-cs"/>
              </a:rPr>
              <a:t>Middleware</a:t>
            </a:r>
            <a:r>
              <a:rPr lang="es-ES" sz="1200" b="0" i="0" kern="1200" dirty="0">
                <a:solidFill>
                  <a:schemeClr val="tx1"/>
                </a:solidFill>
                <a:latin typeface="Times New Roman" pitchFamily="18" charset="0"/>
                <a:ea typeface="+mn-ea"/>
                <a:cs typeface="+mn-cs"/>
              </a:rPr>
              <a:t> o </a:t>
            </a:r>
            <a:r>
              <a:rPr lang="es-ES" sz="1200" b="1" i="0" kern="1200" dirty="0">
                <a:solidFill>
                  <a:schemeClr val="tx1"/>
                </a:solidFill>
                <a:latin typeface="Times New Roman" pitchFamily="18" charset="0"/>
                <a:ea typeface="+mn-ea"/>
                <a:cs typeface="+mn-cs"/>
              </a:rPr>
              <a:t>lógica de intercambio de información entre aplicaciones</a:t>
            </a:r>
            <a:r>
              <a:rPr lang="es-ES" sz="1200" b="0" i="0" kern="1200" dirty="0">
                <a:solidFill>
                  <a:schemeClr val="tx1"/>
                </a:solidFill>
                <a:latin typeface="Times New Roman" pitchFamily="18" charset="0"/>
                <a:ea typeface="+mn-ea"/>
                <a:cs typeface="+mn-cs"/>
              </a:rPr>
              <a:t> ("</a:t>
            </a:r>
            <a:r>
              <a:rPr lang="es-ES" sz="1200" b="0" i="0" kern="1200" dirty="0" err="1">
                <a:solidFill>
                  <a:schemeClr val="tx1"/>
                </a:solidFill>
                <a:latin typeface="Times New Roman" pitchFamily="18" charset="0"/>
                <a:ea typeface="+mn-ea"/>
                <a:cs typeface="+mn-cs"/>
              </a:rPr>
              <a:t>interlogical</a:t>
            </a:r>
            <a:r>
              <a:rPr lang="es-ES" sz="1200" b="0" i="0" kern="1200" dirty="0">
                <a:solidFill>
                  <a:schemeClr val="tx1"/>
                </a:solidFill>
                <a:latin typeface="Times New Roman" pitchFamily="18" charset="0"/>
                <a:ea typeface="+mn-ea"/>
                <a:cs typeface="+mn-cs"/>
              </a:rPr>
              <a:t>") es un software que asiste a una aplicación para interactuar o comunicarse con otras aplicaciones, o paquetes de programas, redes, hardware y/o sistemas operativos. Éste simplifica el trabajo de los programadores en la compleja tarea de generar las conexiones y sincronizaciones que son necesarias en los sistemas distribuidos. De esta forma, se provee una solución que mejora la calidad de servicio, así como la seguridad, el envío de mensajes, la actualización del directorio de servicio, etc.</a:t>
            </a:r>
            <a:r>
              <a:rPr lang="es-ES" sz="1200" b="0" i="0" u="none" strike="noStrike" kern="1200" baseline="30000" dirty="0">
                <a:solidFill>
                  <a:schemeClr val="tx1"/>
                </a:solidFill>
                <a:latin typeface="Times New Roman" pitchFamily="18" charset="0"/>
                <a:ea typeface="+mn-ea"/>
                <a:cs typeface="+mn-cs"/>
                <a:hlinkClick r:id="rId3"/>
              </a:rPr>
              <a:t>1</a:t>
            </a:r>
            <a:endParaRPr lang="es-ES" sz="1200" b="0" i="0" kern="1200" dirty="0">
              <a:solidFill>
                <a:schemeClr val="tx1"/>
              </a:solidFill>
              <a:latin typeface="Times New Roman" pitchFamily="18" charset="0"/>
              <a:ea typeface="+mn-ea"/>
              <a:cs typeface="+mn-cs"/>
            </a:endParaRPr>
          </a:p>
          <a:p>
            <a:r>
              <a:rPr lang="es-ES" sz="1200" b="0" i="0" kern="1200" dirty="0">
                <a:solidFill>
                  <a:schemeClr val="tx1"/>
                </a:solidFill>
                <a:latin typeface="Times New Roman" pitchFamily="18" charset="0"/>
                <a:ea typeface="+mn-ea"/>
                <a:cs typeface="+mn-cs"/>
              </a:rPr>
              <a:t>Funciona como una capa de abstracción de software distribuida, que se sitúa entre las capas de aplicaciones y las capas inferiores (</a:t>
            </a:r>
            <a:r>
              <a:rPr lang="es-ES" sz="1200" b="0" i="0" u="none" strike="noStrike" kern="1200" dirty="0">
                <a:solidFill>
                  <a:schemeClr val="tx1"/>
                </a:solidFill>
                <a:latin typeface="Times New Roman" pitchFamily="18" charset="0"/>
                <a:ea typeface="+mn-ea"/>
                <a:cs typeface="+mn-cs"/>
                <a:hlinkClick r:id="rId4" tooltip="Sistema operativo"/>
              </a:rPr>
              <a:t>sistema operativo</a:t>
            </a:r>
            <a:r>
              <a:rPr lang="es-ES" sz="1200" b="0" i="0" kern="1200" dirty="0">
                <a:solidFill>
                  <a:schemeClr val="tx1"/>
                </a:solidFill>
                <a:latin typeface="Times New Roman" pitchFamily="18" charset="0"/>
                <a:ea typeface="+mn-ea"/>
                <a:cs typeface="+mn-cs"/>
              </a:rPr>
              <a:t> y </a:t>
            </a:r>
            <a:r>
              <a:rPr lang="es-ES" sz="1200" b="0" i="0" u="none" strike="noStrike" kern="1200" dirty="0">
                <a:solidFill>
                  <a:schemeClr val="tx1"/>
                </a:solidFill>
                <a:latin typeface="Times New Roman" pitchFamily="18" charset="0"/>
                <a:ea typeface="+mn-ea"/>
                <a:cs typeface="+mn-cs"/>
                <a:hlinkClick r:id="rId5" tooltip="Red de computadoras"/>
              </a:rPr>
              <a:t>red</a:t>
            </a:r>
            <a:r>
              <a:rPr lang="es-ES" sz="1200" b="0" i="0" kern="1200" dirty="0">
                <a:solidFill>
                  <a:schemeClr val="tx1"/>
                </a:solidFill>
                <a:latin typeface="Times New Roman" pitchFamily="18" charset="0"/>
                <a:ea typeface="+mn-ea"/>
                <a:cs typeface="+mn-cs"/>
              </a:rPr>
              <a:t>). El middleware abstrae de la complejidad y heterogeneidad de las redes de comunicaciones subyacentes, así como de los sistemas operativos y lenguajes de programación, proporcionando una </a:t>
            </a:r>
            <a:r>
              <a:rPr lang="es-ES" sz="1200" b="0" i="0" u="none" strike="noStrike" kern="1200" dirty="0">
                <a:solidFill>
                  <a:schemeClr val="tx1"/>
                </a:solidFill>
                <a:latin typeface="Times New Roman" pitchFamily="18" charset="0"/>
                <a:ea typeface="+mn-ea"/>
                <a:cs typeface="+mn-cs"/>
                <a:hlinkClick r:id="rId6" tooltip="API"/>
              </a:rPr>
              <a:t>API</a:t>
            </a:r>
            <a:r>
              <a:rPr lang="es-ES" sz="1200" b="0" i="0" kern="1200" dirty="0">
                <a:solidFill>
                  <a:schemeClr val="tx1"/>
                </a:solidFill>
                <a:latin typeface="Times New Roman" pitchFamily="18" charset="0"/>
                <a:ea typeface="+mn-ea"/>
                <a:cs typeface="+mn-cs"/>
              </a:rPr>
              <a:t> para la fácil programación y manejo de aplicaciones distribuidas. Dependiendo del problema a resolver y de las funciones necesarias, serán útiles diferentes tipos de servicios de middleware. Por lo general el middleware del lado cliente está implementado por el Sistema Operativo, el cual posee las bibliotecas que ejecutan todas las funcionalidades para la comunicación a través de la red</a:t>
            </a:r>
          </a:p>
          <a:p>
            <a:pPr>
              <a:spcBef>
                <a:spcPts val="500"/>
              </a:spcBef>
              <a:spcAft>
                <a:spcPts val="500"/>
              </a:spcAft>
            </a:pPr>
            <a:endParaRPr lang="es-ES_tradnl"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FB0BBCD5-08FB-4FB3-A850-998445903D13}" type="slidenum">
              <a:rPr lang="es-ES_tradnl" smtClean="0"/>
              <a:pPr/>
              <a:t>29</a:t>
            </a:fld>
            <a:endParaRPr lang="es-ES_tradnl"/>
          </a:p>
        </p:txBody>
      </p:sp>
      <p:sp>
        <p:nvSpPr>
          <p:cNvPr id="60419" name="Rectangle 2"/>
          <p:cNvSpPr>
            <a:spLocks noGrp="1" noRot="1" noChangeAspect="1" noChangeArrowheads="1" noTextEdit="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p:spPr>
        <p:txBody>
          <a:bodyPr/>
          <a:lstStyle/>
          <a:p>
            <a:endParaRPr lang="es-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FB0BBCD5-08FB-4FB3-A850-998445903D13}" type="slidenum">
              <a:rPr lang="es-ES_tradnl" smtClean="0"/>
              <a:pPr/>
              <a:t>30</a:t>
            </a:fld>
            <a:endParaRPr lang="es-ES_tradnl"/>
          </a:p>
        </p:txBody>
      </p:sp>
      <p:sp>
        <p:nvSpPr>
          <p:cNvPr id="60419" name="Rectangle 2"/>
          <p:cNvSpPr>
            <a:spLocks noGrp="1" noRot="1" noChangeAspect="1" noChangeArrowheads="1" noTextEdit="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p:spPr>
        <p:txBody>
          <a:bodyPr/>
          <a:lstStyle/>
          <a:p>
            <a:endParaRPr lang="es-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C542DB71-4517-4F6D-9DCC-D1B2E4682192}" type="slidenum">
              <a:rPr lang="es-ES_tradnl" smtClean="0"/>
              <a:pPr/>
              <a:t>31</a:t>
            </a:fld>
            <a:endParaRPr lang="es-ES_tradnl"/>
          </a:p>
        </p:txBody>
      </p:sp>
      <p:sp>
        <p:nvSpPr>
          <p:cNvPr id="61443" name="Rectangle 2"/>
          <p:cNvSpPr>
            <a:spLocks noGrp="1" noRot="1" noChangeAspect="1" noChangeArrowheads="1" noTextEdit="1"/>
          </p:cNvSpPr>
          <p:nvPr>
            <p:ph type="sldImg"/>
          </p:nvPr>
        </p:nvSpPr>
        <p:spPr>
          <a:solidFill>
            <a:srgbClr val="FFFFFF"/>
          </a:solidFill>
          <a:ln/>
        </p:spPr>
      </p:sp>
      <p:sp>
        <p:nvSpPr>
          <p:cNvPr id="61444" name="Rectangle 3"/>
          <p:cNvSpPr>
            <a:spLocks noGrp="1" noChangeArrowheads="1"/>
          </p:cNvSpPr>
          <p:nvPr>
            <p:ph type="body" idx="1"/>
          </p:nvPr>
        </p:nvSpPr>
        <p:spPr>
          <a:solidFill>
            <a:srgbClr val="FFFFFF"/>
          </a:solidFill>
          <a:ln>
            <a:solidFill>
              <a:srgbClr val="000000"/>
            </a:solidFill>
          </a:ln>
        </p:spPr>
        <p:txBody>
          <a:bodyPr/>
          <a:lstStyle/>
          <a:p>
            <a:endParaRPr lang="es-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97ABBFA4-D1C0-48EB-993B-4CD36CEB0D6F}" type="slidenum">
              <a:rPr lang="es-ES_tradnl" smtClean="0"/>
              <a:pPr/>
              <a:t>32</a:t>
            </a:fld>
            <a:endParaRPr lang="es-ES_tradnl"/>
          </a:p>
        </p:txBody>
      </p:sp>
      <p:sp>
        <p:nvSpPr>
          <p:cNvPr id="62467" name="Rectangle 2"/>
          <p:cNvSpPr>
            <a:spLocks noGrp="1" noRot="1" noChangeAspect="1" noChangeArrowheads="1" noTextEdit="1"/>
          </p:cNvSpPr>
          <p:nvPr>
            <p:ph type="sldImg"/>
          </p:nvPr>
        </p:nvSpPr>
        <p:spPr>
          <a:solidFill>
            <a:srgbClr val="FFFFFF"/>
          </a:solidFill>
          <a:ln/>
        </p:spPr>
      </p:sp>
      <p:sp>
        <p:nvSpPr>
          <p:cNvPr id="62468" name="Rectangle 3"/>
          <p:cNvSpPr>
            <a:spLocks noGrp="1" noChangeArrowheads="1"/>
          </p:cNvSpPr>
          <p:nvPr>
            <p:ph type="body" idx="1"/>
          </p:nvPr>
        </p:nvSpPr>
        <p:spPr>
          <a:solidFill>
            <a:srgbClr val="FFFFFF"/>
          </a:solidFill>
          <a:ln>
            <a:solidFill>
              <a:srgbClr val="000000"/>
            </a:solidFill>
          </a:ln>
        </p:spPr>
        <p:txBody>
          <a:bodyPr/>
          <a:lstStyle/>
          <a:p>
            <a:endParaRPr lang="es-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DF1F8ABC-7764-4402-99B9-7F981A10AED9}" type="slidenum">
              <a:rPr lang="es-ES_tradnl" smtClean="0"/>
              <a:pPr/>
              <a:t>33</a:t>
            </a:fld>
            <a:endParaRPr lang="es-ES_tradnl"/>
          </a:p>
        </p:txBody>
      </p:sp>
      <p:sp>
        <p:nvSpPr>
          <p:cNvPr id="63491" name="Rectangle 2"/>
          <p:cNvSpPr>
            <a:spLocks noGrp="1" noRot="1" noChangeAspect="1" noChangeArrowheads="1" noTextEdit="1"/>
          </p:cNvSpPr>
          <p:nvPr>
            <p:ph type="sldImg"/>
          </p:nvPr>
        </p:nvSpPr>
        <p:spPr>
          <a:solidFill>
            <a:srgbClr val="FFFFFF"/>
          </a:solidFill>
          <a:ln/>
        </p:spPr>
      </p:sp>
      <p:sp>
        <p:nvSpPr>
          <p:cNvPr id="63492" name="Rectangle 3"/>
          <p:cNvSpPr>
            <a:spLocks noGrp="1" noChangeArrowheads="1"/>
          </p:cNvSpPr>
          <p:nvPr>
            <p:ph type="body" idx="1"/>
          </p:nvPr>
        </p:nvSpPr>
        <p:spPr>
          <a:solidFill>
            <a:srgbClr val="FFFFFF"/>
          </a:solidFill>
          <a:ln>
            <a:solidFill>
              <a:srgbClr val="000000"/>
            </a:solidFill>
          </a:ln>
        </p:spPr>
        <p:txBody>
          <a:bodyPr/>
          <a:lstStyle/>
          <a:p>
            <a:r>
              <a:rPr lang="es-ES_tradnl"/>
              <a:t>ABILENE Y VBNS PROPORCIONAN LA CONECTIVIDAD PARA LOS GIGAPOPS QUE ESTAN INSTALADOS EN LAS PRINCIPALES UNIVERSIDADES DE LOS ESTADOS UNIDOS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b="1" i="1" kern="1200" dirty="0" err="1">
                <a:solidFill>
                  <a:schemeClr val="tx1"/>
                </a:solidFill>
                <a:effectLst/>
                <a:latin typeface="Times New Roman" pitchFamily="18" charset="0"/>
                <a:ea typeface="+mn-ea"/>
                <a:cs typeface="+mn-cs"/>
              </a:rPr>
              <a:t>Innova|Red</a:t>
            </a:r>
            <a:endParaRPr lang="es-AR" sz="1200" i="1" kern="1200" dirty="0">
              <a:solidFill>
                <a:schemeClr val="tx1"/>
              </a:solidFill>
              <a:effectLst/>
              <a:latin typeface="Times New Roman" pitchFamily="18" charset="0"/>
              <a:ea typeface="+mn-ea"/>
              <a:cs typeface="+mn-cs"/>
            </a:endParaRPr>
          </a:p>
          <a:p>
            <a:r>
              <a:rPr lang="es-AR" sz="1200" kern="1200" dirty="0">
                <a:solidFill>
                  <a:schemeClr val="tx1"/>
                </a:solidFill>
                <a:effectLst/>
                <a:latin typeface="Times New Roman" pitchFamily="18" charset="0"/>
                <a:ea typeface="+mn-ea"/>
                <a:cs typeface="+mn-cs"/>
              </a:rPr>
              <a:t>Con fecha 18 de diciembre de 2006 se firmó un convenio entre la Secretaría de Comunicaciones de la Nación (SECOM), la Secretaría de Ciencia, Tecnología e Innovación Productiva (SECYT) hoy el Ministerio de Ciencia Tecnología e Innovación Productiva, y el Consejo Nacional de Investigaciones Científicas y Técnicas (CONICET); por el cual se encomendó a la Fundación INNOVA-T (entidad vinculada al CONICET), que efectúe las gestiones necesarias para obtener la conexión internacional con el sistema de Redes Avanzadas (Internet2), y tome a su cargo la operación nacional de la misma dentro del proyecto denominado </a:t>
            </a:r>
            <a:r>
              <a:rPr lang="es-AR" sz="1200" kern="1200" dirty="0" err="1">
                <a:solidFill>
                  <a:schemeClr val="tx1"/>
                </a:solidFill>
                <a:effectLst/>
                <a:latin typeface="Times New Roman" pitchFamily="18" charset="0"/>
                <a:ea typeface="+mn-ea"/>
                <a:cs typeface="+mn-cs"/>
              </a:rPr>
              <a:t>Innova|Red</a:t>
            </a:r>
            <a:r>
              <a:rPr lang="es-AR" sz="1200" kern="1200" dirty="0">
                <a:solidFill>
                  <a:schemeClr val="tx1"/>
                </a:solidFill>
                <a:effectLst/>
                <a:latin typeface="Times New Roman" pitchFamily="18" charset="0"/>
                <a:ea typeface="+mn-ea"/>
                <a:cs typeface="+mn-cs"/>
              </a:rPr>
              <a:t>.</a:t>
            </a:r>
          </a:p>
          <a:p>
            <a:r>
              <a:rPr lang="es-AR" sz="1200" kern="1200" dirty="0">
                <a:solidFill>
                  <a:schemeClr val="tx1"/>
                </a:solidFill>
                <a:effectLst/>
                <a:latin typeface="Times New Roman" pitchFamily="18" charset="0"/>
                <a:ea typeface="+mn-ea"/>
                <a:cs typeface="+mn-cs"/>
              </a:rPr>
              <a:t>El mencionado convenio prevé la creación de un consejo asesor y de seguimiento de </a:t>
            </a:r>
            <a:r>
              <a:rPr lang="es-AR" sz="1200" kern="1200" dirty="0" err="1">
                <a:solidFill>
                  <a:schemeClr val="tx1"/>
                </a:solidFill>
                <a:effectLst/>
                <a:latin typeface="Times New Roman" pitchFamily="18" charset="0"/>
                <a:ea typeface="+mn-ea"/>
                <a:cs typeface="+mn-cs"/>
              </a:rPr>
              <a:t>Innova|Red</a:t>
            </a:r>
            <a:r>
              <a:rPr lang="es-AR" sz="1200" kern="1200" dirty="0">
                <a:solidFill>
                  <a:schemeClr val="tx1"/>
                </a:solidFill>
                <a:effectLst/>
                <a:latin typeface="Times New Roman" pitchFamily="18" charset="0"/>
                <a:ea typeface="+mn-ea"/>
                <a:cs typeface="+mn-cs"/>
              </a:rPr>
              <a:t>, constituido por representantes de las instituciones estatales mencionadas y de los usuarios y prestadores del sistema.</a:t>
            </a:r>
          </a:p>
          <a:p>
            <a:r>
              <a:rPr lang="es-AR" sz="1200" kern="1200" dirty="0">
                <a:solidFill>
                  <a:schemeClr val="tx1"/>
                </a:solidFill>
                <a:effectLst/>
                <a:latin typeface="Times New Roman" pitchFamily="18" charset="0"/>
                <a:ea typeface="+mn-ea"/>
                <a:cs typeface="+mn-cs"/>
              </a:rPr>
              <a:t>El objetivo principal de </a:t>
            </a:r>
            <a:r>
              <a:rPr lang="es-AR" sz="1200" kern="1200" dirty="0" err="1">
                <a:solidFill>
                  <a:schemeClr val="tx1"/>
                </a:solidFill>
                <a:effectLst/>
                <a:latin typeface="Times New Roman" pitchFamily="18" charset="0"/>
                <a:ea typeface="+mn-ea"/>
                <a:cs typeface="+mn-cs"/>
              </a:rPr>
              <a:t>Innova|Red</a:t>
            </a:r>
            <a:r>
              <a:rPr lang="es-AR" sz="1200" kern="1200" dirty="0">
                <a:solidFill>
                  <a:schemeClr val="tx1"/>
                </a:solidFill>
                <a:effectLst/>
                <a:latin typeface="Times New Roman" pitchFamily="18" charset="0"/>
                <a:ea typeface="+mn-ea"/>
                <a:cs typeface="+mn-cs"/>
              </a:rPr>
              <a:t> es el desarrollo de  Redes Avanzadas reservadas en Argentina para las comunidades académicas, de manera que científicos y tecnólogos puedan intercambiar información y comunicarse de manera más ágil y efectiva. Un elemento técnico diferenciador de las Redes Avanzadas es la llamada Calidad de Servicio, que en términos simples implica la ausencia de congestión excesiva y fallas en la comunicación. Esto permite, entre otras ventajas, la operación remota de sistemas críticos tales como brazos robóticos en telemedicina o el control de plantas, procesos o sistemas de alto riesgo, aplicaciones para las cuales es inaceptable una interrupción o demora en la red de comunicaciones.</a:t>
            </a:r>
          </a:p>
          <a:p>
            <a:r>
              <a:rPr lang="es-AR" sz="1200" kern="1200" dirty="0">
                <a:solidFill>
                  <a:schemeClr val="tx1"/>
                </a:solidFill>
                <a:effectLst/>
                <a:latin typeface="Times New Roman" pitchFamily="18" charset="0"/>
                <a:ea typeface="+mn-ea"/>
                <a:cs typeface="+mn-cs"/>
              </a:rPr>
              <a:t>La Fundación INNOVA-T asumió a partir del 1° de abril de 2007 las actividades mencionadas comprometiéndose a una administración ágil y eficiente de </a:t>
            </a:r>
            <a:r>
              <a:rPr lang="es-AR" sz="1200" kern="1200" dirty="0" err="1">
                <a:solidFill>
                  <a:schemeClr val="tx1"/>
                </a:solidFill>
                <a:effectLst/>
                <a:latin typeface="Times New Roman" pitchFamily="18" charset="0"/>
                <a:ea typeface="+mn-ea"/>
                <a:cs typeface="+mn-cs"/>
              </a:rPr>
              <a:t>Innova|Red</a:t>
            </a:r>
            <a:r>
              <a:rPr lang="es-AR" sz="1200" kern="1200" dirty="0">
                <a:solidFill>
                  <a:schemeClr val="tx1"/>
                </a:solidFill>
                <a:effectLst/>
                <a:latin typeface="Times New Roman" pitchFamily="18" charset="0"/>
                <a:ea typeface="+mn-ea"/>
                <a:cs typeface="+mn-cs"/>
              </a:rPr>
              <a:t>, y a procurar una creciente incorporación de nuevos usuarios que posibiliten la expansión de la red y la </a:t>
            </a:r>
            <a:r>
              <a:rPr lang="es-AR" sz="1200" kern="1200" dirty="0" err="1">
                <a:solidFill>
                  <a:schemeClr val="tx1"/>
                </a:solidFill>
                <a:effectLst/>
                <a:latin typeface="Times New Roman" pitchFamily="18" charset="0"/>
                <a:ea typeface="+mn-ea"/>
                <a:cs typeface="+mn-cs"/>
              </a:rPr>
              <a:t>autosustentabilidad</a:t>
            </a:r>
            <a:r>
              <a:rPr lang="es-AR" sz="1200" kern="1200" dirty="0">
                <a:solidFill>
                  <a:schemeClr val="tx1"/>
                </a:solidFill>
                <a:effectLst/>
                <a:latin typeface="Times New Roman" pitchFamily="18" charset="0"/>
                <a:ea typeface="+mn-ea"/>
                <a:cs typeface="+mn-cs"/>
              </a:rPr>
              <a:t> del proyecto en el mediano plazo.</a:t>
            </a:r>
          </a:p>
          <a:p>
            <a:r>
              <a:rPr lang="es-AR" sz="1200" kern="1200" dirty="0">
                <a:solidFill>
                  <a:schemeClr val="tx1"/>
                </a:solidFill>
                <a:effectLst/>
                <a:latin typeface="Times New Roman" pitchFamily="18" charset="0"/>
                <a:ea typeface="+mn-ea"/>
                <a:cs typeface="+mn-cs"/>
              </a:rPr>
              <a:t>La Red Troncal Digital de Alta Capacidad conecta a once ciudades con una capacidad de 10 </a:t>
            </a:r>
            <a:r>
              <a:rPr lang="es-AR" sz="1200" kern="1200" dirty="0" err="1">
                <a:solidFill>
                  <a:schemeClr val="tx1"/>
                </a:solidFill>
                <a:effectLst/>
                <a:latin typeface="Times New Roman" pitchFamily="18" charset="0"/>
                <a:ea typeface="+mn-ea"/>
                <a:cs typeface="+mn-cs"/>
              </a:rPr>
              <a:t>Gbps</a:t>
            </a:r>
            <a:r>
              <a:rPr lang="es-AR" sz="1200" kern="1200" dirty="0">
                <a:solidFill>
                  <a:schemeClr val="tx1"/>
                </a:solidFill>
                <a:effectLst/>
                <a:latin typeface="Times New Roman" pitchFamily="18" charset="0"/>
                <a:ea typeface="+mn-ea"/>
                <a:cs typeface="+mn-cs"/>
              </a:rPr>
              <a:t>. </a:t>
            </a:r>
          </a:p>
          <a:p>
            <a:endParaRPr lang="es-AR" dirty="0"/>
          </a:p>
        </p:txBody>
      </p:sp>
      <p:sp>
        <p:nvSpPr>
          <p:cNvPr id="4" name="3 Marcador de número de diapositiva"/>
          <p:cNvSpPr>
            <a:spLocks noGrp="1"/>
          </p:cNvSpPr>
          <p:nvPr>
            <p:ph type="sldNum" sz="quarter" idx="10"/>
          </p:nvPr>
        </p:nvSpPr>
        <p:spPr/>
        <p:txBody>
          <a:bodyPr/>
          <a:lstStyle/>
          <a:p>
            <a:pPr>
              <a:defRPr/>
            </a:pPr>
            <a:fld id="{449F7FDB-5E21-474A-A267-27F10AF7592E}" type="slidenum">
              <a:rPr lang="es-ES_tradnl" smtClean="0"/>
              <a:pPr>
                <a:defRPr/>
              </a:pPr>
              <a:t>37</a:t>
            </a:fld>
            <a:endParaRPr lang="es-ES_tradnl"/>
          </a:p>
        </p:txBody>
      </p:sp>
    </p:spTree>
    <p:extLst>
      <p:ext uri="{BB962C8B-B14F-4D97-AF65-F5344CB8AC3E}">
        <p14:creationId xmlns:p14="http://schemas.microsoft.com/office/powerpoint/2010/main" val="23223303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822C26C5-138D-4E86-A4A1-BC53B0A66509}" type="slidenum">
              <a:rPr lang="es-ES_tradnl" smtClean="0"/>
              <a:pPr/>
              <a:t>38</a:t>
            </a:fld>
            <a:endParaRPr lang="es-ES_tradnl"/>
          </a:p>
        </p:txBody>
      </p:sp>
      <p:sp>
        <p:nvSpPr>
          <p:cNvPr id="64515" name="Rectangle 2"/>
          <p:cNvSpPr>
            <a:spLocks noGrp="1" noRot="1" noChangeAspect="1" noChangeArrowheads="1" noTextEdit="1"/>
          </p:cNvSpPr>
          <p:nvPr>
            <p:ph type="sldImg"/>
          </p:nvPr>
        </p:nvSpPr>
        <p:spPr>
          <a:solidFill>
            <a:srgbClr val="FFFFFF"/>
          </a:solidFill>
          <a:ln/>
        </p:spPr>
      </p:sp>
      <p:sp>
        <p:nvSpPr>
          <p:cNvPr id="64516" name="Rectangle 3"/>
          <p:cNvSpPr>
            <a:spLocks noGrp="1" noChangeArrowheads="1"/>
          </p:cNvSpPr>
          <p:nvPr>
            <p:ph type="body" idx="1"/>
          </p:nvPr>
        </p:nvSpPr>
        <p:spPr>
          <a:solidFill>
            <a:srgbClr val="FFFFFF"/>
          </a:solidFill>
          <a:ln>
            <a:solidFill>
              <a:srgbClr val="000000"/>
            </a:solidFill>
          </a:ln>
        </p:spPr>
        <p:txBody>
          <a:bodyPr/>
          <a:lstStyle/>
          <a:p>
            <a:endParaRPr lang="es-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B0D6BBDF-2035-4E5C-9A40-C8FD6F68B218}" type="slidenum">
              <a:rPr lang="es-ES_tradnl" smtClean="0"/>
              <a:pPr/>
              <a:t>39</a:t>
            </a:fld>
            <a:endParaRPr lang="es-ES_tradnl"/>
          </a:p>
        </p:txBody>
      </p:sp>
      <p:sp>
        <p:nvSpPr>
          <p:cNvPr id="65539" name="Rectangle 2"/>
          <p:cNvSpPr>
            <a:spLocks noGrp="1" noRot="1" noChangeAspect="1" noChangeArrowheads="1" noTextEdit="1"/>
          </p:cNvSpPr>
          <p:nvPr>
            <p:ph type="sldImg"/>
          </p:nvPr>
        </p:nvSpPr>
        <p:spPr>
          <a:solidFill>
            <a:srgbClr val="FFFFFF"/>
          </a:solidFill>
          <a:ln/>
        </p:spPr>
      </p:sp>
      <p:sp>
        <p:nvSpPr>
          <p:cNvPr id="65540" name="Rectangle 3"/>
          <p:cNvSpPr>
            <a:spLocks noGrp="1" noChangeArrowheads="1"/>
          </p:cNvSpPr>
          <p:nvPr>
            <p:ph type="body" idx="1"/>
          </p:nvPr>
        </p:nvSpPr>
        <p:spPr>
          <a:solidFill>
            <a:srgbClr val="FFFFFF"/>
          </a:solidFill>
          <a:ln>
            <a:solidFill>
              <a:srgbClr val="000000"/>
            </a:solidFill>
          </a:ln>
        </p:spPr>
        <p:txBody>
          <a:bodyPr/>
          <a:lstStyle/>
          <a:p>
            <a:endParaRPr lang="es-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a:defRPr/>
            </a:pPr>
            <a:fld id="{449F7FDB-5E21-474A-A267-27F10AF7592E}" type="slidenum">
              <a:rPr lang="es-ES_tradnl" smtClean="0"/>
              <a:pPr>
                <a:defRPr/>
              </a:pPr>
              <a:t>41</a:t>
            </a:fld>
            <a:endParaRPr lang="es-ES_tradnl"/>
          </a:p>
        </p:txBody>
      </p:sp>
    </p:spTree>
    <p:extLst>
      <p:ext uri="{BB962C8B-B14F-4D97-AF65-F5344CB8AC3E}">
        <p14:creationId xmlns:p14="http://schemas.microsoft.com/office/powerpoint/2010/main" val="271055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1 Marcador de imagen de diapositiva"/>
          <p:cNvSpPr>
            <a:spLocks noGrp="1" noRot="1" noChangeAspect="1" noTextEdit="1"/>
          </p:cNvSpPr>
          <p:nvPr>
            <p:ph type="sldImg"/>
          </p:nvPr>
        </p:nvSpPr>
        <p:spPr>
          <a:ln/>
        </p:spPr>
      </p:sp>
      <p:sp>
        <p:nvSpPr>
          <p:cNvPr id="47107" name="2 Marcador de notas"/>
          <p:cNvSpPr>
            <a:spLocks noGrp="1"/>
          </p:cNvSpPr>
          <p:nvPr>
            <p:ph type="body" idx="1"/>
          </p:nvPr>
        </p:nvSpPr>
        <p:spPr>
          <a:noFill/>
          <a:ln/>
        </p:spPr>
        <p:txBody>
          <a:bodyPr/>
          <a:lstStyle/>
          <a:p>
            <a:pPr algn="ctr"/>
            <a:r>
              <a:rPr lang="es-MX" b="1" dirty="0">
                <a:latin typeface="Verdana" pitchFamily="34" charset="0"/>
              </a:rPr>
              <a:t>Presentación de PowerPoint Nro. 4</a:t>
            </a:r>
          </a:p>
          <a:p>
            <a:endParaRPr lang="es-ES" dirty="0"/>
          </a:p>
        </p:txBody>
      </p:sp>
      <p:sp>
        <p:nvSpPr>
          <p:cNvPr id="47108" name="3 Marcador de número de diapositiva"/>
          <p:cNvSpPr>
            <a:spLocks noGrp="1"/>
          </p:cNvSpPr>
          <p:nvPr>
            <p:ph type="sldNum" sz="quarter" idx="5"/>
          </p:nvPr>
        </p:nvSpPr>
        <p:spPr>
          <a:noFill/>
        </p:spPr>
        <p:txBody>
          <a:bodyPr/>
          <a:lstStyle/>
          <a:p>
            <a:fld id="{F2E37AC9-4E18-4C1F-AB2C-5E1ACE27A901}" type="slidenum">
              <a:rPr lang="es-ES_tradnl" smtClean="0"/>
              <a:pPr/>
              <a:t>3</a:t>
            </a:fld>
            <a:endParaRPr lang="es-ES_tradnl"/>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95FCB60F-765E-40D1-8788-80E56A612E42}" type="slidenum">
              <a:rPr lang="es-ES_tradnl" smtClean="0"/>
              <a:pPr/>
              <a:t>54</a:t>
            </a:fld>
            <a:endParaRPr lang="es-ES_tradnl"/>
          </a:p>
        </p:txBody>
      </p:sp>
    </p:spTree>
    <p:extLst>
      <p:ext uri="{BB962C8B-B14F-4D97-AF65-F5344CB8AC3E}">
        <p14:creationId xmlns:p14="http://schemas.microsoft.com/office/powerpoint/2010/main" val="1911891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a:noFill/>
        </p:spPr>
        <p:txBody>
          <a:bodyPr/>
          <a:lstStyle/>
          <a:p>
            <a:r>
              <a:rPr lang="es-ES_tradnl"/>
              <a:t>U.N.L.M</a:t>
            </a:r>
          </a:p>
        </p:txBody>
      </p:sp>
      <p:sp>
        <p:nvSpPr>
          <p:cNvPr id="91139" name="Rectangle 6"/>
          <p:cNvSpPr>
            <a:spLocks noGrp="1" noChangeArrowheads="1"/>
          </p:cNvSpPr>
          <p:nvPr>
            <p:ph type="ftr" sz="quarter" idx="4"/>
          </p:nvPr>
        </p:nvSpPr>
        <p:spPr>
          <a:noFill/>
        </p:spPr>
        <p:txBody>
          <a:bodyPr/>
          <a:lstStyle/>
          <a:p>
            <a:r>
              <a:rPr lang="es-ES_tradnl"/>
              <a:t>Informática Transversal</a:t>
            </a:r>
          </a:p>
        </p:txBody>
      </p:sp>
      <p:sp>
        <p:nvSpPr>
          <p:cNvPr id="91140" name="Rectangle 7"/>
          <p:cNvSpPr>
            <a:spLocks noGrp="1" noChangeArrowheads="1"/>
          </p:cNvSpPr>
          <p:nvPr>
            <p:ph type="sldNum" sz="quarter" idx="5"/>
          </p:nvPr>
        </p:nvSpPr>
        <p:spPr>
          <a:noFill/>
        </p:spPr>
        <p:txBody>
          <a:bodyPr/>
          <a:lstStyle/>
          <a:p>
            <a:fld id="{A5422001-B44C-4601-8108-A2930ABA827B}" type="slidenum">
              <a:rPr lang="es-ES_tradnl" smtClean="0"/>
              <a:pPr/>
              <a:t>7</a:t>
            </a:fld>
            <a:endParaRPr lang="es-ES_tradnl"/>
          </a:p>
        </p:txBody>
      </p:sp>
      <p:sp>
        <p:nvSpPr>
          <p:cNvPr id="91141" name="Rectangle 2"/>
          <p:cNvSpPr>
            <a:spLocks noGrp="1" noRot="1" noChangeAspect="1" noChangeArrowheads="1" noTextEdit="1"/>
          </p:cNvSpPr>
          <p:nvPr>
            <p:ph type="sldImg"/>
          </p:nvPr>
        </p:nvSpPr>
        <p:spPr>
          <a:ln/>
        </p:spPr>
      </p:sp>
      <p:sp>
        <p:nvSpPr>
          <p:cNvPr id="91142"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B9C4B0F9-7055-471E-A76A-4475ABE6FC65}" type="slidenum">
              <a:rPr lang="es-ES_tradnl" smtClean="0"/>
              <a:pPr/>
              <a:t>9</a:t>
            </a:fld>
            <a:endParaRPr lang="es-ES_tradnl"/>
          </a:p>
        </p:txBody>
      </p:sp>
      <p:sp>
        <p:nvSpPr>
          <p:cNvPr id="49155" name="Rectangle 2"/>
          <p:cNvSpPr>
            <a:spLocks noGrp="1" noRot="1" noChangeAspect="1" noChangeArrowheads="1" noTextEdit="1"/>
          </p:cNvSpPr>
          <p:nvPr>
            <p:ph type="sldImg"/>
          </p:nvPr>
        </p:nvSpPr>
        <p:spPr>
          <a:solidFill>
            <a:srgbClr val="FFFFFF"/>
          </a:solidFill>
          <a:ln/>
        </p:spPr>
      </p:sp>
      <p:sp>
        <p:nvSpPr>
          <p:cNvPr id="49156" name="Rectangle 3"/>
          <p:cNvSpPr>
            <a:spLocks noGrp="1" noChangeArrowheads="1"/>
          </p:cNvSpPr>
          <p:nvPr>
            <p:ph type="body" idx="1"/>
          </p:nvPr>
        </p:nvSpPr>
        <p:spPr>
          <a:solidFill>
            <a:srgbClr val="FFFFFF"/>
          </a:solidFill>
          <a:ln>
            <a:solidFill>
              <a:srgbClr val="000000"/>
            </a:solidFill>
          </a:ln>
        </p:spPr>
        <p:txBody>
          <a:bodyPr/>
          <a:lstStyle/>
          <a:p>
            <a:endParaRPr lang="es-A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4A63383E-C419-41E9-A41A-29F252C0AA3D}" type="slidenum">
              <a:rPr lang="es-ES_tradnl" smtClean="0"/>
              <a:pPr/>
              <a:t>10</a:t>
            </a:fld>
            <a:endParaRPr lang="es-ES_tradnl"/>
          </a:p>
        </p:txBody>
      </p:sp>
      <p:sp>
        <p:nvSpPr>
          <p:cNvPr id="50179" name="Rectangle 2"/>
          <p:cNvSpPr>
            <a:spLocks noGrp="1" noRot="1" noChangeAspect="1" noChangeArrowheads="1" noTextEdit="1"/>
          </p:cNvSpPr>
          <p:nvPr>
            <p:ph type="sldImg"/>
          </p:nvPr>
        </p:nvSpPr>
        <p:spPr>
          <a:solidFill>
            <a:srgbClr val="FFFFFF"/>
          </a:solidFill>
          <a:ln/>
        </p:spPr>
      </p:sp>
      <p:sp>
        <p:nvSpPr>
          <p:cNvPr id="50180" name="Rectangle 3"/>
          <p:cNvSpPr>
            <a:spLocks noGrp="1" noChangeArrowheads="1"/>
          </p:cNvSpPr>
          <p:nvPr>
            <p:ph type="body" idx="1"/>
          </p:nvPr>
        </p:nvSpPr>
        <p:spPr>
          <a:solidFill>
            <a:srgbClr val="FFFFFF"/>
          </a:solidFill>
          <a:ln>
            <a:solidFill>
              <a:srgbClr val="000000"/>
            </a:solidFill>
          </a:ln>
        </p:spPr>
        <p:txBody>
          <a:bodyPr/>
          <a:lstStyle/>
          <a:p>
            <a:r>
              <a:rPr lang="es-ES" sz="1200" b="0" i="0" u="none" strike="noStrike" kern="1200" baseline="0" dirty="0">
                <a:solidFill>
                  <a:schemeClr val="tx1"/>
                </a:solidFill>
                <a:latin typeface="Times New Roman" pitchFamily="18" charset="0"/>
                <a:ea typeface="+mn-ea"/>
                <a:cs typeface="+mn-cs"/>
              </a:rPr>
              <a:t>La Internet </a:t>
            </a:r>
            <a:r>
              <a:rPr lang="es-ES" sz="1200" b="0" i="0" u="none" strike="noStrike" kern="1200" baseline="0" dirty="0" err="1">
                <a:solidFill>
                  <a:schemeClr val="tx1"/>
                </a:solidFill>
                <a:latin typeface="Times New Roman" pitchFamily="18" charset="0"/>
                <a:ea typeface="+mn-ea"/>
                <a:cs typeface="+mn-cs"/>
              </a:rPr>
              <a:t>Society</a:t>
            </a:r>
            <a:r>
              <a:rPr lang="es-ES" sz="1200" b="0" i="0" u="none" strike="noStrike" kern="1200" baseline="0" dirty="0">
                <a:solidFill>
                  <a:schemeClr val="tx1"/>
                </a:solidFill>
                <a:latin typeface="Times New Roman" pitchFamily="18" charset="0"/>
                <a:ea typeface="+mn-ea"/>
                <a:cs typeface="+mn-cs"/>
              </a:rPr>
              <a:t> (ISOC) es responsable de promover el desarrollo, la evolución y el uso abiertos de Internet en todo el mundo. ISOC facilita el desarrollo abierto de estándares y protocolos para la infraestructura técnica de Internet, incluida la supervisión del Internet </a:t>
            </a:r>
            <a:r>
              <a:rPr lang="es-ES" sz="1200" b="0" i="0" u="none" strike="noStrike" kern="1200" baseline="0" dirty="0" err="1">
                <a:solidFill>
                  <a:schemeClr val="tx1"/>
                </a:solidFill>
                <a:latin typeface="Times New Roman" pitchFamily="18" charset="0"/>
                <a:ea typeface="+mn-ea"/>
                <a:cs typeface="+mn-cs"/>
              </a:rPr>
              <a:t>Architecture</a:t>
            </a:r>
            <a:r>
              <a:rPr lang="es-ES" sz="1200" b="0" i="0" u="none" strike="noStrike" kern="1200" baseline="0" dirty="0">
                <a:solidFill>
                  <a:schemeClr val="tx1"/>
                </a:solidFill>
                <a:latin typeface="Times New Roman" pitchFamily="18" charset="0"/>
                <a:ea typeface="+mn-ea"/>
                <a:cs typeface="+mn-cs"/>
              </a:rPr>
              <a:t> </a:t>
            </a:r>
            <a:r>
              <a:rPr lang="es-ES" sz="1200" b="0" i="0" u="none" strike="noStrike" kern="1200" baseline="0" dirty="0" err="1">
                <a:solidFill>
                  <a:schemeClr val="tx1"/>
                </a:solidFill>
                <a:latin typeface="Times New Roman" pitchFamily="18" charset="0"/>
                <a:ea typeface="+mn-ea"/>
                <a:cs typeface="+mn-cs"/>
              </a:rPr>
              <a:t>Board</a:t>
            </a:r>
            <a:r>
              <a:rPr lang="es-ES" sz="1200" b="0" i="0" u="none" strike="noStrike" kern="1200" baseline="0" dirty="0">
                <a:solidFill>
                  <a:schemeClr val="tx1"/>
                </a:solidFill>
                <a:latin typeface="Times New Roman" pitchFamily="18" charset="0"/>
                <a:ea typeface="+mn-ea"/>
                <a:cs typeface="+mn-cs"/>
              </a:rPr>
              <a:t> (IAB). </a:t>
            </a:r>
          </a:p>
          <a:p>
            <a:r>
              <a:rPr lang="es-ES" sz="1200" b="0" i="0" u="none" strike="noStrike" kern="1200" baseline="0" dirty="0">
                <a:solidFill>
                  <a:schemeClr val="tx1"/>
                </a:solidFill>
                <a:latin typeface="Times New Roman" pitchFamily="18" charset="0"/>
                <a:ea typeface="+mn-ea"/>
                <a:cs typeface="+mn-cs"/>
              </a:rPr>
              <a:t>El Internet </a:t>
            </a:r>
            <a:r>
              <a:rPr lang="es-ES" sz="1200" b="0" i="0" u="none" strike="noStrike" kern="1200" baseline="0" dirty="0" err="1">
                <a:solidFill>
                  <a:schemeClr val="tx1"/>
                </a:solidFill>
                <a:latin typeface="Times New Roman" pitchFamily="18" charset="0"/>
                <a:ea typeface="+mn-ea"/>
                <a:cs typeface="+mn-cs"/>
              </a:rPr>
              <a:t>Architecture</a:t>
            </a:r>
            <a:r>
              <a:rPr lang="es-ES" sz="1200" b="0" i="0" u="none" strike="noStrike" kern="1200" baseline="0" dirty="0">
                <a:solidFill>
                  <a:schemeClr val="tx1"/>
                </a:solidFill>
                <a:latin typeface="Times New Roman" pitchFamily="18" charset="0"/>
                <a:ea typeface="+mn-ea"/>
                <a:cs typeface="+mn-cs"/>
              </a:rPr>
              <a:t> </a:t>
            </a:r>
            <a:r>
              <a:rPr lang="es-ES" sz="1200" b="0" i="0" u="none" strike="noStrike" kern="1200" baseline="0" dirty="0" err="1">
                <a:solidFill>
                  <a:schemeClr val="tx1"/>
                </a:solidFill>
                <a:latin typeface="Times New Roman" pitchFamily="18" charset="0"/>
                <a:ea typeface="+mn-ea"/>
                <a:cs typeface="+mn-cs"/>
              </a:rPr>
              <a:t>Board</a:t>
            </a:r>
            <a:r>
              <a:rPr lang="es-ES" sz="1200" b="0" i="0" u="none" strike="noStrike" kern="1200" baseline="0" dirty="0">
                <a:solidFill>
                  <a:schemeClr val="tx1"/>
                </a:solidFill>
                <a:latin typeface="Times New Roman" pitchFamily="18" charset="0"/>
                <a:ea typeface="+mn-ea"/>
                <a:cs typeface="+mn-cs"/>
              </a:rPr>
              <a:t> (IAB) es responsable de la administración y el desarrollo general de los estándares de Internet. El IAB supervisa la arquitectura para los protocolos y los procedimientos que utiliza Internet. El IAB consta de 13 miembros, entre los que se incluye el presidente del Internet </a:t>
            </a:r>
            <a:r>
              <a:rPr lang="es-ES" sz="1200" b="0" i="0" u="none" strike="noStrike" kern="1200" baseline="0" dirty="0" err="1">
                <a:solidFill>
                  <a:schemeClr val="tx1"/>
                </a:solidFill>
                <a:latin typeface="Times New Roman" pitchFamily="18" charset="0"/>
                <a:ea typeface="+mn-ea"/>
                <a:cs typeface="+mn-cs"/>
              </a:rPr>
              <a:t>Engineering</a:t>
            </a:r>
            <a:r>
              <a:rPr lang="es-ES" sz="1200" b="0" i="0" u="none" strike="noStrike" kern="1200" baseline="0" dirty="0">
                <a:solidFill>
                  <a:schemeClr val="tx1"/>
                </a:solidFill>
                <a:latin typeface="Times New Roman" pitchFamily="18" charset="0"/>
                <a:ea typeface="+mn-ea"/>
                <a:cs typeface="+mn-cs"/>
              </a:rPr>
              <a:t> </a:t>
            </a:r>
            <a:r>
              <a:rPr lang="es-ES" sz="1200" b="0" i="0" u="none" strike="noStrike" kern="1200" baseline="0" dirty="0" err="1">
                <a:solidFill>
                  <a:schemeClr val="tx1"/>
                </a:solidFill>
                <a:latin typeface="Times New Roman" pitchFamily="18" charset="0"/>
                <a:ea typeface="+mn-ea"/>
                <a:cs typeface="+mn-cs"/>
              </a:rPr>
              <a:t>Task</a:t>
            </a:r>
            <a:r>
              <a:rPr lang="es-ES" sz="1200" b="0" i="0" u="none" strike="noStrike" kern="1200" baseline="0" dirty="0">
                <a:solidFill>
                  <a:schemeClr val="tx1"/>
                </a:solidFill>
                <a:latin typeface="Times New Roman" pitchFamily="18" charset="0"/>
                <a:ea typeface="+mn-ea"/>
                <a:cs typeface="+mn-cs"/>
              </a:rPr>
              <a:t> </a:t>
            </a:r>
            <a:r>
              <a:rPr lang="es-ES" sz="1200" b="0" i="0" u="none" strike="noStrike" kern="1200" baseline="0" dirty="0" err="1">
                <a:solidFill>
                  <a:schemeClr val="tx1"/>
                </a:solidFill>
                <a:latin typeface="Times New Roman" pitchFamily="18" charset="0"/>
                <a:ea typeface="+mn-ea"/>
                <a:cs typeface="+mn-cs"/>
              </a:rPr>
              <a:t>Force</a:t>
            </a:r>
            <a:r>
              <a:rPr lang="es-ES" sz="1200" b="0" i="0" u="none" strike="noStrike" kern="1200" baseline="0" dirty="0">
                <a:solidFill>
                  <a:schemeClr val="tx1"/>
                </a:solidFill>
                <a:latin typeface="Times New Roman" pitchFamily="18" charset="0"/>
                <a:ea typeface="+mn-ea"/>
                <a:cs typeface="+mn-cs"/>
              </a:rPr>
              <a:t> (IETF). Los miembros del IAB actúan como personas, y no como representantes de compañías, agencias u otros organismos. </a:t>
            </a:r>
          </a:p>
          <a:p>
            <a:r>
              <a:rPr lang="es-ES" sz="1200" b="0" i="0" u="none" strike="noStrike" kern="1200" baseline="0" dirty="0">
                <a:solidFill>
                  <a:schemeClr val="tx1"/>
                </a:solidFill>
                <a:latin typeface="Times New Roman" pitchFamily="18" charset="0"/>
                <a:ea typeface="+mn-ea"/>
                <a:cs typeface="+mn-cs"/>
              </a:rPr>
              <a:t>La misión del IETF es desarrollar, actualizar y mantener Internet y las tecnologías TCP/IP. Una de las responsabilidades clave del IETF es producir documentos de solicitud de comentarios (RFC), que son un memorándum que describe protocolos, procesos y tecnologías para Internet. El IETF consta de grupos de trabajo (WG), el mecanismo principal para desarrollar las pautas y especificaciones del IETF. Los WG son a corto plazo, y después de que se cumplen los objetivos del grupo, se pone fin al WG. </a:t>
            </a:r>
          </a:p>
          <a:p>
            <a:r>
              <a:rPr lang="es-ES" sz="1200" b="0" i="0" u="none" strike="noStrike" kern="1200" baseline="0" dirty="0">
                <a:solidFill>
                  <a:schemeClr val="tx1"/>
                </a:solidFill>
                <a:latin typeface="Times New Roman" pitchFamily="18" charset="0"/>
                <a:ea typeface="+mn-ea"/>
                <a:cs typeface="+mn-cs"/>
              </a:rPr>
              <a:t>El Internet </a:t>
            </a:r>
            <a:r>
              <a:rPr lang="es-ES" sz="1200" b="0" i="0" u="none" strike="noStrike" kern="1200" baseline="0" dirty="0" err="1">
                <a:solidFill>
                  <a:schemeClr val="tx1"/>
                </a:solidFill>
                <a:latin typeface="Times New Roman" pitchFamily="18" charset="0"/>
                <a:ea typeface="+mn-ea"/>
                <a:cs typeface="+mn-cs"/>
              </a:rPr>
              <a:t>Engineering</a:t>
            </a:r>
            <a:r>
              <a:rPr lang="es-ES" sz="1200" b="0" i="0" u="none" strike="noStrike" kern="1200" baseline="0" dirty="0">
                <a:solidFill>
                  <a:schemeClr val="tx1"/>
                </a:solidFill>
                <a:latin typeface="Times New Roman" pitchFamily="18" charset="0"/>
                <a:ea typeface="+mn-ea"/>
                <a:cs typeface="+mn-cs"/>
              </a:rPr>
              <a:t> </a:t>
            </a:r>
            <a:r>
              <a:rPr lang="es-ES" sz="1200" b="0" i="0" u="none" strike="noStrike" kern="1200" baseline="0" dirty="0" err="1">
                <a:solidFill>
                  <a:schemeClr val="tx1"/>
                </a:solidFill>
                <a:latin typeface="Times New Roman" pitchFamily="18" charset="0"/>
                <a:ea typeface="+mn-ea"/>
                <a:cs typeface="+mn-cs"/>
              </a:rPr>
              <a:t>Steering</a:t>
            </a:r>
            <a:r>
              <a:rPr lang="es-ES" sz="1200" b="0" i="0" u="none" strike="noStrike" kern="1200" baseline="0" dirty="0">
                <a:solidFill>
                  <a:schemeClr val="tx1"/>
                </a:solidFill>
                <a:latin typeface="Times New Roman" pitchFamily="18" charset="0"/>
                <a:ea typeface="+mn-ea"/>
                <a:cs typeface="+mn-cs"/>
              </a:rPr>
              <a:t> </a:t>
            </a:r>
            <a:r>
              <a:rPr lang="es-ES" sz="1200" b="0" i="0" u="none" strike="noStrike" kern="1200" baseline="0" dirty="0" err="1">
                <a:solidFill>
                  <a:schemeClr val="tx1"/>
                </a:solidFill>
                <a:latin typeface="Times New Roman" pitchFamily="18" charset="0"/>
                <a:ea typeface="+mn-ea"/>
                <a:cs typeface="+mn-cs"/>
              </a:rPr>
              <a:t>Group</a:t>
            </a:r>
            <a:r>
              <a:rPr lang="es-ES" sz="1200" b="0" i="0" u="none" strike="noStrike" kern="1200" baseline="0" dirty="0">
                <a:solidFill>
                  <a:schemeClr val="tx1"/>
                </a:solidFill>
                <a:latin typeface="Times New Roman" pitchFamily="18" charset="0"/>
                <a:ea typeface="+mn-ea"/>
                <a:cs typeface="+mn-cs"/>
              </a:rPr>
              <a:t> (IESG) es responsable de la administración técnica del IETF y el proceso de los estándares de Internet. </a:t>
            </a:r>
          </a:p>
          <a:p>
            <a:r>
              <a:rPr lang="es-ES" sz="1200" b="0" i="0" u="none" strike="noStrike" kern="1200" baseline="0" dirty="0" err="1">
                <a:solidFill>
                  <a:schemeClr val="tx1"/>
                </a:solidFill>
                <a:latin typeface="Times New Roman" pitchFamily="18" charset="0"/>
                <a:ea typeface="+mn-ea"/>
                <a:cs typeface="+mn-cs"/>
              </a:rPr>
              <a:t>The</a:t>
            </a:r>
            <a:r>
              <a:rPr lang="es-ES" sz="1200" b="0" i="0" u="none" strike="noStrike" kern="1200" baseline="0" dirty="0">
                <a:solidFill>
                  <a:schemeClr val="tx1"/>
                </a:solidFill>
                <a:latin typeface="Times New Roman" pitchFamily="18" charset="0"/>
                <a:ea typeface="+mn-ea"/>
                <a:cs typeface="+mn-cs"/>
              </a:rPr>
              <a:t> Internet </a:t>
            </a:r>
            <a:r>
              <a:rPr lang="es-ES" sz="1200" b="0" i="0" u="none" strike="noStrike" kern="1200" baseline="0" dirty="0" err="1">
                <a:solidFill>
                  <a:schemeClr val="tx1"/>
                </a:solidFill>
                <a:latin typeface="Times New Roman" pitchFamily="18" charset="0"/>
                <a:ea typeface="+mn-ea"/>
                <a:cs typeface="+mn-cs"/>
              </a:rPr>
              <a:t>Research</a:t>
            </a:r>
            <a:r>
              <a:rPr lang="es-ES" sz="1200" b="0" i="0" u="none" strike="noStrike" kern="1200" baseline="0" dirty="0">
                <a:solidFill>
                  <a:schemeClr val="tx1"/>
                </a:solidFill>
                <a:latin typeface="Times New Roman" pitchFamily="18" charset="0"/>
                <a:ea typeface="+mn-ea"/>
                <a:cs typeface="+mn-cs"/>
              </a:rPr>
              <a:t> </a:t>
            </a:r>
            <a:r>
              <a:rPr lang="es-ES" sz="1200" b="0" i="0" u="none" strike="noStrike" kern="1200" baseline="0" dirty="0" err="1">
                <a:solidFill>
                  <a:schemeClr val="tx1"/>
                </a:solidFill>
                <a:latin typeface="Times New Roman" pitchFamily="18" charset="0"/>
                <a:ea typeface="+mn-ea"/>
                <a:cs typeface="+mn-cs"/>
              </a:rPr>
              <a:t>Task</a:t>
            </a:r>
            <a:r>
              <a:rPr lang="es-ES" sz="1200" b="0" i="0" u="none" strike="noStrike" kern="1200" baseline="0" dirty="0">
                <a:solidFill>
                  <a:schemeClr val="tx1"/>
                </a:solidFill>
                <a:latin typeface="Times New Roman" pitchFamily="18" charset="0"/>
                <a:ea typeface="+mn-ea"/>
                <a:cs typeface="+mn-cs"/>
              </a:rPr>
              <a:t> </a:t>
            </a:r>
            <a:r>
              <a:rPr lang="es-ES" sz="1200" b="0" i="0" u="none" strike="noStrike" kern="1200" baseline="0" dirty="0" err="1">
                <a:solidFill>
                  <a:schemeClr val="tx1"/>
                </a:solidFill>
                <a:latin typeface="Times New Roman" pitchFamily="18" charset="0"/>
                <a:ea typeface="+mn-ea"/>
                <a:cs typeface="+mn-cs"/>
              </a:rPr>
              <a:t>Force</a:t>
            </a:r>
            <a:r>
              <a:rPr lang="es-ES" sz="1200" b="0" i="0" u="none" strike="noStrike" kern="1200" baseline="0" dirty="0">
                <a:solidFill>
                  <a:schemeClr val="tx1"/>
                </a:solidFill>
                <a:latin typeface="Times New Roman" pitchFamily="18" charset="0"/>
                <a:ea typeface="+mn-ea"/>
                <a:cs typeface="+mn-cs"/>
              </a:rPr>
              <a:t> (IRTF) se centra en la investigación a largo plazo relacionada con los protocolos, las aplicaciones, la arquitectura y las tecnologías de TCP/IP y de Internet. Mientras que el IETF se centra en problemas más a corto plazo de la creación de estándares, el IRTF consta de grupos de investigación para esfuerzos de desarrollo a largo plazo. Algunos de los grupos de investigación actuales incluyen Anti-Spam </a:t>
            </a:r>
            <a:r>
              <a:rPr lang="es-ES" sz="1200" b="0" i="0" u="none" strike="noStrike" kern="1200" baseline="0" dirty="0" err="1">
                <a:solidFill>
                  <a:schemeClr val="tx1"/>
                </a:solidFill>
                <a:latin typeface="Times New Roman" pitchFamily="18" charset="0"/>
                <a:ea typeface="+mn-ea"/>
                <a:cs typeface="+mn-cs"/>
              </a:rPr>
              <a:t>Research</a:t>
            </a:r>
            <a:r>
              <a:rPr lang="es-ES" sz="1200" b="0" i="0" u="none" strike="noStrike" kern="1200" baseline="0" dirty="0">
                <a:solidFill>
                  <a:schemeClr val="tx1"/>
                </a:solidFill>
                <a:latin typeface="Times New Roman" pitchFamily="18" charset="0"/>
                <a:ea typeface="+mn-ea"/>
                <a:cs typeface="+mn-cs"/>
              </a:rPr>
              <a:t> </a:t>
            </a:r>
            <a:r>
              <a:rPr lang="es-ES" sz="1200" b="0" i="0" u="none" strike="noStrike" kern="1200" baseline="0" dirty="0" err="1">
                <a:solidFill>
                  <a:schemeClr val="tx1"/>
                </a:solidFill>
                <a:latin typeface="Times New Roman" pitchFamily="18" charset="0"/>
                <a:ea typeface="+mn-ea"/>
                <a:cs typeface="+mn-cs"/>
              </a:rPr>
              <a:t>Group</a:t>
            </a:r>
            <a:r>
              <a:rPr lang="es-ES" sz="1200" b="0" i="0" u="none" strike="noStrike" kern="1200" baseline="0" dirty="0">
                <a:solidFill>
                  <a:schemeClr val="tx1"/>
                </a:solidFill>
                <a:latin typeface="Times New Roman" pitchFamily="18" charset="0"/>
                <a:ea typeface="+mn-ea"/>
                <a:cs typeface="+mn-cs"/>
              </a:rPr>
              <a:t> (ASRG), </a:t>
            </a:r>
            <a:r>
              <a:rPr lang="es-ES" sz="1200" b="0" i="0" u="none" strike="noStrike" kern="1200" baseline="0" dirty="0" err="1">
                <a:solidFill>
                  <a:schemeClr val="tx1"/>
                </a:solidFill>
                <a:latin typeface="Times New Roman" pitchFamily="18" charset="0"/>
                <a:ea typeface="+mn-ea"/>
                <a:cs typeface="+mn-cs"/>
              </a:rPr>
              <a:t>Crypto</a:t>
            </a:r>
            <a:r>
              <a:rPr lang="es-ES" sz="1200" b="0" i="0" u="none" strike="noStrike" kern="1200" baseline="0" dirty="0">
                <a:solidFill>
                  <a:schemeClr val="tx1"/>
                </a:solidFill>
                <a:latin typeface="Times New Roman" pitchFamily="18" charset="0"/>
                <a:ea typeface="+mn-ea"/>
                <a:cs typeface="+mn-cs"/>
              </a:rPr>
              <a:t> </a:t>
            </a:r>
            <a:r>
              <a:rPr lang="es-ES" sz="1200" b="0" i="0" u="none" strike="noStrike" kern="1200" baseline="0" dirty="0" err="1">
                <a:solidFill>
                  <a:schemeClr val="tx1"/>
                </a:solidFill>
                <a:latin typeface="Times New Roman" pitchFamily="18" charset="0"/>
                <a:ea typeface="+mn-ea"/>
                <a:cs typeface="+mn-cs"/>
              </a:rPr>
              <a:t>Forum</a:t>
            </a:r>
            <a:r>
              <a:rPr lang="es-ES" sz="1200" b="0" i="0" u="none" strike="noStrike" kern="1200" baseline="0" dirty="0">
                <a:solidFill>
                  <a:schemeClr val="tx1"/>
                </a:solidFill>
                <a:latin typeface="Times New Roman" pitchFamily="18" charset="0"/>
                <a:ea typeface="+mn-ea"/>
                <a:cs typeface="+mn-cs"/>
              </a:rPr>
              <a:t> </a:t>
            </a:r>
            <a:r>
              <a:rPr lang="es-ES" sz="1200" b="0" i="0" u="none" strike="noStrike" kern="1200" baseline="0" dirty="0" err="1">
                <a:solidFill>
                  <a:schemeClr val="tx1"/>
                </a:solidFill>
                <a:latin typeface="Times New Roman" pitchFamily="18" charset="0"/>
                <a:ea typeface="+mn-ea"/>
                <a:cs typeface="+mn-cs"/>
              </a:rPr>
              <a:t>Research</a:t>
            </a:r>
            <a:r>
              <a:rPr lang="es-ES" sz="1200" b="0" i="0" u="none" strike="noStrike" kern="1200" baseline="0" dirty="0">
                <a:solidFill>
                  <a:schemeClr val="tx1"/>
                </a:solidFill>
                <a:latin typeface="Times New Roman" pitchFamily="18" charset="0"/>
                <a:ea typeface="+mn-ea"/>
                <a:cs typeface="+mn-cs"/>
              </a:rPr>
              <a:t> </a:t>
            </a:r>
            <a:r>
              <a:rPr lang="es-ES" sz="1200" b="0" i="0" u="none" strike="noStrike" kern="1200" baseline="0" dirty="0" err="1">
                <a:solidFill>
                  <a:schemeClr val="tx1"/>
                </a:solidFill>
                <a:latin typeface="Times New Roman" pitchFamily="18" charset="0"/>
                <a:ea typeface="+mn-ea"/>
                <a:cs typeface="+mn-cs"/>
              </a:rPr>
              <a:t>Group</a:t>
            </a:r>
            <a:r>
              <a:rPr lang="es-ES" sz="1200" b="0" i="0" u="none" strike="noStrike" kern="1200" baseline="0" dirty="0">
                <a:solidFill>
                  <a:schemeClr val="tx1"/>
                </a:solidFill>
                <a:latin typeface="Times New Roman" pitchFamily="18" charset="0"/>
                <a:ea typeface="+mn-ea"/>
                <a:cs typeface="+mn-cs"/>
              </a:rPr>
              <a:t> (CFRG), Peer-to-Peer </a:t>
            </a:r>
            <a:r>
              <a:rPr lang="es-ES" sz="1200" b="0" i="0" u="none" strike="noStrike" kern="1200" baseline="0" dirty="0" err="1">
                <a:solidFill>
                  <a:schemeClr val="tx1"/>
                </a:solidFill>
                <a:latin typeface="Times New Roman" pitchFamily="18" charset="0"/>
                <a:ea typeface="+mn-ea"/>
                <a:cs typeface="+mn-cs"/>
              </a:rPr>
              <a:t>Research</a:t>
            </a:r>
            <a:r>
              <a:rPr lang="es-ES" sz="1200" b="0" i="0" u="none" strike="noStrike" kern="1200" baseline="0" dirty="0">
                <a:solidFill>
                  <a:schemeClr val="tx1"/>
                </a:solidFill>
                <a:latin typeface="Times New Roman" pitchFamily="18" charset="0"/>
                <a:ea typeface="+mn-ea"/>
                <a:cs typeface="+mn-cs"/>
              </a:rPr>
              <a:t> </a:t>
            </a:r>
            <a:r>
              <a:rPr lang="es-ES" sz="1200" b="0" i="0" u="none" strike="noStrike" kern="1200" baseline="0" dirty="0" err="1">
                <a:solidFill>
                  <a:schemeClr val="tx1"/>
                </a:solidFill>
                <a:latin typeface="Times New Roman" pitchFamily="18" charset="0"/>
                <a:ea typeface="+mn-ea"/>
                <a:cs typeface="+mn-cs"/>
              </a:rPr>
              <a:t>Group</a:t>
            </a:r>
            <a:r>
              <a:rPr lang="es-ES" sz="1200" b="0" i="0" u="none" strike="noStrike" kern="1200" baseline="0" dirty="0">
                <a:solidFill>
                  <a:schemeClr val="tx1"/>
                </a:solidFill>
                <a:latin typeface="Times New Roman" pitchFamily="18" charset="0"/>
                <a:ea typeface="+mn-ea"/>
                <a:cs typeface="+mn-cs"/>
              </a:rPr>
              <a:t> (P2PRG) y </a:t>
            </a:r>
            <a:r>
              <a:rPr lang="es-ES" sz="1200" b="0" i="0" u="none" strike="noStrike" kern="1200" baseline="0" dirty="0" err="1">
                <a:solidFill>
                  <a:schemeClr val="tx1"/>
                </a:solidFill>
                <a:latin typeface="Times New Roman" pitchFamily="18" charset="0"/>
                <a:ea typeface="+mn-ea"/>
                <a:cs typeface="+mn-cs"/>
              </a:rPr>
              <a:t>Router</a:t>
            </a:r>
            <a:r>
              <a:rPr lang="es-ES" sz="1200" b="0" i="0" u="none" strike="noStrike" kern="1200" baseline="0" dirty="0">
                <a:solidFill>
                  <a:schemeClr val="tx1"/>
                </a:solidFill>
                <a:latin typeface="Times New Roman" pitchFamily="18" charset="0"/>
                <a:ea typeface="+mn-ea"/>
                <a:cs typeface="+mn-cs"/>
              </a:rPr>
              <a:t> </a:t>
            </a:r>
            <a:r>
              <a:rPr lang="es-ES" sz="1200" b="0" i="0" u="none" strike="noStrike" kern="1200" baseline="0" dirty="0" err="1">
                <a:solidFill>
                  <a:schemeClr val="tx1"/>
                </a:solidFill>
                <a:latin typeface="Times New Roman" pitchFamily="18" charset="0"/>
                <a:ea typeface="+mn-ea"/>
                <a:cs typeface="+mn-cs"/>
              </a:rPr>
              <a:t>Research</a:t>
            </a:r>
            <a:r>
              <a:rPr lang="es-ES" sz="1200" b="0" i="0" u="none" strike="noStrike" kern="1200" baseline="0" dirty="0">
                <a:solidFill>
                  <a:schemeClr val="tx1"/>
                </a:solidFill>
                <a:latin typeface="Times New Roman" pitchFamily="18" charset="0"/>
                <a:ea typeface="+mn-ea"/>
                <a:cs typeface="+mn-cs"/>
              </a:rPr>
              <a:t> </a:t>
            </a:r>
            <a:r>
              <a:rPr lang="es-ES" sz="1200" b="0" i="0" u="none" strike="noStrike" kern="1200" baseline="0" dirty="0" err="1">
                <a:solidFill>
                  <a:schemeClr val="tx1"/>
                </a:solidFill>
                <a:latin typeface="Times New Roman" pitchFamily="18" charset="0"/>
                <a:ea typeface="+mn-ea"/>
                <a:cs typeface="+mn-cs"/>
              </a:rPr>
              <a:t>Group</a:t>
            </a:r>
            <a:r>
              <a:rPr lang="es-ES" sz="1200" b="0" i="0" u="none" strike="noStrike" kern="1200" baseline="0" dirty="0">
                <a:solidFill>
                  <a:schemeClr val="tx1"/>
                </a:solidFill>
                <a:latin typeface="Times New Roman" pitchFamily="18" charset="0"/>
                <a:ea typeface="+mn-ea"/>
                <a:cs typeface="+mn-cs"/>
              </a:rPr>
              <a:t> (RRG). </a:t>
            </a:r>
          </a:p>
          <a:p>
            <a:endParaRPr lang="es-AR" dirty="0">
              <a:latin typeface="TimesNew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4A63383E-C419-41E9-A41A-29F252C0AA3D}" type="slidenum">
              <a:rPr lang="es-ES_tradnl" smtClean="0"/>
              <a:pPr/>
              <a:t>11</a:t>
            </a:fld>
            <a:endParaRPr lang="es-ES_tradnl"/>
          </a:p>
        </p:txBody>
      </p:sp>
      <p:sp>
        <p:nvSpPr>
          <p:cNvPr id="50179" name="Rectangle 2"/>
          <p:cNvSpPr>
            <a:spLocks noGrp="1" noRot="1" noChangeAspect="1" noChangeArrowheads="1" noTextEdit="1"/>
          </p:cNvSpPr>
          <p:nvPr>
            <p:ph type="sldImg"/>
          </p:nvPr>
        </p:nvSpPr>
        <p:spPr>
          <a:solidFill>
            <a:srgbClr val="FFFFFF"/>
          </a:solidFill>
          <a:ln/>
        </p:spPr>
      </p:sp>
      <p:sp>
        <p:nvSpPr>
          <p:cNvPr id="50180" name="Rectangle 3"/>
          <p:cNvSpPr>
            <a:spLocks noGrp="1" noChangeArrowheads="1"/>
          </p:cNvSpPr>
          <p:nvPr>
            <p:ph type="body" idx="1"/>
          </p:nvPr>
        </p:nvSpPr>
        <p:spPr>
          <a:solidFill>
            <a:srgbClr val="FFFFFF"/>
          </a:solidFill>
          <a:ln>
            <a:solidFill>
              <a:srgbClr val="000000"/>
            </a:solidFill>
          </a:ln>
        </p:spPr>
        <p:txBody>
          <a:bodyPr/>
          <a:lstStyle/>
          <a:p>
            <a:r>
              <a:rPr lang="es-ES_tradnl">
                <a:latin typeface="TimesNewRoman"/>
              </a:rPr>
              <a:t>IETF</a:t>
            </a:r>
          </a:p>
          <a:p>
            <a:endParaRPr lang="es-ES_tradnl">
              <a:latin typeface="TimesNewRoman"/>
            </a:endParaRPr>
          </a:p>
          <a:p>
            <a:r>
              <a:rPr lang="es-AR">
                <a:latin typeface="TimesNewRoman"/>
              </a:rPr>
              <a:t>Este organismo se encarga del desarrollo</a:t>
            </a:r>
            <a:r>
              <a:rPr lang="es-ES_tradnl">
                <a:latin typeface="TimesNewRoman"/>
              </a:rPr>
              <a:t>, arquitectura </a:t>
            </a:r>
            <a:r>
              <a:rPr lang="es-AR">
                <a:latin typeface="TimesNewRoman"/>
              </a:rPr>
              <a:t> y la ingeniería de los protocolos de Internet. </a:t>
            </a:r>
            <a:endParaRPr lang="es-ES_tradnl">
              <a:latin typeface="TimesNewRoman"/>
            </a:endParaRPr>
          </a:p>
          <a:p>
            <a:r>
              <a:rPr lang="es-AR">
                <a:latin typeface="TimesNewRoman"/>
              </a:rPr>
              <a:t>La IETF es una comunidad</a:t>
            </a:r>
            <a:r>
              <a:rPr lang="es-ES_tradnl">
                <a:latin typeface="TimesNewRoman"/>
              </a:rPr>
              <a:t> </a:t>
            </a:r>
            <a:r>
              <a:rPr lang="es-AR">
                <a:latin typeface="TimesNewRoman"/>
              </a:rPr>
              <a:t>internacional de diseñadores de red, operadores, vendedores e investigadores preocupados con la evolución de la</a:t>
            </a:r>
            <a:r>
              <a:rPr lang="es-ES_tradnl">
                <a:latin typeface="TimesNewRoman"/>
              </a:rPr>
              <a:t> </a:t>
            </a:r>
            <a:r>
              <a:rPr lang="es-AR">
                <a:latin typeface="TimesNewRoman"/>
              </a:rPr>
              <a:t>arquitectura de Internet y su buen funcionamiento. Está abierto para cualquier interesado.</a:t>
            </a:r>
            <a:endParaRPr lang="es-ES_tradnl">
              <a:latin typeface="TimesNewRoman"/>
            </a:endParaRPr>
          </a:p>
          <a:p>
            <a:r>
              <a:rPr lang="es-ES_tradnl">
                <a:latin typeface="TimesNewRoman"/>
              </a:rPr>
              <a:t>Se Organiza en Áreas de Trabajo. Los Directores de estas áreas componen el  IESG  Internet Engineering Steering Group que se responsabiliza de los protocolos estándar.</a:t>
            </a:r>
          </a:p>
          <a:p>
            <a:endParaRPr lang="es-ES_tradnl">
              <a:latin typeface="TimesNewRoman"/>
            </a:endParaRPr>
          </a:p>
          <a:p>
            <a:r>
              <a:rPr lang="es-ES_tradnl">
                <a:latin typeface="TimesNewRoman"/>
              </a:rPr>
              <a:t>IRTF</a:t>
            </a:r>
          </a:p>
          <a:p>
            <a:r>
              <a:rPr lang="es-ES_tradnl">
                <a:latin typeface="TimesNewRoman"/>
              </a:rPr>
              <a:t>Organización dedicada a la investigación, promueven la Transferencia tecnológica con la IETF</a:t>
            </a:r>
          </a:p>
          <a:p>
            <a:endParaRPr lang="es-AR">
              <a:latin typeface="TimesNewRoman"/>
            </a:endParaRPr>
          </a:p>
        </p:txBody>
      </p:sp>
    </p:spTree>
    <p:extLst>
      <p:ext uri="{BB962C8B-B14F-4D97-AF65-F5344CB8AC3E}">
        <p14:creationId xmlns:p14="http://schemas.microsoft.com/office/powerpoint/2010/main" val="1600627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505E6617-0DEE-4647-AF6B-5DB832D5346F}" type="slidenum">
              <a:rPr lang="es-ES_tradnl" smtClean="0"/>
              <a:pPr/>
              <a:t>12</a:t>
            </a:fld>
            <a:endParaRPr lang="es-ES_tradnl"/>
          </a:p>
        </p:txBody>
      </p:sp>
      <p:sp>
        <p:nvSpPr>
          <p:cNvPr id="51203" name="Rectangle 2"/>
          <p:cNvSpPr>
            <a:spLocks noGrp="1" noRot="1" noChangeAspect="1" noChangeArrowheads="1" noTextEdit="1"/>
          </p:cNvSpPr>
          <p:nvPr>
            <p:ph type="sldImg"/>
          </p:nvPr>
        </p:nvSpPr>
        <p:spPr>
          <a:solidFill>
            <a:srgbClr val="FFFFFF"/>
          </a:solidFill>
          <a:ln/>
        </p:spPr>
      </p:sp>
      <p:sp>
        <p:nvSpPr>
          <p:cNvPr id="51204" name="Rectangle 3"/>
          <p:cNvSpPr>
            <a:spLocks noGrp="1" noChangeArrowheads="1"/>
          </p:cNvSpPr>
          <p:nvPr>
            <p:ph type="body" idx="1"/>
          </p:nvPr>
        </p:nvSpPr>
        <p:spPr>
          <a:solidFill>
            <a:srgbClr val="FFFFFF"/>
          </a:solidFill>
          <a:ln>
            <a:solidFill>
              <a:srgbClr val="000000"/>
            </a:solidFill>
          </a:ln>
        </p:spPr>
        <p:txBody>
          <a:bodyPr/>
          <a:lstStyle/>
          <a:p>
            <a:r>
              <a:rPr lang="es-ES_tradnl" dirty="0">
                <a:latin typeface="TimesNewRoman"/>
              </a:rPr>
              <a:t>IETF</a:t>
            </a:r>
          </a:p>
          <a:p>
            <a:endParaRPr lang="es-ES_tradnl" dirty="0">
              <a:latin typeface="TimesNewRoman"/>
            </a:endParaRPr>
          </a:p>
          <a:p>
            <a:r>
              <a:rPr lang="es-AR" dirty="0">
                <a:latin typeface="TimesNewRoman"/>
              </a:rPr>
              <a:t>Este organismo se encarga del desarrollo</a:t>
            </a:r>
            <a:r>
              <a:rPr lang="es-ES_tradnl" dirty="0">
                <a:latin typeface="TimesNewRoman"/>
              </a:rPr>
              <a:t>, arquitectura </a:t>
            </a:r>
            <a:r>
              <a:rPr lang="es-AR" dirty="0">
                <a:latin typeface="TimesNewRoman"/>
              </a:rPr>
              <a:t> y la ingeniería de los protocolos de Internet. </a:t>
            </a:r>
            <a:endParaRPr lang="es-ES_tradnl" dirty="0">
              <a:latin typeface="TimesNewRoman"/>
            </a:endParaRPr>
          </a:p>
          <a:p>
            <a:r>
              <a:rPr lang="es-AR" dirty="0">
                <a:latin typeface="TimesNewRoman"/>
              </a:rPr>
              <a:t>La IETF es una comunidad</a:t>
            </a:r>
            <a:r>
              <a:rPr lang="es-ES_tradnl" dirty="0">
                <a:latin typeface="TimesNewRoman"/>
              </a:rPr>
              <a:t> </a:t>
            </a:r>
            <a:r>
              <a:rPr lang="es-AR" dirty="0">
                <a:latin typeface="TimesNewRoman"/>
              </a:rPr>
              <a:t>internacional de diseñadores de red, operadores, vendedores e investigadores preocupados con la evolución de la</a:t>
            </a:r>
            <a:r>
              <a:rPr lang="es-ES_tradnl" dirty="0">
                <a:latin typeface="TimesNewRoman"/>
              </a:rPr>
              <a:t> </a:t>
            </a:r>
            <a:r>
              <a:rPr lang="es-AR" dirty="0">
                <a:latin typeface="TimesNewRoman"/>
              </a:rPr>
              <a:t>arquitectura de Internet y su buen funcionamiento. Está abierto para cualquier interesado.</a:t>
            </a:r>
            <a:endParaRPr lang="es-ES_tradnl" dirty="0">
              <a:latin typeface="TimesNewRoman"/>
            </a:endParaRPr>
          </a:p>
          <a:p>
            <a:r>
              <a:rPr lang="es-ES_tradnl" dirty="0">
                <a:latin typeface="TimesNewRoman"/>
              </a:rPr>
              <a:t>Se Organiza en Áreas de Trabajo. Los Directores de estas áreas componen el  IESG  Internet </a:t>
            </a:r>
            <a:r>
              <a:rPr lang="es-ES_tradnl" dirty="0" err="1">
                <a:latin typeface="TimesNewRoman"/>
              </a:rPr>
              <a:t>Engineering</a:t>
            </a:r>
            <a:r>
              <a:rPr lang="es-ES_tradnl" dirty="0">
                <a:latin typeface="TimesNewRoman"/>
              </a:rPr>
              <a:t> </a:t>
            </a:r>
            <a:r>
              <a:rPr lang="es-ES_tradnl" dirty="0" err="1">
                <a:latin typeface="TimesNewRoman"/>
              </a:rPr>
              <a:t>Steering</a:t>
            </a:r>
            <a:r>
              <a:rPr lang="es-ES_tradnl" dirty="0">
                <a:latin typeface="TimesNewRoman"/>
              </a:rPr>
              <a:t> </a:t>
            </a:r>
            <a:r>
              <a:rPr lang="es-ES_tradnl" dirty="0" err="1">
                <a:latin typeface="TimesNewRoman"/>
              </a:rPr>
              <a:t>Group</a:t>
            </a:r>
            <a:r>
              <a:rPr lang="es-ES_tradnl" dirty="0">
                <a:latin typeface="TimesNewRoman"/>
              </a:rPr>
              <a:t> que se responsabiliza de los protocolos estándar.</a:t>
            </a:r>
          </a:p>
          <a:p>
            <a:endParaRPr lang="es-ES_tradnl" dirty="0">
              <a:latin typeface="TimesNewRoman"/>
            </a:endParaRPr>
          </a:p>
          <a:p>
            <a:r>
              <a:rPr lang="es-ES_tradnl" dirty="0">
                <a:latin typeface="TimesNewRoman"/>
              </a:rPr>
              <a:t>IRTF</a:t>
            </a:r>
          </a:p>
          <a:p>
            <a:r>
              <a:rPr lang="es-ES_tradnl" dirty="0">
                <a:latin typeface="TimesNewRoman"/>
              </a:rPr>
              <a:t>Organización dedicada a la investigación, promueven la Transferencia tecnológica con la IETF</a:t>
            </a:r>
          </a:p>
          <a:p>
            <a:r>
              <a:rPr lang="es-ES" sz="1200" b="0" i="0" kern="1200" dirty="0">
                <a:solidFill>
                  <a:schemeClr val="tx1"/>
                </a:solidFill>
                <a:effectLst/>
                <a:latin typeface="Times New Roman" pitchFamily="18" charset="0"/>
                <a:ea typeface="+mn-ea"/>
                <a:cs typeface="+mn-cs"/>
              </a:rPr>
              <a:t>La </a:t>
            </a:r>
            <a:r>
              <a:rPr lang="es-ES" sz="1200" b="1" i="1" kern="1200" dirty="0">
                <a:solidFill>
                  <a:schemeClr val="tx1"/>
                </a:solidFill>
                <a:effectLst/>
                <a:latin typeface="Times New Roman" pitchFamily="18" charset="0"/>
                <a:ea typeface="+mn-ea"/>
                <a:cs typeface="+mn-cs"/>
              </a:rPr>
              <a:t>Internet </a:t>
            </a:r>
            <a:r>
              <a:rPr lang="es-ES" sz="1200" b="1" i="1" kern="1200" dirty="0" err="1">
                <a:solidFill>
                  <a:schemeClr val="tx1"/>
                </a:solidFill>
                <a:effectLst/>
                <a:latin typeface="Times New Roman" pitchFamily="18" charset="0"/>
                <a:ea typeface="+mn-ea"/>
                <a:cs typeface="+mn-cs"/>
              </a:rPr>
              <a:t>Research</a:t>
            </a:r>
            <a:r>
              <a:rPr lang="es-ES" sz="1200" b="1" i="1" kern="1200" dirty="0">
                <a:solidFill>
                  <a:schemeClr val="tx1"/>
                </a:solidFill>
                <a:effectLst/>
                <a:latin typeface="Times New Roman" pitchFamily="18" charset="0"/>
                <a:ea typeface="+mn-ea"/>
                <a:cs typeface="+mn-cs"/>
              </a:rPr>
              <a:t> </a:t>
            </a:r>
            <a:r>
              <a:rPr lang="es-ES" sz="1200" b="1" i="1" kern="1200" dirty="0" err="1">
                <a:solidFill>
                  <a:schemeClr val="tx1"/>
                </a:solidFill>
                <a:effectLst/>
                <a:latin typeface="Times New Roman" pitchFamily="18" charset="0"/>
                <a:ea typeface="+mn-ea"/>
                <a:cs typeface="+mn-cs"/>
              </a:rPr>
              <a:t>Task</a:t>
            </a:r>
            <a:r>
              <a:rPr lang="es-ES" sz="1200" b="1" i="1" kern="1200" dirty="0">
                <a:solidFill>
                  <a:schemeClr val="tx1"/>
                </a:solidFill>
                <a:effectLst/>
                <a:latin typeface="Times New Roman" pitchFamily="18" charset="0"/>
                <a:ea typeface="+mn-ea"/>
                <a:cs typeface="+mn-cs"/>
              </a:rPr>
              <a:t> </a:t>
            </a:r>
            <a:r>
              <a:rPr lang="es-ES" sz="1200" b="1" i="1" kern="1200" dirty="0" err="1">
                <a:solidFill>
                  <a:schemeClr val="tx1"/>
                </a:solidFill>
                <a:effectLst/>
                <a:latin typeface="Times New Roman" pitchFamily="18" charset="0"/>
                <a:ea typeface="+mn-ea"/>
                <a:cs typeface="+mn-cs"/>
              </a:rPr>
              <a:t>Force</a:t>
            </a:r>
            <a:r>
              <a:rPr lang="es-ES" sz="1200" b="0" i="0" kern="1200" dirty="0">
                <a:solidFill>
                  <a:schemeClr val="tx1"/>
                </a:solidFill>
                <a:effectLst/>
                <a:latin typeface="Times New Roman" pitchFamily="18" charset="0"/>
                <a:ea typeface="+mn-ea"/>
                <a:cs typeface="+mn-cs"/>
              </a:rPr>
              <a:t> (IRTF), en </a:t>
            </a:r>
            <a:r>
              <a:rPr lang="es-ES" sz="1200" b="0" i="0" u="none" strike="noStrike" kern="1200" dirty="0">
                <a:solidFill>
                  <a:schemeClr val="tx1"/>
                </a:solidFill>
                <a:effectLst/>
                <a:latin typeface="Times New Roman" pitchFamily="18" charset="0"/>
                <a:ea typeface="+mn-ea"/>
                <a:cs typeface="+mn-cs"/>
                <a:hlinkClick r:id="rId3" tooltip="Idioma español"/>
              </a:rPr>
              <a:t>castellano</a:t>
            </a:r>
            <a:r>
              <a:rPr lang="es-ES" sz="1200" b="0" i="0" kern="1200" dirty="0">
                <a:solidFill>
                  <a:schemeClr val="tx1"/>
                </a:solidFill>
                <a:effectLst/>
                <a:latin typeface="Times New Roman" pitchFamily="18" charset="0"/>
                <a:ea typeface="+mn-ea"/>
                <a:cs typeface="+mn-cs"/>
              </a:rPr>
              <a:t> </a:t>
            </a:r>
            <a:r>
              <a:rPr lang="es-ES" sz="1200" b="1" i="0" kern="1200" dirty="0">
                <a:solidFill>
                  <a:schemeClr val="tx1"/>
                </a:solidFill>
                <a:effectLst/>
                <a:latin typeface="Times New Roman" pitchFamily="18" charset="0"/>
                <a:ea typeface="+mn-ea"/>
                <a:cs typeface="+mn-cs"/>
              </a:rPr>
              <a:t>Fuerza de Tareas de Investigaciones de Internet</a:t>
            </a:r>
            <a:r>
              <a:rPr lang="es-ES" sz="1200" b="0" i="0" kern="1200" dirty="0">
                <a:solidFill>
                  <a:schemeClr val="tx1"/>
                </a:solidFill>
                <a:effectLst/>
                <a:latin typeface="Times New Roman" pitchFamily="18" charset="0"/>
                <a:ea typeface="+mn-ea"/>
                <a:cs typeface="+mn-cs"/>
              </a:rPr>
              <a:t>,</a:t>
            </a:r>
            <a:r>
              <a:rPr lang="es-ES" sz="1200" b="0" i="0" u="none" strike="noStrike" kern="1200" baseline="30000" dirty="0">
                <a:solidFill>
                  <a:schemeClr val="tx1"/>
                </a:solidFill>
                <a:effectLst/>
                <a:latin typeface="Times New Roman" pitchFamily="18" charset="0"/>
                <a:ea typeface="+mn-ea"/>
                <a:cs typeface="+mn-cs"/>
                <a:hlinkClick r:id="rId4"/>
              </a:rPr>
              <a:t>1</a:t>
            </a:r>
            <a:r>
              <a:rPr lang="es-ES" sz="1200" b="0" i="0" kern="1200" dirty="0">
                <a:solidFill>
                  <a:schemeClr val="tx1"/>
                </a:solidFill>
                <a:effectLst/>
                <a:latin typeface="Times New Roman" pitchFamily="18" charset="0"/>
                <a:ea typeface="+mn-ea"/>
                <a:cs typeface="+mn-cs"/>
              </a:rPr>
              <a:t>​ es un grupo hermano del </a:t>
            </a:r>
            <a:r>
              <a:rPr lang="es-ES" sz="1200" b="0" i="0" u="none" strike="noStrike" kern="1200" dirty="0">
                <a:solidFill>
                  <a:schemeClr val="tx1"/>
                </a:solidFill>
                <a:effectLst/>
                <a:latin typeface="Times New Roman" pitchFamily="18" charset="0"/>
                <a:ea typeface="+mn-ea"/>
                <a:cs typeface="+mn-cs"/>
                <a:hlinkClick r:id="rId5" tooltip="IETF"/>
              </a:rPr>
              <a:t>IETF</a:t>
            </a:r>
            <a:r>
              <a:rPr lang="es-ES" sz="1200" b="0" i="0" kern="1200" dirty="0">
                <a:solidFill>
                  <a:schemeClr val="tx1"/>
                </a:solidFill>
                <a:effectLst/>
                <a:latin typeface="Times New Roman" pitchFamily="18" charset="0"/>
                <a:ea typeface="+mn-ea"/>
                <a:cs typeface="+mn-cs"/>
              </a:rPr>
              <a:t>. Su principal misión es “promover la investigación de la importancia de la evolución de futuro de Internet, a través de grupos, a largo y corto plazo y crear investigación que trabaje sobre los asuntos relacionados con los protocolos, los usos, la arquitectura y la tecnología de Internet.”</a:t>
            </a:r>
          </a:p>
          <a:p>
            <a:r>
              <a:rPr lang="es-ES" sz="1200" b="0" i="0" kern="1200" dirty="0">
                <a:solidFill>
                  <a:schemeClr val="tx1"/>
                </a:solidFill>
                <a:effectLst/>
                <a:latin typeface="Times New Roman" pitchFamily="18" charset="0"/>
                <a:ea typeface="+mn-ea"/>
                <a:cs typeface="+mn-cs"/>
              </a:rPr>
              <a:t>Se compone de los grupos de investigación que estudian ediciones a largo plazo referentes a Internet y a las tecnologías relacionadas. La lista de grupos actuales se puede encontrar en el sitio del IRTF.</a:t>
            </a:r>
          </a:p>
          <a:p>
            <a:r>
              <a:rPr lang="es-ES" sz="1200" b="0" i="0" kern="1200" dirty="0">
                <a:solidFill>
                  <a:schemeClr val="tx1"/>
                </a:solidFill>
                <a:effectLst/>
                <a:latin typeface="Times New Roman" pitchFamily="18" charset="0"/>
                <a:ea typeface="+mn-ea"/>
                <a:cs typeface="+mn-cs"/>
              </a:rPr>
              <a:t>El IRTF es manejado por el </a:t>
            </a:r>
            <a:r>
              <a:rPr lang="es-ES" sz="1200" b="0" i="0" u="none" strike="noStrike" kern="1200" dirty="0">
                <a:solidFill>
                  <a:schemeClr val="tx1"/>
                </a:solidFill>
                <a:effectLst/>
                <a:latin typeface="Times New Roman" pitchFamily="18" charset="0"/>
                <a:ea typeface="+mn-ea"/>
                <a:cs typeface="+mn-cs"/>
                <a:hlinkClick r:id="rId6" tooltip="Internet Research Steering Group (aún no redactado)"/>
              </a:rPr>
              <a:t>Internet </a:t>
            </a:r>
            <a:r>
              <a:rPr lang="es-ES" sz="1200" b="0" i="0" u="none" strike="noStrike" kern="1200" dirty="0" err="1">
                <a:solidFill>
                  <a:schemeClr val="tx1"/>
                </a:solidFill>
                <a:effectLst/>
                <a:latin typeface="Times New Roman" pitchFamily="18" charset="0"/>
                <a:ea typeface="+mn-ea"/>
                <a:cs typeface="+mn-cs"/>
                <a:hlinkClick r:id="rId6" tooltip="Internet Research Steering Group (aún no redactado)"/>
              </a:rPr>
              <a:t>Research</a:t>
            </a:r>
            <a:r>
              <a:rPr lang="es-ES" sz="1200" b="0" i="0" u="none" strike="noStrike" kern="1200" dirty="0">
                <a:solidFill>
                  <a:schemeClr val="tx1"/>
                </a:solidFill>
                <a:effectLst/>
                <a:latin typeface="Times New Roman" pitchFamily="18" charset="0"/>
                <a:ea typeface="+mn-ea"/>
                <a:cs typeface="+mn-cs"/>
                <a:hlinkClick r:id="rId6" tooltip="Internet Research Steering Group (aún no redactado)"/>
              </a:rPr>
              <a:t> </a:t>
            </a:r>
            <a:r>
              <a:rPr lang="es-ES" sz="1200" b="0" i="0" u="none" strike="noStrike" kern="1200" dirty="0" err="1">
                <a:solidFill>
                  <a:schemeClr val="tx1"/>
                </a:solidFill>
                <a:effectLst/>
                <a:latin typeface="Times New Roman" pitchFamily="18" charset="0"/>
                <a:ea typeface="+mn-ea"/>
                <a:cs typeface="+mn-cs"/>
                <a:hlinkClick r:id="rId6" tooltip="Internet Research Steering Group (aún no redactado)"/>
              </a:rPr>
              <a:t>Steering</a:t>
            </a:r>
            <a:r>
              <a:rPr lang="es-ES" sz="1200" b="0" i="0" u="none" strike="noStrike" kern="1200" dirty="0">
                <a:solidFill>
                  <a:schemeClr val="tx1"/>
                </a:solidFill>
                <a:effectLst/>
                <a:latin typeface="Times New Roman" pitchFamily="18" charset="0"/>
                <a:ea typeface="+mn-ea"/>
                <a:cs typeface="+mn-cs"/>
                <a:hlinkClick r:id="rId6" tooltip="Internet Research Steering Group (aún no redactado)"/>
              </a:rPr>
              <a:t> </a:t>
            </a:r>
            <a:r>
              <a:rPr lang="es-ES" sz="1200" b="0" i="0" u="none" strike="noStrike" kern="1200" dirty="0" err="1">
                <a:solidFill>
                  <a:schemeClr val="tx1"/>
                </a:solidFill>
                <a:effectLst/>
                <a:latin typeface="Times New Roman" pitchFamily="18" charset="0"/>
                <a:ea typeface="+mn-ea"/>
                <a:cs typeface="+mn-cs"/>
                <a:hlinkClick r:id="rId6" tooltip="Internet Research Steering Group (aún no redactado)"/>
              </a:rPr>
              <a:t>Group</a:t>
            </a:r>
            <a:r>
              <a:rPr lang="es-ES" sz="1200" b="0" i="0" kern="1200" dirty="0">
                <a:solidFill>
                  <a:schemeClr val="tx1"/>
                </a:solidFill>
                <a:effectLst/>
                <a:latin typeface="Times New Roman" pitchFamily="18" charset="0"/>
                <a:ea typeface="+mn-ea"/>
                <a:cs typeface="+mn-cs"/>
              </a:rPr>
              <a:t> (IRSG), que corresponde a la organización similar llamada Internet </a:t>
            </a:r>
            <a:r>
              <a:rPr lang="es-ES" sz="1200" b="0" i="0" kern="1200" dirty="0" err="1">
                <a:solidFill>
                  <a:schemeClr val="tx1"/>
                </a:solidFill>
                <a:effectLst/>
                <a:latin typeface="Times New Roman" pitchFamily="18" charset="0"/>
                <a:ea typeface="+mn-ea"/>
                <a:cs typeface="+mn-cs"/>
              </a:rPr>
              <a:t>Engineering</a:t>
            </a:r>
            <a:r>
              <a:rPr lang="es-ES" sz="1200" b="0" i="0" kern="1200" dirty="0">
                <a:solidFill>
                  <a:schemeClr val="tx1"/>
                </a:solidFill>
                <a:effectLst/>
                <a:latin typeface="Times New Roman" pitchFamily="18" charset="0"/>
                <a:ea typeface="+mn-ea"/>
                <a:cs typeface="+mn-cs"/>
              </a:rPr>
              <a:t> </a:t>
            </a:r>
            <a:r>
              <a:rPr lang="es-ES" sz="1200" b="0" i="0" kern="1200" dirty="0" err="1">
                <a:solidFill>
                  <a:schemeClr val="tx1"/>
                </a:solidFill>
                <a:effectLst/>
                <a:latin typeface="Times New Roman" pitchFamily="18" charset="0"/>
                <a:ea typeface="+mn-ea"/>
                <a:cs typeface="+mn-cs"/>
              </a:rPr>
              <a:t>Steering</a:t>
            </a:r>
            <a:r>
              <a:rPr lang="es-ES" sz="1200" b="0" i="0" kern="1200" dirty="0">
                <a:solidFill>
                  <a:schemeClr val="tx1"/>
                </a:solidFill>
                <a:effectLst/>
                <a:latin typeface="Times New Roman" pitchFamily="18" charset="0"/>
                <a:ea typeface="+mn-ea"/>
                <a:cs typeface="+mn-cs"/>
              </a:rPr>
              <a:t> </a:t>
            </a:r>
            <a:r>
              <a:rPr lang="es-ES" sz="1200" b="0" i="0" kern="1200" dirty="0" err="1">
                <a:solidFill>
                  <a:schemeClr val="tx1"/>
                </a:solidFill>
                <a:effectLst/>
                <a:latin typeface="Times New Roman" pitchFamily="18" charset="0"/>
                <a:ea typeface="+mn-ea"/>
                <a:cs typeface="+mn-cs"/>
              </a:rPr>
              <a:t>Group</a:t>
            </a:r>
            <a:r>
              <a:rPr lang="es-ES" sz="1200" b="0" i="0" kern="1200" dirty="0">
                <a:solidFill>
                  <a:schemeClr val="tx1"/>
                </a:solidFill>
                <a:effectLst/>
                <a:latin typeface="Times New Roman" pitchFamily="18" charset="0"/>
                <a:ea typeface="+mn-ea"/>
                <a:cs typeface="+mn-cs"/>
              </a:rPr>
              <a:t> (IESG), en el lado del IETF. El director de IRTF es designado por el </a:t>
            </a:r>
            <a:r>
              <a:rPr lang="es-ES" sz="1200" b="0" i="0" u="none" strike="noStrike" kern="1200" dirty="0">
                <a:solidFill>
                  <a:schemeClr val="tx1"/>
                </a:solidFill>
                <a:effectLst/>
                <a:latin typeface="Times New Roman" pitchFamily="18" charset="0"/>
                <a:ea typeface="+mn-ea"/>
                <a:cs typeface="+mn-cs"/>
                <a:hlinkClick r:id="rId7" tooltip="Internet Architecture Board"/>
              </a:rPr>
              <a:t>Internet </a:t>
            </a:r>
            <a:r>
              <a:rPr lang="es-ES" sz="1200" b="0" i="0" u="none" strike="noStrike" kern="1200" dirty="0" err="1">
                <a:solidFill>
                  <a:schemeClr val="tx1"/>
                </a:solidFill>
                <a:effectLst/>
                <a:latin typeface="Times New Roman" pitchFamily="18" charset="0"/>
                <a:ea typeface="+mn-ea"/>
                <a:cs typeface="+mn-cs"/>
                <a:hlinkClick r:id="rId7" tooltip="Internet Architecture Board"/>
              </a:rPr>
              <a:t>Architecture</a:t>
            </a:r>
            <a:r>
              <a:rPr lang="es-ES" sz="1200" b="0" i="0" u="none" strike="noStrike" kern="1200" dirty="0">
                <a:solidFill>
                  <a:schemeClr val="tx1"/>
                </a:solidFill>
                <a:effectLst/>
                <a:latin typeface="Times New Roman" pitchFamily="18" charset="0"/>
                <a:ea typeface="+mn-ea"/>
                <a:cs typeface="+mn-cs"/>
                <a:hlinkClick r:id="rId7" tooltip="Internet Architecture Board"/>
              </a:rPr>
              <a:t> </a:t>
            </a:r>
            <a:r>
              <a:rPr lang="es-ES" sz="1200" b="0" i="0" u="none" strike="noStrike" kern="1200" dirty="0" err="1">
                <a:solidFill>
                  <a:schemeClr val="tx1"/>
                </a:solidFill>
                <a:effectLst/>
                <a:latin typeface="Times New Roman" pitchFamily="18" charset="0"/>
                <a:ea typeface="+mn-ea"/>
                <a:cs typeface="+mn-cs"/>
                <a:hlinkClick r:id="rId7" tooltip="Internet Architecture Board"/>
              </a:rPr>
              <a:t>Board</a:t>
            </a:r>
            <a:r>
              <a:rPr lang="es-ES" sz="1200" b="0" i="0" kern="1200" dirty="0">
                <a:solidFill>
                  <a:schemeClr val="tx1"/>
                </a:solidFill>
                <a:effectLst/>
                <a:latin typeface="Times New Roman" pitchFamily="18" charset="0"/>
                <a:ea typeface="+mn-ea"/>
                <a:cs typeface="+mn-cs"/>
              </a:rPr>
              <a:t> (IAB) por un término de dos años.</a:t>
            </a:r>
          </a:p>
          <a:p>
            <a:endParaRPr lang="es-AR" dirty="0">
              <a:latin typeface="TimesNew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FA5B4247-DF0B-471B-A096-762F1B4A20CE}" type="slidenum">
              <a:rPr lang="es-ES_tradnl" smtClean="0"/>
              <a:pPr/>
              <a:t>13</a:t>
            </a:fld>
            <a:endParaRPr lang="es-ES_tradnl"/>
          </a:p>
        </p:txBody>
      </p:sp>
      <p:sp>
        <p:nvSpPr>
          <p:cNvPr id="52227" name="Rectangle 2"/>
          <p:cNvSpPr>
            <a:spLocks noGrp="1" noRot="1" noChangeAspect="1" noChangeArrowheads="1" noTextEdit="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r>
              <a:rPr lang="es-ES_tradnl" dirty="0">
                <a:latin typeface="TimesNewRoman"/>
              </a:rPr>
              <a:t>IETF</a:t>
            </a:r>
          </a:p>
          <a:p>
            <a:endParaRPr lang="es-ES_tradnl" dirty="0">
              <a:latin typeface="TimesNewRoman"/>
            </a:endParaRPr>
          </a:p>
          <a:p>
            <a:r>
              <a:rPr lang="es-AR" dirty="0">
                <a:latin typeface="TimesNewRoman"/>
              </a:rPr>
              <a:t>Este organismo se encarga del desarrollo</a:t>
            </a:r>
            <a:r>
              <a:rPr lang="es-ES_tradnl" dirty="0">
                <a:latin typeface="TimesNewRoman"/>
              </a:rPr>
              <a:t>, arquitectura </a:t>
            </a:r>
            <a:r>
              <a:rPr lang="es-AR" dirty="0">
                <a:latin typeface="TimesNewRoman"/>
              </a:rPr>
              <a:t> y la ingeniería de los protocolos de Internet. </a:t>
            </a:r>
            <a:endParaRPr lang="es-ES_tradnl" dirty="0">
              <a:latin typeface="TimesNewRoman"/>
            </a:endParaRPr>
          </a:p>
          <a:p>
            <a:r>
              <a:rPr lang="es-AR" dirty="0">
                <a:latin typeface="TimesNewRoman"/>
              </a:rPr>
              <a:t>La IETF es una comunidad</a:t>
            </a:r>
            <a:r>
              <a:rPr lang="es-ES_tradnl" dirty="0">
                <a:latin typeface="TimesNewRoman"/>
              </a:rPr>
              <a:t> </a:t>
            </a:r>
            <a:r>
              <a:rPr lang="es-AR" dirty="0">
                <a:latin typeface="TimesNewRoman"/>
              </a:rPr>
              <a:t>internacional de diseñadores de red, operadores, vendedores e investigadores preocupados con la evolución de la</a:t>
            </a:r>
            <a:r>
              <a:rPr lang="es-ES_tradnl" dirty="0">
                <a:latin typeface="TimesNewRoman"/>
              </a:rPr>
              <a:t> </a:t>
            </a:r>
            <a:r>
              <a:rPr lang="es-AR" dirty="0">
                <a:latin typeface="TimesNewRoman"/>
              </a:rPr>
              <a:t>arquitectura de Internet y su buen funcionamiento. Está abierto para cualquier interesado.</a:t>
            </a:r>
            <a:endParaRPr lang="es-ES_tradnl" dirty="0">
              <a:latin typeface="TimesNewRoman"/>
            </a:endParaRPr>
          </a:p>
          <a:p>
            <a:r>
              <a:rPr lang="es-ES_tradnl" dirty="0">
                <a:latin typeface="TimesNewRoman"/>
              </a:rPr>
              <a:t>Se Organiza en Áreas de Trabajo. Los Directores de estas áreas componen el  IESG  Internet Engineering </a:t>
            </a:r>
            <a:r>
              <a:rPr lang="es-ES_tradnl" dirty="0" err="1">
                <a:latin typeface="TimesNewRoman"/>
              </a:rPr>
              <a:t>Steering</a:t>
            </a:r>
            <a:r>
              <a:rPr lang="es-ES_tradnl" dirty="0">
                <a:latin typeface="TimesNewRoman"/>
              </a:rPr>
              <a:t> </a:t>
            </a:r>
            <a:r>
              <a:rPr lang="es-ES_tradnl" dirty="0" err="1">
                <a:latin typeface="TimesNewRoman"/>
              </a:rPr>
              <a:t>Group</a:t>
            </a:r>
            <a:r>
              <a:rPr lang="es-ES_tradnl" dirty="0">
                <a:latin typeface="TimesNewRoman"/>
              </a:rPr>
              <a:t> que se responsabiliza de los protocolos estándar.</a:t>
            </a:r>
          </a:p>
          <a:p>
            <a:endParaRPr lang="es-ES_tradnl" dirty="0">
              <a:latin typeface="TimesNewRoman"/>
            </a:endParaRPr>
          </a:p>
          <a:p>
            <a:r>
              <a:rPr lang="es-ES_tradnl" dirty="0">
                <a:latin typeface="TimesNewRoman"/>
              </a:rPr>
              <a:t>IRTF</a:t>
            </a:r>
          </a:p>
          <a:p>
            <a:r>
              <a:rPr lang="es-ES_tradnl" dirty="0">
                <a:latin typeface="TimesNewRoman"/>
              </a:rPr>
              <a:t>Organización dedicada a la investigación, promueven la Transferencia tecnológica con la IETF</a:t>
            </a:r>
          </a:p>
          <a:p>
            <a:endParaRPr lang="es-ES_tradnl" dirty="0">
              <a:latin typeface="TimesNewRoman"/>
            </a:endParaRPr>
          </a:p>
          <a:p>
            <a:r>
              <a:rPr lang="es-ES_tradnl" dirty="0">
                <a:latin typeface="TimesNewRoman"/>
              </a:rPr>
              <a:t>RFC</a:t>
            </a:r>
          </a:p>
          <a:p>
            <a:endParaRPr lang="es-ES_tradnl" dirty="0">
              <a:latin typeface="TimesNewRoman"/>
            </a:endParaRPr>
          </a:p>
          <a:p>
            <a:r>
              <a:rPr lang="es-ES" sz="1200" b="0" i="0" kern="1200" dirty="0">
                <a:solidFill>
                  <a:schemeClr val="tx1"/>
                </a:solidFill>
                <a:effectLst/>
                <a:latin typeface="Times New Roman" pitchFamily="18" charset="0"/>
                <a:ea typeface="+mn-ea"/>
                <a:cs typeface="+mn-cs"/>
              </a:rPr>
              <a:t>Los </a:t>
            </a:r>
            <a:r>
              <a:rPr lang="es-ES" sz="1200" b="1" i="1" kern="1200" dirty="0">
                <a:solidFill>
                  <a:schemeClr val="tx1"/>
                </a:solidFill>
                <a:effectLst/>
                <a:latin typeface="Times New Roman" pitchFamily="18" charset="0"/>
                <a:ea typeface="+mn-ea"/>
                <a:cs typeface="+mn-cs"/>
              </a:rPr>
              <a:t>Request </a:t>
            </a:r>
            <a:r>
              <a:rPr lang="es-ES" sz="1200" b="1" i="1" kern="1200" dirty="0" err="1">
                <a:solidFill>
                  <a:schemeClr val="tx1"/>
                </a:solidFill>
                <a:effectLst/>
                <a:latin typeface="Times New Roman" pitchFamily="18" charset="0"/>
                <a:ea typeface="+mn-ea"/>
                <a:cs typeface="+mn-cs"/>
              </a:rPr>
              <a:t>for</a:t>
            </a:r>
            <a:r>
              <a:rPr lang="es-ES" sz="1200" b="1" i="1" kern="1200" dirty="0">
                <a:solidFill>
                  <a:schemeClr val="tx1"/>
                </a:solidFill>
                <a:effectLst/>
                <a:latin typeface="Times New Roman" pitchFamily="18" charset="0"/>
                <a:ea typeface="+mn-ea"/>
                <a:cs typeface="+mn-cs"/>
              </a:rPr>
              <a:t> Comments</a:t>
            </a:r>
            <a:r>
              <a:rPr lang="es-ES" sz="1200" b="0" i="0" kern="1200" dirty="0">
                <a:solidFill>
                  <a:schemeClr val="tx1"/>
                </a:solidFill>
                <a:effectLst/>
                <a:latin typeface="Times New Roman" pitchFamily="18" charset="0"/>
                <a:ea typeface="+mn-ea"/>
                <a:cs typeface="+mn-cs"/>
              </a:rPr>
              <a:t>, más conocidos por sus siglas </a:t>
            </a:r>
            <a:r>
              <a:rPr lang="es-ES" sz="1200" b="1" i="0" kern="1200" dirty="0">
                <a:solidFill>
                  <a:schemeClr val="tx1"/>
                </a:solidFill>
                <a:effectLst/>
                <a:latin typeface="Times New Roman" pitchFamily="18" charset="0"/>
                <a:ea typeface="+mn-ea"/>
                <a:cs typeface="+mn-cs"/>
              </a:rPr>
              <a:t>RFC</a:t>
            </a:r>
            <a:r>
              <a:rPr lang="es-ES" sz="1200" b="0" i="0" kern="1200" dirty="0">
                <a:solidFill>
                  <a:schemeClr val="tx1"/>
                </a:solidFill>
                <a:effectLst/>
                <a:latin typeface="Times New Roman" pitchFamily="18" charset="0"/>
                <a:ea typeface="+mn-ea"/>
                <a:cs typeface="+mn-cs"/>
              </a:rPr>
              <a:t>, son una serie de publicaciones de la IETF que describen diversos aspectos del funcionamiento de Internet y otras redes de computadoras, como protocolos, procedimientos, etc. y comentarios e ideas sobre estos.</a:t>
            </a:r>
            <a:r>
              <a:rPr lang="es-ES" sz="1200" b="0" i="0" u="none" strike="noStrike" kern="1200" baseline="30000" dirty="0">
                <a:solidFill>
                  <a:schemeClr val="tx1"/>
                </a:solidFill>
                <a:effectLst/>
                <a:latin typeface="Times New Roman" pitchFamily="18" charset="0"/>
                <a:ea typeface="+mn-ea"/>
                <a:cs typeface="+mn-cs"/>
                <a:hlinkClick r:id="rId3"/>
              </a:rPr>
              <a:t>1</a:t>
            </a:r>
            <a:r>
              <a:rPr lang="es-ES" sz="1200" b="0" i="0" kern="1200" dirty="0">
                <a:solidFill>
                  <a:schemeClr val="tx1"/>
                </a:solidFill>
                <a:effectLst/>
                <a:latin typeface="Times New Roman" pitchFamily="18" charset="0"/>
                <a:ea typeface="+mn-ea"/>
                <a:cs typeface="+mn-cs"/>
              </a:rPr>
              <a:t>Cada </a:t>
            </a:r>
            <a:r>
              <a:rPr lang="es-ES" sz="1200" b="1" i="1" kern="1200" dirty="0">
                <a:solidFill>
                  <a:schemeClr val="tx1"/>
                </a:solidFill>
                <a:effectLst/>
                <a:latin typeface="Times New Roman" pitchFamily="18" charset="0"/>
                <a:ea typeface="+mn-ea"/>
                <a:cs typeface="+mn-cs"/>
              </a:rPr>
              <a:t>RFC</a:t>
            </a:r>
            <a:r>
              <a:rPr lang="es-ES" sz="1200" b="0" i="0" kern="1200" dirty="0">
                <a:solidFill>
                  <a:schemeClr val="tx1"/>
                </a:solidFill>
                <a:effectLst/>
                <a:latin typeface="Times New Roman" pitchFamily="18" charset="0"/>
                <a:ea typeface="+mn-ea"/>
                <a:cs typeface="+mn-cs"/>
              </a:rPr>
              <a:t> constituye un memorándum o detalle  que ingenieros o expertos en la materia han hecho llegar al IETF, el consorcio de colaboración técnica más importante en Internet, para que este sea valorado por el resto de la comunidad. </a:t>
            </a:r>
          </a:p>
          <a:p>
            <a:r>
              <a:rPr lang="es-ES" sz="1200" b="0" i="0" kern="1200" dirty="0">
                <a:solidFill>
                  <a:schemeClr val="tx1"/>
                </a:solidFill>
                <a:effectLst/>
                <a:latin typeface="Times New Roman" pitchFamily="18" charset="0"/>
                <a:ea typeface="+mn-ea"/>
                <a:cs typeface="+mn-cs"/>
              </a:rPr>
              <a:t>De hecho, la traducción literal de </a:t>
            </a:r>
            <a:r>
              <a:rPr lang="es-ES" sz="1200" b="0" i="1" kern="1200" dirty="0">
                <a:solidFill>
                  <a:schemeClr val="tx1"/>
                </a:solidFill>
                <a:effectLst/>
                <a:latin typeface="Times New Roman" pitchFamily="18" charset="0"/>
                <a:ea typeface="+mn-ea"/>
                <a:cs typeface="+mn-cs"/>
              </a:rPr>
              <a:t>RFC</a:t>
            </a:r>
            <a:r>
              <a:rPr lang="es-ES" sz="1200" b="0" i="0" kern="1200" dirty="0">
                <a:solidFill>
                  <a:schemeClr val="tx1"/>
                </a:solidFill>
                <a:effectLst/>
                <a:latin typeface="Times New Roman" pitchFamily="18" charset="0"/>
                <a:ea typeface="+mn-ea"/>
                <a:cs typeface="+mn-cs"/>
              </a:rPr>
              <a:t> al español es "Petición de comentarios".</a:t>
            </a:r>
            <a:r>
              <a:rPr lang="es-ES" sz="1200" b="0" i="0" u="none" strike="noStrike" kern="1200" baseline="30000" dirty="0">
                <a:solidFill>
                  <a:schemeClr val="tx1"/>
                </a:solidFill>
                <a:effectLst/>
                <a:latin typeface="Times New Roman" pitchFamily="18" charset="0"/>
                <a:ea typeface="+mn-ea"/>
                <a:cs typeface="+mn-cs"/>
                <a:hlinkClick r:id="rId4"/>
              </a:rPr>
              <a:t>2</a:t>
            </a:r>
            <a:r>
              <a:rPr lang="es-ES" sz="1200" b="0" i="0" kern="1200" dirty="0">
                <a:solidFill>
                  <a:schemeClr val="tx1"/>
                </a:solidFill>
                <a:effectLst/>
                <a:latin typeface="Times New Roman" pitchFamily="18" charset="0"/>
                <a:ea typeface="+mn-ea"/>
                <a:cs typeface="+mn-cs"/>
              </a:rPr>
              <a:t>​</a:t>
            </a:r>
          </a:p>
          <a:p>
            <a:endParaRPr lang="es-AR" dirty="0">
              <a:latin typeface="TimesNew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ectangle 2"/>
          <p:cNvSpPr>
            <a:spLocks noChangeArrowheads="1"/>
          </p:cNvSpPr>
          <p:nvPr/>
        </p:nvSpPr>
        <p:spPr bwMode="invGray">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headEnd/>
            <a:tailEnd/>
          </a:ln>
        </p:spPr>
        <p:txBody>
          <a:bodyPr wrap="none" anchor="ctr"/>
          <a:lstStyle/>
          <a:p>
            <a:pPr>
              <a:defRPr/>
            </a:pPr>
            <a:endParaRPr lang="es-ES"/>
          </a:p>
        </p:txBody>
      </p:sp>
      <p:sp>
        <p:nvSpPr>
          <p:cNvPr id="5" name="Freeform 3"/>
          <p:cNvSpPr>
            <a:spLocks/>
          </p:cNvSpPr>
          <p:nvPr/>
        </p:nvSpPr>
        <p:spPr bwMode="white">
          <a:xfrm>
            <a:off x="-9525" y="4489450"/>
            <a:ext cx="5754688" cy="2368550"/>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pPr>
              <a:defRPr/>
            </a:pPr>
            <a:endParaRPr lang="es-ES"/>
          </a:p>
        </p:txBody>
      </p:sp>
      <p:sp>
        <p:nvSpPr>
          <p:cNvPr id="6" name="Freeform 4"/>
          <p:cNvSpPr>
            <a:spLocks/>
          </p:cNvSpPr>
          <p:nvPr/>
        </p:nvSpPr>
        <p:spPr bwMode="white">
          <a:xfrm>
            <a:off x="0" y="3817938"/>
            <a:ext cx="8164513" cy="3019425"/>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7" name="Freeform 5"/>
          <p:cNvSpPr>
            <a:spLocks/>
          </p:cNvSpPr>
          <p:nvPr/>
        </p:nvSpPr>
        <p:spPr bwMode="white">
          <a:xfrm>
            <a:off x="0" y="3146425"/>
            <a:ext cx="9144000" cy="3690938"/>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8" name="Freeform 6"/>
          <p:cNvSpPr>
            <a:spLocks/>
          </p:cNvSpPr>
          <p:nvPr/>
        </p:nvSpPr>
        <p:spPr bwMode="white">
          <a:xfrm>
            <a:off x="0" y="2460625"/>
            <a:ext cx="9144000" cy="2497138"/>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9" name="Freeform 7"/>
          <p:cNvSpPr>
            <a:spLocks/>
          </p:cNvSpPr>
          <p:nvPr/>
        </p:nvSpPr>
        <p:spPr bwMode="white">
          <a:xfrm>
            <a:off x="0" y="1793875"/>
            <a:ext cx="9144000" cy="1539875"/>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10" name="Freeform 8"/>
          <p:cNvSpPr>
            <a:spLocks/>
          </p:cNvSpPr>
          <p:nvPr/>
        </p:nvSpPr>
        <p:spPr bwMode="white">
          <a:xfrm>
            <a:off x="0" y="-20638"/>
            <a:ext cx="9144000" cy="1682751"/>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11" name="Freeform 9"/>
          <p:cNvSpPr>
            <a:spLocks/>
          </p:cNvSpPr>
          <p:nvPr/>
        </p:nvSpPr>
        <p:spPr bwMode="white">
          <a:xfrm>
            <a:off x="0" y="-20638"/>
            <a:ext cx="8388350" cy="1068388"/>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12" name="Freeform 10"/>
          <p:cNvSpPr>
            <a:spLocks/>
          </p:cNvSpPr>
          <p:nvPr/>
        </p:nvSpPr>
        <p:spPr bwMode="white">
          <a:xfrm>
            <a:off x="0" y="-20638"/>
            <a:ext cx="4578350" cy="454026"/>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pPr>
              <a:defRPr/>
            </a:pPr>
            <a:endParaRPr lang="es-ES"/>
          </a:p>
        </p:txBody>
      </p:sp>
      <p:sp>
        <p:nvSpPr>
          <p:cNvPr id="4107" name="Rectangle 11"/>
          <p:cNvSpPr>
            <a:spLocks noGrp="1" noChangeArrowheads="1"/>
          </p:cNvSpPr>
          <p:nvPr>
            <p:ph type="ctrTitle"/>
          </p:nvPr>
        </p:nvSpPr>
        <p:spPr>
          <a:xfrm>
            <a:off x="685800" y="2286000"/>
            <a:ext cx="7772400" cy="1143000"/>
          </a:xfrm>
        </p:spPr>
        <p:txBody>
          <a:bodyPr/>
          <a:lstStyle>
            <a:lvl1pPr>
              <a:defRPr/>
            </a:lvl1pPr>
          </a:lstStyle>
          <a:p>
            <a:r>
              <a:rPr lang="en-US"/>
              <a:t>Haga clic para modificar el estilo de título del patrón</a:t>
            </a:r>
          </a:p>
        </p:txBody>
      </p:sp>
      <p:sp>
        <p:nvSpPr>
          <p:cNvPr id="4108" name="Rectangle 12"/>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Haga clic para modificar el estilo de subtítulo del patrón</a:t>
            </a:r>
          </a:p>
        </p:txBody>
      </p:sp>
      <p:sp>
        <p:nvSpPr>
          <p:cNvPr id="13" name="Rectangle 13"/>
          <p:cNvSpPr>
            <a:spLocks noGrp="1" noChangeArrowheads="1"/>
          </p:cNvSpPr>
          <p:nvPr>
            <p:ph type="dt" sz="half" idx="10"/>
          </p:nvPr>
        </p:nvSpPr>
        <p:spPr/>
        <p:txBody>
          <a:bodyPr/>
          <a:lstStyle>
            <a:lvl1pPr>
              <a:defRPr/>
            </a:lvl1pPr>
          </a:lstStyle>
          <a:p>
            <a:pPr>
              <a:defRPr/>
            </a:pPr>
            <a:endParaRPr lang="en-US"/>
          </a:p>
        </p:txBody>
      </p:sp>
      <p:sp>
        <p:nvSpPr>
          <p:cNvPr id="14" name="Rectangle 14"/>
          <p:cNvSpPr>
            <a:spLocks noGrp="1" noChangeArrowheads="1"/>
          </p:cNvSpPr>
          <p:nvPr>
            <p:ph type="ftr" sz="quarter" idx="11"/>
          </p:nvPr>
        </p:nvSpPr>
        <p:spPr/>
        <p:txBody>
          <a:bodyPr/>
          <a:lstStyle>
            <a:lvl1pPr>
              <a:defRPr/>
            </a:lvl1pPr>
          </a:lstStyle>
          <a:p>
            <a:pPr>
              <a:defRPr/>
            </a:pPr>
            <a:endParaRPr lang="en-US"/>
          </a:p>
        </p:txBody>
      </p:sp>
      <p:sp>
        <p:nvSpPr>
          <p:cNvPr id="15" name="Rectangle 15"/>
          <p:cNvSpPr>
            <a:spLocks noGrp="1" noChangeArrowheads="1"/>
          </p:cNvSpPr>
          <p:nvPr>
            <p:ph type="sldNum" sz="quarter" idx="12"/>
          </p:nvPr>
        </p:nvSpPr>
        <p:spPr/>
        <p:txBody>
          <a:bodyPr/>
          <a:lstStyle>
            <a:lvl1pPr>
              <a:defRPr/>
            </a:lvl1pPr>
          </a:lstStyle>
          <a:p>
            <a:pPr>
              <a:defRPr/>
            </a:pPr>
            <a:fld id="{0CAD4798-842E-4411-A007-3120CE1AA8F3}" type="slidenum">
              <a:rPr lang="en-US"/>
              <a:pPr>
                <a:defRPr/>
              </a:pPr>
              <a:t>‹Nº›</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subTnLst>
                                    <p:set>
                                      <p:cBhvr override="childStyle">
                                        <p:cTn dur="1" fill="hold" display="0" masterRel="sameClick" afterEffect="1">
                                          <p:stCondLst>
                                            <p:cond evt="end" delay="0">
                                              <p:tn val="5"/>
                                            </p:cond>
                                          </p:stCondLst>
                                        </p:cTn>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89AF57BE-42BB-4FEB-AB70-9A26B28743CB}"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B004EEFE-8B1C-4F00-BC8B-D22FE22C8C33}" type="slidenum">
              <a:rPr lang="en-US"/>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3 Marcador de fecha"/>
          <p:cNvSpPr>
            <a:spLocks noGrp="1"/>
          </p:cNvSpPr>
          <p:nvPr>
            <p:ph type="dt" sz="half" idx="10"/>
          </p:nvPr>
        </p:nvSpPr>
        <p:spPr/>
        <p:txBody>
          <a:bodyPr/>
          <a:lstStyle>
            <a:lvl1pPr>
              <a:defRPr/>
            </a:lvl1pPr>
          </a:lstStyle>
          <a:p>
            <a:pPr>
              <a:defRPr/>
            </a:pPr>
            <a:endParaRPr lang="en-US"/>
          </a:p>
        </p:txBody>
      </p:sp>
      <p:sp>
        <p:nvSpPr>
          <p:cNvPr id="6" name="4 Marcador de pie de página"/>
          <p:cNvSpPr>
            <a:spLocks noGrp="1"/>
          </p:cNvSpPr>
          <p:nvPr>
            <p:ph type="ftr" sz="quarter" idx="11"/>
          </p:nvPr>
        </p:nvSpPr>
        <p:spPr/>
        <p:txBody>
          <a:bodyPr/>
          <a:lstStyle>
            <a:lvl1pPr>
              <a:defRPr/>
            </a:lvl1pPr>
          </a:lstStyle>
          <a:p>
            <a:pPr>
              <a:defRPr/>
            </a:pPr>
            <a:endParaRPr lang="en-US"/>
          </a:p>
        </p:txBody>
      </p:sp>
      <p:sp>
        <p:nvSpPr>
          <p:cNvPr id="7" name="5 Marcador de número de diapositiva"/>
          <p:cNvSpPr>
            <a:spLocks noGrp="1"/>
          </p:cNvSpPr>
          <p:nvPr>
            <p:ph type="sldNum" sz="quarter" idx="12"/>
          </p:nvPr>
        </p:nvSpPr>
        <p:spPr/>
        <p:txBody>
          <a:bodyPr/>
          <a:lstStyle>
            <a:lvl1pPr>
              <a:defRPr/>
            </a:lvl1pPr>
          </a:lstStyle>
          <a:p>
            <a:pPr>
              <a:defRPr/>
            </a:pPr>
            <a:fld id="{30F4CA07-3FD4-4B3E-A3AC-57EE713B1482}"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67ED7A19-F5B0-4BC8-8E5A-093986F0AB99}"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A379FB51-9CB9-453B-8FAA-8DBEB6E21DFD}"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13"/>
          <p:cNvSpPr>
            <a:spLocks noGrp="1" noChangeArrowheads="1"/>
          </p:cNvSpPr>
          <p:nvPr>
            <p:ph type="dt" sz="half" idx="10"/>
          </p:nvPr>
        </p:nvSpPr>
        <p:spPr>
          <a:ln/>
        </p:spPr>
        <p:txBody>
          <a:bodyPr/>
          <a:lstStyle>
            <a:lvl1pPr>
              <a:defRPr/>
            </a:lvl1pPr>
          </a:lstStyle>
          <a:p>
            <a:pPr>
              <a:defRPr/>
            </a:pPr>
            <a:endParaRPr lang="en-US"/>
          </a:p>
        </p:txBody>
      </p:sp>
      <p:sp>
        <p:nvSpPr>
          <p:cNvPr id="8" name="Rectangle 14"/>
          <p:cNvSpPr>
            <a:spLocks noGrp="1" noChangeArrowheads="1"/>
          </p:cNvSpPr>
          <p:nvPr>
            <p:ph type="ftr" sz="quarter" idx="11"/>
          </p:nvPr>
        </p:nvSpPr>
        <p:spPr>
          <a:ln/>
        </p:spPr>
        <p:txBody>
          <a:bodyPr/>
          <a:lstStyle>
            <a:lvl1pPr>
              <a:defRPr/>
            </a:lvl1pPr>
          </a:lstStyle>
          <a:p>
            <a:pPr>
              <a:defRPr/>
            </a:pPr>
            <a:endParaRPr lang="en-US"/>
          </a:p>
        </p:txBody>
      </p:sp>
      <p:sp>
        <p:nvSpPr>
          <p:cNvPr id="9" name="Rectangle 15"/>
          <p:cNvSpPr>
            <a:spLocks noGrp="1" noChangeArrowheads="1"/>
          </p:cNvSpPr>
          <p:nvPr>
            <p:ph type="sldNum" sz="quarter" idx="12"/>
          </p:nvPr>
        </p:nvSpPr>
        <p:spPr>
          <a:ln/>
        </p:spPr>
        <p:txBody>
          <a:bodyPr/>
          <a:lstStyle>
            <a:lvl1pPr>
              <a:defRPr/>
            </a:lvl1pPr>
          </a:lstStyle>
          <a:p>
            <a:pPr>
              <a:defRPr/>
            </a:pPr>
            <a:fld id="{25BD5C8D-2BCB-4483-94FA-B32E439A3DB1}"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13"/>
          <p:cNvSpPr>
            <a:spLocks noGrp="1" noChangeArrowheads="1"/>
          </p:cNvSpPr>
          <p:nvPr>
            <p:ph type="dt" sz="half" idx="10"/>
          </p:nvPr>
        </p:nvSpPr>
        <p:spPr>
          <a:ln/>
        </p:spPr>
        <p:txBody>
          <a:bodyPr/>
          <a:lstStyle>
            <a:lvl1pPr>
              <a:defRPr/>
            </a:lvl1pPr>
          </a:lstStyle>
          <a:p>
            <a:pPr>
              <a:defRPr/>
            </a:pPr>
            <a:endParaRPr lang="en-US"/>
          </a:p>
        </p:txBody>
      </p:sp>
      <p:sp>
        <p:nvSpPr>
          <p:cNvPr id="4" name="Rectangle 14"/>
          <p:cNvSpPr>
            <a:spLocks noGrp="1" noChangeArrowheads="1"/>
          </p:cNvSpPr>
          <p:nvPr>
            <p:ph type="ftr" sz="quarter" idx="11"/>
          </p:nvPr>
        </p:nvSpPr>
        <p:spPr>
          <a:ln/>
        </p:spPr>
        <p:txBody>
          <a:bodyPr/>
          <a:lstStyle>
            <a:lvl1pPr>
              <a:defRPr/>
            </a:lvl1pPr>
          </a:lstStyle>
          <a:p>
            <a:pPr>
              <a:defRPr/>
            </a:pPr>
            <a:endParaRPr lang="en-US"/>
          </a:p>
        </p:txBody>
      </p:sp>
      <p:sp>
        <p:nvSpPr>
          <p:cNvPr id="5" name="Rectangle 15"/>
          <p:cNvSpPr>
            <a:spLocks noGrp="1" noChangeArrowheads="1"/>
          </p:cNvSpPr>
          <p:nvPr>
            <p:ph type="sldNum" sz="quarter" idx="12"/>
          </p:nvPr>
        </p:nvSpPr>
        <p:spPr>
          <a:ln/>
        </p:spPr>
        <p:txBody>
          <a:bodyPr/>
          <a:lstStyle>
            <a:lvl1pPr>
              <a:defRPr/>
            </a:lvl1pPr>
          </a:lstStyle>
          <a:p>
            <a:pPr>
              <a:defRPr/>
            </a:pPr>
            <a:fld id="{2FD2950E-0565-4FC9-98EF-CCF22A14F722}"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13"/>
          <p:cNvSpPr>
            <a:spLocks noGrp="1" noChangeArrowheads="1"/>
          </p:cNvSpPr>
          <p:nvPr>
            <p:ph type="dt" sz="half" idx="10"/>
          </p:nvPr>
        </p:nvSpPr>
        <p:spPr>
          <a:ln/>
        </p:spPr>
        <p:txBody>
          <a:bodyPr/>
          <a:lstStyle>
            <a:lvl1pPr>
              <a:defRPr/>
            </a:lvl1pPr>
          </a:lstStyle>
          <a:p>
            <a:pPr>
              <a:defRPr/>
            </a:pPr>
            <a:endParaRPr lang="en-US"/>
          </a:p>
        </p:txBody>
      </p:sp>
      <p:sp>
        <p:nvSpPr>
          <p:cNvPr id="3" name="Rectangle 14"/>
          <p:cNvSpPr>
            <a:spLocks noGrp="1" noChangeArrowheads="1"/>
          </p:cNvSpPr>
          <p:nvPr>
            <p:ph type="ftr" sz="quarter" idx="11"/>
          </p:nvPr>
        </p:nvSpPr>
        <p:spPr>
          <a:ln/>
        </p:spPr>
        <p:txBody>
          <a:bodyPr/>
          <a:lstStyle>
            <a:lvl1pPr>
              <a:defRPr/>
            </a:lvl1pPr>
          </a:lstStyle>
          <a:p>
            <a:pPr>
              <a:defRPr/>
            </a:pPr>
            <a:endParaRPr lang="en-US"/>
          </a:p>
        </p:txBody>
      </p:sp>
      <p:sp>
        <p:nvSpPr>
          <p:cNvPr id="4" name="Rectangle 15"/>
          <p:cNvSpPr>
            <a:spLocks noGrp="1" noChangeArrowheads="1"/>
          </p:cNvSpPr>
          <p:nvPr>
            <p:ph type="sldNum" sz="quarter" idx="12"/>
          </p:nvPr>
        </p:nvSpPr>
        <p:spPr>
          <a:ln/>
        </p:spPr>
        <p:txBody>
          <a:bodyPr/>
          <a:lstStyle>
            <a:lvl1pPr>
              <a:defRPr/>
            </a:lvl1pPr>
          </a:lstStyle>
          <a:p>
            <a:pPr>
              <a:defRPr/>
            </a:pPr>
            <a:fld id="{3A20AA8F-34C4-4758-A032-E7B7C2E170C1}"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B5F90689-5E82-404B-8E12-B4B4813C379E}"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C8C81FCC-548A-4B62-A128-B17BA36A6CFF}"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gradFill rotWithShape="0">
          <a:gsLst>
            <a:gs pos="0">
              <a:srgbClr val="006699"/>
            </a:gs>
            <a:gs pos="100000">
              <a:srgbClr val="002F47"/>
            </a:gs>
          </a:gsLst>
          <a:lin ang="5400000" scaled="1"/>
        </a:gra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invGray">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headEnd/>
            <a:tailEnd/>
          </a:ln>
        </p:spPr>
        <p:txBody>
          <a:bodyPr wrap="none" anchor="ctr"/>
          <a:lstStyle/>
          <a:p>
            <a:pPr>
              <a:defRPr/>
            </a:pPr>
            <a:endParaRPr lang="es-ES"/>
          </a:p>
        </p:txBody>
      </p:sp>
      <p:sp>
        <p:nvSpPr>
          <p:cNvPr id="3075" name="Freeform 3"/>
          <p:cNvSpPr>
            <a:spLocks/>
          </p:cNvSpPr>
          <p:nvPr/>
        </p:nvSpPr>
        <p:spPr bwMode="white">
          <a:xfrm>
            <a:off x="-9525" y="4489450"/>
            <a:ext cx="5754688" cy="2368550"/>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pPr>
              <a:defRPr/>
            </a:pPr>
            <a:endParaRPr lang="es-ES"/>
          </a:p>
        </p:txBody>
      </p:sp>
      <p:sp>
        <p:nvSpPr>
          <p:cNvPr id="3076" name="Freeform 4"/>
          <p:cNvSpPr>
            <a:spLocks/>
          </p:cNvSpPr>
          <p:nvPr/>
        </p:nvSpPr>
        <p:spPr bwMode="white">
          <a:xfrm>
            <a:off x="0" y="3817938"/>
            <a:ext cx="8164513" cy="3019425"/>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3077" name="Freeform 5"/>
          <p:cNvSpPr>
            <a:spLocks/>
          </p:cNvSpPr>
          <p:nvPr/>
        </p:nvSpPr>
        <p:spPr bwMode="white">
          <a:xfrm>
            <a:off x="0" y="3146425"/>
            <a:ext cx="9144000" cy="3690938"/>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3078" name="Freeform 6"/>
          <p:cNvSpPr>
            <a:spLocks/>
          </p:cNvSpPr>
          <p:nvPr/>
        </p:nvSpPr>
        <p:spPr bwMode="white">
          <a:xfrm>
            <a:off x="0" y="2460625"/>
            <a:ext cx="9144000" cy="2497138"/>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3079" name="Freeform 7"/>
          <p:cNvSpPr>
            <a:spLocks/>
          </p:cNvSpPr>
          <p:nvPr/>
        </p:nvSpPr>
        <p:spPr bwMode="white">
          <a:xfrm>
            <a:off x="0" y="1793875"/>
            <a:ext cx="9144000" cy="1539875"/>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3080" name="Freeform 8"/>
          <p:cNvSpPr>
            <a:spLocks/>
          </p:cNvSpPr>
          <p:nvPr/>
        </p:nvSpPr>
        <p:spPr bwMode="white">
          <a:xfrm>
            <a:off x="0" y="-20638"/>
            <a:ext cx="9144000" cy="1682751"/>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3081" name="Freeform 9"/>
          <p:cNvSpPr>
            <a:spLocks/>
          </p:cNvSpPr>
          <p:nvPr/>
        </p:nvSpPr>
        <p:spPr bwMode="white">
          <a:xfrm>
            <a:off x="0" y="-20638"/>
            <a:ext cx="8388350" cy="1068388"/>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3082" name="Freeform 10"/>
          <p:cNvSpPr>
            <a:spLocks/>
          </p:cNvSpPr>
          <p:nvPr/>
        </p:nvSpPr>
        <p:spPr bwMode="white">
          <a:xfrm>
            <a:off x="0" y="-20638"/>
            <a:ext cx="4578350" cy="454026"/>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pPr>
              <a:defRPr/>
            </a:pPr>
            <a:endParaRPr lang="es-ES"/>
          </a:p>
        </p:txBody>
      </p:sp>
      <p:sp>
        <p:nvSpPr>
          <p:cNvPr id="18443" name="Rectangle 11"/>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Haga clic para modificar el estilo de título del patrón</a:t>
            </a:r>
          </a:p>
        </p:txBody>
      </p:sp>
      <p:sp>
        <p:nvSpPr>
          <p:cNvPr id="18444" name="Rectangle 12"/>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3085" name="Rectangle 13"/>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3086" name="Rectangle 14"/>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3087" name="Rectangle 15"/>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9314B876-03C2-4B0C-8204-8DC3D73DA096}" type="slidenum">
              <a:rPr lang="en-US"/>
              <a:pPr>
                <a:defRPr/>
              </a:pPr>
              <a:t>‹Nº›</a:t>
            </a:fld>
            <a:endParaRPr lang="en-US"/>
          </a:p>
        </p:txBody>
      </p:sp>
    </p:spTree>
  </p:cSld>
  <p:clrMap bg1="dk2" tx1="lt1" bg2="dk1" tx2="lt2" accent1="accent1" accent2="accent2" accent3="accent3" accent4="accent4" accent5="accent5" accent6="accent6" hlink="hlink" folHlink="folHlink"/>
  <p:sldLayoutIdLst>
    <p:sldLayoutId id="2147483698" r:id="rId1"/>
    <p:sldLayoutId id="2147483699"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subTnLst>
                                    <p:set>
                                      <p:cBhvr override="childStyle">
                                        <p:cTn dur="1" fill="hold" display="0" masterRel="sameClick" afterEffect="1">
                                          <p:stCondLst>
                                            <p:cond evt="end" delay="0">
                                              <p:tn val="5"/>
                                            </p:cond>
                                          </p:stCondLst>
                                        </p:cTn>
                                        <p:tgtEl>
                                          <p:spTgt spid="307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nimBg="1"/>
    </p:bldLst>
  </p:timing>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4.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notesSlide" Target="../notesSlides/notesSlide12.xml"/><Relationship Id="rId7"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themeOverride" Target="../theme/themeOverride10.xml"/><Relationship Id="rId6" Type="http://schemas.openxmlformats.org/officeDocument/2006/relationships/image" Target="../media/image7.jpeg"/><Relationship Id="rId11" Type="http://schemas.openxmlformats.org/officeDocument/2006/relationships/image" Target="../media/image12.pn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nic.ar/"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8.png"/><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8.png"/><Relationship Id="rId4"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8.png"/><Relationship Id="rId4"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8.png"/><Relationship Id="rId4" Type="http://schemas.openxmlformats.org/officeDocument/2006/relationships/oleObject" Target="../embeddings/oleObject4.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8.png"/><Relationship Id="rId4" Type="http://schemas.openxmlformats.org/officeDocument/2006/relationships/oleObject" Target="../embeddings/oleObject5.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8.png"/><Relationship Id="rId4" Type="http://schemas.openxmlformats.org/officeDocument/2006/relationships/oleObject" Target="../embeddings/oleObject6.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8.png"/><Relationship Id="rId4" Type="http://schemas.openxmlformats.org/officeDocument/2006/relationships/oleObject" Target="../embeddings/oleObject7.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8.png"/><Relationship Id="rId4" Type="http://schemas.openxmlformats.org/officeDocument/2006/relationships/oleObject" Target="../embeddings/oleObject8.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8.png"/><Relationship Id="rId4" Type="http://schemas.openxmlformats.org/officeDocument/2006/relationships/oleObject" Target="../embeddings/oleObject9.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8.png"/><Relationship Id="rId4" Type="http://schemas.openxmlformats.org/officeDocument/2006/relationships/oleObject" Target="../embeddings/oleObject10.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18.png"/><Relationship Id="rId5" Type="http://schemas.openxmlformats.org/officeDocument/2006/relationships/oleObject" Target="../embeddings/oleObject12.bin"/><Relationship Id="rId4" Type="http://schemas.openxmlformats.org/officeDocument/2006/relationships/image" Target="../media/image17.jpeg"/></Relationships>
</file>

<file path=ppt/slides/_rels/slide3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17.jpe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18.png"/><Relationship Id="rId4" Type="http://schemas.openxmlformats.org/officeDocument/2006/relationships/oleObject" Target="../embeddings/oleObject13.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18.png"/><Relationship Id="rId4" Type="http://schemas.openxmlformats.org/officeDocument/2006/relationships/oleObject" Target="../embeddings/oleObject14.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psc.edu/science/Goddard/goddard.html" TargetMode="External"/><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15.bin"/><Relationship Id="rId5" Type="http://schemas.openxmlformats.org/officeDocument/2006/relationships/image" Target="http://www.retina.ar/retina/imagenes/apps_3dbrain.gif" TargetMode="External"/><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18.png"/><Relationship Id="rId5" Type="http://schemas.openxmlformats.org/officeDocument/2006/relationships/oleObject" Target="../embeddings/oleObject16.bin"/><Relationship Id="rId4" Type="http://schemas.openxmlformats.org/officeDocument/2006/relationships/hyperlink" Target="http://www.psc.edu/science/Goddard/goddard.html"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www.sara.nl/" TargetMode="External"/><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openxmlformats.org/officeDocument/2006/relationships/image" Target="http://www.retina.ar/retina/imagenes/neth-usa_alive.jpg" TargetMode="External"/><Relationship Id="rId4" Type="http://schemas.openxmlformats.org/officeDocument/2006/relationships/image" Target="../media/image25.jpeg"/></Relationships>
</file>

<file path=ppt/slides/_rels/slide43.xml.rels><?xml version="1.0" encoding="UTF-8" standalone="yes"?>
<Relationships xmlns="http://schemas.openxmlformats.org/package/2006/relationships"><Relationship Id="rId3" Type="http://schemas.openxmlformats.org/officeDocument/2006/relationships/hyperlink" Target="http://www.naoj.org/" TargetMode="External"/><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18.bin"/><Relationship Id="rId5" Type="http://schemas.openxmlformats.org/officeDocument/2006/relationships/image" Target="http://www.retina.ar/retina/imagenes/jap-usa_telescope.jpg" TargetMode="External"/><Relationship Id="rId4" Type="http://schemas.openxmlformats.org/officeDocument/2006/relationships/image" Target="../media/image26.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tiff"/><Relationship Id="rId4" Type="http://schemas.openxmlformats.org/officeDocument/2006/relationships/image" Target="../media/image32.png"/><Relationship Id="rId9" Type="http://schemas.openxmlformats.org/officeDocument/2006/relationships/image" Target="../media/image37.png"/></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39.wm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26"/>
          <p:cNvSpPr>
            <a:spLocks noGrp="1" noChangeArrowheads="1"/>
          </p:cNvSpPr>
          <p:nvPr>
            <p:ph type="subTitle" idx="4294967295"/>
          </p:nvPr>
        </p:nvSpPr>
        <p:spPr>
          <a:xfrm>
            <a:off x="1371600" y="3933056"/>
            <a:ext cx="6400800" cy="1657350"/>
          </a:xfrm>
          <a:solidFill>
            <a:schemeClr val="bg1">
              <a:lumMod val="20000"/>
              <a:lumOff val="80000"/>
            </a:schemeClr>
          </a:solidFill>
          <a:ln w="76200">
            <a:solidFill>
              <a:schemeClr val="accent2">
                <a:lumMod val="50000"/>
                <a:lumOff val="50000"/>
              </a:schemeClr>
            </a:solidFill>
          </a:ln>
        </p:spPr>
        <p:txBody>
          <a:bodyPr/>
          <a:lstStyle/>
          <a:p>
            <a:pPr marL="0" indent="0" algn="ctr">
              <a:buFontTx/>
              <a:buNone/>
            </a:pPr>
            <a:r>
              <a:rPr lang="es-AR" sz="4000" b="1" i="1" u="sng" dirty="0">
                <a:solidFill>
                  <a:srgbClr val="333399"/>
                </a:solidFill>
                <a:latin typeface="Arial" pitchFamily="34" charset="0"/>
              </a:rPr>
              <a:t>Unidad 2</a:t>
            </a:r>
          </a:p>
          <a:p>
            <a:pPr marL="0" indent="0" algn="ctr">
              <a:buFontTx/>
              <a:buNone/>
            </a:pPr>
            <a:r>
              <a:rPr lang="es-AR" sz="4000" b="1" i="1" u="sng" dirty="0">
                <a:solidFill>
                  <a:srgbClr val="333399"/>
                </a:solidFill>
                <a:latin typeface="Arial" pitchFamily="34" charset="0"/>
              </a:rPr>
              <a:t>2022</a:t>
            </a:r>
          </a:p>
        </p:txBody>
      </p:sp>
      <p:sp>
        <p:nvSpPr>
          <p:cNvPr id="79875" name="Rectangle 1027"/>
          <p:cNvSpPr>
            <a:spLocks noGrp="1" noChangeArrowheads="1"/>
          </p:cNvSpPr>
          <p:nvPr>
            <p:ph type="ctrTitle" idx="4294967295"/>
          </p:nvPr>
        </p:nvSpPr>
        <p:spPr>
          <a:xfrm>
            <a:off x="357158" y="357166"/>
            <a:ext cx="8064500" cy="3215850"/>
          </a:xfrm>
          <a:solidFill>
            <a:schemeClr val="bg1">
              <a:lumMod val="20000"/>
              <a:lumOff val="80000"/>
            </a:schemeClr>
          </a:solidFill>
          <a:ln w="76200" cap="flat" algn="ctr">
            <a:solidFill>
              <a:schemeClr val="accent2">
                <a:lumMod val="50000"/>
                <a:lumOff val="50000"/>
              </a:schemeClr>
            </a:solidFill>
          </a:ln>
        </p:spPr>
        <p:txBody>
          <a:bodyPr anchor="t"/>
          <a:lstStyle/>
          <a:p>
            <a:pPr>
              <a:spcBef>
                <a:spcPct val="20000"/>
              </a:spcBef>
            </a:pPr>
            <a:r>
              <a:rPr lang="es-AR" sz="5400" b="1" i="1" u="sng" dirty="0">
                <a:solidFill>
                  <a:srgbClr val="333399"/>
                </a:solidFill>
                <a:latin typeface="Arial" charset="0"/>
              </a:rPr>
              <a:t>Tecnología de Redes 2634</a:t>
            </a:r>
            <a:br>
              <a:rPr lang="es-AR" sz="5400" b="1" i="1" u="sng" dirty="0">
                <a:solidFill>
                  <a:srgbClr val="333399"/>
                </a:solidFill>
                <a:latin typeface="Arial" charset="0"/>
              </a:rPr>
            </a:br>
            <a:r>
              <a:rPr lang="es-AR" b="1" i="1" u="sng" dirty="0">
                <a:solidFill>
                  <a:srgbClr val="333399"/>
                </a:solidFill>
                <a:latin typeface="Arial" charset="0"/>
              </a:rPr>
              <a:t>Introducción a las Comunicaciones 3007</a:t>
            </a:r>
            <a:endParaRPr lang="es-AR" b="1" i="1" u="sng" dirty="0">
              <a:solidFill>
                <a:srgbClr val="333399"/>
              </a:solidFill>
              <a:latin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467544" y="228600"/>
            <a:ext cx="8447856" cy="1143000"/>
          </a:xfrm>
          <a:solidFill>
            <a:schemeClr val="bg1">
              <a:lumMod val="20000"/>
              <a:lumOff val="80000"/>
            </a:schemeClr>
          </a:solidFill>
          <a:ln w="76200" cap="flat" algn="ctr">
            <a:solidFill>
              <a:schemeClr val="accent2">
                <a:lumMod val="50000"/>
                <a:lumOff val="50000"/>
              </a:schemeClr>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sz="36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Internet</a:t>
            </a:r>
            <a:br>
              <a:rPr lang="es-ES_tradnl" sz="36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br>
            <a:r>
              <a:rPr lang="es-ES_tradnl" sz="28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Órganos/Organizaciones Formales</a:t>
            </a:r>
            <a:endParaRPr lang="es-ES_tradnl" sz="24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endParaRPr>
          </a:p>
        </p:txBody>
      </p:sp>
      <p:pic>
        <p:nvPicPr>
          <p:cNvPr id="2" name="Imagen 1"/>
          <p:cNvPicPr>
            <a:picLocks noChangeAspect="1"/>
          </p:cNvPicPr>
          <p:nvPr/>
        </p:nvPicPr>
        <p:blipFill>
          <a:blip r:embed="rId4"/>
          <a:stretch>
            <a:fillRect/>
          </a:stretch>
        </p:blipFill>
        <p:spPr>
          <a:xfrm>
            <a:off x="611560" y="1700808"/>
            <a:ext cx="7992888" cy="4968552"/>
          </a:xfrm>
          <a:prstGeom prst="rect">
            <a:avLst/>
          </a:prstGeom>
          <a:solidFill>
            <a:schemeClr val="bg1">
              <a:lumMod val="20000"/>
              <a:lumOff val="80000"/>
            </a:schemeClr>
          </a:solidFill>
          <a:ln w="76200" cap="flat" algn="ctr">
            <a:solidFill>
              <a:schemeClr val="accent2">
                <a:lumMod val="50000"/>
                <a:lumOff val="50000"/>
              </a:schemeClr>
            </a:solidFill>
            <a:miter lim="800000"/>
            <a:headEnd/>
            <a:tailEnd/>
          </a:ln>
        </p:spPr>
      </p:pic>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8482"/>
                                        </p:tgtEl>
                                        <p:attrNameLst>
                                          <p:attrName>style.visibility</p:attrName>
                                        </p:attrNameLst>
                                      </p:cBhvr>
                                      <p:to>
                                        <p:strVal val="visible"/>
                                      </p:to>
                                    </p:set>
                                    <p:anim calcmode="lin" valueType="num">
                                      <p:cBhvr>
                                        <p:cTn id="7" dur="1000" fill="hold"/>
                                        <p:tgtEl>
                                          <p:spTgt spid="148482"/>
                                        </p:tgtEl>
                                        <p:attrNameLst>
                                          <p:attrName>ppt_w</p:attrName>
                                        </p:attrNameLst>
                                      </p:cBhvr>
                                      <p:tavLst>
                                        <p:tav tm="0">
                                          <p:val>
                                            <p:fltVal val="0"/>
                                          </p:val>
                                        </p:tav>
                                        <p:tav tm="100000">
                                          <p:val>
                                            <p:strVal val="#ppt_w"/>
                                          </p:val>
                                        </p:tav>
                                      </p:tavLst>
                                    </p:anim>
                                    <p:anim calcmode="lin" valueType="num">
                                      <p:cBhvr>
                                        <p:cTn id="8" dur="1000" fill="hold"/>
                                        <p:tgtEl>
                                          <p:spTgt spid="148482"/>
                                        </p:tgtEl>
                                        <p:attrNameLst>
                                          <p:attrName>ppt_h</p:attrName>
                                        </p:attrNameLst>
                                      </p:cBhvr>
                                      <p:tavLst>
                                        <p:tav tm="0">
                                          <p:val>
                                            <p:fltVal val="0"/>
                                          </p:val>
                                        </p:tav>
                                        <p:tav tm="100000">
                                          <p:val>
                                            <p:strVal val="#ppt_h"/>
                                          </p:val>
                                        </p:tav>
                                      </p:tavLst>
                                    </p:anim>
                                    <p:anim calcmode="lin" valueType="num">
                                      <p:cBhvr>
                                        <p:cTn id="9" dur="1000" fill="hold"/>
                                        <p:tgtEl>
                                          <p:spTgt spid="148482"/>
                                        </p:tgtEl>
                                        <p:attrNameLst>
                                          <p:attrName>style.rotation</p:attrName>
                                        </p:attrNameLst>
                                      </p:cBhvr>
                                      <p:tavLst>
                                        <p:tav tm="0">
                                          <p:val>
                                            <p:fltVal val="90"/>
                                          </p:val>
                                        </p:tav>
                                        <p:tav tm="100000">
                                          <p:val>
                                            <p:fltVal val="0"/>
                                          </p:val>
                                        </p:tav>
                                      </p:tavLst>
                                    </p:anim>
                                    <p:animEffect transition="in" filter="fade">
                                      <p:cBhvr>
                                        <p:cTn id="10" dur="1000"/>
                                        <p:tgtEl>
                                          <p:spTgt spid="14848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467544" y="228600"/>
            <a:ext cx="8447856" cy="1143000"/>
          </a:xfrm>
          <a:solidFill>
            <a:schemeClr val="bg1">
              <a:lumMod val="20000"/>
              <a:lumOff val="80000"/>
            </a:schemeClr>
          </a:solidFill>
          <a:ln w="76200" cap="flat" algn="ctr">
            <a:solidFill>
              <a:schemeClr val="accent2">
                <a:lumMod val="50000"/>
                <a:lumOff val="50000"/>
              </a:schemeClr>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sz="36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Internet</a:t>
            </a:r>
            <a:br>
              <a:rPr lang="es-ES_tradnl" sz="36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br>
            <a:r>
              <a:rPr lang="es-ES_tradnl" sz="28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Órganos/Organizaciones Formales</a:t>
            </a:r>
            <a:endParaRPr lang="es-ES_tradnl" sz="24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endParaRPr>
          </a:p>
        </p:txBody>
      </p:sp>
      <p:sp>
        <p:nvSpPr>
          <p:cNvPr id="148483" name="Rectangle 3"/>
          <p:cNvSpPr>
            <a:spLocks noGrp="1" noChangeArrowheads="1"/>
          </p:cNvSpPr>
          <p:nvPr>
            <p:ph type="body" idx="1"/>
          </p:nvPr>
        </p:nvSpPr>
        <p:spPr>
          <a:xfrm>
            <a:off x="685800" y="1600200"/>
            <a:ext cx="8229600" cy="4648200"/>
          </a:xfrm>
          <a:solidFill>
            <a:srgbClr val="333399"/>
          </a:solidFill>
          <a:ln w="76200" cmpd="tri">
            <a:solidFill>
              <a:srgbClr val="00FFFF"/>
            </a:solidFill>
          </a:ln>
        </p:spPr>
        <p:txBody>
          <a:bodyPr/>
          <a:lstStyle/>
          <a:p>
            <a:pPr>
              <a:lnSpc>
                <a:spcPct val="90000"/>
              </a:lnSpc>
              <a:defRPr/>
            </a:pPr>
            <a:r>
              <a:rPr lang="es-ES_tradnl" sz="2800" b="1" i="1" u="sng" dirty="0">
                <a:solidFill>
                  <a:srgbClr val="CCCC00"/>
                </a:solidFill>
                <a:effectLst>
                  <a:outerShdw blurRad="38100" dist="38100" dir="2700000" algn="tl">
                    <a:srgbClr val="000000"/>
                  </a:outerShdw>
                </a:effectLst>
                <a:latin typeface="Tahoma" pitchFamily="34" charset="0"/>
              </a:rPr>
              <a:t>ISOC</a:t>
            </a:r>
            <a:r>
              <a:rPr lang="es-ES_tradnl" sz="2800" b="1" i="1" dirty="0">
                <a:solidFill>
                  <a:srgbClr val="CCCC00"/>
                </a:solidFill>
                <a:effectLst>
                  <a:outerShdw blurRad="38100" dist="38100" dir="2700000" algn="tl">
                    <a:srgbClr val="000000"/>
                  </a:outerShdw>
                </a:effectLst>
                <a:latin typeface="Tahoma" pitchFamily="34" charset="0"/>
              </a:rPr>
              <a:t> - Internet </a:t>
            </a:r>
            <a:r>
              <a:rPr lang="es-ES_tradnl" sz="2800" b="1" i="1" dirty="0" err="1">
                <a:solidFill>
                  <a:srgbClr val="CCCC00"/>
                </a:solidFill>
                <a:effectLst>
                  <a:outerShdw blurRad="38100" dist="38100" dir="2700000" algn="tl">
                    <a:srgbClr val="000000"/>
                  </a:outerShdw>
                </a:effectLst>
                <a:latin typeface="Tahoma" pitchFamily="34" charset="0"/>
              </a:rPr>
              <a:t>Society</a:t>
            </a:r>
            <a:r>
              <a:rPr lang="es-ES_tradnl" sz="2800" b="1" i="1" dirty="0">
                <a:solidFill>
                  <a:srgbClr val="CCCC00"/>
                </a:solidFill>
                <a:effectLst>
                  <a:outerShdw blurRad="38100" dist="38100" dir="2700000" algn="tl">
                    <a:srgbClr val="000000"/>
                  </a:outerShdw>
                </a:effectLst>
                <a:latin typeface="Tahoma" pitchFamily="34" charset="0"/>
              </a:rPr>
              <a:t> (1992) </a:t>
            </a:r>
            <a:r>
              <a:rPr lang="es-ES_tradnl" sz="2800" i="1" dirty="0">
                <a:solidFill>
                  <a:srgbClr val="CCCC00"/>
                </a:solidFill>
                <a:effectLst>
                  <a:outerShdw blurRad="38100" dist="38100" dir="2700000" algn="tl">
                    <a:srgbClr val="000000"/>
                  </a:outerShdw>
                </a:effectLst>
                <a:latin typeface="Tahoma" pitchFamily="34" charset="0"/>
              </a:rPr>
              <a:t>Miembros de la comunidad de Internet.</a:t>
            </a:r>
            <a:r>
              <a:rPr lang="es-ES_tradnl" sz="2800" b="1" i="1" dirty="0">
                <a:solidFill>
                  <a:srgbClr val="CCCC00"/>
                </a:solidFill>
                <a:effectLst>
                  <a:outerShdw blurRad="38100" dist="38100" dir="2700000" algn="tl">
                    <a:srgbClr val="000000"/>
                  </a:outerShdw>
                </a:effectLst>
                <a:latin typeface="Tahoma" pitchFamily="34" charset="0"/>
              </a:rPr>
              <a:t> (www.isoc.org)</a:t>
            </a:r>
          </a:p>
          <a:p>
            <a:pPr>
              <a:lnSpc>
                <a:spcPct val="90000"/>
              </a:lnSpc>
              <a:defRPr/>
            </a:pPr>
            <a:r>
              <a:rPr lang="es-ES_tradnl" sz="2800" b="1" i="1" u="sng" dirty="0">
                <a:solidFill>
                  <a:srgbClr val="00FFFF"/>
                </a:solidFill>
                <a:effectLst>
                  <a:outerShdw blurRad="38100" dist="38100" dir="2700000" algn="tl">
                    <a:srgbClr val="000000"/>
                  </a:outerShdw>
                </a:effectLst>
                <a:latin typeface="Tahoma" pitchFamily="34" charset="0"/>
              </a:rPr>
              <a:t>IAB </a:t>
            </a:r>
            <a:r>
              <a:rPr lang="es-ES_tradnl" sz="2800" b="1" i="1" dirty="0">
                <a:solidFill>
                  <a:srgbClr val="00FFFF"/>
                </a:solidFill>
                <a:effectLst>
                  <a:outerShdw blurRad="38100" dist="38100" dir="2700000" algn="tl">
                    <a:srgbClr val="000000"/>
                  </a:outerShdw>
                </a:effectLst>
                <a:latin typeface="Tahoma" pitchFamily="34" charset="0"/>
              </a:rPr>
              <a:t>- Internet </a:t>
            </a:r>
            <a:r>
              <a:rPr lang="es-ES_tradnl" sz="2800" b="1" i="1" dirty="0" err="1">
                <a:solidFill>
                  <a:srgbClr val="00FFFF"/>
                </a:solidFill>
                <a:effectLst>
                  <a:outerShdw blurRad="38100" dist="38100" dir="2700000" algn="tl">
                    <a:srgbClr val="000000"/>
                  </a:outerShdw>
                </a:effectLst>
                <a:latin typeface="Tahoma" pitchFamily="34" charset="0"/>
              </a:rPr>
              <a:t>Arquitecture</a:t>
            </a:r>
            <a:r>
              <a:rPr lang="es-ES_tradnl" sz="2800" b="1" i="1" dirty="0">
                <a:solidFill>
                  <a:srgbClr val="00FFFF"/>
                </a:solidFill>
                <a:effectLst>
                  <a:outerShdw blurRad="38100" dist="38100" dir="2700000" algn="tl">
                    <a:srgbClr val="000000"/>
                  </a:outerShdw>
                </a:effectLst>
                <a:latin typeface="Tahoma" pitchFamily="34" charset="0"/>
              </a:rPr>
              <a:t> </a:t>
            </a:r>
            <a:r>
              <a:rPr lang="es-ES_tradnl" sz="2800" b="1" i="1" dirty="0" err="1">
                <a:solidFill>
                  <a:srgbClr val="00FFFF"/>
                </a:solidFill>
                <a:effectLst>
                  <a:outerShdw blurRad="38100" dist="38100" dir="2700000" algn="tl">
                    <a:srgbClr val="000000"/>
                  </a:outerShdw>
                </a:effectLst>
                <a:latin typeface="Tahoma" pitchFamily="34" charset="0"/>
              </a:rPr>
              <a:t>Board</a:t>
            </a:r>
            <a:r>
              <a:rPr lang="es-ES_tradnl" sz="2800" b="1" i="1" dirty="0">
                <a:solidFill>
                  <a:srgbClr val="00FFFF"/>
                </a:solidFill>
                <a:effectLst>
                  <a:outerShdw blurRad="38100" dist="38100" dir="2700000" algn="tl">
                    <a:srgbClr val="000000"/>
                  </a:outerShdw>
                </a:effectLst>
                <a:latin typeface="Tahoma" pitchFamily="34" charset="0"/>
              </a:rPr>
              <a:t> (1993) </a:t>
            </a:r>
            <a:r>
              <a:rPr lang="es-ES_tradnl" sz="2800" i="1" dirty="0">
                <a:solidFill>
                  <a:srgbClr val="00FFFF"/>
                </a:solidFill>
                <a:effectLst>
                  <a:outerShdw blurRad="38100" dist="38100" dir="2700000" algn="tl">
                    <a:srgbClr val="000000"/>
                  </a:outerShdw>
                </a:effectLst>
                <a:latin typeface="Tahoma" pitchFamily="34" charset="0"/>
              </a:rPr>
              <a:t>Diseño, Ingeniería y Administración de Internet.</a:t>
            </a:r>
            <a:endParaRPr lang="es-ES_tradnl" sz="2800" b="1" i="1" dirty="0">
              <a:solidFill>
                <a:srgbClr val="00FFFF"/>
              </a:solidFill>
              <a:effectLst>
                <a:outerShdw blurRad="38100" dist="38100" dir="2700000" algn="tl">
                  <a:srgbClr val="000000"/>
                </a:outerShdw>
              </a:effectLst>
              <a:latin typeface="Tahoma" pitchFamily="34" charset="0"/>
            </a:endParaRPr>
          </a:p>
          <a:p>
            <a:pPr lvl="1">
              <a:lnSpc>
                <a:spcPct val="90000"/>
              </a:lnSpc>
              <a:defRPr/>
            </a:pPr>
            <a:r>
              <a:rPr lang="es-ES_tradnl" i="1" u="sng" dirty="0">
                <a:solidFill>
                  <a:srgbClr val="FFFF66"/>
                </a:solidFill>
                <a:effectLst>
                  <a:outerShdw blurRad="38100" dist="38100" dir="2700000" algn="tl">
                    <a:srgbClr val="000000"/>
                  </a:outerShdw>
                </a:effectLst>
                <a:latin typeface="Tahoma" pitchFamily="34" charset="0"/>
              </a:rPr>
              <a:t>IETF </a:t>
            </a:r>
            <a:r>
              <a:rPr lang="es-ES_tradnl" i="1" dirty="0">
                <a:solidFill>
                  <a:srgbClr val="FFFF66"/>
                </a:solidFill>
                <a:effectLst>
                  <a:outerShdw blurRad="38100" dist="38100" dir="2700000" algn="tl">
                    <a:srgbClr val="000000"/>
                  </a:outerShdw>
                </a:effectLst>
                <a:latin typeface="Tahoma" pitchFamily="34" charset="0"/>
              </a:rPr>
              <a:t>- Internet </a:t>
            </a:r>
            <a:r>
              <a:rPr lang="es-ES_tradnl" i="1" dirty="0" err="1">
                <a:solidFill>
                  <a:srgbClr val="FFFF66"/>
                </a:solidFill>
                <a:effectLst>
                  <a:outerShdw blurRad="38100" dist="38100" dir="2700000" algn="tl">
                    <a:srgbClr val="000000"/>
                  </a:outerShdw>
                </a:effectLst>
                <a:latin typeface="Tahoma" pitchFamily="34" charset="0"/>
              </a:rPr>
              <a:t>Engineering</a:t>
            </a:r>
            <a:r>
              <a:rPr lang="es-ES_tradnl" i="1" dirty="0">
                <a:solidFill>
                  <a:srgbClr val="FFFF66"/>
                </a:solidFill>
                <a:effectLst>
                  <a:outerShdw blurRad="38100" dist="38100" dir="2700000" algn="tl">
                    <a:srgbClr val="000000"/>
                  </a:outerShdw>
                </a:effectLst>
                <a:latin typeface="Tahoma" pitchFamily="34" charset="0"/>
              </a:rPr>
              <a:t> </a:t>
            </a:r>
            <a:r>
              <a:rPr lang="es-ES_tradnl" i="1" dirty="0" err="1">
                <a:solidFill>
                  <a:srgbClr val="FFFF66"/>
                </a:solidFill>
                <a:effectLst>
                  <a:outerShdw blurRad="38100" dist="38100" dir="2700000" algn="tl">
                    <a:srgbClr val="000000"/>
                  </a:outerShdw>
                </a:effectLst>
                <a:latin typeface="Tahoma" pitchFamily="34" charset="0"/>
              </a:rPr>
              <a:t>Task</a:t>
            </a:r>
            <a:r>
              <a:rPr lang="es-ES_tradnl" i="1" dirty="0">
                <a:solidFill>
                  <a:srgbClr val="FFFF66"/>
                </a:solidFill>
                <a:effectLst>
                  <a:outerShdw blurRad="38100" dist="38100" dir="2700000" algn="tl">
                    <a:srgbClr val="000000"/>
                  </a:outerShdw>
                </a:effectLst>
                <a:latin typeface="Tahoma" pitchFamily="34" charset="0"/>
              </a:rPr>
              <a:t> </a:t>
            </a:r>
            <a:r>
              <a:rPr lang="es-ES_tradnl" i="1" dirty="0" err="1">
                <a:solidFill>
                  <a:srgbClr val="FFFF66"/>
                </a:solidFill>
                <a:effectLst>
                  <a:outerShdw blurRad="38100" dist="38100" dir="2700000" algn="tl">
                    <a:srgbClr val="000000"/>
                  </a:outerShdw>
                </a:effectLst>
                <a:latin typeface="Tahoma" pitchFamily="34" charset="0"/>
              </a:rPr>
              <a:t>force</a:t>
            </a:r>
            <a:r>
              <a:rPr lang="es-ES_tradnl" i="1" dirty="0">
                <a:solidFill>
                  <a:srgbClr val="FFFF66"/>
                </a:solidFill>
                <a:effectLst>
                  <a:outerShdw blurRad="38100" dist="38100" dir="2700000" algn="tl">
                    <a:srgbClr val="000000"/>
                  </a:outerShdw>
                </a:effectLst>
                <a:latin typeface="Tahoma" pitchFamily="34" charset="0"/>
              </a:rPr>
              <a:t> . (Grupo de Trabajo de Ingeniería)</a:t>
            </a:r>
          </a:p>
          <a:p>
            <a:pPr lvl="1">
              <a:lnSpc>
                <a:spcPct val="90000"/>
              </a:lnSpc>
              <a:defRPr/>
            </a:pPr>
            <a:r>
              <a:rPr lang="es-ES_tradnl" i="1" u="sng" dirty="0">
                <a:solidFill>
                  <a:srgbClr val="FFFF66"/>
                </a:solidFill>
                <a:effectLst>
                  <a:outerShdw blurRad="38100" dist="38100" dir="2700000" algn="tl">
                    <a:srgbClr val="000000"/>
                  </a:outerShdw>
                </a:effectLst>
                <a:latin typeface="Tahoma" pitchFamily="34" charset="0"/>
              </a:rPr>
              <a:t>IRTF</a:t>
            </a:r>
            <a:r>
              <a:rPr lang="es-ES_tradnl" i="1" dirty="0">
                <a:solidFill>
                  <a:srgbClr val="FFFF66"/>
                </a:solidFill>
                <a:effectLst>
                  <a:outerShdw blurRad="38100" dist="38100" dir="2700000" algn="tl">
                    <a:srgbClr val="000000"/>
                  </a:outerShdw>
                </a:effectLst>
                <a:latin typeface="Tahoma" pitchFamily="34" charset="0"/>
              </a:rPr>
              <a:t> - Internet </a:t>
            </a:r>
            <a:r>
              <a:rPr lang="es-ES_tradnl" i="1" dirty="0" err="1">
                <a:solidFill>
                  <a:srgbClr val="FFFF66"/>
                </a:solidFill>
                <a:effectLst>
                  <a:outerShdw blurRad="38100" dist="38100" dir="2700000" algn="tl">
                    <a:srgbClr val="000000"/>
                  </a:outerShdw>
                </a:effectLst>
                <a:latin typeface="Tahoma" pitchFamily="34" charset="0"/>
              </a:rPr>
              <a:t>Research</a:t>
            </a:r>
            <a:r>
              <a:rPr lang="es-ES_tradnl" i="1" dirty="0">
                <a:solidFill>
                  <a:srgbClr val="FFFF66"/>
                </a:solidFill>
                <a:effectLst>
                  <a:outerShdw blurRad="38100" dist="38100" dir="2700000" algn="tl">
                    <a:srgbClr val="000000"/>
                  </a:outerShdw>
                </a:effectLst>
                <a:latin typeface="Tahoma" pitchFamily="34" charset="0"/>
              </a:rPr>
              <a:t> </a:t>
            </a:r>
            <a:r>
              <a:rPr lang="es-ES_tradnl" i="1" dirty="0" err="1">
                <a:solidFill>
                  <a:srgbClr val="FFFF66"/>
                </a:solidFill>
                <a:effectLst>
                  <a:outerShdw blurRad="38100" dist="38100" dir="2700000" algn="tl">
                    <a:srgbClr val="000000"/>
                  </a:outerShdw>
                </a:effectLst>
                <a:latin typeface="Tahoma" pitchFamily="34" charset="0"/>
              </a:rPr>
              <a:t>Task</a:t>
            </a:r>
            <a:r>
              <a:rPr lang="es-ES_tradnl" i="1" dirty="0">
                <a:solidFill>
                  <a:srgbClr val="FFFF66"/>
                </a:solidFill>
                <a:effectLst>
                  <a:outerShdw blurRad="38100" dist="38100" dir="2700000" algn="tl">
                    <a:srgbClr val="000000"/>
                  </a:outerShdw>
                </a:effectLst>
                <a:latin typeface="Tahoma" pitchFamily="34" charset="0"/>
              </a:rPr>
              <a:t> </a:t>
            </a:r>
            <a:r>
              <a:rPr lang="es-ES_tradnl" i="1" dirty="0" err="1">
                <a:solidFill>
                  <a:srgbClr val="FFFF66"/>
                </a:solidFill>
                <a:effectLst>
                  <a:outerShdw blurRad="38100" dist="38100" dir="2700000" algn="tl">
                    <a:srgbClr val="000000"/>
                  </a:outerShdw>
                </a:effectLst>
                <a:latin typeface="Tahoma" pitchFamily="34" charset="0"/>
              </a:rPr>
              <a:t>force</a:t>
            </a:r>
            <a:r>
              <a:rPr lang="es-ES_tradnl" i="1" dirty="0">
                <a:solidFill>
                  <a:srgbClr val="FFFF66"/>
                </a:solidFill>
                <a:effectLst>
                  <a:outerShdw blurRad="38100" dist="38100" dir="2700000" algn="tl">
                    <a:srgbClr val="000000"/>
                  </a:outerShdw>
                </a:effectLst>
                <a:latin typeface="Tahoma" pitchFamily="34" charset="0"/>
              </a:rPr>
              <a:t>. (Grupo de Trabajo de Investigación para Internet)</a:t>
            </a:r>
          </a:p>
          <a:p>
            <a:pPr>
              <a:lnSpc>
                <a:spcPct val="90000"/>
              </a:lnSpc>
              <a:defRPr/>
            </a:pPr>
            <a:r>
              <a:rPr lang="es-ES_tradnl" sz="2800" b="1" i="1" u="sng" dirty="0">
                <a:solidFill>
                  <a:schemeClr val="folHlink"/>
                </a:solidFill>
                <a:effectLst>
                  <a:outerShdw blurRad="38100" dist="38100" dir="2700000" algn="tl">
                    <a:srgbClr val="000000"/>
                  </a:outerShdw>
                </a:effectLst>
                <a:latin typeface="Tahoma" pitchFamily="34" charset="0"/>
              </a:rPr>
              <a:t>FNC </a:t>
            </a:r>
            <a:r>
              <a:rPr lang="es-ES_tradnl" sz="2800" b="1" i="1" dirty="0">
                <a:solidFill>
                  <a:schemeClr val="folHlink"/>
                </a:solidFill>
                <a:effectLst>
                  <a:outerShdw blurRad="38100" dist="38100" dir="2700000" algn="tl">
                    <a:srgbClr val="000000"/>
                  </a:outerShdw>
                </a:effectLst>
                <a:latin typeface="Tahoma" pitchFamily="34" charset="0"/>
              </a:rPr>
              <a:t>- Federal </a:t>
            </a:r>
            <a:r>
              <a:rPr lang="es-ES_tradnl" sz="2800" b="1" i="1" dirty="0" err="1">
                <a:solidFill>
                  <a:schemeClr val="folHlink"/>
                </a:solidFill>
                <a:effectLst>
                  <a:outerShdw blurRad="38100" dist="38100" dir="2700000" algn="tl">
                    <a:srgbClr val="000000"/>
                  </a:outerShdw>
                </a:effectLst>
                <a:latin typeface="Tahoma" pitchFamily="34" charset="0"/>
              </a:rPr>
              <a:t>Networking</a:t>
            </a:r>
            <a:r>
              <a:rPr lang="es-ES_tradnl" sz="2800" b="1" i="1" dirty="0">
                <a:solidFill>
                  <a:schemeClr val="folHlink"/>
                </a:solidFill>
                <a:effectLst>
                  <a:outerShdw blurRad="38100" dist="38100" dir="2700000" algn="tl">
                    <a:srgbClr val="000000"/>
                  </a:outerShdw>
                </a:effectLst>
                <a:latin typeface="Tahoma" pitchFamily="34" charset="0"/>
              </a:rPr>
              <a:t> Council 				(Consejo federal de Redes)</a:t>
            </a:r>
            <a:endParaRPr lang="es-ES_tradnl" sz="3600" b="1" i="1" dirty="0">
              <a:solidFill>
                <a:schemeClr val="folHlink"/>
              </a:solidFill>
              <a:effectLst>
                <a:outerShdw blurRad="38100" dist="38100" dir="2700000" algn="tl">
                  <a:srgbClr val="000000"/>
                </a:outerShdw>
              </a:effectLst>
              <a:latin typeface="Tahoma" pitchFamily="34" charset="0"/>
            </a:endParaRPr>
          </a:p>
        </p:txBody>
      </p:sp>
    </p:spTree>
    <p:extLst>
      <p:ext uri="{BB962C8B-B14F-4D97-AF65-F5344CB8AC3E}">
        <p14:creationId xmlns:p14="http://schemas.microsoft.com/office/powerpoint/2010/main" val="10365658"/>
      </p:ext>
    </p:extLst>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8482"/>
                                        </p:tgtEl>
                                        <p:attrNameLst>
                                          <p:attrName>style.visibility</p:attrName>
                                        </p:attrNameLst>
                                      </p:cBhvr>
                                      <p:to>
                                        <p:strVal val="visible"/>
                                      </p:to>
                                    </p:set>
                                    <p:anim calcmode="lin" valueType="num">
                                      <p:cBhvr>
                                        <p:cTn id="7" dur="1000" fill="hold"/>
                                        <p:tgtEl>
                                          <p:spTgt spid="148482"/>
                                        </p:tgtEl>
                                        <p:attrNameLst>
                                          <p:attrName>ppt_w</p:attrName>
                                        </p:attrNameLst>
                                      </p:cBhvr>
                                      <p:tavLst>
                                        <p:tav tm="0">
                                          <p:val>
                                            <p:fltVal val="0"/>
                                          </p:val>
                                        </p:tav>
                                        <p:tav tm="100000">
                                          <p:val>
                                            <p:strVal val="#ppt_w"/>
                                          </p:val>
                                        </p:tav>
                                      </p:tavLst>
                                    </p:anim>
                                    <p:anim calcmode="lin" valueType="num">
                                      <p:cBhvr>
                                        <p:cTn id="8" dur="1000" fill="hold"/>
                                        <p:tgtEl>
                                          <p:spTgt spid="148482"/>
                                        </p:tgtEl>
                                        <p:attrNameLst>
                                          <p:attrName>ppt_h</p:attrName>
                                        </p:attrNameLst>
                                      </p:cBhvr>
                                      <p:tavLst>
                                        <p:tav tm="0">
                                          <p:val>
                                            <p:fltVal val="0"/>
                                          </p:val>
                                        </p:tav>
                                        <p:tav tm="100000">
                                          <p:val>
                                            <p:strVal val="#ppt_h"/>
                                          </p:val>
                                        </p:tav>
                                      </p:tavLst>
                                    </p:anim>
                                    <p:anim calcmode="lin" valueType="num">
                                      <p:cBhvr>
                                        <p:cTn id="9" dur="1000" fill="hold"/>
                                        <p:tgtEl>
                                          <p:spTgt spid="148482"/>
                                        </p:tgtEl>
                                        <p:attrNameLst>
                                          <p:attrName>style.rotation</p:attrName>
                                        </p:attrNameLst>
                                      </p:cBhvr>
                                      <p:tavLst>
                                        <p:tav tm="0">
                                          <p:val>
                                            <p:fltVal val="90"/>
                                          </p:val>
                                        </p:tav>
                                        <p:tav tm="100000">
                                          <p:val>
                                            <p:fltVal val="0"/>
                                          </p:val>
                                        </p:tav>
                                      </p:tavLst>
                                    </p:anim>
                                    <p:animEffect transition="in" filter="fade">
                                      <p:cBhvr>
                                        <p:cTn id="10" dur="1000"/>
                                        <p:tgtEl>
                                          <p:spTgt spid="14848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48483">
                                            <p:bg/>
                                          </p:spTgt>
                                        </p:tgtEl>
                                        <p:attrNameLst>
                                          <p:attrName>style.visibility</p:attrName>
                                        </p:attrNameLst>
                                      </p:cBhvr>
                                      <p:to>
                                        <p:strVal val="visible"/>
                                      </p:to>
                                    </p:set>
                                    <p:anim calcmode="lin" valueType="num">
                                      <p:cBhvr>
                                        <p:cTn id="15" dur="1000" fill="hold"/>
                                        <p:tgtEl>
                                          <p:spTgt spid="148483">
                                            <p:bg/>
                                          </p:spTgt>
                                        </p:tgtEl>
                                        <p:attrNameLst>
                                          <p:attrName>ppt_w</p:attrName>
                                        </p:attrNameLst>
                                      </p:cBhvr>
                                      <p:tavLst>
                                        <p:tav tm="0">
                                          <p:val>
                                            <p:fltVal val="0"/>
                                          </p:val>
                                        </p:tav>
                                        <p:tav tm="100000">
                                          <p:val>
                                            <p:strVal val="#ppt_w"/>
                                          </p:val>
                                        </p:tav>
                                      </p:tavLst>
                                    </p:anim>
                                    <p:anim calcmode="lin" valueType="num">
                                      <p:cBhvr>
                                        <p:cTn id="16" dur="1000" fill="hold"/>
                                        <p:tgtEl>
                                          <p:spTgt spid="148483">
                                            <p:bg/>
                                          </p:spTgt>
                                        </p:tgtEl>
                                        <p:attrNameLst>
                                          <p:attrName>ppt_h</p:attrName>
                                        </p:attrNameLst>
                                      </p:cBhvr>
                                      <p:tavLst>
                                        <p:tav tm="0">
                                          <p:val>
                                            <p:fltVal val="0"/>
                                          </p:val>
                                        </p:tav>
                                        <p:tav tm="100000">
                                          <p:val>
                                            <p:strVal val="#ppt_h"/>
                                          </p:val>
                                        </p:tav>
                                      </p:tavLst>
                                    </p:anim>
                                    <p:anim calcmode="lin" valueType="num">
                                      <p:cBhvr>
                                        <p:cTn id="17" dur="1000" fill="hold"/>
                                        <p:tgtEl>
                                          <p:spTgt spid="148483">
                                            <p:bg/>
                                          </p:spTgt>
                                        </p:tgtEl>
                                        <p:attrNameLst>
                                          <p:attrName>style.rotation</p:attrName>
                                        </p:attrNameLst>
                                      </p:cBhvr>
                                      <p:tavLst>
                                        <p:tav tm="0">
                                          <p:val>
                                            <p:fltVal val="90"/>
                                          </p:val>
                                        </p:tav>
                                        <p:tav tm="100000">
                                          <p:val>
                                            <p:fltVal val="0"/>
                                          </p:val>
                                        </p:tav>
                                      </p:tavLst>
                                    </p:anim>
                                    <p:animEffect transition="in" filter="fade">
                                      <p:cBhvr>
                                        <p:cTn id="18" dur="1000"/>
                                        <p:tgtEl>
                                          <p:spTgt spid="148483">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48483">
                                            <p:txEl>
                                              <p:pRg st="0" end="0"/>
                                            </p:txEl>
                                          </p:spTgt>
                                        </p:tgtEl>
                                        <p:attrNameLst>
                                          <p:attrName>style.visibility</p:attrName>
                                        </p:attrNameLst>
                                      </p:cBhvr>
                                      <p:to>
                                        <p:strVal val="visible"/>
                                      </p:to>
                                    </p:set>
                                    <p:anim calcmode="lin" valueType="num">
                                      <p:cBhvr>
                                        <p:cTn id="23" dur="1000" fill="hold"/>
                                        <p:tgtEl>
                                          <p:spTgt spid="148483">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148483">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148483">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14848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48483">
                                            <p:txEl>
                                              <p:pRg st="1" end="1"/>
                                            </p:txEl>
                                          </p:spTgt>
                                        </p:tgtEl>
                                        <p:attrNameLst>
                                          <p:attrName>style.visibility</p:attrName>
                                        </p:attrNameLst>
                                      </p:cBhvr>
                                      <p:to>
                                        <p:strVal val="visible"/>
                                      </p:to>
                                    </p:set>
                                    <p:anim calcmode="lin" valueType="num">
                                      <p:cBhvr>
                                        <p:cTn id="31" dur="1000" fill="hold"/>
                                        <p:tgtEl>
                                          <p:spTgt spid="148483">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148483">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148483">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148483">
                                            <p:txEl>
                                              <p:pRg st="1" end="1"/>
                                            </p:txEl>
                                          </p:spTgt>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148483">
                                            <p:txEl>
                                              <p:pRg st="2" end="2"/>
                                            </p:txEl>
                                          </p:spTgt>
                                        </p:tgtEl>
                                        <p:attrNameLst>
                                          <p:attrName>style.visibility</p:attrName>
                                        </p:attrNameLst>
                                      </p:cBhvr>
                                      <p:to>
                                        <p:strVal val="visible"/>
                                      </p:to>
                                    </p:set>
                                    <p:anim calcmode="lin" valueType="num">
                                      <p:cBhvr>
                                        <p:cTn id="37" dur="1000" fill="hold"/>
                                        <p:tgtEl>
                                          <p:spTgt spid="148483">
                                            <p:txEl>
                                              <p:pRg st="2" end="2"/>
                                            </p:txEl>
                                          </p:spTgt>
                                        </p:tgtEl>
                                        <p:attrNameLst>
                                          <p:attrName>ppt_w</p:attrName>
                                        </p:attrNameLst>
                                      </p:cBhvr>
                                      <p:tavLst>
                                        <p:tav tm="0">
                                          <p:val>
                                            <p:fltVal val="0"/>
                                          </p:val>
                                        </p:tav>
                                        <p:tav tm="100000">
                                          <p:val>
                                            <p:strVal val="#ppt_w"/>
                                          </p:val>
                                        </p:tav>
                                      </p:tavLst>
                                    </p:anim>
                                    <p:anim calcmode="lin" valueType="num">
                                      <p:cBhvr>
                                        <p:cTn id="38" dur="1000" fill="hold"/>
                                        <p:tgtEl>
                                          <p:spTgt spid="148483">
                                            <p:txEl>
                                              <p:pRg st="2" end="2"/>
                                            </p:txEl>
                                          </p:spTgt>
                                        </p:tgtEl>
                                        <p:attrNameLst>
                                          <p:attrName>ppt_h</p:attrName>
                                        </p:attrNameLst>
                                      </p:cBhvr>
                                      <p:tavLst>
                                        <p:tav tm="0">
                                          <p:val>
                                            <p:fltVal val="0"/>
                                          </p:val>
                                        </p:tav>
                                        <p:tav tm="100000">
                                          <p:val>
                                            <p:strVal val="#ppt_h"/>
                                          </p:val>
                                        </p:tav>
                                      </p:tavLst>
                                    </p:anim>
                                    <p:anim calcmode="lin" valueType="num">
                                      <p:cBhvr>
                                        <p:cTn id="39" dur="1000" fill="hold"/>
                                        <p:tgtEl>
                                          <p:spTgt spid="148483">
                                            <p:txEl>
                                              <p:pRg st="2" end="2"/>
                                            </p:txEl>
                                          </p:spTgt>
                                        </p:tgtEl>
                                        <p:attrNameLst>
                                          <p:attrName>style.rotation</p:attrName>
                                        </p:attrNameLst>
                                      </p:cBhvr>
                                      <p:tavLst>
                                        <p:tav tm="0">
                                          <p:val>
                                            <p:fltVal val="90"/>
                                          </p:val>
                                        </p:tav>
                                        <p:tav tm="100000">
                                          <p:val>
                                            <p:fltVal val="0"/>
                                          </p:val>
                                        </p:tav>
                                      </p:tavLst>
                                    </p:anim>
                                    <p:animEffect transition="in" filter="fade">
                                      <p:cBhvr>
                                        <p:cTn id="40" dur="1000"/>
                                        <p:tgtEl>
                                          <p:spTgt spid="148483">
                                            <p:txEl>
                                              <p:pRg st="2" end="2"/>
                                            </p:txEl>
                                          </p:spTgt>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148483">
                                            <p:txEl>
                                              <p:pRg st="3" end="3"/>
                                            </p:txEl>
                                          </p:spTgt>
                                        </p:tgtEl>
                                        <p:attrNameLst>
                                          <p:attrName>style.visibility</p:attrName>
                                        </p:attrNameLst>
                                      </p:cBhvr>
                                      <p:to>
                                        <p:strVal val="visible"/>
                                      </p:to>
                                    </p:set>
                                    <p:anim calcmode="lin" valueType="num">
                                      <p:cBhvr>
                                        <p:cTn id="43" dur="1000" fill="hold"/>
                                        <p:tgtEl>
                                          <p:spTgt spid="148483">
                                            <p:txEl>
                                              <p:pRg st="3" end="3"/>
                                            </p:txEl>
                                          </p:spTgt>
                                        </p:tgtEl>
                                        <p:attrNameLst>
                                          <p:attrName>ppt_w</p:attrName>
                                        </p:attrNameLst>
                                      </p:cBhvr>
                                      <p:tavLst>
                                        <p:tav tm="0">
                                          <p:val>
                                            <p:fltVal val="0"/>
                                          </p:val>
                                        </p:tav>
                                        <p:tav tm="100000">
                                          <p:val>
                                            <p:strVal val="#ppt_w"/>
                                          </p:val>
                                        </p:tav>
                                      </p:tavLst>
                                    </p:anim>
                                    <p:anim calcmode="lin" valueType="num">
                                      <p:cBhvr>
                                        <p:cTn id="44" dur="1000" fill="hold"/>
                                        <p:tgtEl>
                                          <p:spTgt spid="148483">
                                            <p:txEl>
                                              <p:pRg st="3" end="3"/>
                                            </p:txEl>
                                          </p:spTgt>
                                        </p:tgtEl>
                                        <p:attrNameLst>
                                          <p:attrName>ppt_h</p:attrName>
                                        </p:attrNameLst>
                                      </p:cBhvr>
                                      <p:tavLst>
                                        <p:tav tm="0">
                                          <p:val>
                                            <p:fltVal val="0"/>
                                          </p:val>
                                        </p:tav>
                                        <p:tav tm="100000">
                                          <p:val>
                                            <p:strVal val="#ppt_h"/>
                                          </p:val>
                                        </p:tav>
                                      </p:tavLst>
                                    </p:anim>
                                    <p:anim calcmode="lin" valueType="num">
                                      <p:cBhvr>
                                        <p:cTn id="45" dur="1000" fill="hold"/>
                                        <p:tgtEl>
                                          <p:spTgt spid="148483">
                                            <p:txEl>
                                              <p:pRg st="3" end="3"/>
                                            </p:txEl>
                                          </p:spTgt>
                                        </p:tgtEl>
                                        <p:attrNameLst>
                                          <p:attrName>style.rotation</p:attrName>
                                        </p:attrNameLst>
                                      </p:cBhvr>
                                      <p:tavLst>
                                        <p:tav tm="0">
                                          <p:val>
                                            <p:fltVal val="90"/>
                                          </p:val>
                                        </p:tav>
                                        <p:tav tm="100000">
                                          <p:val>
                                            <p:fltVal val="0"/>
                                          </p:val>
                                        </p:tav>
                                      </p:tavLst>
                                    </p:anim>
                                    <p:animEffect transition="in" filter="fade">
                                      <p:cBhvr>
                                        <p:cTn id="46" dur="1000"/>
                                        <p:tgtEl>
                                          <p:spTgt spid="148483">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0" nodeType="clickEffect">
                                  <p:stCondLst>
                                    <p:cond delay="0"/>
                                  </p:stCondLst>
                                  <p:childTnLst>
                                    <p:set>
                                      <p:cBhvr>
                                        <p:cTn id="50" dur="1" fill="hold">
                                          <p:stCondLst>
                                            <p:cond delay="0"/>
                                          </p:stCondLst>
                                        </p:cTn>
                                        <p:tgtEl>
                                          <p:spTgt spid="148483">
                                            <p:txEl>
                                              <p:pRg st="4" end="4"/>
                                            </p:txEl>
                                          </p:spTgt>
                                        </p:tgtEl>
                                        <p:attrNameLst>
                                          <p:attrName>style.visibility</p:attrName>
                                        </p:attrNameLst>
                                      </p:cBhvr>
                                      <p:to>
                                        <p:strVal val="visible"/>
                                      </p:to>
                                    </p:set>
                                    <p:anim calcmode="lin" valueType="num">
                                      <p:cBhvr>
                                        <p:cTn id="51" dur="1000" fill="hold"/>
                                        <p:tgtEl>
                                          <p:spTgt spid="148483">
                                            <p:txEl>
                                              <p:pRg st="4" end="4"/>
                                            </p:txEl>
                                          </p:spTgt>
                                        </p:tgtEl>
                                        <p:attrNameLst>
                                          <p:attrName>ppt_w</p:attrName>
                                        </p:attrNameLst>
                                      </p:cBhvr>
                                      <p:tavLst>
                                        <p:tav tm="0">
                                          <p:val>
                                            <p:fltVal val="0"/>
                                          </p:val>
                                        </p:tav>
                                        <p:tav tm="100000">
                                          <p:val>
                                            <p:strVal val="#ppt_w"/>
                                          </p:val>
                                        </p:tav>
                                      </p:tavLst>
                                    </p:anim>
                                    <p:anim calcmode="lin" valueType="num">
                                      <p:cBhvr>
                                        <p:cTn id="52" dur="1000" fill="hold"/>
                                        <p:tgtEl>
                                          <p:spTgt spid="148483">
                                            <p:txEl>
                                              <p:pRg st="4" end="4"/>
                                            </p:txEl>
                                          </p:spTgt>
                                        </p:tgtEl>
                                        <p:attrNameLst>
                                          <p:attrName>ppt_h</p:attrName>
                                        </p:attrNameLst>
                                      </p:cBhvr>
                                      <p:tavLst>
                                        <p:tav tm="0">
                                          <p:val>
                                            <p:fltVal val="0"/>
                                          </p:val>
                                        </p:tav>
                                        <p:tav tm="100000">
                                          <p:val>
                                            <p:strVal val="#ppt_h"/>
                                          </p:val>
                                        </p:tav>
                                      </p:tavLst>
                                    </p:anim>
                                    <p:anim calcmode="lin" valueType="num">
                                      <p:cBhvr>
                                        <p:cTn id="53" dur="1000" fill="hold"/>
                                        <p:tgtEl>
                                          <p:spTgt spid="148483">
                                            <p:txEl>
                                              <p:pRg st="4" end="4"/>
                                            </p:txEl>
                                          </p:spTgt>
                                        </p:tgtEl>
                                        <p:attrNameLst>
                                          <p:attrName>style.rotation</p:attrName>
                                        </p:attrNameLst>
                                      </p:cBhvr>
                                      <p:tavLst>
                                        <p:tav tm="0">
                                          <p:val>
                                            <p:fltVal val="90"/>
                                          </p:val>
                                        </p:tav>
                                        <p:tav tm="100000">
                                          <p:val>
                                            <p:fltVal val="0"/>
                                          </p:val>
                                        </p:tav>
                                      </p:tavLst>
                                    </p:anim>
                                    <p:animEffect transition="in" filter="fade">
                                      <p:cBhvr>
                                        <p:cTn id="54" dur="1000"/>
                                        <p:tgtEl>
                                          <p:spTgt spid="1484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2" grpId="0" animBg="1"/>
      <p:bldP spid="148483"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467544" y="228600"/>
            <a:ext cx="8424936" cy="1143000"/>
          </a:xfrm>
          <a:solidFill>
            <a:schemeClr val="bg1">
              <a:lumMod val="20000"/>
              <a:lumOff val="80000"/>
            </a:schemeClr>
          </a:solidFill>
          <a:ln w="76200" cap="flat" algn="ctr">
            <a:solidFill>
              <a:schemeClr val="accent2">
                <a:lumMod val="50000"/>
                <a:lumOff val="50000"/>
              </a:schemeClr>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sz="28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Internet</a:t>
            </a:r>
            <a:br>
              <a:rPr lang="es-ES_tradnl" sz="28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br>
            <a:r>
              <a:rPr lang="es-ES_tradnl" sz="2800" b="1" i="1" cap="all" dirty="0" err="1">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Organos</a:t>
            </a:r>
            <a:r>
              <a:rPr lang="es-ES_tradnl" sz="28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/Organizaciones Formales</a:t>
            </a:r>
          </a:p>
        </p:txBody>
      </p:sp>
      <p:sp>
        <p:nvSpPr>
          <p:cNvPr id="150531" name="Rectangle 3"/>
          <p:cNvSpPr>
            <a:spLocks noGrp="1" noChangeArrowheads="1"/>
          </p:cNvSpPr>
          <p:nvPr>
            <p:ph type="body" idx="1"/>
          </p:nvPr>
        </p:nvSpPr>
        <p:spPr>
          <a:xfrm>
            <a:off x="0" y="1676400"/>
            <a:ext cx="9144000" cy="5181600"/>
          </a:xfrm>
          <a:solidFill>
            <a:schemeClr val="accent2">
              <a:lumMod val="25000"/>
              <a:lumOff val="75000"/>
            </a:schemeClr>
          </a:solidFill>
          <a:ln w="76200">
            <a:solidFill>
              <a:schemeClr val="bg1">
                <a:lumMod val="75000"/>
              </a:schemeClr>
            </a:solidFill>
          </a:ln>
        </p:spPr>
        <p:txBody>
          <a:bodyPr/>
          <a:lstStyle/>
          <a:p>
            <a:pPr>
              <a:defRPr/>
            </a:pPr>
            <a:r>
              <a:rPr lang="es-ES_tradnl" b="1" i="1" u="sng" dirty="0">
                <a:solidFill>
                  <a:srgbClr val="FFFF00"/>
                </a:solidFill>
                <a:effectLst>
                  <a:outerShdw blurRad="38100" dist="38100" dir="2700000" algn="tl">
                    <a:srgbClr val="000000"/>
                  </a:outerShdw>
                </a:effectLst>
                <a:latin typeface="Tahoma" pitchFamily="34" charset="0"/>
              </a:rPr>
              <a:t>IETF </a:t>
            </a:r>
            <a:r>
              <a:rPr lang="es-ES_tradnl" sz="2600" i="1" dirty="0">
                <a:solidFill>
                  <a:schemeClr val="bg1"/>
                </a:solidFill>
                <a:effectLst>
                  <a:outerShdw blurRad="38100" dist="38100" dir="2700000" algn="tl">
                    <a:srgbClr val="000000"/>
                  </a:outerShdw>
                </a:effectLst>
                <a:latin typeface="Tahoma" pitchFamily="34" charset="0"/>
              </a:rPr>
              <a:t>- Internet </a:t>
            </a:r>
            <a:r>
              <a:rPr lang="es-ES_tradnl" sz="2600" i="1" dirty="0" err="1">
                <a:solidFill>
                  <a:schemeClr val="bg1"/>
                </a:solidFill>
                <a:effectLst>
                  <a:outerShdw blurRad="38100" dist="38100" dir="2700000" algn="tl">
                    <a:srgbClr val="000000"/>
                  </a:outerShdw>
                </a:effectLst>
                <a:latin typeface="Tahoma" pitchFamily="34" charset="0"/>
              </a:rPr>
              <a:t>Engineering</a:t>
            </a:r>
            <a:r>
              <a:rPr lang="es-ES_tradnl" sz="2600" i="1" dirty="0">
                <a:solidFill>
                  <a:schemeClr val="bg1"/>
                </a:solidFill>
                <a:effectLst>
                  <a:outerShdw blurRad="38100" dist="38100" dir="2700000" algn="tl">
                    <a:srgbClr val="000000"/>
                  </a:outerShdw>
                </a:effectLst>
                <a:latin typeface="Tahoma" pitchFamily="34" charset="0"/>
              </a:rPr>
              <a:t> </a:t>
            </a:r>
            <a:r>
              <a:rPr lang="es-ES_tradnl" sz="2600" i="1" dirty="0" err="1">
                <a:solidFill>
                  <a:schemeClr val="bg1"/>
                </a:solidFill>
                <a:effectLst>
                  <a:outerShdw blurRad="38100" dist="38100" dir="2700000" algn="tl">
                    <a:srgbClr val="000000"/>
                  </a:outerShdw>
                </a:effectLst>
                <a:latin typeface="Tahoma" pitchFamily="34" charset="0"/>
              </a:rPr>
              <a:t>Task</a:t>
            </a:r>
            <a:r>
              <a:rPr lang="es-ES_tradnl" sz="2600" i="1" dirty="0">
                <a:solidFill>
                  <a:schemeClr val="bg1"/>
                </a:solidFill>
                <a:effectLst>
                  <a:outerShdw blurRad="38100" dist="38100" dir="2700000" algn="tl">
                    <a:srgbClr val="000000"/>
                  </a:outerShdw>
                </a:effectLst>
                <a:latin typeface="Tahoma" pitchFamily="34" charset="0"/>
              </a:rPr>
              <a:t> </a:t>
            </a:r>
            <a:r>
              <a:rPr lang="es-ES_tradnl" sz="2600" i="1" dirty="0" err="1">
                <a:solidFill>
                  <a:schemeClr val="bg1"/>
                </a:solidFill>
                <a:effectLst>
                  <a:outerShdw blurRad="38100" dist="38100" dir="2700000" algn="tl">
                    <a:srgbClr val="000000"/>
                  </a:outerShdw>
                </a:effectLst>
                <a:latin typeface="Tahoma" pitchFamily="34" charset="0"/>
              </a:rPr>
              <a:t>force</a:t>
            </a:r>
            <a:r>
              <a:rPr lang="es-ES_tradnl" sz="2600" i="1" dirty="0">
                <a:solidFill>
                  <a:schemeClr val="bg1"/>
                </a:solidFill>
                <a:effectLst>
                  <a:outerShdw blurRad="38100" dist="38100" dir="2700000" algn="tl">
                    <a:srgbClr val="000000"/>
                  </a:outerShdw>
                </a:effectLst>
                <a:latin typeface="Tahoma" pitchFamily="34" charset="0"/>
              </a:rPr>
              <a:t> . O</a:t>
            </a:r>
            <a:r>
              <a:rPr lang="es-AR" sz="2600" i="1" dirty="0" err="1">
                <a:solidFill>
                  <a:schemeClr val="bg1"/>
                </a:solidFill>
                <a:effectLst>
                  <a:outerShdw blurRad="38100" dist="38100" dir="2700000" algn="tl">
                    <a:srgbClr val="000000"/>
                  </a:outerShdw>
                </a:effectLst>
                <a:latin typeface="Tahoma" pitchFamily="34" charset="0"/>
              </a:rPr>
              <a:t>rganismo</a:t>
            </a:r>
            <a:r>
              <a:rPr lang="es-AR" sz="2600" i="1" dirty="0">
                <a:solidFill>
                  <a:schemeClr val="bg1"/>
                </a:solidFill>
                <a:effectLst>
                  <a:outerShdw blurRad="38100" dist="38100" dir="2700000" algn="tl">
                    <a:srgbClr val="000000"/>
                  </a:outerShdw>
                </a:effectLst>
                <a:latin typeface="Tahoma" pitchFamily="34" charset="0"/>
              </a:rPr>
              <a:t> </a:t>
            </a:r>
            <a:r>
              <a:rPr lang="es-ES_tradnl" sz="2600" i="1" dirty="0">
                <a:solidFill>
                  <a:schemeClr val="bg1"/>
                </a:solidFill>
                <a:effectLst>
                  <a:outerShdw blurRad="38100" dist="38100" dir="2700000" algn="tl">
                    <a:srgbClr val="000000"/>
                  </a:outerShdw>
                </a:effectLst>
                <a:latin typeface="Tahoma" pitchFamily="34" charset="0"/>
              </a:rPr>
              <a:t>que </a:t>
            </a:r>
            <a:r>
              <a:rPr lang="es-AR" sz="2600" i="1" dirty="0">
                <a:solidFill>
                  <a:schemeClr val="bg1"/>
                </a:solidFill>
                <a:effectLst>
                  <a:outerShdw blurRad="38100" dist="38100" dir="2700000" algn="tl">
                    <a:srgbClr val="000000"/>
                  </a:outerShdw>
                </a:effectLst>
                <a:latin typeface="Tahoma" pitchFamily="34" charset="0"/>
              </a:rPr>
              <a:t>se encarga del desarrollo</a:t>
            </a:r>
            <a:r>
              <a:rPr lang="es-ES_tradnl" sz="2600" i="1" dirty="0">
                <a:solidFill>
                  <a:schemeClr val="bg1"/>
                </a:solidFill>
                <a:effectLst>
                  <a:outerShdw blurRad="38100" dist="38100" dir="2700000" algn="tl">
                    <a:srgbClr val="000000"/>
                  </a:outerShdw>
                </a:effectLst>
                <a:latin typeface="Tahoma" pitchFamily="34" charset="0"/>
              </a:rPr>
              <a:t>, arquitectura </a:t>
            </a:r>
            <a:r>
              <a:rPr lang="es-AR" sz="2600" i="1" dirty="0">
                <a:solidFill>
                  <a:schemeClr val="bg1"/>
                </a:solidFill>
                <a:effectLst>
                  <a:outerShdw blurRad="38100" dist="38100" dir="2700000" algn="tl">
                    <a:srgbClr val="000000"/>
                  </a:outerShdw>
                </a:effectLst>
                <a:latin typeface="Tahoma" pitchFamily="34" charset="0"/>
              </a:rPr>
              <a:t>y la ingeniería de los protocolos de Internet. </a:t>
            </a:r>
            <a:endParaRPr lang="es-ES_tradnl" sz="2600" i="1" dirty="0">
              <a:solidFill>
                <a:schemeClr val="bg1"/>
              </a:solidFill>
              <a:effectLst>
                <a:outerShdw blurRad="38100" dist="38100" dir="2700000" algn="tl">
                  <a:srgbClr val="000000"/>
                </a:outerShdw>
              </a:effectLst>
              <a:latin typeface="Tahoma" pitchFamily="34" charset="0"/>
            </a:endParaRPr>
          </a:p>
          <a:p>
            <a:pPr lvl="1">
              <a:defRPr/>
            </a:pPr>
            <a:r>
              <a:rPr lang="es-AR" sz="2200" i="1" dirty="0">
                <a:solidFill>
                  <a:schemeClr val="bg1"/>
                </a:solidFill>
                <a:effectLst>
                  <a:outerShdw blurRad="38100" dist="38100" dir="2700000" algn="tl">
                    <a:srgbClr val="000000"/>
                  </a:outerShdw>
                </a:effectLst>
                <a:latin typeface="Tahoma" pitchFamily="34" charset="0"/>
              </a:rPr>
              <a:t>La IETF es una comunidad</a:t>
            </a:r>
            <a:r>
              <a:rPr lang="es-ES_tradnl" sz="2200" i="1" dirty="0">
                <a:solidFill>
                  <a:schemeClr val="bg1"/>
                </a:solidFill>
                <a:effectLst>
                  <a:outerShdw blurRad="38100" dist="38100" dir="2700000" algn="tl">
                    <a:srgbClr val="000000"/>
                  </a:outerShdw>
                </a:effectLst>
                <a:latin typeface="Tahoma" pitchFamily="34" charset="0"/>
              </a:rPr>
              <a:t> </a:t>
            </a:r>
            <a:r>
              <a:rPr lang="es-AR" sz="2200" i="1" dirty="0">
                <a:solidFill>
                  <a:schemeClr val="bg1"/>
                </a:solidFill>
                <a:effectLst>
                  <a:outerShdw blurRad="38100" dist="38100" dir="2700000" algn="tl">
                    <a:srgbClr val="000000"/>
                  </a:outerShdw>
                </a:effectLst>
                <a:latin typeface="Tahoma" pitchFamily="34" charset="0"/>
              </a:rPr>
              <a:t>internacional de diseñadores de red, operadores, vendedores e investigadores preocupados con la evolución de la</a:t>
            </a:r>
            <a:r>
              <a:rPr lang="es-ES_tradnl" sz="2200" i="1" dirty="0">
                <a:solidFill>
                  <a:schemeClr val="bg1"/>
                </a:solidFill>
                <a:effectLst>
                  <a:outerShdw blurRad="38100" dist="38100" dir="2700000" algn="tl">
                    <a:srgbClr val="000000"/>
                  </a:outerShdw>
                </a:effectLst>
                <a:latin typeface="Tahoma" pitchFamily="34" charset="0"/>
              </a:rPr>
              <a:t> </a:t>
            </a:r>
            <a:r>
              <a:rPr lang="es-AR" sz="2200" i="1" dirty="0">
                <a:solidFill>
                  <a:schemeClr val="bg1"/>
                </a:solidFill>
                <a:effectLst>
                  <a:outerShdw blurRad="38100" dist="38100" dir="2700000" algn="tl">
                    <a:srgbClr val="000000"/>
                  </a:outerShdw>
                </a:effectLst>
                <a:latin typeface="Tahoma" pitchFamily="34" charset="0"/>
              </a:rPr>
              <a:t>arquitectura de Internet y su buen funcionamiento. Está abierto para cualquier interesado.</a:t>
            </a:r>
            <a:endParaRPr lang="es-ES_tradnl" sz="2200" i="1" dirty="0">
              <a:solidFill>
                <a:schemeClr val="bg1"/>
              </a:solidFill>
              <a:effectLst>
                <a:outerShdw blurRad="38100" dist="38100" dir="2700000" algn="tl">
                  <a:srgbClr val="000000"/>
                </a:outerShdw>
              </a:effectLst>
              <a:latin typeface="Tahoma" pitchFamily="34" charset="0"/>
            </a:endParaRPr>
          </a:p>
          <a:p>
            <a:pPr lvl="1">
              <a:defRPr/>
            </a:pPr>
            <a:r>
              <a:rPr lang="es-ES_tradnl" sz="2200" i="1" dirty="0">
                <a:solidFill>
                  <a:schemeClr val="bg1"/>
                </a:solidFill>
                <a:effectLst>
                  <a:outerShdw blurRad="38100" dist="38100" dir="2700000" algn="tl">
                    <a:srgbClr val="000000"/>
                  </a:outerShdw>
                </a:effectLst>
                <a:latin typeface="Tahoma" pitchFamily="34" charset="0"/>
              </a:rPr>
              <a:t>Se Organiza en Áreas de Trabajo. Los Directores de estas áreas componen el  IESG  </a:t>
            </a:r>
            <a:r>
              <a:rPr lang="es-ES_tradnl" sz="2200" i="1" dirty="0">
                <a:solidFill>
                  <a:schemeClr val="bg1"/>
                </a:solidFill>
                <a:latin typeface="Tahoma" pitchFamily="34" charset="0"/>
              </a:rPr>
              <a:t>Internet </a:t>
            </a:r>
            <a:r>
              <a:rPr lang="es-ES_tradnl" sz="2200" i="1" dirty="0" err="1">
                <a:solidFill>
                  <a:schemeClr val="bg1"/>
                </a:solidFill>
                <a:latin typeface="Tahoma" pitchFamily="34" charset="0"/>
              </a:rPr>
              <a:t>Engineering</a:t>
            </a:r>
            <a:r>
              <a:rPr lang="es-ES_tradnl" sz="2200" i="1" dirty="0">
                <a:solidFill>
                  <a:schemeClr val="bg1"/>
                </a:solidFill>
                <a:latin typeface="Tahoma" pitchFamily="34" charset="0"/>
              </a:rPr>
              <a:t> </a:t>
            </a:r>
            <a:r>
              <a:rPr lang="es-ES_tradnl" sz="2200" i="1" dirty="0" err="1">
                <a:solidFill>
                  <a:schemeClr val="bg1"/>
                </a:solidFill>
                <a:latin typeface="Tahoma" pitchFamily="34" charset="0"/>
              </a:rPr>
              <a:t>Steering</a:t>
            </a:r>
            <a:r>
              <a:rPr lang="es-ES_tradnl" sz="2200" i="1" dirty="0">
                <a:solidFill>
                  <a:schemeClr val="bg1"/>
                </a:solidFill>
                <a:latin typeface="Tahoma" pitchFamily="34" charset="0"/>
              </a:rPr>
              <a:t> </a:t>
            </a:r>
            <a:r>
              <a:rPr lang="es-ES_tradnl" sz="2200" i="1" dirty="0" err="1">
                <a:solidFill>
                  <a:schemeClr val="bg1"/>
                </a:solidFill>
                <a:latin typeface="Tahoma" pitchFamily="34" charset="0"/>
              </a:rPr>
              <a:t>Group</a:t>
            </a:r>
            <a:r>
              <a:rPr lang="es-ES_tradnl" sz="2200" i="1" dirty="0">
                <a:solidFill>
                  <a:schemeClr val="bg1"/>
                </a:solidFill>
                <a:effectLst>
                  <a:outerShdw blurRad="38100" dist="38100" dir="2700000" algn="tl">
                    <a:srgbClr val="000000"/>
                  </a:outerShdw>
                </a:effectLst>
                <a:latin typeface="Tahoma" pitchFamily="34" charset="0"/>
              </a:rPr>
              <a:t> que se responsabiliza de los protocolos estándar.</a:t>
            </a:r>
          </a:p>
          <a:p>
            <a:pPr>
              <a:defRPr/>
            </a:pPr>
            <a:r>
              <a:rPr lang="es-ES_tradnl" b="1" i="1" u="sng" dirty="0">
                <a:solidFill>
                  <a:srgbClr val="FFFF00"/>
                </a:solidFill>
                <a:effectLst>
                  <a:outerShdw blurRad="38100" dist="38100" dir="2700000" algn="tl">
                    <a:srgbClr val="000000"/>
                  </a:outerShdw>
                </a:effectLst>
                <a:latin typeface="Tahoma" pitchFamily="34" charset="0"/>
              </a:rPr>
              <a:t>IRTF </a:t>
            </a:r>
            <a:r>
              <a:rPr lang="es-ES_tradnl" sz="2600" i="1" dirty="0">
                <a:solidFill>
                  <a:schemeClr val="bg1"/>
                </a:solidFill>
                <a:latin typeface="Tahoma" pitchFamily="34" charset="0"/>
              </a:rPr>
              <a:t>- Internet </a:t>
            </a:r>
            <a:r>
              <a:rPr lang="es-ES_tradnl" sz="2600" i="1" dirty="0" err="1">
                <a:solidFill>
                  <a:schemeClr val="bg1"/>
                </a:solidFill>
                <a:latin typeface="Tahoma" pitchFamily="34" charset="0"/>
              </a:rPr>
              <a:t>Research</a:t>
            </a:r>
            <a:r>
              <a:rPr lang="es-ES_tradnl" sz="2600" i="1" dirty="0">
                <a:solidFill>
                  <a:schemeClr val="bg1"/>
                </a:solidFill>
                <a:latin typeface="Tahoma" pitchFamily="34" charset="0"/>
              </a:rPr>
              <a:t> </a:t>
            </a:r>
            <a:r>
              <a:rPr lang="es-ES_tradnl" sz="2600" i="1" dirty="0" err="1">
                <a:solidFill>
                  <a:schemeClr val="bg1"/>
                </a:solidFill>
                <a:latin typeface="Tahoma" pitchFamily="34" charset="0"/>
              </a:rPr>
              <a:t>Task</a:t>
            </a:r>
            <a:r>
              <a:rPr lang="es-ES_tradnl" sz="2600" i="1" dirty="0">
                <a:solidFill>
                  <a:schemeClr val="bg1"/>
                </a:solidFill>
                <a:latin typeface="Tahoma" pitchFamily="34" charset="0"/>
              </a:rPr>
              <a:t> </a:t>
            </a:r>
            <a:r>
              <a:rPr lang="es-ES_tradnl" sz="2600" i="1" dirty="0" err="1">
                <a:solidFill>
                  <a:schemeClr val="bg1"/>
                </a:solidFill>
                <a:latin typeface="Tahoma" pitchFamily="34" charset="0"/>
              </a:rPr>
              <a:t>force</a:t>
            </a:r>
            <a:r>
              <a:rPr lang="es-ES_tradnl" sz="2600" i="1" dirty="0">
                <a:solidFill>
                  <a:schemeClr val="bg1"/>
                </a:solidFill>
                <a:latin typeface="Tahoma" pitchFamily="34" charset="0"/>
              </a:rPr>
              <a:t>. (Grupo de Trabajo de Investigación para Internet).</a:t>
            </a:r>
          </a:p>
        </p:txBody>
      </p:sp>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50530"/>
                                        </p:tgtEl>
                                        <p:attrNameLst>
                                          <p:attrName>style.visibility</p:attrName>
                                        </p:attrNameLst>
                                      </p:cBhvr>
                                      <p:to>
                                        <p:strVal val="visible"/>
                                      </p:to>
                                    </p:set>
                                    <p:anim calcmode="lin" valueType="num">
                                      <p:cBhvr>
                                        <p:cTn id="7" dur="1000" fill="hold"/>
                                        <p:tgtEl>
                                          <p:spTgt spid="150530"/>
                                        </p:tgtEl>
                                        <p:attrNameLst>
                                          <p:attrName>ppt_w</p:attrName>
                                        </p:attrNameLst>
                                      </p:cBhvr>
                                      <p:tavLst>
                                        <p:tav tm="0">
                                          <p:val>
                                            <p:fltVal val="0"/>
                                          </p:val>
                                        </p:tav>
                                        <p:tav tm="100000">
                                          <p:val>
                                            <p:strVal val="#ppt_w"/>
                                          </p:val>
                                        </p:tav>
                                      </p:tavLst>
                                    </p:anim>
                                    <p:anim calcmode="lin" valueType="num">
                                      <p:cBhvr>
                                        <p:cTn id="8" dur="1000" fill="hold"/>
                                        <p:tgtEl>
                                          <p:spTgt spid="150530"/>
                                        </p:tgtEl>
                                        <p:attrNameLst>
                                          <p:attrName>ppt_h</p:attrName>
                                        </p:attrNameLst>
                                      </p:cBhvr>
                                      <p:tavLst>
                                        <p:tav tm="0">
                                          <p:val>
                                            <p:fltVal val="0"/>
                                          </p:val>
                                        </p:tav>
                                        <p:tav tm="100000">
                                          <p:val>
                                            <p:strVal val="#ppt_h"/>
                                          </p:val>
                                        </p:tav>
                                      </p:tavLst>
                                    </p:anim>
                                    <p:anim calcmode="lin" valueType="num">
                                      <p:cBhvr>
                                        <p:cTn id="9" dur="1000" fill="hold"/>
                                        <p:tgtEl>
                                          <p:spTgt spid="150530"/>
                                        </p:tgtEl>
                                        <p:attrNameLst>
                                          <p:attrName>style.rotation</p:attrName>
                                        </p:attrNameLst>
                                      </p:cBhvr>
                                      <p:tavLst>
                                        <p:tav tm="0">
                                          <p:val>
                                            <p:fltVal val="90"/>
                                          </p:val>
                                        </p:tav>
                                        <p:tav tm="100000">
                                          <p:val>
                                            <p:fltVal val="0"/>
                                          </p:val>
                                        </p:tav>
                                      </p:tavLst>
                                    </p:anim>
                                    <p:animEffect transition="in" filter="fade">
                                      <p:cBhvr>
                                        <p:cTn id="10" dur="1000"/>
                                        <p:tgtEl>
                                          <p:spTgt spid="150530"/>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50531">
                                            <p:bg/>
                                          </p:spTgt>
                                        </p:tgtEl>
                                        <p:attrNameLst>
                                          <p:attrName>style.visibility</p:attrName>
                                        </p:attrNameLst>
                                      </p:cBhvr>
                                      <p:to>
                                        <p:strVal val="visible"/>
                                      </p:to>
                                    </p:set>
                                    <p:anim calcmode="lin" valueType="num">
                                      <p:cBhvr>
                                        <p:cTn id="15" dur="1000" fill="hold"/>
                                        <p:tgtEl>
                                          <p:spTgt spid="150531">
                                            <p:bg/>
                                          </p:spTgt>
                                        </p:tgtEl>
                                        <p:attrNameLst>
                                          <p:attrName>ppt_w</p:attrName>
                                        </p:attrNameLst>
                                      </p:cBhvr>
                                      <p:tavLst>
                                        <p:tav tm="0">
                                          <p:val>
                                            <p:fltVal val="0"/>
                                          </p:val>
                                        </p:tav>
                                        <p:tav tm="100000">
                                          <p:val>
                                            <p:strVal val="#ppt_w"/>
                                          </p:val>
                                        </p:tav>
                                      </p:tavLst>
                                    </p:anim>
                                    <p:anim calcmode="lin" valueType="num">
                                      <p:cBhvr>
                                        <p:cTn id="16" dur="1000" fill="hold"/>
                                        <p:tgtEl>
                                          <p:spTgt spid="150531">
                                            <p:bg/>
                                          </p:spTgt>
                                        </p:tgtEl>
                                        <p:attrNameLst>
                                          <p:attrName>ppt_h</p:attrName>
                                        </p:attrNameLst>
                                      </p:cBhvr>
                                      <p:tavLst>
                                        <p:tav tm="0">
                                          <p:val>
                                            <p:fltVal val="0"/>
                                          </p:val>
                                        </p:tav>
                                        <p:tav tm="100000">
                                          <p:val>
                                            <p:strVal val="#ppt_h"/>
                                          </p:val>
                                        </p:tav>
                                      </p:tavLst>
                                    </p:anim>
                                    <p:anim calcmode="lin" valueType="num">
                                      <p:cBhvr>
                                        <p:cTn id="17" dur="1000" fill="hold"/>
                                        <p:tgtEl>
                                          <p:spTgt spid="150531">
                                            <p:bg/>
                                          </p:spTgt>
                                        </p:tgtEl>
                                        <p:attrNameLst>
                                          <p:attrName>style.rotation</p:attrName>
                                        </p:attrNameLst>
                                      </p:cBhvr>
                                      <p:tavLst>
                                        <p:tav tm="0">
                                          <p:val>
                                            <p:fltVal val="90"/>
                                          </p:val>
                                        </p:tav>
                                        <p:tav tm="100000">
                                          <p:val>
                                            <p:fltVal val="0"/>
                                          </p:val>
                                        </p:tav>
                                      </p:tavLst>
                                    </p:anim>
                                    <p:animEffect transition="in" filter="fade">
                                      <p:cBhvr>
                                        <p:cTn id="18" dur="1000"/>
                                        <p:tgtEl>
                                          <p:spTgt spid="150531">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50531">
                                            <p:txEl>
                                              <p:pRg st="0" end="0"/>
                                            </p:txEl>
                                          </p:spTgt>
                                        </p:tgtEl>
                                        <p:attrNameLst>
                                          <p:attrName>style.visibility</p:attrName>
                                        </p:attrNameLst>
                                      </p:cBhvr>
                                      <p:to>
                                        <p:strVal val="visible"/>
                                      </p:to>
                                    </p:set>
                                    <p:anim calcmode="lin" valueType="num">
                                      <p:cBhvr>
                                        <p:cTn id="23" dur="1000" fill="hold"/>
                                        <p:tgtEl>
                                          <p:spTgt spid="150531">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150531">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150531">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150531">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50531">
                                            <p:txEl>
                                              <p:pRg st="1" end="1"/>
                                            </p:txEl>
                                          </p:spTgt>
                                        </p:tgtEl>
                                        <p:attrNameLst>
                                          <p:attrName>style.visibility</p:attrName>
                                        </p:attrNameLst>
                                      </p:cBhvr>
                                      <p:to>
                                        <p:strVal val="visible"/>
                                      </p:to>
                                    </p:set>
                                    <p:anim calcmode="lin" valueType="num">
                                      <p:cBhvr>
                                        <p:cTn id="31" dur="1000" fill="hold"/>
                                        <p:tgtEl>
                                          <p:spTgt spid="150531">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150531">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150531">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150531">
                                            <p:txEl>
                                              <p:pRg st="1" end="1"/>
                                            </p:txEl>
                                          </p:spTgt>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150531">
                                            <p:txEl>
                                              <p:pRg st="2" end="2"/>
                                            </p:txEl>
                                          </p:spTgt>
                                        </p:tgtEl>
                                        <p:attrNameLst>
                                          <p:attrName>style.visibility</p:attrName>
                                        </p:attrNameLst>
                                      </p:cBhvr>
                                      <p:to>
                                        <p:strVal val="visible"/>
                                      </p:to>
                                    </p:set>
                                    <p:anim calcmode="lin" valueType="num">
                                      <p:cBhvr>
                                        <p:cTn id="37" dur="1000" fill="hold"/>
                                        <p:tgtEl>
                                          <p:spTgt spid="150531">
                                            <p:txEl>
                                              <p:pRg st="2" end="2"/>
                                            </p:txEl>
                                          </p:spTgt>
                                        </p:tgtEl>
                                        <p:attrNameLst>
                                          <p:attrName>ppt_w</p:attrName>
                                        </p:attrNameLst>
                                      </p:cBhvr>
                                      <p:tavLst>
                                        <p:tav tm="0">
                                          <p:val>
                                            <p:fltVal val="0"/>
                                          </p:val>
                                        </p:tav>
                                        <p:tav tm="100000">
                                          <p:val>
                                            <p:strVal val="#ppt_w"/>
                                          </p:val>
                                        </p:tav>
                                      </p:tavLst>
                                    </p:anim>
                                    <p:anim calcmode="lin" valueType="num">
                                      <p:cBhvr>
                                        <p:cTn id="38" dur="1000" fill="hold"/>
                                        <p:tgtEl>
                                          <p:spTgt spid="150531">
                                            <p:txEl>
                                              <p:pRg st="2" end="2"/>
                                            </p:txEl>
                                          </p:spTgt>
                                        </p:tgtEl>
                                        <p:attrNameLst>
                                          <p:attrName>ppt_h</p:attrName>
                                        </p:attrNameLst>
                                      </p:cBhvr>
                                      <p:tavLst>
                                        <p:tav tm="0">
                                          <p:val>
                                            <p:fltVal val="0"/>
                                          </p:val>
                                        </p:tav>
                                        <p:tav tm="100000">
                                          <p:val>
                                            <p:strVal val="#ppt_h"/>
                                          </p:val>
                                        </p:tav>
                                      </p:tavLst>
                                    </p:anim>
                                    <p:anim calcmode="lin" valueType="num">
                                      <p:cBhvr>
                                        <p:cTn id="39" dur="1000" fill="hold"/>
                                        <p:tgtEl>
                                          <p:spTgt spid="150531">
                                            <p:txEl>
                                              <p:pRg st="2" end="2"/>
                                            </p:txEl>
                                          </p:spTgt>
                                        </p:tgtEl>
                                        <p:attrNameLst>
                                          <p:attrName>style.rotation</p:attrName>
                                        </p:attrNameLst>
                                      </p:cBhvr>
                                      <p:tavLst>
                                        <p:tav tm="0">
                                          <p:val>
                                            <p:fltVal val="90"/>
                                          </p:val>
                                        </p:tav>
                                        <p:tav tm="100000">
                                          <p:val>
                                            <p:fltVal val="0"/>
                                          </p:val>
                                        </p:tav>
                                      </p:tavLst>
                                    </p:anim>
                                    <p:animEffect transition="in" filter="fade">
                                      <p:cBhvr>
                                        <p:cTn id="40" dur="1000"/>
                                        <p:tgtEl>
                                          <p:spTgt spid="150531">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grpId="0" nodeType="clickEffect">
                                  <p:stCondLst>
                                    <p:cond delay="0"/>
                                  </p:stCondLst>
                                  <p:childTnLst>
                                    <p:set>
                                      <p:cBhvr>
                                        <p:cTn id="44" dur="1" fill="hold">
                                          <p:stCondLst>
                                            <p:cond delay="0"/>
                                          </p:stCondLst>
                                        </p:cTn>
                                        <p:tgtEl>
                                          <p:spTgt spid="150531">
                                            <p:txEl>
                                              <p:pRg st="3" end="3"/>
                                            </p:txEl>
                                          </p:spTgt>
                                        </p:tgtEl>
                                        <p:attrNameLst>
                                          <p:attrName>style.visibility</p:attrName>
                                        </p:attrNameLst>
                                      </p:cBhvr>
                                      <p:to>
                                        <p:strVal val="visible"/>
                                      </p:to>
                                    </p:set>
                                    <p:anim calcmode="lin" valueType="num">
                                      <p:cBhvr>
                                        <p:cTn id="45" dur="1000" fill="hold"/>
                                        <p:tgtEl>
                                          <p:spTgt spid="150531">
                                            <p:txEl>
                                              <p:pRg st="3" end="3"/>
                                            </p:txEl>
                                          </p:spTgt>
                                        </p:tgtEl>
                                        <p:attrNameLst>
                                          <p:attrName>ppt_w</p:attrName>
                                        </p:attrNameLst>
                                      </p:cBhvr>
                                      <p:tavLst>
                                        <p:tav tm="0">
                                          <p:val>
                                            <p:fltVal val="0"/>
                                          </p:val>
                                        </p:tav>
                                        <p:tav tm="100000">
                                          <p:val>
                                            <p:strVal val="#ppt_w"/>
                                          </p:val>
                                        </p:tav>
                                      </p:tavLst>
                                    </p:anim>
                                    <p:anim calcmode="lin" valueType="num">
                                      <p:cBhvr>
                                        <p:cTn id="46" dur="1000" fill="hold"/>
                                        <p:tgtEl>
                                          <p:spTgt spid="150531">
                                            <p:txEl>
                                              <p:pRg st="3" end="3"/>
                                            </p:txEl>
                                          </p:spTgt>
                                        </p:tgtEl>
                                        <p:attrNameLst>
                                          <p:attrName>ppt_h</p:attrName>
                                        </p:attrNameLst>
                                      </p:cBhvr>
                                      <p:tavLst>
                                        <p:tav tm="0">
                                          <p:val>
                                            <p:fltVal val="0"/>
                                          </p:val>
                                        </p:tav>
                                        <p:tav tm="100000">
                                          <p:val>
                                            <p:strVal val="#ppt_h"/>
                                          </p:val>
                                        </p:tav>
                                      </p:tavLst>
                                    </p:anim>
                                    <p:anim calcmode="lin" valueType="num">
                                      <p:cBhvr>
                                        <p:cTn id="47" dur="1000" fill="hold"/>
                                        <p:tgtEl>
                                          <p:spTgt spid="150531">
                                            <p:txEl>
                                              <p:pRg st="3" end="3"/>
                                            </p:txEl>
                                          </p:spTgt>
                                        </p:tgtEl>
                                        <p:attrNameLst>
                                          <p:attrName>style.rotation</p:attrName>
                                        </p:attrNameLst>
                                      </p:cBhvr>
                                      <p:tavLst>
                                        <p:tav tm="0">
                                          <p:val>
                                            <p:fltVal val="90"/>
                                          </p:val>
                                        </p:tav>
                                        <p:tav tm="100000">
                                          <p:val>
                                            <p:fltVal val="0"/>
                                          </p:val>
                                        </p:tav>
                                      </p:tavLst>
                                    </p:anim>
                                    <p:animEffect transition="in" filter="fade">
                                      <p:cBhvr>
                                        <p:cTn id="48" dur="1000"/>
                                        <p:tgtEl>
                                          <p:spTgt spid="1505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animBg="1"/>
      <p:bldP spid="150531" grpId="0" uiExpand="1"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1066800" y="228600"/>
            <a:ext cx="7772400" cy="1143000"/>
          </a:xfrm>
          <a:solidFill>
            <a:schemeClr val="bg1">
              <a:lumMod val="20000"/>
              <a:lumOff val="80000"/>
            </a:schemeClr>
          </a:solidFill>
          <a:ln w="76200" cap="flat" algn="ctr">
            <a:solidFill>
              <a:schemeClr val="accent2">
                <a:lumMod val="50000"/>
                <a:lumOff val="50000"/>
              </a:schemeClr>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sz="2800" b="1" i="1" cap="all">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Internet</a:t>
            </a:r>
            <a:br>
              <a:rPr lang="es-ES_tradnl" sz="2800" b="1" i="1" cap="all">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br>
            <a:r>
              <a:rPr lang="es-ES_tradnl" sz="2800" b="1" i="1" cap="all">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Normalización en Internet</a:t>
            </a:r>
          </a:p>
        </p:txBody>
      </p:sp>
      <p:sp>
        <p:nvSpPr>
          <p:cNvPr id="152579" name="Rectangle 3"/>
          <p:cNvSpPr>
            <a:spLocks noGrp="1" noChangeArrowheads="1"/>
          </p:cNvSpPr>
          <p:nvPr>
            <p:ph type="body" idx="1"/>
          </p:nvPr>
        </p:nvSpPr>
        <p:spPr>
          <a:xfrm>
            <a:off x="228600" y="1676400"/>
            <a:ext cx="8915400" cy="5029200"/>
          </a:xfrm>
          <a:solidFill>
            <a:schemeClr val="accent2">
              <a:lumMod val="25000"/>
              <a:lumOff val="75000"/>
            </a:schemeClr>
          </a:solidFill>
          <a:ln w="76200">
            <a:solidFill>
              <a:schemeClr val="tx1"/>
            </a:solidFill>
          </a:ln>
        </p:spPr>
        <p:txBody>
          <a:bodyPr/>
          <a:lstStyle/>
          <a:p>
            <a:pPr>
              <a:lnSpc>
                <a:spcPct val="90000"/>
              </a:lnSpc>
              <a:defRPr/>
            </a:pPr>
            <a:r>
              <a:rPr lang="es-ES_tradnl" sz="4800" i="1" u="sng" dirty="0">
                <a:solidFill>
                  <a:schemeClr val="folHlink"/>
                </a:solidFill>
                <a:effectLst>
                  <a:outerShdw blurRad="38100" dist="38100" dir="2700000" algn="tl">
                    <a:srgbClr val="000000"/>
                  </a:outerShdw>
                </a:effectLst>
                <a:latin typeface="Tahoma" pitchFamily="34" charset="0"/>
              </a:rPr>
              <a:t>RFC </a:t>
            </a:r>
            <a:r>
              <a:rPr lang="es-ES_tradnl" sz="3000" i="1" dirty="0">
                <a:solidFill>
                  <a:srgbClr val="00FFFF"/>
                </a:solidFill>
                <a:effectLst>
                  <a:outerShdw blurRad="38100" dist="38100" dir="2700000" algn="tl">
                    <a:srgbClr val="000000"/>
                  </a:outerShdw>
                </a:effectLst>
                <a:latin typeface="Tahoma" pitchFamily="34" charset="0"/>
              </a:rPr>
              <a:t>– </a:t>
            </a:r>
            <a:r>
              <a:rPr lang="es-ES_tradnl" sz="3000" i="1" dirty="0" err="1">
                <a:solidFill>
                  <a:schemeClr val="bg1">
                    <a:lumMod val="50000"/>
                  </a:schemeClr>
                </a:solidFill>
                <a:effectLst>
                  <a:outerShdw blurRad="38100" dist="38100" dir="2700000" algn="tl">
                    <a:srgbClr val="000000"/>
                  </a:outerShdw>
                </a:effectLst>
                <a:latin typeface="Tahoma" pitchFamily="34" charset="0"/>
              </a:rPr>
              <a:t>Request</a:t>
            </a:r>
            <a:r>
              <a:rPr lang="es-ES_tradnl" sz="3000" i="1" dirty="0">
                <a:solidFill>
                  <a:schemeClr val="bg1">
                    <a:lumMod val="50000"/>
                  </a:schemeClr>
                </a:solidFill>
                <a:effectLst>
                  <a:outerShdw blurRad="38100" dist="38100" dir="2700000" algn="tl">
                    <a:srgbClr val="000000"/>
                  </a:outerShdw>
                </a:effectLst>
                <a:latin typeface="Tahoma" pitchFamily="34" charset="0"/>
              </a:rPr>
              <a:t> </a:t>
            </a:r>
            <a:r>
              <a:rPr lang="es-ES_tradnl" sz="3000" i="1" dirty="0" err="1">
                <a:solidFill>
                  <a:schemeClr val="bg1">
                    <a:lumMod val="50000"/>
                  </a:schemeClr>
                </a:solidFill>
                <a:effectLst>
                  <a:outerShdw blurRad="38100" dist="38100" dir="2700000" algn="tl">
                    <a:srgbClr val="000000"/>
                  </a:outerShdw>
                </a:effectLst>
                <a:latin typeface="Tahoma" pitchFamily="34" charset="0"/>
              </a:rPr>
              <a:t>For</a:t>
            </a:r>
            <a:r>
              <a:rPr lang="es-ES_tradnl" sz="3000" i="1" dirty="0">
                <a:solidFill>
                  <a:schemeClr val="bg1">
                    <a:lumMod val="50000"/>
                  </a:schemeClr>
                </a:solidFill>
                <a:effectLst>
                  <a:outerShdw blurRad="38100" dist="38100" dir="2700000" algn="tl">
                    <a:srgbClr val="000000"/>
                  </a:outerShdw>
                </a:effectLst>
                <a:latin typeface="Tahoma" pitchFamily="34" charset="0"/>
              </a:rPr>
              <a:t> </a:t>
            </a:r>
            <a:r>
              <a:rPr lang="es-ES_tradnl" sz="3000" i="1" dirty="0" err="1">
                <a:solidFill>
                  <a:schemeClr val="bg1">
                    <a:lumMod val="50000"/>
                  </a:schemeClr>
                </a:solidFill>
                <a:effectLst>
                  <a:outerShdw blurRad="38100" dist="38100" dir="2700000" algn="tl">
                    <a:srgbClr val="000000"/>
                  </a:outerShdw>
                </a:effectLst>
                <a:latin typeface="Tahoma" pitchFamily="34" charset="0"/>
              </a:rPr>
              <a:t>Comments</a:t>
            </a:r>
            <a:r>
              <a:rPr lang="es-ES_tradnl" sz="3000" i="1" dirty="0">
                <a:solidFill>
                  <a:schemeClr val="bg1">
                    <a:lumMod val="50000"/>
                  </a:schemeClr>
                </a:solidFill>
                <a:effectLst>
                  <a:outerShdw blurRad="38100" dist="38100" dir="2700000" algn="tl">
                    <a:srgbClr val="000000"/>
                  </a:outerShdw>
                </a:effectLst>
                <a:latin typeface="Tahoma" pitchFamily="34" charset="0"/>
              </a:rPr>
              <a:t>  </a:t>
            </a:r>
          </a:p>
          <a:p>
            <a:pPr lvl="1">
              <a:lnSpc>
                <a:spcPct val="90000"/>
              </a:lnSpc>
              <a:defRPr/>
            </a:pPr>
            <a:r>
              <a:rPr lang="es-ES_tradnl" sz="3000" i="1" dirty="0">
                <a:solidFill>
                  <a:schemeClr val="bg1">
                    <a:lumMod val="50000"/>
                  </a:schemeClr>
                </a:solidFill>
                <a:effectLst>
                  <a:outerShdw blurRad="38100" dist="38100" dir="2700000" algn="tl">
                    <a:srgbClr val="000000"/>
                  </a:outerShdw>
                </a:effectLst>
                <a:latin typeface="Tahoma" pitchFamily="34" charset="0"/>
              </a:rPr>
              <a:t>Documentos Producidos en el IETF .</a:t>
            </a:r>
          </a:p>
          <a:p>
            <a:pPr lvl="1">
              <a:lnSpc>
                <a:spcPct val="90000"/>
              </a:lnSpc>
              <a:defRPr/>
            </a:pPr>
            <a:r>
              <a:rPr lang="es-ES_tradnl" sz="3000" i="1" dirty="0">
                <a:solidFill>
                  <a:schemeClr val="bg1">
                    <a:lumMod val="50000"/>
                  </a:schemeClr>
                </a:solidFill>
                <a:effectLst>
                  <a:outerShdw blurRad="38100" dist="38100" dir="2700000" algn="tl">
                    <a:srgbClr val="000000"/>
                  </a:outerShdw>
                </a:effectLst>
                <a:latin typeface="Tahoma" pitchFamily="34" charset="0"/>
              </a:rPr>
              <a:t>“Petición de Comentarios” .</a:t>
            </a:r>
          </a:p>
          <a:p>
            <a:pPr lvl="1">
              <a:lnSpc>
                <a:spcPct val="90000"/>
              </a:lnSpc>
              <a:defRPr/>
            </a:pPr>
            <a:r>
              <a:rPr lang="es-ES_tradnl" sz="3000" i="1" dirty="0">
                <a:solidFill>
                  <a:schemeClr val="bg1">
                    <a:lumMod val="50000"/>
                  </a:schemeClr>
                </a:solidFill>
                <a:effectLst>
                  <a:outerShdw blurRad="38100" dist="38100" dir="2700000" algn="tl">
                    <a:srgbClr val="000000"/>
                  </a:outerShdw>
                </a:effectLst>
                <a:latin typeface="Tahoma" pitchFamily="34" charset="0"/>
              </a:rPr>
              <a:t>Documentos de comunicación primario que dan información sobre los estándares  y tecnologías  de Internet.</a:t>
            </a:r>
          </a:p>
          <a:p>
            <a:pPr lvl="1">
              <a:lnSpc>
                <a:spcPct val="90000"/>
              </a:lnSpc>
              <a:defRPr/>
            </a:pPr>
            <a:r>
              <a:rPr lang="es-AR" sz="3000" i="1" dirty="0">
                <a:solidFill>
                  <a:schemeClr val="bg1">
                    <a:lumMod val="50000"/>
                  </a:schemeClr>
                </a:solidFill>
                <a:effectLst>
                  <a:outerShdw blurRad="38100" dist="38100" dir="2700000" algn="tl">
                    <a:srgbClr val="000000"/>
                  </a:outerShdw>
                </a:effectLst>
                <a:latin typeface="Tahoma" pitchFamily="34" charset="0"/>
              </a:rPr>
              <a:t> </a:t>
            </a:r>
            <a:r>
              <a:rPr lang="es-ES_tradnl" sz="3000" i="1" dirty="0">
                <a:solidFill>
                  <a:schemeClr val="bg1">
                    <a:lumMod val="50000"/>
                  </a:schemeClr>
                </a:solidFill>
                <a:effectLst>
                  <a:outerShdw blurRad="38100" dist="38100" dir="2700000" algn="tl">
                    <a:srgbClr val="000000"/>
                  </a:outerShdw>
                </a:effectLst>
                <a:latin typeface="Tahoma" pitchFamily="34" charset="0"/>
              </a:rPr>
              <a:t>La IETF los aprueba como estándares pasando por un  proceso de revisión.</a:t>
            </a:r>
          </a:p>
        </p:txBody>
      </p:sp>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52578"/>
                                        </p:tgtEl>
                                        <p:attrNameLst>
                                          <p:attrName>style.visibility</p:attrName>
                                        </p:attrNameLst>
                                      </p:cBhvr>
                                      <p:to>
                                        <p:strVal val="visible"/>
                                      </p:to>
                                    </p:set>
                                    <p:anim calcmode="lin" valueType="num">
                                      <p:cBhvr>
                                        <p:cTn id="7" dur="1000" fill="hold"/>
                                        <p:tgtEl>
                                          <p:spTgt spid="152578"/>
                                        </p:tgtEl>
                                        <p:attrNameLst>
                                          <p:attrName>ppt_w</p:attrName>
                                        </p:attrNameLst>
                                      </p:cBhvr>
                                      <p:tavLst>
                                        <p:tav tm="0">
                                          <p:val>
                                            <p:fltVal val="0"/>
                                          </p:val>
                                        </p:tav>
                                        <p:tav tm="100000">
                                          <p:val>
                                            <p:strVal val="#ppt_w"/>
                                          </p:val>
                                        </p:tav>
                                      </p:tavLst>
                                    </p:anim>
                                    <p:anim calcmode="lin" valueType="num">
                                      <p:cBhvr>
                                        <p:cTn id="8" dur="1000" fill="hold"/>
                                        <p:tgtEl>
                                          <p:spTgt spid="152578"/>
                                        </p:tgtEl>
                                        <p:attrNameLst>
                                          <p:attrName>ppt_h</p:attrName>
                                        </p:attrNameLst>
                                      </p:cBhvr>
                                      <p:tavLst>
                                        <p:tav tm="0">
                                          <p:val>
                                            <p:fltVal val="0"/>
                                          </p:val>
                                        </p:tav>
                                        <p:tav tm="100000">
                                          <p:val>
                                            <p:strVal val="#ppt_h"/>
                                          </p:val>
                                        </p:tav>
                                      </p:tavLst>
                                    </p:anim>
                                    <p:anim calcmode="lin" valueType="num">
                                      <p:cBhvr>
                                        <p:cTn id="9" dur="1000" fill="hold"/>
                                        <p:tgtEl>
                                          <p:spTgt spid="152578"/>
                                        </p:tgtEl>
                                        <p:attrNameLst>
                                          <p:attrName>style.rotation</p:attrName>
                                        </p:attrNameLst>
                                      </p:cBhvr>
                                      <p:tavLst>
                                        <p:tav tm="0">
                                          <p:val>
                                            <p:fltVal val="90"/>
                                          </p:val>
                                        </p:tav>
                                        <p:tav tm="100000">
                                          <p:val>
                                            <p:fltVal val="0"/>
                                          </p:val>
                                        </p:tav>
                                      </p:tavLst>
                                    </p:anim>
                                    <p:animEffect transition="in" filter="fade">
                                      <p:cBhvr>
                                        <p:cTn id="10" dur="1000"/>
                                        <p:tgtEl>
                                          <p:spTgt spid="15257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52579">
                                            <p:bg/>
                                          </p:spTgt>
                                        </p:tgtEl>
                                        <p:attrNameLst>
                                          <p:attrName>style.visibility</p:attrName>
                                        </p:attrNameLst>
                                      </p:cBhvr>
                                      <p:to>
                                        <p:strVal val="visible"/>
                                      </p:to>
                                    </p:set>
                                    <p:anim calcmode="lin" valueType="num">
                                      <p:cBhvr>
                                        <p:cTn id="15" dur="1000" fill="hold"/>
                                        <p:tgtEl>
                                          <p:spTgt spid="152579">
                                            <p:bg/>
                                          </p:spTgt>
                                        </p:tgtEl>
                                        <p:attrNameLst>
                                          <p:attrName>ppt_w</p:attrName>
                                        </p:attrNameLst>
                                      </p:cBhvr>
                                      <p:tavLst>
                                        <p:tav tm="0">
                                          <p:val>
                                            <p:fltVal val="0"/>
                                          </p:val>
                                        </p:tav>
                                        <p:tav tm="100000">
                                          <p:val>
                                            <p:strVal val="#ppt_w"/>
                                          </p:val>
                                        </p:tav>
                                      </p:tavLst>
                                    </p:anim>
                                    <p:anim calcmode="lin" valueType="num">
                                      <p:cBhvr>
                                        <p:cTn id="16" dur="1000" fill="hold"/>
                                        <p:tgtEl>
                                          <p:spTgt spid="152579">
                                            <p:bg/>
                                          </p:spTgt>
                                        </p:tgtEl>
                                        <p:attrNameLst>
                                          <p:attrName>ppt_h</p:attrName>
                                        </p:attrNameLst>
                                      </p:cBhvr>
                                      <p:tavLst>
                                        <p:tav tm="0">
                                          <p:val>
                                            <p:fltVal val="0"/>
                                          </p:val>
                                        </p:tav>
                                        <p:tav tm="100000">
                                          <p:val>
                                            <p:strVal val="#ppt_h"/>
                                          </p:val>
                                        </p:tav>
                                      </p:tavLst>
                                    </p:anim>
                                    <p:anim calcmode="lin" valueType="num">
                                      <p:cBhvr>
                                        <p:cTn id="17" dur="1000" fill="hold"/>
                                        <p:tgtEl>
                                          <p:spTgt spid="152579">
                                            <p:bg/>
                                          </p:spTgt>
                                        </p:tgtEl>
                                        <p:attrNameLst>
                                          <p:attrName>style.rotation</p:attrName>
                                        </p:attrNameLst>
                                      </p:cBhvr>
                                      <p:tavLst>
                                        <p:tav tm="0">
                                          <p:val>
                                            <p:fltVal val="90"/>
                                          </p:val>
                                        </p:tav>
                                        <p:tav tm="100000">
                                          <p:val>
                                            <p:fltVal val="0"/>
                                          </p:val>
                                        </p:tav>
                                      </p:tavLst>
                                    </p:anim>
                                    <p:animEffect transition="in" filter="fade">
                                      <p:cBhvr>
                                        <p:cTn id="18" dur="1000"/>
                                        <p:tgtEl>
                                          <p:spTgt spid="152579">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52579">
                                            <p:txEl>
                                              <p:pRg st="0" end="0"/>
                                            </p:txEl>
                                          </p:spTgt>
                                        </p:tgtEl>
                                        <p:attrNameLst>
                                          <p:attrName>style.visibility</p:attrName>
                                        </p:attrNameLst>
                                      </p:cBhvr>
                                      <p:to>
                                        <p:strVal val="visible"/>
                                      </p:to>
                                    </p:set>
                                    <p:anim calcmode="lin" valueType="num">
                                      <p:cBhvr>
                                        <p:cTn id="23" dur="1000" fill="hold"/>
                                        <p:tgtEl>
                                          <p:spTgt spid="152579">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152579">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152579">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15257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52579">
                                            <p:txEl>
                                              <p:pRg st="1" end="1"/>
                                            </p:txEl>
                                          </p:spTgt>
                                        </p:tgtEl>
                                        <p:attrNameLst>
                                          <p:attrName>style.visibility</p:attrName>
                                        </p:attrNameLst>
                                      </p:cBhvr>
                                      <p:to>
                                        <p:strVal val="visible"/>
                                      </p:to>
                                    </p:set>
                                    <p:anim calcmode="lin" valueType="num">
                                      <p:cBhvr>
                                        <p:cTn id="31" dur="1000" fill="hold"/>
                                        <p:tgtEl>
                                          <p:spTgt spid="152579">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152579">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152579">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152579">
                                            <p:txEl>
                                              <p:pRg st="1" end="1"/>
                                            </p:txEl>
                                          </p:spTgt>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152579">
                                            <p:txEl>
                                              <p:pRg st="2" end="2"/>
                                            </p:txEl>
                                          </p:spTgt>
                                        </p:tgtEl>
                                        <p:attrNameLst>
                                          <p:attrName>style.visibility</p:attrName>
                                        </p:attrNameLst>
                                      </p:cBhvr>
                                      <p:to>
                                        <p:strVal val="visible"/>
                                      </p:to>
                                    </p:set>
                                    <p:anim calcmode="lin" valueType="num">
                                      <p:cBhvr>
                                        <p:cTn id="37" dur="1000" fill="hold"/>
                                        <p:tgtEl>
                                          <p:spTgt spid="152579">
                                            <p:txEl>
                                              <p:pRg st="2" end="2"/>
                                            </p:txEl>
                                          </p:spTgt>
                                        </p:tgtEl>
                                        <p:attrNameLst>
                                          <p:attrName>ppt_w</p:attrName>
                                        </p:attrNameLst>
                                      </p:cBhvr>
                                      <p:tavLst>
                                        <p:tav tm="0">
                                          <p:val>
                                            <p:fltVal val="0"/>
                                          </p:val>
                                        </p:tav>
                                        <p:tav tm="100000">
                                          <p:val>
                                            <p:strVal val="#ppt_w"/>
                                          </p:val>
                                        </p:tav>
                                      </p:tavLst>
                                    </p:anim>
                                    <p:anim calcmode="lin" valueType="num">
                                      <p:cBhvr>
                                        <p:cTn id="38" dur="1000" fill="hold"/>
                                        <p:tgtEl>
                                          <p:spTgt spid="152579">
                                            <p:txEl>
                                              <p:pRg st="2" end="2"/>
                                            </p:txEl>
                                          </p:spTgt>
                                        </p:tgtEl>
                                        <p:attrNameLst>
                                          <p:attrName>ppt_h</p:attrName>
                                        </p:attrNameLst>
                                      </p:cBhvr>
                                      <p:tavLst>
                                        <p:tav tm="0">
                                          <p:val>
                                            <p:fltVal val="0"/>
                                          </p:val>
                                        </p:tav>
                                        <p:tav tm="100000">
                                          <p:val>
                                            <p:strVal val="#ppt_h"/>
                                          </p:val>
                                        </p:tav>
                                      </p:tavLst>
                                    </p:anim>
                                    <p:anim calcmode="lin" valueType="num">
                                      <p:cBhvr>
                                        <p:cTn id="39" dur="1000" fill="hold"/>
                                        <p:tgtEl>
                                          <p:spTgt spid="152579">
                                            <p:txEl>
                                              <p:pRg st="2" end="2"/>
                                            </p:txEl>
                                          </p:spTgt>
                                        </p:tgtEl>
                                        <p:attrNameLst>
                                          <p:attrName>style.rotation</p:attrName>
                                        </p:attrNameLst>
                                      </p:cBhvr>
                                      <p:tavLst>
                                        <p:tav tm="0">
                                          <p:val>
                                            <p:fltVal val="90"/>
                                          </p:val>
                                        </p:tav>
                                        <p:tav tm="100000">
                                          <p:val>
                                            <p:fltVal val="0"/>
                                          </p:val>
                                        </p:tav>
                                      </p:tavLst>
                                    </p:anim>
                                    <p:animEffect transition="in" filter="fade">
                                      <p:cBhvr>
                                        <p:cTn id="40" dur="1000"/>
                                        <p:tgtEl>
                                          <p:spTgt spid="152579">
                                            <p:txEl>
                                              <p:pRg st="2" end="2"/>
                                            </p:txEl>
                                          </p:spTgt>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152579">
                                            <p:txEl>
                                              <p:pRg st="3" end="3"/>
                                            </p:txEl>
                                          </p:spTgt>
                                        </p:tgtEl>
                                        <p:attrNameLst>
                                          <p:attrName>style.visibility</p:attrName>
                                        </p:attrNameLst>
                                      </p:cBhvr>
                                      <p:to>
                                        <p:strVal val="visible"/>
                                      </p:to>
                                    </p:set>
                                    <p:anim calcmode="lin" valueType="num">
                                      <p:cBhvr>
                                        <p:cTn id="43" dur="1000" fill="hold"/>
                                        <p:tgtEl>
                                          <p:spTgt spid="152579">
                                            <p:txEl>
                                              <p:pRg st="3" end="3"/>
                                            </p:txEl>
                                          </p:spTgt>
                                        </p:tgtEl>
                                        <p:attrNameLst>
                                          <p:attrName>ppt_w</p:attrName>
                                        </p:attrNameLst>
                                      </p:cBhvr>
                                      <p:tavLst>
                                        <p:tav tm="0">
                                          <p:val>
                                            <p:fltVal val="0"/>
                                          </p:val>
                                        </p:tav>
                                        <p:tav tm="100000">
                                          <p:val>
                                            <p:strVal val="#ppt_w"/>
                                          </p:val>
                                        </p:tav>
                                      </p:tavLst>
                                    </p:anim>
                                    <p:anim calcmode="lin" valueType="num">
                                      <p:cBhvr>
                                        <p:cTn id="44" dur="1000" fill="hold"/>
                                        <p:tgtEl>
                                          <p:spTgt spid="152579">
                                            <p:txEl>
                                              <p:pRg st="3" end="3"/>
                                            </p:txEl>
                                          </p:spTgt>
                                        </p:tgtEl>
                                        <p:attrNameLst>
                                          <p:attrName>ppt_h</p:attrName>
                                        </p:attrNameLst>
                                      </p:cBhvr>
                                      <p:tavLst>
                                        <p:tav tm="0">
                                          <p:val>
                                            <p:fltVal val="0"/>
                                          </p:val>
                                        </p:tav>
                                        <p:tav tm="100000">
                                          <p:val>
                                            <p:strVal val="#ppt_h"/>
                                          </p:val>
                                        </p:tav>
                                      </p:tavLst>
                                    </p:anim>
                                    <p:anim calcmode="lin" valueType="num">
                                      <p:cBhvr>
                                        <p:cTn id="45" dur="1000" fill="hold"/>
                                        <p:tgtEl>
                                          <p:spTgt spid="152579">
                                            <p:txEl>
                                              <p:pRg st="3" end="3"/>
                                            </p:txEl>
                                          </p:spTgt>
                                        </p:tgtEl>
                                        <p:attrNameLst>
                                          <p:attrName>style.rotation</p:attrName>
                                        </p:attrNameLst>
                                      </p:cBhvr>
                                      <p:tavLst>
                                        <p:tav tm="0">
                                          <p:val>
                                            <p:fltVal val="90"/>
                                          </p:val>
                                        </p:tav>
                                        <p:tav tm="100000">
                                          <p:val>
                                            <p:fltVal val="0"/>
                                          </p:val>
                                        </p:tav>
                                      </p:tavLst>
                                    </p:anim>
                                    <p:animEffect transition="in" filter="fade">
                                      <p:cBhvr>
                                        <p:cTn id="46" dur="1000"/>
                                        <p:tgtEl>
                                          <p:spTgt spid="152579">
                                            <p:txEl>
                                              <p:pRg st="3" end="3"/>
                                            </p:txEl>
                                          </p:spTgt>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152579">
                                            <p:txEl>
                                              <p:pRg st="4" end="4"/>
                                            </p:txEl>
                                          </p:spTgt>
                                        </p:tgtEl>
                                        <p:attrNameLst>
                                          <p:attrName>style.visibility</p:attrName>
                                        </p:attrNameLst>
                                      </p:cBhvr>
                                      <p:to>
                                        <p:strVal val="visible"/>
                                      </p:to>
                                    </p:set>
                                    <p:anim calcmode="lin" valueType="num">
                                      <p:cBhvr>
                                        <p:cTn id="49" dur="1000" fill="hold"/>
                                        <p:tgtEl>
                                          <p:spTgt spid="152579">
                                            <p:txEl>
                                              <p:pRg st="4" end="4"/>
                                            </p:txEl>
                                          </p:spTgt>
                                        </p:tgtEl>
                                        <p:attrNameLst>
                                          <p:attrName>ppt_w</p:attrName>
                                        </p:attrNameLst>
                                      </p:cBhvr>
                                      <p:tavLst>
                                        <p:tav tm="0">
                                          <p:val>
                                            <p:fltVal val="0"/>
                                          </p:val>
                                        </p:tav>
                                        <p:tav tm="100000">
                                          <p:val>
                                            <p:strVal val="#ppt_w"/>
                                          </p:val>
                                        </p:tav>
                                      </p:tavLst>
                                    </p:anim>
                                    <p:anim calcmode="lin" valueType="num">
                                      <p:cBhvr>
                                        <p:cTn id="50" dur="1000" fill="hold"/>
                                        <p:tgtEl>
                                          <p:spTgt spid="152579">
                                            <p:txEl>
                                              <p:pRg st="4" end="4"/>
                                            </p:txEl>
                                          </p:spTgt>
                                        </p:tgtEl>
                                        <p:attrNameLst>
                                          <p:attrName>ppt_h</p:attrName>
                                        </p:attrNameLst>
                                      </p:cBhvr>
                                      <p:tavLst>
                                        <p:tav tm="0">
                                          <p:val>
                                            <p:fltVal val="0"/>
                                          </p:val>
                                        </p:tav>
                                        <p:tav tm="100000">
                                          <p:val>
                                            <p:strVal val="#ppt_h"/>
                                          </p:val>
                                        </p:tav>
                                      </p:tavLst>
                                    </p:anim>
                                    <p:anim calcmode="lin" valueType="num">
                                      <p:cBhvr>
                                        <p:cTn id="51" dur="1000" fill="hold"/>
                                        <p:tgtEl>
                                          <p:spTgt spid="152579">
                                            <p:txEl>
                                              <p:pRg st="4" end="4"/>
                                            </p:txEl>
                                          </p:spTgt>
                                        </p:tgtEl>
                                        <p:attrNameLst>
                                          <p:attrName>style.rotation</p:attrName>
                                        </p:attrNameLst>
                                      </p:cBhvr>
                                      <p:tavLst>
                                        <p:tav tm="0">
                                          <p:val>
                                            <p:fltVal val="90"/>
                                          </p:val>
                                        </p:tav>
                                        <p:tav tm="100000">
                                          <p:val>
                                            <p:fltVal val="0"/>
                                          </p:val>
                                        </p:tav>
                                      </p:tavLst>
                                    </p:anim>
                                    <p:animEffect transition="in" filter="fade">
                                      <p:cBhvr>
                                        <p:cTn id="52" dur="1000"/>
                                        <p:tgtEl>
                                          <p:spTgt spid="1525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8" grpId="0" animBg="1"/>
      <p:bldP spid="152579" grpId="0" uiExpand="1"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0" y="0"/>
            <a:ext cx="9144000" cy="1143000"/>
          </a:xfrm>
          <a:solidFill>
            <a:schemeClr val="bg1">
              <a:lumMod val="20000"/>
              <a:lumOff val="80000"/>
            </a:schemeClr>
          </a:solidFill>
          <a:ln w="76200" cap="flat" algn="ctr">
            <a:solidFill>
              <a:schemeClr val="accent2">
                <a:lumMod val="50000"/>
                <a:lumOff val="50000"/>
              </a:schemeClr>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sz="2800" b="1" i="1" cap="all">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Internet</a:t>
            </a:r>
            <a:br>
              <a:rPr lang="es-ES_tradnl" sz="2800" b="1" i="1" cap="all">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br>
            <a:r>
              <a:rPr lang="es-ES_tradnl" sz="2800" b="1" i="1" cap="all">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Normalización en Internet</a:t>
            </a:r>
          </a:p>
        </p:txBody>
      </p:sp>
      <p:sp>
        <p:nvSpPr>
          <p:cNvPr id="154627" name="Rectangle 3"/>
          <p:cNvSpPr>
            <a:spLocks noGrp="1" noChangeArrowheads="1"/>
          </p:cNvSpPr>
          <p:nvPr>
            <p:ph type="body" idx="1"/>
          </p:nvPr>
        </p:nvSpPr>
        <p:spPr>
          <a:xfrm>
            <a:off x="0" y="1295400"/>
            <a:ext cx="9144000" cy="5562600"/>
          </a:xfrm>
          <a:solidFill>
            <a:schemeClr val="accent2">
              <a:lumMod val="25000"/>
              <a:lumOff val="75000"/>
            </a:schemeClr>
          </a:solidFill>
          <a:ln w="76200">
            <a:solidFill>
              <a:schemeClr val="bg1">
                <a:lumMod val="75000"/>
              </a:schemeClr>
            </a:solidFill>
          </a:ln>
        </p:spPr>
        <p:txBody>
          <a:bodyPr/>
          <a:lstStyle/>
          <a:p>
            <a:pPr>
              <a:lnSpc>
                <a:spcPct val="90000"/>
              </a:lnSpc>
              <a:defRPr/>
            </a:pPr>
            <a:r>
              <a:rPr lang="es-ES_tradnl" sz="2600" i="1" u="sng" dirty="0">
                <a:solidFill>
                  <a:schemeClr val="bg1">
                    <a:lumMod val="50000"/>
                  </a:schemeClr>
                </a:solidFill>
                <a:effectLst>
                  <a:outerShdw blurRad="38100" dist="38100" dir="2700000" algn="tl">
                    <a:srgbClr val="000000"/>
                  </a:outerShdw>
                </a:effectLst>
                <a:latin typeface="Tahoma" pitchFamily="34" charset="0"/>
              </a:rPr>
              <a:t>RFC </a:t>
            </a:r>
            <a:r>
              <a:rPr lang="es-ES_tradnl" sz="2600" i="1" dirty="0">
                <a:solidFill>
                  <a:schemeClr val="bg1">
                    <a:lumMod val="50000"/>
                  </a:schemeClr>
                </a:solidFill>
                <a:effectLst>
                  <a:outerShdw blurRad="38100" dist="38100" dir="2700000" algn="tl">
                    <a:srgbClr val="000000"/>
                  </a:outerShdw>
                </a:effectLst>
                <a:latin typeface="Tahoma" pitchFamily="34" charset="0"/>
              </a:rPr>
              <a:t>– </a:t>
            </a:r>
            <a:r>
              <a:rPr lang="es-ES_tradnl" sz="2600" i="1" dirty="0" err="1">
                <a:solidFill>
                  <a:schemeClr val="bg1">
                    <a:lumMod val="50000"/>
                  </a:schemeClr>
                </a:solidFill>
                <a:effectLst>
                  <a:outerShdw blurRad="38100" dist="38100" dir="2700000" algn="tl">
                    <a:srgbClr val="000000"/>
                  </a:outerShdw>
                </a:effectLst>
                <a:latin typeface="Tahoma" pitchFamily="34" charset="0"/>
              </a:rPr>
              <a:t>Request</a:t>
            </a:r>
            <a:r>
              <a:rPr lang="es-ES_tradnl" sz="2600" i="1" dirty="0">
                <a:solidFill>
                  <a:schemeClr val="bg1">
                    <a:lumMod val="50000"/>
                  </a:schemeClr>
                </a:solidFill>
                <a:effectLst>
                  <a:outerShdw blurRad="38100" dist="38100" dir="2700000" algn="tl">
                    <a:srgbClr val="000000"/>
                  </a:outerShdw>
                </a:effectLst>
                <a:latin typeface="Tahoma" pitchFamily="34" charset="0"/>
              </a:rPr>
              <a:t> </a:t>
            </a:r>
            <a:r>
              <a:rPr lang="es-ES_tradnl" sz="2600" i="1" dirty="0" err="1">
                <a:solidFill>
                  <a:schemeClr val="bg1">
                    <a:lumMod val="50000"/>
                  </a:schemeClr>
                </a:solidFill>
                <a:effectLst>
                  <a:outerShdw blurRad="38100" dist="38100" dir="2700000" algn="tl">
                    <a:srgbClr val="000000"/>
                  </a:outerShdw>
                </a:effectLst>
                <a:latin typeface="Tahoma" pitchFamily="34" charset="0"/>
              </a:rPr>
              <a:t>For</a:t>
            </a:r>
            <a:r>
              <a:rPr lang="es-ES_tradnl" sz="2600" i="1" dirty="0">
                <a:solidFill>
                  <a:schemeClr val="bg1">
                    <a:lumMod val="50000"/>
                  </a:schemeClr>
                </a:solidFill>
                <a:effectLst>
                  <a:outerShdw blurRad="38100" dist="38100" dir="2700000" algn="tl">
                    <a:srgbClr val="000000"/>
                  </a:outerShdw>
                </a:effectLst>
                <a:latin typeface="Tahoma" pitchFamily="34" charset="0"/>
              </a:rPr>
              <a:t> </a:t>
            </a:r>
            <a:r>
              <a:rPr lang="es-ES_tradnl" sz="2600" i="1" dirty="0" err="1">
                <a:solidFill>
                  <a:schemeClr val="bg1">
                    <a:lumMod val="50000"/>
                  </a:schemeClr>
                </a:solidFill>
                <a:effectLst>
                  <a:outerShdw blurRad="38100" dist="38100" dir="2700000" algn="tl">
                    <a:srgbClr val="000000"/>
                  </a:outerShdw>
                </a:effectLst>
                <a:latin typeface="Tahoma" pitchFamily="34" charset="0"/>
              </a:rPr>
              <a:t>Comments</a:t>
            </a:r>
            <a:r>
              <a:rPr lang="es-ES_tradnl" sz="2600" i="1" dirty="0">
                <a:solidFill>
                  <a:schemeClr val="bg1">
                    <a:lumMod val="50000"/>
                  </a:schemeClr>
                </a:solidFill>
                <a:effectLst>
                  <a:outerShdw blurRad="38100" dist="38100" dir="2700000" algn="tl">
                    <a:srgbClr val="000000"/>
                  </a:outerShdw>
                </a:effectLst>
                <a:latin typeface="Tahoma" pitchFamily="34" charset="0"/>
              </a:rPr>
              <a:t>  </a:t>
            </a:r>
          </a:p>
          <a:p>
            <a:pPr lvl="1">
              <a:lnSpc>
                <a:spcPct val="90000"/>
              </a:lnSpc>
              <a:defRPr/>
            </a:pPr>
            <a:r>
              <a:rPr lang="es-ES_tradnl" sz="2600" i="1" dirty="0">
                <a:solidFill>
                  <a:schemeClr val="bg1">
                    <a:lumMod val="50000"/>
                  </a:schemeClr>
                </a:solidFill>
                <a:effectLst>
                  <a:outerShdw blurRad="38100" dist="38100" dir="2700000" algn="tl">
                    <a:srgbClr val="000000"/>
                  </a:outerShdw>
                </a:effectLst>
                <a:latin typeface="Tahoma" pitchFamily="34" charset="0"/>
              </a:rPr>
              <a:t>Algunos son trabajos en Fase de Desarrollo .</a:t>
            </a:r>
          </a:p>
          <a:p>
            <a:pPr lvl="1">
              <a:lnSpc>
                <a:spcPct val="90000"/>
              </a:lnSpc>
              <a:defRPr/>
            </a:pPr>
            <a:r>
              <a:rPr lang="es-ES_tradnl" sz="2600" i="1" dirty="0">
                <a:solidFill>
                  <a:schemeClr val="bg1">
                    <a:lumMod val="50000"/>
                  </a:schemeClr>
                </a:solidFill>
                <a:effectLst>
                  <a:outerShdw blurRad="38100" dist="38100" dir="2700000" algn="tl">
                    <a:srgbClr val="000000"/>
                  </a:outerShdw>
                </a:effectLst>
                <a:latin typeface="Tahoma" pitchFamily="34" charset="0"/>
              </a:rPr>
              <a:t>Gran parte de los Protocolos son Estandarizados a través de las RFC. </a:t>
            </a:r>
          </a:p>
          <a:p>
            <a:pPr lvl="1">
              <a:lnSpc>
                <a:spcPct val="90000"/>
              </a:lnSpc>
              <a:defRPr/>
            </a:pPr>
            <a:r>
              <a:rPr lang="es-ES_tradnl" sz="2600" i="1" dirty="0">
                <a:solidFill>
                  <a:schemeClr val="bg1">
                    <a:lumMod val="50000"/>
                  </a:schemeClr>
                </a:solidFill>
                <a:effectLst>
                  <a:outerShdw blurRad="38100" dist="38100" dir="2700000" algn="tl">
                    <a:srgbClr val="000000"/>
                  </a:outerShdw>
                </a:effectLst>
                <a:latin typeface="Tahoma" pitchFamily="34" charset="0"/>
              </a:rPr>
              <a:t>Periodos de Revisión : 6 meses</a:t>
            </a:r>
          </a:p>
          <a:p>
            <a:pPr lvl="1">
              <a:lnSpc>
                <a:spcPct val="90000"/>
              </a:lnSpc>
              <a:defRPr/>
            </a:pPr>
            <a:r>
              <a:rPr lang="es-ES_tradnl" sz="2600" i="1" dirty="0">
                <a:solidFill>
                  <a:schemeClr val="bg1">
                    <a:lumMod val="50000"/>
                  </a:schemeClr>
                </a:solidFill>
                <a:effectLst>
                  <a:outerShdw blurRad="38100" dist="38100" dir="2700000" algn="tl">
                    <a:srgbClr val="000000"/>
                  </a:outerShdw>
                </a:effectLst>
                <a:latin typeface="Tahoma" pitchFamily="34" charset="0"/>
              </a:rPr>
              <a:t>Son Publicados y Numerados con las siguientes categorías :</a:t>
            </a:r>
          </a:p>
          <a:p>
            <a:pPr lvl="2">
              <a:lnSpc>
                <a:spcPct val="90000"/>
              </a:lnSpc>
              <a:defRPr/>
            </a:pPr>
            <a:r>
              <a:rPr lang="es-ES_tradnl" sz="2200" i="1" dirty="0">
                <a:solidFill>
                  <a:schemeClr val="accent2">
                    <a:lumMod val="90000"/>
                    <a:lumOff val="10000"/>
                  </a:schemeClr>
                </a:solidFill>
                <a:effectLst>
                  <a:outerShdw blurRad="38100" dist="38100" dir="2700000" algn="tl">
                    <a:srgbClr val="000000"/>
                  </a:outerShdw>
                </a:effectLst>
                <a:latin typeface="Tahoma" pitchFamily="34" charset="0"/>
              </a:rPr>
              <a:t>Norma </a:t>
            </a:r>
            <a:r>
              <a:rPr lang="es-ES_tradnl" sz="2200" i="1" dirty="0">
                <a:solidFill>
                  <a:schemeClr val="accent2">
                    <a:lumMod val="90000"/>
                    <a:lumOff val="10000"/>
                  </a:schemeClr>
                </a:solidFill>
                <a:effectLst>
                  <a:outerShdw blurRad="38100" dist="38100" dir="2700000" algn="tl">
                    <a:srgbClr val="000000"/>
                  </a:outerShdw>
                </a:effectLst>
                <a:latin typeface="Tahoma" pitchFamily="34" charset="0"/>
                <a:sym typeface="Wingdings 3" pitchFamily="18" charset="2"/>
              </a:rPr>
              <a:t> (Standard) Protocolo Estándar Oficial.</a:t>
            </a:r>
          </a:p>
          <a:p>
            <a:pPr lvl="2">
              <a:lnSpc>
                <a:spcPct val="90000"/>
              </a:lnSpc>
              <a:defRPr/>
            </a:pPr>
            <a:r>
              <a:rPr lang="es-ES_tradnl" sz="2200" i="1" dirty="0">
                <a:solidFill>
                  <a:schemeClr val="accent2">
                    <a:lumMod val="90000"/>
                    <a:lumOff val="10000"/>
                  </a:schemeClr>
                </a:solidFill>
                <a:effectLst>
                  <a:outerShdw blurRad="38100" dist="38100" dir="2700000" algn="tl">
                    <a:srgbClr val="000000"/>
                  </a:outerShdw>
                </a:effectLst>
                <a:latin typeface="Tahoma" pitchFamily="34" charset="0"/>
                <a:sym typeface="Wingdings 3" pitchFamily="18" charset="2"/>
              </a:rPr>
              <a:t>Borrador (</a:t>
            </a:r>
            <a:r>
              <a:rPr lang="es-ES_tradnl" sz="2200" i="1" dirty="0" err="1">
                <a:solidFill>
                  <a:schemeClr val="accent2">
                    <a:lumMod val="90000"/>
                    <a:lumOff val="10000"/>
                  </a:schemeClr>
                </a:solidFill>
                <a:effectLst>
                  <a:outerShdw blurRad="38100" dist="38100" dir="2700000" algn="tl">
                    <a:srgbClr val="000000"/>
                  </a:outerShdw>
                </a:effectLst>
                <a:latin typeface="Tahoma" pitchFamily="34" charset="0"/>
                <a:sym typeface="Wingdings 3" pitchFamily="18" charset="2"/>
              </a:rPr>
              <a:t>Draft</a:t>
            </a:r>
            <a:r>
              <a:rPr lang="es-ES_tradnl" sz="2200" i="1" dirty="0">
                <a:solidFill>
                  <a:schemeClr val="accent2">
                    <a:lumMod val="90000"/>
                    <a:lumOff val="10000"/>
                  </a:schemeClr>
                </a:solidFill>
                <a:effectLst>
                  <a:outerShdw blurRad="38100" dist="38100" dir="2700000" algn="tl">
                    <a:srgbClr val="000000"/>
                  </a:outerShdw>
                </a:effectLst>
                <a:latin typeface="Tahoma" pitchFamily="34" charset="0"/>
                <a:sym typeface="Wingdings 3" pitchFamily="18" charset="2"/>
              </a:rPr>
              <a:t> Standard) Fase de Estudio.</a:t>
            </a:r>
          </a:p>
          <a:p>
            <a:pPr lvl="2">
              <a:lnSpc>
                <a:spcPct val="90000"/>
              </a:lnSpc>
              <a:defRPr/>
            </a:pPr>
            <a:r>
              <a:rPr lang="es-ES_tradnl" sz="2200" i="1" dirty="0">
                <a:solidFill>
                  <a:schemeClr val="accent2">
                    <a:lumMod val="90000"/>
                    <a:lumOff val="10000"/>
                  </a:schemeClr>
                </a:solidFill>
                <a:effectLst>
                  <a:outerShdw blurRad="38100" dist="38100" dir="2700000" algn="tl">
                    <a:srgbClr val="000000"/>
                  </a:outerShdw>
                </a:effectLst>
                <a:latin typeface="Tahoma" pitchFamily="34" charset="0"/>
                <a:sym typeface="Wingdings 3" pitchFamily="18" charset="2"/>
              </a:rPr>
              <a:t>Propuesta  (</a:t>
            </a:r>
            <a:r>
              <a:rPr lang="es-ES_tradnl" sz="2200" i="1" dirty="0" err="1">
                <a:solidFill>
                  <a:schemeClr val="accent2">
                    <a:lumMod val="90000"/>
                    <a:lumOff val="10000"/>
                  </a:schemeClr>
                </a:solidFill>
                <a:effectLst>
                  <a:outerShdw blurRad="38100" dist="38100" dir="2700000" algn="tl">
                    <a:srgbClr val="000000"/>
                  </a:outerShdw>
                </a:effectLst>
                <a:latin typeface="Tahoma" pitchFamily="34" charset="0"/>
                <a:sym typeface="Wingdings 3" pitchFamily="18" charset="2"/>
              </a:rPr>
              <a:t>Proposed</a:t>
            </a:r>
            <a:r>
              <a:rPr lang="es-ES_tradnl" sz="2200" i="1" dirty="0">
                <a:solidFill>
                  <a:schemeClr val="accent2">
                    <a:lumMod val="90000"/>
                    <a:lumOff val="10000"/>
                  </a:schemeClr>
                </a:solidFill>
                <a:effectLst>
                  <a:outerShdw blurRad="38100" dist="38100" dir="2700000" algn="tl">
                    <a:srgbClr val="000000"/>
                  </a:outerShdw>
                </a:effectLst>
                <a:latin typeface="Tahoma" pitchFamily="34" charset="0"/>
                <a:sym typeface="Wingdings 3" pitchFamily="18" charset="2"/>
              </a:rPr>
              <a:t> Standard) </a:t>
            </a:r>
            <a:r>
              <a:rPr lang="es-ES_tradnl" sz="1600" i="1" dirty="0">
                <a:solidFill>
                  <a:schemeClr val="accent2">
                    <a:lumMod val="90000"/>
                    <a:lumOff val="10000"/>
                  </a:schemeClr>
                </a:solidFill>
                <a:effectLst>
                  <a:outerShdw blurRad="38100" dist="38100" dir="2700000" algn="tl">
                    <a:srgbClr val="000000"/>
                  </a:outerShdw>
                </a:effectLst>
                <a:latin typeface="Tahoma" pitchFamily="34" charset="0"/>
                <a:sym typeface="Wingdings 3" pitchFamily="18" charset="2"/>
              </a:rPr>
              <a:t>Fase de Estudio en futura aprobación.</a:t>
            </a:r>
            <a:endParaRPr lang="es-ES_tradnl" sz="2200" i="1" dirty="0">
              <a:solidFill>
                <a:schemeClr val="accent2">
                  <a:lumMod val="90000"/>
                  <a:lumOff val="10000"/>
                </a:schemeClr>
              </a:solidFill>
              <a:effectLst>
                <a:outerShdw blurRad="38100" dist="38100" dir="2700000" algn="tl">
                  <a:srgbClr val="000000"/>
                </a:outerShdw>
              </a:effectLst>
              <a:latin typeface="Tahoma" pitchFamily="34" charset="0"/>
              <a:sym typeface="Wingdings 3" pitchFamily="18" charset="2"/>
            </a:endParaRPr>
          </a:p>
          <a:p>
            <a:pPr lvl="2">
              <a:lnSpc>
                <a:spcPct val="90000"/>
              </a:lnSpc>
              <a:defRPr/>
            </a:pPr>
            <a:r>
              <a:rPr lang="es-ES_tradnl" sz="2200" i="1" dirty="0">
                <a:solidFill>
                  <a:schemeClr val="accent2">
                    <a:lumMod val="90000"/>
                    <a:lumOff val="10000"/>
                  </a:schemeClr>
                </a:solidFill>
                <a:effectLst>
                  <a:outerShdw blurRad="38100" dist="38100" dir="2700000" algn="tl">
                    <a:srgbClr val="000000"/>
                  </a:outerShdw>
                </a:effectLst>
                <a:latin typeface="Tahoma" pitchFamily="34" charset="0"/>
                <a:sym typeface="Wingdings 3" pitchFamily="18" charset="2"/>
              </a:rPr>
              <a:t>Experimental  Fase de Pruebas</a:t>
            </a:r>
          </a:p>
          <a:p>
            <a:pPr lvl="2">
              <a:lnSpc>
                <a:spcPct val="90000"/>
              </a:lnSpc>
              <a:defRPr/>
            </a:pPr>
            <a:r>
              <a:rPr lang="es-ES_tradnl" sz="2200" i="1" dirty="0">
                <a:solidFill>
                  <a:schemeClr val="accent2">
                    <a:lumMod val="90000"/>
                    <a:lumOff val="10000"/>
                  </a:schemeClr>
                </a:solidFill>
                <a:effectLst>
                  <a:outerShdw blurRad="38100" dist="38100" dir="2700000" algn="tl">
                    <a:srgbClr val="000000"/>
                  </a:outerShdw>
                </a:effectLst>
                <a:latin typeface="Tahoma" pitchFamily="34" charset="0"/>
                <a:sym typeface="Wingdings 3" pitchFamily="18" charset="2"/>
              </a:rPr>
              <a:t>Histórico  (</a:t>
            </a:r>
            <a:r>
              <a:rPr lang="es-ES_tradnl" sz="2200" i="1" dirty="0" err="1">
                <a:solidFill>
                  <a:schemeClr val="accent2">
                    <a:lumMod val="90000"/>
                    <a:lumOff val="10000"/>
                  </a:schemeClr>
                </a:solidFill>
                <a:effectLst>
                  <a:outerShdw blurRad="38100" dist="38100" dir="2700000" algn="tl">
                    <a:srgbClr val="000000"/>
                  </a:outerShdw>
                </a:effectLst>
                <a:latin typeface="Tahoma" pitchFamily="34" charset="0"/>
                <a:sym typeface="Wingdings 3" pitchFamily="18" charset="2"/>
              </a:rPr>
              <a:t>Historic</a:t>
            </a:r>
            <a:r>
              <a:rPr lang="es-ES_tradnl" sz="2200" i="1" dirty="0">
                <a:solidFill>
                  <a:schemeClr val="accent2">
                    <a:lumMod val="90000"/>
                    <a:lumOff val="10000"/>
                  </a:schemeClr>
                </a:solidFill>
                <a:effectLst>
                  <a:outerShdw blurRad="38100" dist="38100" dir="2700000" algn="tl">
                    <a:srgbClr val="000000"/>
                  </a:outerShdw>
                </a:effectLst>
                <a:latin typeface="Tahoma" pitchFamily="34" charset="0"/>
                <a:sym typeface="Wingdings 3" pitchFamily="18" charset="2"/>
              </a:rPr>
              <a:t>) </a:t>
            </a:r>
            <a:r>
              <a:rPr lang="es-ES_tradnl" sz="1800" i="1" dirty="0">
                <a:solidFill>
                  <a:schemeClr val="accent2">
                    <a:lumMod val="90000"/>
                    <a:lumOff val="10000"/>
                  </a:schemeClr>
                </a:solidFill>
                <a:effectLst>
                  <a:outerShdw blurRad="38100" dist="38100" dir="2700000" algn="tl">
                    <a:srgbClr val="000000"/>
                  </a:outerShdw>
                </a:effectLst>
                <a:latin typeface="Tahoma" pitchFamily="34" charset="0"/>
                <a:sym typeface="Wingdings 3" pitchFamily="18" charset="2"/>
              </a:rPr>
              <a:t>Norma superada ya no considerada Estándar. </a:t>
            </a:r>
            <a:endParaRPr lang="es-ES_tradnl" sz="1800" i="1" dirty="0">
              <a:solidFill>
                <a:schemeClr val="accent2">
                  <a:lumMod val="90000"/>
                  <a:lumOff val="10000"/>
                </a:schemeClr>
              </a:solidFill>
              <a:effectLst>
                <a:outerShdw blurRad="38100" dist="38100" dir="2700000" algn="tl">
                  <a:srgbClr val="000000"/>
                </a:outerShdw>
              </a:effectLst>
              <a:latin typeface="Tahoma" pitchFamily="34" charset="0"/>
            </a:endParaRPr>
          </a:p>
        </p:txBody>
      </p:sp>
    </p:spTree>
  </p:cSld>
  <p:clrMapOvr>
    <a:overrideClrMapping bg1="dk2" tx1="lt1" bg2="dk1"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0" y="228600"/>
            <a:ext cx="9144000" cy="1143000"/>
          </a:xfrm>
          <a:solidFill>
            <a:schemeClr val="bg1">
              <a:lumMod val="20000"/>
              <a:lumOff val="80000"/>
            </a:schemeClr>
          </a:solidFill>
          <a:ln w="76200" cap="flat" algn="ctr">
            <a:solidFill>
              <a:schemeClr val="accent2">
                <a:lumMod val="50000"/>
                <a:lumOff val="50000"/>
              </a:schemeClr>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sz="2800" b="1" i="1" cap="all">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Internet</a:t>
            </a:r>
            <a:br>
              <a:rPr lang="es-ES_tradnl" sz="2800" b="1" i="1" cap="all">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br>
            <a:r>
              <a:rPr lang="es-ES_tradnl" sz="2800" b="1" i="1" cap="all">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Normalización en Internet</a:t>
            </a:r>
          </a:p>
        </p:txBody>
      </p:sp>
      <p:sp>
        <p:nvSpPr>
          <p:cNvPr id="156675" name="Rectangle 3"/>
          <p:cNvSpPr>
            <a:spLocks noGrp="1" noChangeArrowheads="1"/>
          </p:cNvSpPr>
          <p:nvPr>
            <p:ph type="body" idx="1"/>
          </p:nvPr>
        </p:nvSpPr>
        <p:spPr>
          <a:xfrm>
            <a:off x="228600" y="1447800"/>
            <a:ext cx="8915400" cy="5181600"/>
          </a:xfrm>
          <a:solidFill>
            <a:schemeClr val="accent2">
              <a:lumMod val="25000"/>
              <a:lumOff val="75000"/>
            </a:schemeClr>
          </a:solidFill>
          <a:ln w="76200">
            <a:solidFill>
              <a:schemeClr val="bg1">
                <a:lumMod val="75000"/>
              </a:schemeClr>
            </a:solidFill>
          </a:ln>
        </p:spPr>
        <p:txBody>
          <a:bodyPr/>
          <a:lstStyle/>
          <a:p>
            <a:pPr>
              <a:defRPr/>
            </a:pPr>
            <a:r>
              <a:rPr lang="es-ES_tradnl" sz="2200" i="1" u="sng" dirty="0">
                <a:solidFill>
                  <a:schemeClr val="accent2">
                    <a:lumMod val="90000"/>
                    <a:lumOff val="10000"/>
                  </a:schemeClr>
                </a:solidFill>
                <a:effectLst>
                  <a:outerShdw blurRad="38100" dist="38100" dir="2700000" algn="tl">
                    <a:srgbClr val="000000"/>
                  </a:outerShdw>
                </a:effectLst>
                <a:latin typeface="Tahoma" pitchFamily="34" charset="0"/>
              </a:rPr>
              <a:t>RFC </a:t>
            </a:r>
            <a:r>
              <a:rPr lang="es-ES_tradnl" sz="2200" i="1" dirty="0">
                <a:solidFill>
                  <a:schemeClr val="accent2">
                    <a:lumMod val="90000"/>
                    <a:lumOff val="10000"/>
                  </a:schemeClr>
                </a:solidFill>
                <a:effectLst>
                  <a:outerShdw blurRad="38100" dist="38100" dir="2700000" algn="tl">
                    <a:srgbClr val="000000"/>
                  </a:outerShdw>
                </a:effectLst>
                <a:latin typeface="Tahoma" pitchFamily="34" charset="0"/>
              </a:rPr>
              <a:t>– </a:t>
            </a:r>
            <a:r>
              <a:rPr lang="es-ES_tradnl" sz="2200" i="1" dirty="0" err="1">
                <a:solidFill>
                  <a:schemeClr val="accent2">
                    <a:lumMod val="90000"/>
                    <a:lumOff val="10000"/>
                  </a:schemeClr>
                </a:solidFill>
                <a:effectLst>
                  <a:outerShdw blurRad="38100" dist="38100" dir="2700000" algn="tl">
                    <a:srgbClr val="000000"/>
                  </a:outerShdw>
                </a:effectLst>
                <a:latin typeface="Tahoma" pitchFamily="34" charset="0"/>
              </a:rPr>
              <a:t>Request</a:t>
            </a:r>
            <a:r>
              <a:rPr lang="es-ES_tradnl" sz="2200" i="1" dirty="0">
                <a:solidFill>
                  <a:schemeClr val="accent2">
                    <a:lumMod val="90000"/>
                    <a:lumOff val="10000"/>
                  </a:schemeClr>
                </a:solidFill>
                <a:effectLst>
                  <a:outerShdw blurRad="38100" dist="38100" dir="2700000" algn="tl">
                    <a:srgbClr val="000000"/>
                  </a:outerShdw>
                </a:effectLst>
                <a:latin typeface="Tahoma" pitchFamily="34" charset="0"/>
              </a:rPr>
              <a:t> </a:t>
            </a:r>
            <a:r>
              <a:rPr lang="es-ES_tradnl" sz="2200" i="1" dirty="0" err="1">
                <a:solidFill>
                  <a:schemeClr val="accent2">
                    <a:lumMod val="90000"/>
                    <a:lumOff val="10000"/>
                  </a:schemeClr>
                </a:solidFill>
                <a:effectLst>
                  <a:outerShdw blurRad="38100" dist="38100" dir="2700000" algn="tl">
                    <a:srgbClr val="000000"/>
                  </a:outerShdw>
                </a:effectLst>
                <a:latin typeface="Tahoma" pitchFamily="34" charset="0"/>
              </a:rPr>
              <a:t>For</a:t>
            </a:r>
            <a:r>
              <a:rPr lang="es-ES_tradnl" sz="2200" i="1" dirty="0">
                <a:solidFill>
                  <a:schemeClr val="accent2">
                    <a:lumMod val="90000"/>
                    <a:lumOff val="10000"/>
                  </a:schemeClr>
                </a:solidFill>
                <a:effectLst>
                  <a:outerShdw blurRad="38100" dist="38100" dir="2700000" algn="tl">
                    <a:srgbClr val="000000"/>
                  </a:outerShdw>
                </a:effectLst>
                <a:latin typeface="Tahoma" pitchFamily="34" charset="0"/>
              </a:rPr>
              <a:t> </a:t>
            </a:r>
            <a:r>
              <a:rPr lang="es-ES_tradnl" sz="2200" i="1" dirty="0" err="1">
                <a:solidFill>
                  <a:schemeClr val="accent2">
                    <a:lumMod val="90000"/>
                    <a:lumOff val="10000"/>
                  </a:schemeClr>
                </a:solidFill>
                <a:effectLst>
                  <a:outerShdw blurRad="38100" dist="38100" dir="2700000" algn="tl">
                    <a:srgbClr val="000000"/>
                  </a:outerShdw>
                </a:effectLst>
                <a:latin typeface="Tahoma" pitchFamily="34" charset="0"/>
              </a:rPr>
              <a:t>Comments</a:t>
            </a:r>
            <a:r>
              <a:rPr lang="es-ES_tradnl" sz="2200" i="1" dirty="0">
                <a:solidFill>
                  <a:schemeClr val="accent2">
                    <a:lumMod val="90000"/>
                    <a:lumOff val="10000"/>
                  </a:schemeClr>
                </a:solidFill>
                <a:effectLst>
                  <a:outerShdw blurRad="38100" dist="38100" dir="2700000" algn="tl">
                    <a:srgbClr val="000000"/>
                  </a:outerShdw>
                </a:effectLst>
                <a:latin typeface="Tahoma" pitchFamily="34" charset="0"/>
              </a:rPr>
              <a:t>.  </a:t>
            </a:r>
          </a:p>
          <a:p>
            <a:pPr lvl="1">
              <a:defRPr/>
            </a:pPr>
            <a:r>
              <a:rPr lang="es-ES_tradnl" sz="2600" i="1" dirty="0">
                <a:solidFill>
                  <a:schemeClr val="accent2">
                    <a:lumMod val="90000"/>
                    <a:lumOff val="10000"/>
                  </a:schemeClr>
                </a:solidFill>
                <a:effectLst>
                  <a:outerShdw blurRad="38100" dist="38100" dir="2700000" algn="tl">
                    <a:srgbClr val="000000"/>
                  </a:outerShdw>
                </a:effectLst>
                <a:latin typeface="Tahoma" pitchFamily="34" charset="0"/>
              </a:rPr>
              <a:t>Son clasificadas de acuerdo al nivel de requisito :</a:t>
            </a:r>
          </a:p>
          <a:p>
            <a:pPr lvl="2">
              <a:defRPr/>
            </a:pPr>
            <a:r>
              <a:rPr lang="es-ES_tradnl" sz="2200" i="1" dirty="0">
                <a:solidFill>
                  <a:schemeClr val="accent2">
                    <a:lumMod val="75000"/>
                    <a:lumOff val="25000"/>
                  </a:schemeClr>
                </a:solidFill>
                <a:effectLst>
                  <a:outerShdw blurRad="38100" dist="38100" dir="2700000" algn="tl">
                    <a:srgbClr val="000000"/>
                  </a:outerShdw>
                </a:effectLst>
                <a:latin typeface="Tahoma" pitchFamily="34" charset="0"/>
              </a:rPr>
              <a:t>Requerido </a:t>
            </a:r>
            <a:r>
              <a:rPr lang="es-ES_tradnl" sz="2200" i="1" dirty="0">
                <a:solidFill>
                  <a:schemeClr val="accent2">
                    <a:lumMod val="75000"/>
                    <a:lumOff val="25000"/>
                  </a:schemeClr>
                </a:solidFill>
                <a:effectLst>
                  <a:outerShdw blurRad="38100" dist="38100" dir="2700000" algn="tl">
                    <a:srgbClr val="000000"/>
                  </a:outerShdw>
                </a:effectLst>
                <a:latin typeface="Tahoma" pitchFamily="34" charset="0"/>
                <a:sym typeface="Wingdings 3" pitchFamily="18" charset="2"/>
              </a:rPr>
              <a:t> Implementación Obligatoria en Sistemas de Internet.</a:t>
            </a:r>
          </a:p>
          <a:p>
            <a:pPr lvl="2">
              <a:defRPr/>
            </a:pPr>
            <a:r>
              <a:rPr lang="es-ES_tradnl" sz="2200" i="1" dirty="0">
                <a:solidFill>
                  <a:schemeClr val="accent2">
                    <a:lumMod val="75000"/>
                    <a:lumOff val="25000"/>
                  </a:schemeClr>
                </a:solidFill>
                <a:effectLst>
                  <a:outerShdw blurRad="38100" dist="38100" dir="2700000" algn="tl">
                    <a:srgbClr val="000000"/>
                  </a:outerShdw>
                </a:effectLst>
                <a:latin typeface="Tahoma" pitchFamily="34" charset="0"/>
                <a:sym typeface="Wingdings 3" pitchFamily="18" charset="2"/>
              </a:rPr>
              <a:t>Recomendado Implementación Recomendada en Sistemas de Internet.</a:t>
            </a:r>
          </a:p>
          <a:p>
            <a:pPr lvl="2">
              <a:defRPr/>
            </a:pPr>
            <a:r>
              <a:rPr lang="es-ES_tradnl" sz="2200" i="1" dirty="0">
                <a:solidFill>
                  <a:schemeClr val="accent2">
                    <a:lumMod val="75000"/>
                    <a:lumOff val="25000"/>
                  </a:schemeClr>
                </a:solidFill>
                <a:effectLst>
                  <a:outerShdw blurRad="38100" dist="38100" dir="2700000" algn="tl">
                    <a:srgbClr val="000000"/>
                  </a:outerShdw>
                </a:effectLst>
                <a:latin typeface="Tahoma" pitchFamily="34" charset="0"/>
                <a:sym typeface="Wingdings 3" pitchFamily="18" charset="2"/>
              </a:rPr>
              <a:t>Opcional  Implementación Opcional en Sistemas de Internet.</a:t>
            </a:r>
          </a:p>
          <a:p>
            <a:pPr lvl="2">
              <a:defRPr/>
            </a:pPr>
            <a:r>
              <a:rPr lang="es-ES_tradnl" sz="2200" i="1" dirty="0">
                <a:solidFill>
                  <a:schemeClr val="accent2">
                    <a:lumMod val="75000"/>
                    <a:lumOff val="25000"/>
                  </a:schemeClr>
                </a:solidFill>
                <a:effectLst>
                  <a:outerShdw blurRad="38100" dist="38100" dir="2700000" algn="tl">
                    <a:srgbClr val="000000"/>
                  </a:outerShdw>
                </a:effectLst>
                <a:latin typeface="Tahoma" pitchFamily="34" charset="0"/>
                <a:sym typeface="Wingdings 3" pitchFamily="18" charset="2"/>
              </a:rPr>
              <a:t>Limitado  Implementación en algunos Sistemas de Internet. </a:t>
            </a:r>
          </a:p>
          <a:p>
            <a:pPr lvl="2">
              <a:defRPr/>
            </a:pPr>
            <a:r>
              <a:rPr lang="es-ES_tradnl" sz="2200" i="1" dirty="0">
                <a:solidFill>
                  <a:schemeClr val="accent2">
                    <a:lumMod val="75000"/>
                    <a:lumOff val="25000"/>
                  </a:schemeClr>
                </a:solidFill>
                <a:effectLst>
                  <a:outerShdw blurRad="38100" dist="38100" dir="2700000" algn="tl">
                    <a:srgbClr val="000000"/>
                  </a:outerShdw>
                </a:effectLst>
                <a:latin typeface="Tahoma" pitchFamily="34" charset="0"/>
                <a:sym typeface="Wingdings 3" pitchFamily="18" charset="2"/>
              </a:rPr>
              <a:t>No Recomendado  Históricos  o Implementación No Recomendada en Sistemas de Internet</a:t>
            </a:r>
            <a:endParaRPr lang="es-ES_tradnl" sz="2000" i="1" dirty="0">
              <a:solidFill>
                <a:schemeClr val="accent2">
                  <a:lumMod val="75000"/>
                  <a:lumOff val="25000"/>
                </a:schemeClr>
              </a:solidFill>
              <a:effectLst>
                <a:outerShdw blurRad="38100" dist="38100" dir="2700000" algn="tl">
                  <a:srgbClr val="000000"/>
                </a:outerShdw>
              </a:effectLst>
              <a:latin typeface="Tahoma" pitchFamily="34" charset="0"/>
            </a:endParaRPr>
          </a:p>
        </p:txBody>
      </p:sp>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56674"/>
                                        </p:tgtEl>
                                        <p:attrNameLst>
                                          <p:attrName>style.visibility</p:attrName>
                                        </p:attrNameLst>
                                      </p:cBhvr>
                                      <p:to>
                                        <p:strVal val="visible"/>
                                      </p:to>
                                    </p:set>
                                    <p:anim calcmode="lin" valueType="num">
                                      <p:cBhvr>
                                        <p:cTn id="7" dur="1000" fill="hold"/>
                                        <p:tgtEl>
                                          <p:spTgt spid="156674"/>
                                        </p:tgtEl>
                                        <p:attrNameLst>
                                          <p:attrName>ppt_w</p:attrName>
                                        </p:attrNameLst>
                                      </p:cBhvr>
                                      <p:tavLst>
                                        <p:tav tm="0">
                                          <p:val>
                                            <p:fltVal val="0"/>
                                          </p:val>
                                        </p:tav>
                                        <p:tav tm="100000">
                                          <p:val>
                                            <p:strVal val="#ppt_w"/>
                                          </p:val>
                                        </p:tav>
                                      </p:tavLst>
                                    </p:anim>
                                    <p:anim calcmode="lin" valueType="num">
                                      <p:cBhvr>
                                        <p:cTn id="8" dur="1000" fill="hold"/>
                                        <p:tgtEl>
                                          <p:spTgt spid="156674"/>
                                        </p:tgtEl>
                                        <p:attrNameLst>
                                          <p:attrName>ppt_h</p:attrName>
                                        </p:attrNameLst>
                                      </p:cBhvr>
                                      <p:tavLst>
                                        <p:tav tm="0">
                                          <p:val>
                                            <p:fltVal val="0"/>
                                          </p:val>
                                        </p:tav>
                                        <p:tav tm="100000">
                                          <p:val>
                                            <p:strVal val="#ppt_h"/>
                                          </p:val>
                                        </p:tav>
                                      </p:tavLst>
                                    </p:anim>
                                    <p:anim calcmode="lin" valueType="num">
                                      <p:cBhvr>
                                        <p:cTn id="9" dur="1000" fill="hold"/>
                                        <p:tgtEl>
                                          <p:spTgt spid="156674"/>
                                        </p:tgtEl>
                                        <p:attrNameLst>
                                          <p:attrName>style.rotation</p:attrName>
                                        </p:attrNameLst>
                                      </p:cBhvr>
                                      <p:tavLst>
                                        <p:tav tm="0">
                                          <p:val>
                                            <p:fltVal val="90"/>
                                          </p:val>
                                        </p:tav>
                                        <p:tav tm="100000">
                                          <p:val>
                                            <p:fltVal val="0"/>
                                          </p:val>
                                        </p:tav>
                                      </p:tavLst>
                                    </p:anim>
                                    <p:animEffect transition="in" filter="fade">
                                      <p:cBhvr>
                                        <p:cTn id="10" dur="1000"/>
                                        <p:tgtEl>
                                          <p:spTgt spid="15667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56675">
                                            <p:bg/>
                                          </p:spTgt>
                                        </p:tgtEl>
                                        <p:attrNameLst>
                                          <p:attrName>style.visibility</p:attrName>
                                        </p:attrNameLst>
                                      </p:cBhvr>
                                      <p:to>
                                        <p:strVal val="visible"/>
                                      </p:to>
                                    </p:set>
                                    <p:anim calcmode="lin" valueType="num">
                                      <p:cBhvr>
                                        <p:cTn id="15" dur="1000" fill="hold"/>
                                        <p:tgtEl>
                                          <p:spTgt spid="156675">
                                            <p:bg/>
                                          </p:spTgt>
                                        </p:tgtEl>
                                        <p:attrNameLst>
                                          <p:attrName>ppt_w</p:attrName>
                                        </p:attrNameLst>
                                      </p:cBhvr>
                                      <p:tavLst>
                                        <p:tav tm="0">
                                          <p:val>
                                            <p:fltVal val="0"/>
                                          </p:val>
                                        </p:tav>
                                        <p:tav tm="100000">
                                          <p:val>
                                            <p:strVal val="#ppt_w"/>
                                          </p:val>
                                        </p:tav>
                                      </p:tavLst>
                                    </p:anim>
                                    <p:anim calcmode="lin" valueType="num">
                                      <p:cBhvr>
                                        <p:cTn id="16" dur="1000" fill="hold"/>
                                        <p:tgtEl>
                                          <p:spTgt spid="156675">
                                            <p:bg/>
                                          </p:spTgt>
                                        </p:tgtEl>
                                        <p:attrNameLst>
                                          <p:attrName>ppt_h</p:attrName>
                                        </p:attrNameLst>
                                      </p:cBhvr>
                                      <p:tavLst>
                                        <p:tav tm="0">
                                          <p:val>
                                            <p:fltVal val="0"/>
                                          </p:val>
                                        </p:tav>
                                        <p:tav tm="100000">
                                          <p:val>
                                            <p:strVal val="#ppt_h"/>
                                          </p:val>
                                        </p:tav>
                                      </p:tavLst>
                                    </p:anim>
                                    <p:anim calcmode="lin" valueType="num">
                                      <p:cBhvr>
                                        <p:cTn id="17" dur="1000" fill="hold"/>
                                        <p:tgtEl>
                                          <p:spTgt spid="156675">
                                            <p:bg/>
                                          </p:spTgt>
                                        </p:tgtEl>
                                        <p:attrNameLst>
                                          <p:attrName>style.rotation</p:attrName>
                                        </p:attrNameLst>
                                      </p:cBhvr>
                                      <p:tavLst>
                                        <p:tav tm="0">
                                          <p:val>
                                            <p:fltVal val="90"/>
                                          </p:val>
                                        </p:tav>
                                        <p:tav tm="100000">
                                          <p:val>
                                            <p:fltVal val="0"/>
                                          </p:val>
                                        </p:tav>
                                      </p:tavLst>
                                    </p:anim>
                                    <p:animEffect transition="in" filter="fade">
                                      <p:cBhvr>
                                        <p:cTn id="18" dur="1000"/>
                                        <p:tgtEl>
                                          <p:spTgt spid="156675">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56675">
                                            <p:txEl>
                                              <p:pRg st="0" end="0"/>
                                            </p:txEl>
                                          </p:spTgt>
                                        </p:tgtEl>
                                        <p:attrNameLst>
                                          <p:attrName>style.visibility</p:attrName>
                                        </p:attrNameLst>
                                      </p:cBhvr>
                                      <p:to>
                                        <p:strVal val="visible"/>
                                      </p:to>
                                    </p:set>
                                    <p:anim calcmode="lin" valueType="num">
                                      <p:cBhvr>
                                        <p:cTn id="23" dur="1000" fill="hold"/>
                                        <p:tgtEl>
                                          <p:spTgt spid="156675">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156675">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156675">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15667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56675">
                                            <p:txEl>
                                              <p:pRg st="1" end="1"/>
                                            </p:txEl>
                                          </p:spTgt>
                                        </p:tgtEl>
                                        <p:attrNameLst>
                                          <p:attrName>style.visibility</p:attrName>
                                        </p:attrNameLst>
                                      </p:cBhvr>
                                      <p:to>
                                        <p:strVal val="visible"/>
                                      </p:to>
                                    </p:set>
                                    <p:anim calcmode="lin" valueType="num">
                                      <p:cBhvr>
                                        <p:cTn id="31" dur="1000" fill="hold"/>
                                        <p:tgtEl>
                                          <p:spTgt spid="156675">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156675">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156675">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156675">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156675">
                                            <p:txEl>
                                              <p:pRg st="2" end="2"/>
                                            </p:txEl>
                                          </p:spTgt>
                                        </p:tgtEl>
                                        <p:attrNameLst>
                                          <p:attrName>style.visibility</p:attrName>
                                        </p:attrNameLst>
                                      </p:cBhvr>
                                      <p:to>
                                        <p:strVal val="visible"/>
                                      </p:to>
                                    </p:set>
                                    <p:anim calcmode="lin" valueType="num">
                                      <p:cBhvr>
                                        <p:cTn id="39" dur="1000" fill="hold"/>
                                        <p:tgtEl>
                                          <p:spTgt spid="156675">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156675">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156675">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156675">
                                            <p:txEl>
                                              <p:pRg st="2" end="2"/>
                                            </p:txEl>
                                          </p:spTgt>
                                        </p:tgtEl>
                                      </p:cBhvr>
                                    </p:animEffect>
                                  </p:childTnLst>
                                </p:cTn>
                              </p:par>
                              <p:par>
                                <p:cTn id="43" presetID="31" presetClass="entr" presetSubtype="0" fill="hold" grpId="0" nodeType="withEffect">
                                  <p:stCondLst>
                                    <p:cond delay="0"/>
                                  </p:stCondLst>
                                  <p:childTnLst>
                                    <p:set>
                                      <p:cBhvr>
                                        <p:cTn id="44" dur="1" fill="hold">
                                          <p:stCondLst>
                                            <p:cond delay="0"/>
                                          </p:stCondLst>
                                        </p:cTn>
                                        <p:tgtEl>
                                          <p:spTgt spid="156675">
                                            <p:txEl>
                                              <p:pRg st="3" end="3"/>
                                            </p:txEl>
                                          </p:spTgt>
                                        </p:tgtEl>
                                        <p:attrNameLst>
                                          <p:attrName>style.visibility</p:attrName>
                                        </p:attrNameLst>
                                      </p:cBhvr>
                                      <p:to>
                                        <p:strVal val="visible"/>
                                      </p:to>
                                    </p:set>
                                    <p:anim calcmode="lin" valueType="num">
                                      <p:cBhvr>
                                        <p:cTn id="45" dur="1000" fill="hold"/>
                                        <p:tgtEl>
                                          <p:spTgt spid="156675">
                                            <p:txEl>
                                              <p:pRg st="3" end="3"/>
                                            </p:txEl>
                                          </p:spTgt>
                                        </p:tgtEl>
                                        <p:attrNameLst>
                                          <p:attrName>ppt_w</p:attrName>
                                        </p:attrNameLst>
                                      </p:cBhvr>
                                      <p:tavLst>
                                        <p:tav tm="0">
                                          <p:val>
                                            <p:fltVal val="0"/>
                                          </p:val>
                                        </p:tav>
                                        <p:tav tm="100000">
                                          <p:val>
                                            <p:strVal val="#ppt_w"/>
                                          </p:val>
                                        </p:tav>
                                      </p:tavLst>
                                    </p:anim>
                                    <p:anim calcmode="lin" valueType="num">
                                      <p:cBhvr>
                                        <p:cTn id="46" dur="1000" fill="hold"/>
                                        <p:tgtEl>
                                          <p:spTgt spid="156675">
                                            <p:txEl>
                                              <p:pRg st="3" end="3"/>
                                            </p:txEl>
                                          </p:spTgt>
                                        </p:tgtEl>
                                        <p:attrNameLst>
                                          <p:attrName>ppt_h</p:attrName>
                                        </p:attrNameLst>
                                      </p:cBhvr>
                                      <p:tavLst>
                                        <p:tav tm="0">
                                          <p:val>
                                            <p:fltVal val="0"/>
                                          </p:val>
                                        </p:tav>
                                        <p:tav tm="100000">
                                          <p:val>
                                            <p:strVal val="#ppt_h"/>
                                          </p:val>
                                        </p:tav>
                                      </p:tavLst>
                                    </p:anim>
                                    <p:anim calcmode="lin" valueType="num">
                                      <p:cBhvr>
                                        <p:cTn id="47" dur="1000" fill="hold"/>
                                        <p:tgtEl>
                                          <p:spTgt spid="156675">
                                            <p:txEl>
                                              <p:pRg st="3" end="3"/>
                                            </p:txEl>
                                          </p:spTgt>
                                        </p:tgtEl>
                                        <p:attrNameLst>
                                          <p:attrName>style.rotation</p:attrName>
                                        </p:attrNameLst>
                                      </p:cBhvr>
                                      <p:tavLst>
                                        <p:tav tm="0">
                                          <p:val>
                                            <p:fltVal val="90"/>
                                          </p:val>
                                        </p:tav>
                                        <p:tav tm="100000">
                                          <p:val>
                                            <p:fltVal val="0"/>
                                          </p:val>
                                        </p:tav>
                                      </p:tavLst>
                                    </p:anim>
                                    <p:animEffect transition="in" filter="fade">
                                      <p:cBhvr>
                                        <p:cTn id="48" dur="1000"/>
                                        <p:tgtEl>
                                          <p:spTgt spid="156675">
                                            <p:txEl>
                                              <p:pRg st="3" end="3"/>
                                            </p:txEl>
                                          </p:spTgt>
                                        </p:tgtEl>
                                      </p:cBhvr>
                                    </p:animEffect>
                                  </p:childTnLst>
                                </p:cTn>
                              </p:par>
                              <p:par>
                                <p:cTn id="49" presetID="31" presetClass="entr" presetSubtype="0" fill="hold" grpId="0" nodeType="withEffect">
                                  <p:stCondLst>
                                    <p:cond delay="0"/>
                                  </p:stCondLst>
                                  <p:childTnLst>
                                    <p:set>
                                      <p:cBhvr>
                                        <p:cTn id="50" dur="1" fill="hold">
                                          <p:stCondLst>
                                            <p:cond delay="0"/>
                                          </p:stCondLst>
                                        </p:cTn>
                                        <p:tgtEl>
                                          <p:spTgt spid="156675">
                                            <p:txEl>
                                              <p:pRg st="4" end="4"/>
                                            </p:txEl>
                                          </p:spTgt>
                                        </p:tgtEl>
                                        <p:attrNameLst>
                                          <p:attrName>style.visibility</p:attrName>
                                        </p:attrNameLst>
                                      </p:cBhvr>
                                      <p:to>
                                        <p:strVal val="visible"/>
                                      </p:to>
                                    </p:set>
                                    <p:anim calcmode="lin" valueType="num">
                                      <p:cBhvr>
                                        <p:cTn id="51" dur="1000" fill="hold"/>
                                        <p:tgtEl>
                                          <p:spTgt spid="156675">
                                            <p:txEl>
                                              <p:pRg st="4" end="4"/>
                                            </p:txEl>
                                          </p:spTgt>
                                        </p:tgtEl>
                                        <p:attrNameLst>
                                          <p:attrName>ppt_w</p:attrName>
                                        </p:attrNameLst>
                                      </p:cBhvr>
                                      <p:tavLst>
                                        <p:tav tm="0">
                                          <p:val>
                                            <p:fltVal val="0"/>
                                          </p:val>
                                        </p:tav>
                                        <p:tav tm="100000">
                                          <p:val>
                                            <p:strVal val="#ppt_w"/>
                                          </p:val>
                                        </p:tav>
                                      </p:tavLst>
                                    </p:anim>
                                    <p:anim calcmode="lin" valueType="num">
                                      <p:cBhvr>
                                        <p:cTn id="52" dur="1000" fill="hold"/>
                                        <p:tgtEl>
                                          <p:spTgt spid="156675">
                                            <p:txEl>
                                              <p:pRg st="4" end="4"/>
                                            </p:txEl>
                                          </p:spTgt>
                                        </p:tgtEl>
                                        <p:attrNameLst>
                                          <p:attrName>ppt_h</p:attrName>
                                        </p:attrNameLst>
                                      </p:cBhvr>
                                      <p:tavLst>
                                        <p:tav tm="0">
                                          <p:val>
                                            <p:fltVal val="0"/>
                                          </p:val>
                                        </p:tav>
                                        <p:tav tm="100000">
                                          <p:val>
                                            <p:strVal val="#ppt_h"/>
                                          </p:val>
                                        </p:tav>
                                      </p:tavLst>
                                    </p:anim>
                                    <p:anim calcmode="lin" valueType="num">
                                      <p:cBhvr>
                                        <p:cTn id="53" dur="1000" fill="hold"/>
                                        <p:tgtEl>
                                          <p:spTgt spid="156675">
                                            <p:txEl>
                                              <p:pRg st="4" end="4"/>
                                            </p:txEl>
                                          </p:spTgt>
                                        </p:tgtEl>
                                        <p:attrNameLst>
                                          <p:attrName>style.rotation</p:attrName>
                                        </p:attrNameLst>
                                      </p:cBhvr>
                                      <p:tavLst>
                                        <p:tav tm="0">
                                          <p:val>
                                            <p:fltVal val="90"/>
                                          </p:val>
                                        </p:tav>
                                        <p:tav tm="100000">
                                          <p:val>
                                            <p:fltVal val="0"/>
                                          </p:val>
                                        </p:tav>
                                      </p:tavLst>
                                    </p:anim>
                                    <p:animEffect transition="in" filter="fade">
                                      <p:cBhvr>
                                        <p:cTn id="54" dur="1000"/>
                                        <p:tgtEl>
                                          <p:spTgt spid="156675">
                                            <p:txEl>
                                              <p:pRg st="4" end="4"/>
                                            </p:txEl>
                                          </p:spTgt>
                                        </p:tgtEl>
                                      </p:cBhvr>
                                    </p:animEffect>
                                  </p:childTnLst>
                                </p:cTn>
                              </p:par>
                              <p:par>
                                <p:cTn id="55" presetID="31" presetClass="entr" presetSubtype="0" fill="hold" grpId="0" nodeType="withEffect">
                                  <p:stCondLst>
                                    <p:cond delay="0"/>
                                  </p:stCondLst>
                                  <p:childTnLst>
                                    <p:set>
                                      <p:cBhvr>
                                        <p:cTn id="56" dur="1" fill="hold">
                                          <p:stCondLst>
                                            <p:cond delay="0"/>
                                          </p:stCondLst>
                                        </p:cTn>
                                        <p:tgtEl>
                                          <p:spTgt spid="156675">
                                            <p:txEl>
                                              <p:pRg st="5" end="5"/>
                                            </p:txEl>
                                          </p:spTgt>
                                        </p:tgtEl>
                                        <p:attrNameLst>
                                          <p:attrName>style.visibility</p:attrName>
                                        </p:attrNameLst>
                                      </p:cBhvr>
                                      <p:to>
                                        <p:strVal val="visible"/>
                                      </p:to>
                                    </p:set>
                                    <p:anim calcmode="lin" valueType="num">
                                      <p:cBhvr>
                                        <p:cTn id="57" dur="1000" fill="hold"/>
                                        <p:tgtEl>
                                          <p:spTgt spid="156675">
                                            <p:txEl>
                                              <p:pRg st="5" end="5"/>
                                            </p:txEl>
                                          </p:spTgt>
                                        </p:tgtEl>
                                        <p:attrNameLst>
                                          <p:attrName>ppt_w</p:attrName>
                                        </p:attrNameLst>
                                      </p:cBhvr>
                                      <p:tavLst>
                                        <p:tav tm="0">
                                          <p:val>
                                            <p:fltVal val="0"/>
                                          </p:val>
                                        </p:tav>
                                        <p:tav tm="100000">
                                          <p:val>
                                            <p:strVal val="#ppt_w"/>
                                          </p:val>
                                        </p:tav>
                                      </p:tavLst>
                                    </p:anim>
                                    <p:anim calcmode="lin" valueType="num">
                                      <p:cBhvr>
                                        <p:cTn id="58" dur="1000" fill="hold"/>
                                        <p:tgtEl>
                                          <p:spTgt spid="156675">
                                            <p:txEl>
                                              <p:pRg st="5" end="5"/>
                                            </p:txEl>
                                          </p:spTgt>
                                        </p:tgtEl>
                                        <p:attrNameLst>
                                          <p:attrName>ppt_h</p:attrName>
                                        </p:attrNameLst>
                                      </p:cBhvr>
                                      <p:tavLst>
                                        <p:tav tm="0">
                                          <p:val>
                                            <p:fltVal val="0"/>
                                          </p:val>
                                        </p:tav>
                                        <p:tav tm="100000">
                                          <p:val>
                                            <p:strVal val="#ppt_h"/>
                                          </p:val>
                                        </p:tav>
                                      </p:tavLst>
                                    </p:anim>
                                    <p:anim calcmode="lin" valueType="num">
                                      <p:cBhvr>
                                        <p:cTn id="59" dur="1000" fill="hold"/>
                                        <p:tgtEl>
                                          <p:spTgt spid="156675">
                                            <p:txEl>
                                              <p:pRg st="5" end="5"/>
                                            </p:txEl>
                                          </p:spTgt>
                                        </p:tgtEl>
                                        <p:attrNameLst>
                                          <p:attrName>style.rotation</p:attrName>
                                        </p:attrNameLst>
                                      </p:cBhvr>
                                      <p:tavLst>
                                        <p:tav tm="0">
                                          <p:val>
                                            <p:fltVal val="90"/>
                                          </p:val>
                                        </p:tav>
                                        <p:tav tm="100000">
                                          <p:val>
                                            <p:fltVal val="0"/>
                                          </p:val>
                                        </p:tav>
                                      </p:tavLst>
                                    </p:anim>
                                    <p:animEffect transition="in" filter="fade">
                                      <p:cBhvr>
                                        <p:cTn id="60" dur="1000"/>
                                        <p:tgtEl>
                                          <p:spTgt spid="156675">
                                            <p:txEl>
                                              <p:pRg st="5" end="5"/>
                                            </p:txEl>
                                          </p:spTgt>
                                        </p:tgtEl>
                                      </p:cBhvr>
                                    </p:animEffect>
                                  </p:childTnLst>
                                </p:cTn>
                              </p:par>
                              <p:par>
                                <p:cTn id="61" presetID="31" presetClass="entr" presetSubtype="0" fill="hold" grpId="0" nodeType="withEffect">
                                  <p:stCondLst>
                                    <p:cond delay="0"/>
                                  </p:stCondLst>
                                  <p:childTnLst>
                                    <p:set>
                                      <p:cBhvr>
                                        <p:cTn id="62" dur="1" fill="hold">
                                          <p:stCondLst>
                                            <p:cond delay="0"/>
                                          </p:stCondLst>
                                        </p:cTn>
                                        <p:tgtEl>
                                          <p:spTgt spid="156675">
                                            <p:txEl>
                                              <p:pRg st="6" end="6"/>
                                            </p:txEl>
                                          </p:spTgt>
                                        </p:tgtEl>
                                        <p:attrNameLst>
                                          <p:attrName>style.visibility</p:attrName>
                                        </p:attrNameLst>
                                      </p:cBhvr>
                                      <p:to>
                                        <p:strVal val="visible"/>
                                      </p:to>
                                    </p:set>
                                    <p:anim calcmode="lin" valueType="num">
                                      <p:cBhvr>
                                        <p:cTn id="63" dur="1000" fill="hold"/>
                                        <p:tgtEl>
                                          <p:spTgt spid="156675">
                                            <p:txEl>
                                              <p:pRg st="6" end="6"/>
                                            </p:txEl>
                                          </p:spTgt>
                                        </p:tgtEl>
                                        <p:attrNameLst>
                                          <p:attrName>ppt_w</p:attrName>
                                        </p:attrNameLst>
                                      </p:cBhvr>
                                      <p:tavLst>
                                        <p:tav tm="0">
                                          <p:val>
                                            <p:fltVal val="0"/>
                                          </p:val>
                                        </p:tav>
                                        <p:tav tm="100000">
                                          <p:val>
                                            <p:strVal val="#ppt_w"/>
                                          </p:val>
                                        </p:tav>
                                      </p:tavLst>
                                    </p:anim>
                                    <p:anim calcmode="lin" valueType="num">
                                      <p:cBhvr>
                                        <p:cTn id="64" dur="1000" fill="hold"/>
                                        <p:tgtEl>
                                          <p:spTgt spid="156675">
                                            <p:txEl>
                                              <p:pRg st="6" end="6"/>
                                            </p:txEl>
                                          </p:spTgt>
                                        </p:tgtEl>
                                        <p:attrNameLst>
                                          <p:attrName>ppt_h</p:attrName>
                                        </p:attrNameLst>
                                      </p:cBhvr>
                                      <p:tavLst>
                                        <p:tav tm="0">
                                          <p:val>
                                            <p:fltVal val="0"/>
                                          </p:val>
                                        </p:tav>
                                        <p:tav tm="100000">
                                          <p:val>
                                            <p:strVal val="#ppt_h"/>
                                          </p:val>
                                        </p:tav>
                                      </p:tavLst>
                                    </p:anim>
                                    <p:anim calcmode="lin" valueType="num">
                                      <p:cBhvr>
                                        <p:cTn id="65" dur="1000" fill="hold"/>
                                        <p:tgtEl>
                                          <p:spTgt spid="156675">
                                            <p:txEl>
                                              <p:pRg st="6" end="6"/>
                                            </p:txEl>
                                          </p:spTgt>
                                        </p:tgtEl>
                                        <p:attrNameLst>
                                          <p:attrName>style.rotation</p:attrName>
                                        </p:attrNameLst>
                                      </p:cBhvr>
                                      <p:tavLst>
                                        <p:tav tm="0">
                                          <p:val>
                                            <p:fltVal val="90"/>
                                          </p:val>
                                        </p:tav>
                                        <p:tav tm="100000">
                                          <p:val>
                                            <p:fltVal val="0"/>
                                          </p:val>
                                        </p:tav>
                                      </p:tavLst>
                                    </p:anim>
                                    <p:animEffect transition="in" filter="fade">
                                      <p:cBhvr>
                                        <p:cTn id="66" dur="1000"/>
                                        <p:tgtEl>
                                          <p:spTgt spid="1566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4" grpId="0" animBg="1"/>
      <p:bldP spid="156675" grpId="0" uiExpand="1"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050"/>
          <p:cNvSpPr>
            <a:spLocks noGrp="1" noChangeArrowheads="1"/>
          </p:cNvSpPr>
          <p:nvPr>
            <p:ph type="title"/>
          </p:nvPr>
        </p:nvSpPr>
        <p:spPr>
          <a:xfrm>
            <a:off x="0" y="381000"/>
            <a:ext cx="9144000" cy="1143000"/>
          </a:xfrm>
          <a:solidFill>
            <a:schemeClr val="bg1">
              <a:lumMod val="20000"/>
              <a:lumOff val="80000"/>
            </a:schemeClr>
          </a:solidFill>
          <a:ln w="76200" cap="flat" algn="ctr">
            <a:solidFill>
              <a:schemeClr val="accent2">
                <a:lumMod val="50000"/>
                <a:lumOff val="50000"/>
              </a:schemeClr>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sz="2800" b="1" i="1" cap="all">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Internet</a:t>
            </a:r>
            <a:br>
              <a:rPr lang="es-ES_tradnl" sz="2800" b="1" i="1" cap="all">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br>
            <a:r>
              <a:rPr lang="es-ES_tradnl" sz="2800" b="1" i="1" cap="all">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Organos/Organizaciones Formales</a:t>
            </a:r>
          </a:p>
        </p:txBody>
      </p:sp>
      <p:sp>
        <p:nvSpPr>
          <p:cNvPr id="201731" name="Rectangle 2051"/>
          <p:cNvSpPr>
            <a:spLocks noGrp="1" noChangeArrowheads="1"/>
          </p:cNvSpPr>
          <p:nvPr>
            <p:ph type="body" idx="1"/>
          </p:nvPr>
        </p:nvSpPr>
        <p:spPr>
          <a:xfrm>
            <a:off x="0" y="1752600"/>
            <a:ext cx="9144000" cy="5105400"/>
          </a:xfrm>
          <a:solidFill>
            <a:schemeClr val="hlink"/>
          </a:solidFill>
          <a:ln w="76200">
            <a:solidFill>
              <a:schemeClr val="bg1">
                <a:lumMod val="75000"/>
              </a:schemeClr>
            </a:solidFill>
          </a:ln>
        </p:spPr>
        <p:txBody>
          <a:bodyPr/>
          <a:lstStyle/>
          <a:p>
            <a:pPr>
              <a:defRPr/>
            </a:pPr>
            <a:r>
              <a:rPr lang="es-ES_tradnl" b="1" i="1" dirty="0" err="1">
                <a:effectLst>
                  <a:outerShdw blurRad="38100" dist="38100" dir="2700000" algn="tl">
                    <a:srgbClr val="000000"/>
                  </a:outerShdw>
                </a:effectLst>
                <a:latin typeface="Arial" pitchFamily="34" charset="0"/>
              </a:rPr>
              <a:t>InteNIC</a:t>
            </a:r>
            <a:r>
              <a:rPr lang="es-ES_tradnl" i="1" dirty="0">
                <a:effectLst>
                  <a:outerShdw blurRad="38100" dist="38100" dir="2700000" algn="tl">
                    <a:srgbClr val="000000"/>
                  </a:outerShdw>
                </a:effectLst>
                <a:latin typeface="Arial" pitchFamily="34" charset="0"/>
              </a:rPr>
              <a:t>  Directorio y Base de Datos</a:t>
            </a:r>
          </a:p>
          <a:p>
            <a:pPr lvl="1">
              <a:defRPr/>
            </a:pPr>
            <a:r>
              <a:rPr lang="es-ES_tradnl" b="1" i="1" dirty="0">
                <a:effectLst>
                  <a:outerShdw blurRad="38100" dist="38100" dir="2700000" algn="tl">
                    <a:srgbClr val="000000"/>
                  </a:outerShdw>
                </a:effectLst>
                <a:latin typeface="Arial" pitchFamily="34" charset="0"/>
              </a:rPr>
              <a:t>ICANN </a:t>
            </a:r>
            <a:r>
              <a:rPr lang="es-ES_tradnl" i="1" dirty="0">
                <a:effectLst>
                  <a:outerShdw blurRad="38100" dist="38100" dir="2700000" algn="tl">
                    <a:srgbClr val="000000"/>
                  </a:outerShdw>
                </a:effectLst>
                <a:latin typeface="Arial" pitchFamily="34" charset="0"/>
              </a:rPr>
              <a:t>-INTERNET CORPORATION FOR ASSIGNED AND NUMBERS -1998</a:t>
            </a:r>
          </a:p>
          <a:p>
            <a:pPr lvl="1">
              <a:defRPr/>
            </a:pPr>
            <a:r>
              <a:rPr lang="es-ES_tradnl" i="1" dirty="0">
                <a:effectLst>
                  <a:outerShdw blurRad="38100" dist="38100" dir="2700000" algn="tl">
                    <a:srgbClr val="000000"/>
                  </a:outerShdw>
                </a:effectLst>
                <a:latin typeface="Arial" pitchFamily="34" charset="0"/>
              </a:rPr>
              <a:t>IANA - </a:t>
            </a:r>
            <a:r>
              <a:rPr lang="es-ES_tradnl" sz="2400" i="1" dirty="0">
                <a:effectLst>
                  <a:outerShdw blurRad="38100" dist="38100" dir="2700000" algn="tl">
                    <a:srgbClr val="000000"/>
                  </a:outerShdw>
                </a:effectLst>
                <a:latin typeface="Arial" pitchFamily="34" charset="0"/>
              </a:rPr>
              <a:t>Coordinación global de la raíz del DNS, direccionamiento IP, y los recursos del Protocolo IP</a:t>
            </a:r>
            <a:r>
              <a:rPr lang="es-ES_tradnl" sz="2400" dirty="0">
                <a:latin typeface="Arial" pitchFamily="34" charset="0"/>
              </a:rPr>
              <a:t> </a:t>
            </a:r>
            <a:endParaRPr lang="es-ES_tradnl" sz="2400" i="1" dirty="0">
              <a:effectLst>
                <a:outerShdw blurRad="38100" dist="38100" dir="2700000" algn="tl">
                  <a:srgbClr val="000000"/>
                </a:outerShdw>
              </a:effectLst>
              <a:latin typeface="Arial" pitchFamily="34" charset="0"/>
            </a:endParaRPr>
          </a:p>
          <a:p>
            <a:pPr lvl="3">
              <a:defRPr/>
            </a:pPr>
            <a:r>
              <a:rPr lang="es-ES_tradnl" b="1" i="1" dirty="0">
                <a:effectLst>
                  <a:outerShdw blurRad="38100" dist="38100" dir="2700000" algn="tl">
                    <a:srgbClr val="000000"/>
                  </a:outerShdw>
                </a:effectLst>
                <a:latin typeface="Arial" pitchFamily="34" charset="0"/>
              </a:rPr>
              <a:t>ARIN</a:t>
            </a:r>
            <a:r>
              <a:rPr lang="es-ES_tradnl" i="1" dirty="0">
                <a:effectLst>
                  <a:outerShdw blurRad="38100" dist="38100" dir="2700000" algn="tl">
                    <a:srgbClr val="000000"/>
                  </a:outerShdw>
                </a:effectLst>
                <a:latin typeface="Arial" pitchFamily="34" charset="0"/>
              </a:rPr>
              <a:t> (AMERICA)</a:t>
            </a:r>
          </a:p>
          <a:p>
            <a:pPr lvl="3">
              <a:defRPr/>
            </a:pPr>
            <a:r>
              <a:rPr lang="es-ES_tradnl" b="1" i="1" dirty="0">
                <a:effectLst>
                  <a:outerShdw blurRad="38100" dist="38100" dir="2700000" algn="tl">
                    <a:srgbClr val="000000"/>
                  </a:outerShdw>
                </a:effectLst>
                <a:latin typeface="Arial" pitchFamily="34" charset="0"/>
              </a:rPr>
              <a:t>LACNIC </a:t>
            </a:r>
            <a:r>
              <a:rPr lang="es-ES_tradnl" i="1" dirty="0">
                <a:effectLst>
                  <a:outerShdw blurRad="38100" dist="38100" dir="2700000" algn="tl">
                    <a:srgbClr val="000000"/>
                  </a:outerShdw>
                </a:effectLst>
                <a:latin typeface="Arial" pitchFamily="34" charset="0"/>
              </a:rPr>
              <a:t>(LATINO AMERICA Y CARIBE)</a:t>
            </a:r>
          </a:p>
          <a:p>
            <a:pPr lvl="3">
              <a:defRPr/>
            </a:pPr>
            <a:r>
              <a:rPr lang="es-ES_tradnl" b="1" i="1" dirty="0" err="1">
                <a:effectLst>
                  <a:outerShdw blurRad="38100" dist="38100" dir="2700000" algn="tl">
                    <a:srgbClr val="000000"/>
                  </a:outerShdw>
                </a:effectLst>
                <a:latin typeface="Arial" pitchFamily="34" charset="0"/>
              </a:rPr>
              <a:t>AfriNIC</a:t>
            </a:r>
            <a:r>
              <a:rPr lang="es-ES_tradnl" b="1" i="1" dirty="0">
                <a:effectLst>
                  <a:outerShdw blurRad="38100" dist="38100" dir="2700000" algn="tl">
                    <a:srgbClr val="000000"/>
                  </a:outerShdw>
                </a:effectLst>
                <a:latin typeface="Arial" pitchFamily="34" charset="0"/>
              </a:rPr>
              <a:t> (</a:t>
            </a:r>
            <a:r>
              <a:rPr lang="es-ES_tradnl" i="1" dirty="0">
                <a:effectLst>
                  <a:outerShdw blurRad="38100" dist="38100" dir="2700000" algn="tl">
                    <a:srgbClr val="000000"/>
                  </a:outerShdw>
                </a:effectLst>
                <a:latin typeface="Arial" pitchFamily="34" charset="0"/>
              </a:rPr>
              <a:t>AFRICA)</a:t>
            </a:r>
          </a:p>
          <a:p>
            <a:pPr lvl="3">
              <a:defRPr/>
            </a:pPr>
            <a:r>
              <a:rPr lang="es-ES_tradnl" b="1" i="1" dirty="0">
                <a:effectLst>
                  <a:outerShdw blurRad="38100" dist="38100" dir="2700000" algn="tl">
                    <a:srgbClr val="000000"/>
                  </a:outerShdw>
                </a:effectLst>
                <a:latin typeface="Arial" pitchFamily="34" charset="0"/>
              </a:rPr>
              <a:t>RIPE NCC</a:t>
            </a:r>
            <a:r>
              <a:rPr lang="es-ES_tradnl" i="1" dirty="0">
                <a:effectLst>
                  <a:outerShdw blurRad="38100" dist="38100" dir="2700000" algn="tl">
                    <a:srgbClr val="000000"/>
                  </a:outerShdw>
                </a:effectLst>
                <a:latin typeface="Arial" pitchFamily="34" charset="0"/>
              </a:rPr>
              <a:t> (EUROPA, ESTE )</a:t>
            </a:r>
          </a:p>
          <a:p>
            <a:pPr lvl="3">
              <a:defRPr/>
            </a:pPr>
            <a:r>
              <a:rPr lang="es-ES_tradnl" b="1" i="1" dirty="0">
                <a:effectLst>
                  <a:outerShdw blurRad="38100" dist="38100" dir="2700000" algn="tl">
                    <a:srgbClr val="000000"/>
                  </a:outerShdw>
                </a:effectLst>
                <a:latin typeface="Arial" pitchFamily="34" charset="0"/>
              </a:rPr>
              <a:t>APNIC (</a:t>
            </a:r>
            <a:r>
              <a:rPr lang="es-ES_tradnl" i="1" dirty="0">
                <a:effectLst>
                  <a:outerShdw blurRad="38100" dist="38100" dir="2700000" algn="tl">
                    <a:srgbClr val="000000"/>
                  </a:outerShdw>
                </a:effectLst>
                <a:latin typeface="Arial" pitchFamily="34" charset="0"/>
              </a:rPr>
              <a:t>ASIA/PACIFICO)</a:t>
            </a:r>
          </a:p>
          <a:p>
            <a:pPr>
              <a:defRPr/>
            </a:pPr>
            <a:r>
              <a:rPr lang="es-ES_tradnl" b="1" i="1" dirty="0">
                <a:effectLst>
                  <a:outerShdw blurRad="38100" dist="38100" dir="2700000" algn="tl">
                    <a:srgbClr val="000000"/>
                  </a:outerShdw>
                </a:effectLst>
                <a:latin typeface="Arial" pitchFamily="34" charset="0"/>
              </a:rPr>
              <a:t>NIC Argentina</a:t>
            </a:r>
            <a:r>
              <a:rPr lang="es-ES_tradnl" i="1" dirty="0">
                <a:effectLst>
                  <a:outerShdw blurRad="38100" dist="38100" dir="2700000" algn="tl">
                    <a:srgbClr val="000000"/>
                  </a:outerShdw>
                </a:effectLst>
                <a:latin typeface="Arial" pitchFamily="34" charset="0"/>
              </a:rPr>
              <a:t> – SLT - PN</a:t>
            </a:r>
            <a:endParaRPr lang="es-ES_tradnl" dirty="0"/>
          </a:p>
          <a:p>
            <a:pPr>
              <a:defRPr/>
            </a:pPr>
            <a:endParaRPr lang="es-ES_tradnl" dirty="0"/>
          </a:p>
        </p:txBody>
      </p:sp>
      <p:grpSp>
        <p:nvGrpSpPr>
          <p:cNvPr id="32772" name="Group 2063"/>
          <p:cNvGrpSpPr>
            <a:grpSpLocks/>
          </p:cNvGrpSpPr>
          <p:nvPr/>
        </p:nvGrpSpPr>
        <p:grpSpPr bwMode="auto">
          <a:xfrm>
            <a:off x="5292725" y="2204864"/>
            <a:ext cx="3851275" cy="4425950"/>
            <a:chOff x="3334" y="1434"/>
            <a:chExt cx="2426" cy="2788"/>
          </a:xfrm>
        </p:grpSpPr>
        <p:pic>
          <p:nvPicPr>
            <p:cNvPr id="32773" name="Picture 2053" descr="icaan"/>
            <p:cNvPicPr>
              <a:picLocks noChangeAspect="1" noChangeArrowheads="1"/>
            </p:cNvPicPr>
            <p:nvPr/>
          </p:nvPicPr>
          <p:blipFill>
            <a:blip r:embed="rId4" cstate="print"/>
            <a:srcRect/>
            <a:stretch>
              <a:fillRect/>
            </a:stretch>
          </p:blipFill>
          <p:spPr bwMode="auto">
            <a:xfrm>
              <a:off x="4921" y="1434"/>
              <a:ext cx="590" cy="680"/>
            </a:xfrm>
            <a:prstGeom prst="rect">
              <a:avLst/>
            </a:prstGeom>
            <a:noFill/>
            <a:ln w="9525">
              <a:noFill/>
              <a:miter lim="800000"/>
              <a:headEnd/>
              <a:tailEnd/>
            </a:ln>
          </p:spPr>
        </p:pic>
        <p:pic>
          <p:nvPicPr>
            <p:cNvPr id="32774" name="Picture 2054" descr="arin"/>
            <p:cNvPicPr>
              <a:picLocks noChangeAspect="1" noChangeArrowheads="1"/>
            </p:cNvPicPr>
            <p:nvPr/>
          </p:nvPicPr>
          <p:blipFill>
            <a:blip r:embed="rId5" cstate="print"/>
            <a:srcRect/>
            <a:stretch>
              <a:fillRect/>
            </a:stretch>
          </p:blipFill>
          <p:spPr bwMode="auto">
            <a:xfrm>
              <a:off x="4649" y="2614"/>
              <a:ext cx="644" cy="275"/>
            </a:xfrm>
            <a:prstGeom prst="rect">
              <a:avLst/>
            </a:prstGeom>
            <a:noFill/>
            <a:ln w="9525">
              <a:noFill/>
              <a:miter lim="800000"/>
              <a:headEnd/>
              <a:tailEnd/>
            </a:ln>
          </p:spPr>
        </p:pic>
        <p:pic>
          <p:nvPicPr>
            <p:cNvPr id="32775" name="Picture 2055" descr="LACNIC"/>
            <p:cNvPicPr>
              <a:picLocks noChangeAspect="1" noChangeArrowheads="1"/>
            </p:cNvPicPr>
            <p:nvPr/>
          </p:nvPicPr>
          <p:blipFill>
            <a:blip r:embed="rId6" cstate="print"/>
            <a:srcRect/>
            <a:stretch>
              <a:fillRect/>
            </a:stretch>
          </p:blipFill>
          <p:spPr bwMode="auto">
            <a:xfrm>
              <a:off x="4059" y="2795"/>
              <a:ext cx="510" cy="384"/>
            </a:xfrm>
            <a:prstGeom prst="rect">
              <a:avLst/>
            </a:prstGeom>
            <a:noFill/>
            <a:ln w="9525">
              <a:noFill/>
              <a:miter lim="800000"/>
              <a:headEnd/>
              <a:tailEnd/>
            </a:ln>
          </p:spPr>
        </p:pic>
        <p:pic>
          <p:nvPicPr>
            <p:cNvPr id="32776" name="Picture 2056" descr="ripe"/>
            <p:cNvPicPr>
              <a:picLocks noChangeAspect="1" noChangeArrowheads="1"/>
            </p:cNvPicPr>
            <p:nvPr/>
          </p:nvPicPr>
          <p:blipFill>
            <a:blip r:embed="rId7" cstate="print"/>
            <a:srcRect/>
            <a:stretch>
              <a:fillRect/>
            </a:stretch>
          </p:blipFill>
          <p:spPr bwMode="auto">
            <a:xfrm>
              <a:off x="4694" y="3249"/>
              <a:ext cx="537" cy="359"/>
            </a:xfrm>
            <a:prstGeom prst="rect">
              <a:avLst/>
            </a:prstGeom>
            <a:noFill/>
            <a:ln w="9525">
              <a:noFill/>
              <a:miter lim="800000"/>
              <a:headEnd/>
              <a:tailEnd/>
            </a:ln>
          </p:spPr>
        </p:pic>
        <p:pic>
          <p:nvPicPr>
            <p:cNvPr id="32777" name="Picture 2057" descr="afrinic"/>
            <p:cNvPicPr>
              <a:picLocks noChangeAspect="1" noChangeArrowheads="1"/>
            </p:cNvPicPr>
            <p:nvPr/>
          </p:nvPicPr>
          <p:blipFill>
            <a:blip r:embed="rId8" cstate="print"/>
            <a:srcRect/>
            <a:stretch>
              <a:fillRect/>
            </a:stretch>
          </p:blipFill>
          <p:spPr bwMode="auto">
            <a:xfrm>
              <a:off x="3379" y="3113"/>
              <a:ext cx="482" cy="320"/>
            </a:xfrm>
            <a:prstGeom prst="rect">
              <a:avLst/>
            </a:prstGeom>
            <a:noFill/>
            <a:ln w="9525">
              <a:noFill/>
              <a:miter lim="800000"/>
              <a:headEnd/>
              <a:tailEnd/>
            </a:ln>
          </p:spPr>
        </p:pic>
        <p:pic>
          <p:nvPicPr>
            <p:cNvPr id="32778" name="Picture 2058" descr="apnic"/>
            <p:cNvPicPr>
              <a:picLocks noChangeAspect="1" noChangeArrowheads="1"/>
            </p:cNvPicPr>
            <p:nvPr/>
          </p:nvPicPr>
          <p:blipFill>
            <a:blip r:embed="rId9" cstate="print"/>
            <a:srcRect/>
            <a:stretch>
              <a:fillRect/>
            </a:stretch>
          </p:blipFill>
          <p:spPr bwMode="auto">
            <a:xfrm>
              <a:off x="3334" y="3566"/>
              <a:ext cx="482" cy="252"/>
            </a:xfrm>
            <a:prstGeom prst="rect">
              <a:avLst/>
            </a:prstGeom>
            <a:noFill/>
            <a:ln w="9525">
              <a:noFill/>
              <a:miter lim="800000"/>
              <a:headEnd/>
              <a:tailEnd/>
            </a:ln>
          </p:spPr>
        </p:pic>
        <p:pic>
          <p:nvPicPr>
            <p:cNvPr id="32779" name="Picture 2059" descr="Dibujo"/>
            <p:cNvPicPr>
              <a:picLocks noChangeAspect="1" noChangeArrowheads="1"/>
            </p:cNvPicPr>
            <p:nvPr/>
          </p:nvPicPr>
          <p:blipFill>
            <a:blip r:embed="rId10" cstate="print"/>
            <a:srcRect/>
            <a:stretch>
              <a:fillRect/>
            </a:stretch>
          </p:blipFill>
          <p:spPr bwMode="auto">
            <a:xfrm>
              <a:off x="4241" y="3748"/>
              <a:ext cx="864" cy="474"/>
            </a:xfrm>
            <a:prstGeom prst="rect">
              <a:avLst/>
            </a:prstGeom>
            <a:noFill/>
            <a:ln w="9525">
              <a:noFill/>
              <a:miter lim="800000"/>
              <a:headEnd/>
              <a:tailEnd/>
            </a:ln>
          </p:spPr>
        </p:pic>
        <p:pic>
          <p:nvPicPr>
            <p:cNvPr id="32780" name="Picture 2062"/>
            <p:cNvPicPr>
              <a:picLocks noChangeAspect="1" noChangeArrowheads="1"/>
            </p:cNvPicPr>
            <p:nvPr/>
          </p:nvPicPr>
          <p:blipFill>
            <a:blip r:embed="rId11" cstate="print"/>
            <a:srcRect/>
            <a:stretch>
              <a:fillRect/>
            </a:stretch>
          </p:blipFill>
          <p:spPr bwMode="auto">
            <a:xfrm>
              <a:off x="5038" y="2205"/>
              <a:ext cx="722" cy="282"/>
            </a:xfrm>
            <a:prstGeom prst="rect">
              <a:avLst/>
            </a:prstGeom>
            <a:noFill/>
            <a:ln w="9525">
              <a:noFill/>
              <a:miter lim="800000"/>
              <a:headEnd/>
              <a:tailEnd/>
            </a:ln>
          </p:spPr>
        </p:pic>
      </p:grpSp>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p:cTn id="7" dur="1000" fill="hold"/>
                                        <p:tgtEl>
                                          <p:spTgt spid="201730"/>
                                        </p:tgtEl>
                                        <p:attrNameLst>
                                          <p:attrName>ppt_w</p:attrName>
                                        </p:attrNameLst>
                                      </p:cBhvr>
                                      <p:tavLst>
                                        <p:tav tm="0">
                                          <p:val>
                                            <p:fltVal val="0"/>
                                          </p:val>
                                        </p:tav>
                                        <p:tav tm="100000">
                                          <p:val>
                                            <p:strVal val="#ppt_w"/>
                                          </p:val>
                                        </p:tav>
                                      </p:tavLst>
                                    </p:anim>
                                    <p:anim calcmode="lin" valueType="num">
                                      <p:cBhvr>
                                        <p:cTn id="8" dur="1000" fill="hold"/>
                                        <p:tgtEl>
                                          <p:spTgt spid="201730"/>
                                        </p:tgtEl>
                                        <p:attrNameLst>
                                          <p:attrName>ppt_h</p:attrName>
                                        </p:attrNameLst>
                                      </p:cBhvr>
                                      <p:tavLst>
                                        <p:tav tm="0">
                                          <p:val>
                                            <p:fltVal val="0"/>
                                          </p:val>
                                        </p:tav>
                                        <p:tav tm="100000">
                                          <p:val>
                                            <p:strVal val="#ppt_h"/>
                                          </p:val>
                                        </p:tav>
                                      </p:tavLst>
                                    </p:anim>
                                    <p:anim calcmode="lin" valueType="num">
                                      <p:cBhvr>
                                        <p:cTn id="9" dur="1000" fill="hold"/>
                                        <p:tgtEl>
                                          <p:spTgt spid="201730"/>
                                        </p:tgtEl>
                                        <p:attrNameLst>
                                          <p:attrName>style.rotation</p:attrName>
                                        </p:attrNameLst>
                                      </p:cBhvr>
                                      <p:tavLst>
                                        <p:tav tm="0">
                                          <p:val>
                                            <p:fltVal val="90"/>
                                          </p:val>
                                        </p:tav>
                                        <p:tav tm="100000">
                                          <p:val>
                                            <p:fltVal val="0"/>
                                          </p:val>
                                        </p:tav>
                                      </p:tavLst>
                                    </p:anim>
                                    <p:animEffect transition="in" filter="fade">
                                      <p:cBhvr>
                                        <p:cTn id="10" dur="1000"/>
                                        <p:tgtEl>
                                          <p:spTgt spid="201730"/>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201731">
                                            <p:bg/>
                                          </p:spTgt>
                                        </p:tgtEl>
                                        <p:attrNameLst>
                                          <p:attrName>style.visibility</p:attrName>
                                        </p:attrNameLst>
                                      </p:cBhvr>
                                      <p:to>
                                        <p:strVal val="visible"/>
                                      </p:to>
                                    </p:set>
                                    <p:anim calcmode="lin" valueType="num">
                                      <p:cBhvr>
                                        <p:cTn id="15" dur="1000" fill="hold"/>
                                        <p:tgtEl>
                                          <p:spTgt spid="201731">
                                            <p:bg/>
                                          </p:spTgt>
                                        </p:tgtEl>
                                        <p:attrNameLst>
                                          <p:attrName>ppt_w</p:attrName>
                                        </p:attrNameLst>
                                      </p:cBhvr>
                                      <p:tavLst>
                                        <p:tav tm="0">
                                          <p:val>
                                            <p:fltVal val="0"/>
                                          </p:val>
                                        </p:tav>
                                        <p:tav tm="100000">
                                          <p:val>
                                            <p:strVal val="#ppt_w"/>
                                          </p:val>
                                        </p:tav>
                                      </p:tavLst>
                                    </p:anim>
                                    <p:anim calcmode="lin" valueType="num">
                                      <p:cBhvr>
                                        <p:cTn id="16" dur="1000" fill="hold"/>
                                        <p:tgtEl>
                                          <p:spTgt spid="201731">
                                            <p:bg/>
                                          </p:spTgt>
                                        </p:tgtEl>
                                        <p:attrNameLst>
                                          <p:attrName>ppt_h</p:attrName>
                                        </p:attrNameLst>
                                      </p:cBhvr>
                                      <p:tavLst>
                                        <p:tav tm="0">
                                          <p:val>
                                            <p:fltVal val="0"/>
                                          </p:val>
                                        </p:tav>
                                        <p:tav tm="100000">
                                          <p:val>
                                            <p:strVal val="#ppt_h"/>
                                          </p:val>
                                        </p:tav>
                                      </p:tavLst>
                                    </p:anim>
                                    <p:anim calcmode="lin" valueType="num">
                                      <p:cBhvr>
                                        <p:cTn id="17" dur="1000" fill="hold"/>
                                        <p:tgtEl>
                                          <p:spTgt spid="201731">
                                            <p:bg/>
                                          </p:spTgt>
                                        </p:tgtEl>
                                        <p:attrNameLst>
                                          <p:attrName>style.rotation</p:attrName>
                                        </p:attrNameLst>
                                      </p:cBhvr>
                                      <p:tavLst>
                                        <p:tav tm="0">
                                          <p:val>
                                            <p:fltVal val="90"/>
                                          </p:val>
                                        </p:tav>
                                        <p:tav tm="100000">
                                          <p:val>
                                            <p:fltVal val="0"/>
                                          </p:val>
                                        </p:tav>
                                      </p:tavLst>
                                    </p:anim>
                                    <p:animEffect transition="in" filter="fade">
                                      <p:cBhvr>
                                        <p:cTn id="18" dur="1000"/>
                                        <p:tgtEl>
                                          <p:spTgt spid="201731">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201731">
                                            <p:txEl>
                                              <p:pRg st="0" end="0"/>
                                            </p:txEl>
                                          </p:spTgt>
                                        </p:tgtEl>
                                        <p:attrNameLst>
                                          <p:attrName>style.visibility</p:attrName>
                                        </p:attrNameLst>
                                      </p:cBhvr>
                                      <p:to>
                                        <p:strVal val="visible"/>
                                      </p:to>
                                    </p:set>
                                    <p:anim calcmode="lin" valueType="num">
                                      <p:cBhvr>
                                        <p:cTn id="23" dur="1000" fill="hold"/>
                                        <p:tgtEl>
                                          <p:spTgt spid="201731">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201731">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201731">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201731">
                                            <p:txEl>
                                              <p:pRg st="0" end="0"/>
                                            </p:txEl>
                                          </p:spTgt>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201731">
                                            <p:txEl>
                                              <p:pRg st="1" end="1"/>
                                            </p:txEl>
                                          </p:spTgt>
                                        </p:tgtEl>
                                        <p:attrNameLst>
                                          <p:attrName>style.visibility</p:attrName>
                                        </p:attrNameLst>
                                      </p:cBhvr>
                                      <p:to>
                                        <p:strVal val="visible"/>
                                      </p:to>
                                    </p:set>
                                    <p:anim calcmode="lin" valueType="num">
                                      <p:cBhvr>
                                        <p:cTn id="29" dur="1000" fill="hold"/>
                                        <p:tgtEl>
                                          <p:spTgt spid="201731">
                                            <p:txEl>
                                              <p:pRg st="1" end="1"/>
                                            </p:txEl>
                                          </p:spTgt>
                                        </p:tgtEl>
                                        <p:attrNameLst>
                                          <p:attrName>ppt_w</p:attrName>
                                        </p:attrNameLst>
                                      </p:cBhvr>
                                      <p:tavLst>
                                        <p:tav tm="0">
                                          <p:val>
                                            <p:fltVal val="0"/>
                                          </p:val>
                                        </p:tav>
                                        <p:tav tm="100000">
                                          <p:val>
                                            <p:strVal val="#ppt_w"/>
                                          </p:val>
                                        </p:tav>
                                      </p:tavLst>
                                    </p:anim>
                                    <p:anim calcmode="lin" valueType="num">
                                      <p:cBhvr>
                                        <p:cTn id="30" dur="1000" fill="hold"/>
                                        <p:tgtEl>
                                          <p:spTgt spid="201731">
                                            <p:txEl>
                                              <p:pRg st="1" end="1"/>
                                            </p:txEl>
                                          </p:spTgt>
                                        </p:tgtEl>
                                        <p:attrNameLst>
                                          <p:attrName>ppt_h</p:attrName>
                                        </p:attrNameLst>
                                      </p:cBhvr>
                                      <p:tavLst>
                                        <p:tav tm="0">
                                          <p:val>
                                            <p:fltVal val="0"/>
                                          </p:val>
                                        </p:tav>
                                        <p:tav tm="100000">
                                          <p:val>
                                            <p:strVal val="#ppt_h"/>
                                          </p:val>
                                        </p:tav>
                                      </p:tavLst>
                                    </p:anim>
                                    <p:anim calcmode="lin" valueType="num">
                                      <p:cBhvr>
                                        <p:cTn id="31" dur="1000" fill="hold"/>
                                        <p:tgtEl>
                                          <p:spTgt spid="201731">
                                            <p:txEl>
                                              <p:pRg st="1" end="1"/>
                                            </p:txEl>
                                          </p:spTgt>
                                        </p:tgtEl>
                                        <p:attrNameLst>
                                          <p:attrName>style.rotation</p:attrName>
                                        </p:attrNameLst>
                                      </p:cBhvr>
                                      <p:tavLst>
                                        <p:tav tm="0">
                                          <p:val>
                                            <p:fltVal val="90"/>
                                          </p:val>
                                        </p:tav>
                                        <p:tav tm="100000">
                                          <p:val>
                                            <p:fltVal val="0"/>
                                          </p:val>
                                        </p:tav>
                                      </p:tavLst>
                                    </p:anim>
                                    <p:animEffect transition="in" filter="fade">
                                      <p:cBhvr>
                                        <p:cTn id="32" dur="1000"/>
                                        <p:tgtEl>
                                          <p:spTgt spid="201731">
                                            <p:txEl>
                                              <p:pRg st="1" end="1"/>
                                            </p:txEl>
                                          </p:spTgt>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201731">
                                            <p:txEl>
                                              <p:pRg st="2" end="2"/>
                                            </p:txEl>
                                          </p:spTgt>
                                        </p:tgtEl>
                                        <p:attrNameLst>
                                          <p:attrName>style.visibility</p:attrName>
                                        </p:attrNameLst>
                                      </p:cBhvr>
                                      <p:to>
                                        <p:strVal val="visible"/>
                                      </p:to>
                                    </p:set>
                                    <p:anim calcmode="lin" valueType="num">
                                      <p:cBhvr>
                                        <p:cTn id="35" dur="1000" fill="hold"/>
                                        <p:tgtEl>
                                          <p:spTgt spid="201731">
                                            <p:txEl>
                                              <p:pRg st="2" end="2"/>
                                            </p:txEl>
                                          </p:spTgt>
                                        </p:tgtEl>
                                        <p:attrNameLst>
                                          <p:attrName>ppt_w</p:attrName>
                                        </p:attrNameLst>
                                      </p:cBhvr>
                                      <p:tavLst>
                                        <p:tav tm="0">
                                          <p:val>
                                            <p:fltVal val="0"/>
                                          </p:val>
                                        </p:tav>
                                        <p:tav tm="100000">
                                          <p:val>
                                            <p:strVal val="#ppt_w"/>
                                          </p:val>
                                        </p:tav>
                                      </p:tavLst>
                                    </p:anim>
                                    <p:anim calcmode="lin" valueType="num">
                                      <p:cBhvr>
                                        <p:cTn id="36" dur="1000" fill="hold"/>
                                        <p:tgtEl>
                                          <p:spTgt spid="201731">
                                            <p:txEl>
                                              <p:pRg st="2" end="2"/>
                                            </p:txEl>
                                          </p:spTgt>
                                        </p:tgtEl>
                                        <p:attrNameLst>
                                          <p:attrName>ppt_h</p:attrName>
                                        </p:attrNameLst>
                                      </p:cBhvr>
                                      <p:tavLst>
                                        <p:tav tm="0">
                                          <p:val>
                                            <p:fltVal val="0"/>
                                          </p:val>
                                        </p:tav>
                                        <p:tav tm="100000">
                                          <p:val>
                                            <p:strVal val="#ppt_h"/>
                                          </p:val>
                                        </p:tav>
                                      </p:tavLst>
                                    </p:anim>
                                    <p:anim calcmode="lin" valueType="num">
                                      <p:cBhvr>
                                        <p:cTn id="37" dur="1000" fill="hold"/>
                                        <p:tgtEl>
                                          <p:spTgt spid="201731">
                                            <p:txEl>
                                              <p:pRg st="2" end="2"/>
                                            </p:txEl>
                                          </p:spTgt>
                                        </p:tgtEl>
                                        <p:attrNameLst>
                                          <p:attrName>style.rotation</p:attrName>
                                        </p:attrNameLst>
                                      </p:cBhvr>
                                      <p:tavLst>
                                        <p:tav tm="0">
                                          <p:val>
                                            <p:fltVal val="90"/>
                                          </p:val>
                                        </p:tav>
                                        <p:tav tm="100000">
                                          <p:val>
                                            <p:fltVal val="0"/>
                                          </p:val>
                                        </p:tav>
                                      </p:tavLst>
                                    </p:anim>
                                    <p:animEffect transition="in" filter="fade">
                                      <p:cBhvr>
                                        <p:cTn id="38" dur="1000"/>
                                        <p:tgtEl>
                                          <p:spTgt spid="201731">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0" nodeType="clickEffect">
                                  <p:stCondLst>
                                    <p:cond delay="0"/>
                                  </p:stCondLst>
                                  <p:childTnLst>
                                    <p:set>
                                      <p:cBhvr>
                                        <p:cTn id="42" dur="1" fill="hold">
                                          <p:stCondLst>
                                            <p:cond delay="0"/>
                                          </p:stCondLst>
                                        </p:cTn>
                                        <p:tgtEl>
                                          <p:spTgt spid="201731">
                                            <p:txEl>
                                              <p:pRg st="3" end="3"/>
                                            </p:txEl>
                                          </p:spTgt>
                                        </p:tgtEl>
                                        <p:attrNameLst>
                                          <p:attrName>style.visibility</p:attrName>
                                        </p:attrNameLst>
                                      </p:cBhvr>
                                      <p:to>
                                        <p:strVal val="visible"/>
                                      </p:to>
                                    </p:set>
                                    <p:anim calcmode="lin" valueType="num">
                                      <p:cBhvr>
                                        <p:cTn id="43" dur="1000" fill="hold"/>
                                        <p:tgtEl>
                                          <p:spTgt spid="201731">
                                            <p:txEl>
                                              <p:pRg st="3" end="3"/>
                                            </p:txEl>
                                          </p:spTgt>
                                        </p:tgtEl>
                                        <p:attrNameLst>
                                          <p:attrName>ppt_w</p:attrName>
                                        </p:attrNameLst>
                                      </p:cBhvr>
                                      <p:tavLst>
                                        <p:tav tm="0">
                                          <p:val>
                                            <p:fltVal val="0"/>
                                          </p:val>
                                        </p:tav>
                                        <p:tav tm="100000">
                                          <p:val>
                                            <p:strVal val="#ppt_w"/>
                                          </p:val>
                                        </p:tav>
                                      </p:tavLst>
                                    </p:anim>
                                    <p:anim calcmode="lin" valueType="num">
                                      <p:cBhvr>
                                        <p:cTn id="44" dur="1000" fill="hold"/>
                                        <p:tgtEl>
                                          <p:spTgt spid="201731">
                                            <p:txEl>
                                              <p:pRg st="3" end="3"/>
                                            </p:txEl>
                                          </p:spTgt>
                                        </p:tgtEl>
                                        <p:attrNameLst>
                                          <p:attrName>ppt_h</p:attrName>
                                        </p:attrNameLst>
                                      </p:cBhvr>
                                      <p:tavLst>
                                        <p:tav tm="0">
                                          <p:val>
                                            <p:fltVal val="0"/>
                                          </p:val>
                                        </p:tav>
                                        <p:tav tm="100000">
                                          <p:val>
                                            <p:strVal val="#ppt_h"/>
                                          </p:val>
                                        </p:tav>
                                      </p:tavLst>
                                    </p:anim>
                                    <p:anim calcmode="lin" valueType="num">
                                      <p:cBhvr>
                                        <p:cTn id="45" dur="1000" fill="hold"/>
                                        <p:tgtEl>
                                          <p:spTgt spid="201731">
                                            <p:txEl>
                                              <p:pRg st="3" end="3"/>
                                            </p:txEl>
                                          </p:spTgt>
                                        </p:tgtEl>
                                        <p:attrNameLst>
                                          <p:attrName>style.rotation</p:attrName>
                                        </p:attrNameLst>
                                      </p:cBhvr>
                                      <p:tavLst>
                                        <p:tav tm="0">
                                          <p:val>
                                            <p:fltVal val="90"/>
                                          </p:val>
                                        </p:tav>
                                        <p:tav tm="100000">
                                          <p:val>
                                            <p:fltVal val="0"/>
                                          </p:val>
                                        </p:tav>
                                      </p:tavLst>
                                    </p:anim>
                                    <p:animEffect transition="in" filter="fade">
                                      <p:cBhvr>
                                        <p:cTn id="46" dur="1000"/>
                                        <p:tgtEl>
                                          <p:spTgt spid="201731">
                                            <p:txEl>
                                              <p:pRg st="3" end="3"/>
                                            </p:txEl>
                                          </p:spTgt>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201731">
                                            <p:txEl>
                                              <p:pRg st="4" end="4"/>
                                            </p:txEl>
                                          </p:spTgt>
                                        </p:tgtEl>
                                        <p:attrNameLst>
                                          <p:attrName>style.visibility</p:attrName>
                                        </p:attrNameLst>
                                      </p:cBhvr>
                                      <p:to>
                                        <p:strVal val="visible"/>
                                      </p:to>
                                    </p:set>
                                    <p:anim calcmode="lin" valueType="num">
                                      <p:cBhvr>
                                        <p:cTn id="49" dur="1000" fill="hold"/>
                                        <p:tgtEl>
                                          <p:spTgt spid="201731">
                                            <p:txEl>
                                              <p:pRg st="4" end="4"/>
                                            </p:txEl>
                                          </p:spTgt>
                                        </p:tgtEl>
                                        <p:attrNameLst>
                                          <p:attrName>ppt_w</p:attrName>
                                        </p:attrNameLst>
                                      </p:cBhvr>
                                      <p:tavLst>
                                        <p:tav tm="0">
                                          <p:val>
                                            <p:fltVal val="0"/>
                                          </p:val>
                                        </p:tav>
                                        <p:tav tm="100000">
                                          <p:val>
                                            <p:strVal val="#ppt_w"/>
                                          </p:val>
                                        </p:tav>
                                      </p:tavLst>
                                    </p:anim>
                                    <p:anim calcmode="lin" valueType="num">
                                      <p:cBhvr>
                                        <p:cTn id="50" dur="1000" fill="hold"/>
                                        <p:tgtEl>
                                          <p:spTgt spid="201731">
                                            <p:txEl>
                                              <p:pRg st="4" end="4"/>
                                            </p:txEl>
                                          </p:spTgt>
                                        </p:tgtEl>
                                        <p:attrNameLst>
                                          <p:attrName>ppt_h</p:attrName>
                                        </p:attrNameLst>
                                      </p:cBhvr>
                                      <p:tavLst>
                                        <p:tav tm="0">
                                          <p:val>
                                            <p:fltVal val="0"/>
                                          </p:val>
                                        </p:tav>
                                        <p:tav tm="100000">
                                          <p:val>
                                            <p:strVal val="#ppt_h"/>
                                          </p:val>
                                        </p:tav>
                                      </p:tavLst>
                                    </p:anim>
                                    <p:anim calcmode="lin" valueType="num">
                                      <p:cBhvr>
                                        <p:cTn id="51" dur="1000" fill="hold"/>
                                        <p:tgtEl>
                                          <p:spTgt spid="201731">
                                            <p:txEl>
                                              <p:pRg st="4" end="4"/>
                                            </p:txEl>
                                          </p:spTgt>
                                        </p:tgtEl>
                                        <p:attrNameLst>
                                          <p:attrName>style.rotation</p:attrName>
                                        </p:attrNameLst>
                                      </p:cBhvr>
                                      <p:tavLst>
                                        <p:tav tm="0">
                                          <p:val>
                                            <p:fltVal val="90"/>
                                          </p:val>
                                        </p:tav>
                                        <p:tav tm="100000">
                                          <p:val>
                                            <p:fltVal val="0"/>
                                          </p:val>
                                        </p:tav>
                                      </p:tavLst>
                                    </p:anim>
                                    <p:animEffect transition="in" filter="fade">
                                      <p:cBhvr>
                                        <p:cTn id="52" dur="1000"/>
                                        <p:tgtEl>
                                          <p:spTgt spid="201731">
                                            <p:txEl>
                                              <p:pRg st="4" end="4"/>
                                            </p:txEl>
                                          </p:spTgt>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201731">
                                            <p:txEl>
                                              <p:pRg st="5" end="5"/>
                                            </p:txEl>
                                          </p:spTgt>
                                        </p:tgtEl>
                                        <p:attrNameLst>
                                          <p:attrName>style.visibility</p:attrName>
                                        </p:attrNameLst>
                                      </p:cBhvr>
                                      <p:to>
                                        <p:strVal val="visible"/>
                                      </p:to>
                                    </p:set>
                                    <p:anim calcmode="lin" valueType="num">
                                      <p:cBhvr>
                                        <p:cTn id="55" dur="1000" fill="hold"/>
                                        <p:tgtEl>
                                          <p:spTgt spid="201731">
                                            <p:txEl>
                                              <p:pRg st="5" end="5"/>
                                            </p:txEl>
                                          </p:spTgt>
                                        </p:tgtEl>
                                        <p:attrNameLst>
                                          <p:attrName>ppt_w</p:attrName>
                                        </p:attrNameLst>
                                      </p:cBhvr>
                                      <p:tavLst>
                                        <p:tav tm="0">
                                          <p:val>
                                            <p:fltVal val="0"/>
                                          </p:val>
                                        </p:tav>
                                        <p:tav tm="100000">
                                          <p:val>
                                            <p:strVal val="#ppt_w"/>
                                          </p:val>
                                        </p:tav>
                                      </p:tavLst>
                                    </p:anim>
                                    <p:anim calcmode="lin" valueType="num">
                                      <p:cBhvr>
                                        <p:cTn id="56" dur="1000" fill="hold"/>
                                        <p:tgtEl>
                                          <p:spTgt spid="201731">
                                            <p:txEl>
                                              <p:pRg st="5" end="5"/>
                                            </p:txEl>
                                          </p:spTgt>
                                        </p:tgtEl>
                                        <p:attrNameLst>
                                          <p:attrName>ppt_h</p:attrName>
                                        </p:attrNameLst>
                                      </p:cBhvr>
                                      <p:tavLst>
                                        <p:tav tm="0">
                                          <p:val>
                                            <p:fltVal val="0"/>
                                          </p:val>
                                        </p:tav>
                                        <p:tav tm="100000">
                                          <p:val>
                                            <p:strVal val="#ppt_h"/>
                                          </p:val>
                                        </p:tav>
                                      </p:tavLst>
                                    </p:anim>
                                    <p:anim calcmode="lin" valueType="num">
                                      <p:cBhvr>
                                        <p:cTn id="57" dur="1000" fill="hold"/>
                                        <p:tgtEl>
                                          <p:spTgt spid="201731">
                                            <p:txEl>
                                              <p:pRg st="5" end="5"/>
                                            </p:txEl>
                                          </p:spTgt>
                                        </p:tgtEl>
                                        <p:attrNameLst>
                                          <p:attrName>style.rotation</p:attrName>
                                        </p:attrNameLst>
                                      </p:cBhvr>
                                      <p:tavLst>
                                        <p:tav tm="0">
                                          <p:val>
                                            <p:fltVal val="90"/>
                                          </p:val>
                                        </p:tav>
                                        <p:tav tm="100000">
                                          <p:val>
                                            <p:fltVal val="0"/>
                                          </p:val>
                                        </p:tav>
                                      </p:tavLst>
                                    </p:anim>
                                    <p:animEffect transition="in" filter="fade">
                                      <p:cBhvr>
                                        <p:cTn id="58" dur="1000"/>
                                        <p:tgtEl>
                                          <p:spTgt spid="201731">
                                            <p:txEl>
                                              <p:pRg st="5" end="5"/>
                                            </p:txEl>
                                          </p:spTgt>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201731">
                                            <p:txEl>
                                              <p:pRg st="6" end="6"/>
                                            </p:txEl>
                                          </p:spTgt>
                                        </p:tgtEl>
                                        <p:attrNameLst>
                                          <p:attrName>style.visibility</p:attrName>
                                        </p:attrNameLst>
                                      </p:cBhvr>
                                      <p:to>
                                        <p:strVal val="visible"/>
                                      </p:to>
                                    </p:set>
                                    <p:anim calcmode="lin" valueType="num">
                                      <p:cBhvr>
                                        <p:cTn id="61" dur="1000" fill="hold"/>
                                        <p:tgtEl>
                                          <p:spTgt spid="201731">
                                            <p:txEl>
                                              <p:pRg st="6" end="6"/>
                                            </p:txEl>
                                          </p:spTgt>
                                        </p:tgtEl>
                                        <p:attrNameLst>
                                          <p:attrName>ppt_w</p:attrName>
                                        </p:attrNameLst>
                                      </p:cBhvr>
                                      <p:tavLst>
                                        <p:tav tm="0">
                                          <p:val>
                                            <p:fltVal val="0"/>
                                          </p:val>
                                        </p:tav>
                                        <p:tav tm="100000">
                                          <p:val>
                                            <p:strVal val="#ppt_w"/>
                                          </p:val>
                                        </p:tav>
                                      </p:tavLst>
                                    </p:anim>
                                    <p:anim calcmode="lin" valueType="num">
                                      <p:cBhvr>
                                        <p:cTn id="62" dur="1000" fill="hold"/>
                                        <p:tgtEl>
                                          <p:spTgt spid="201731">
                                            <p:txEl>
                                              <p:pRg st="6" end="6"/>
                                            </p:txEl>
                                          </p:spTgt>
                                        </p:tgtEl>
                                        <p:attrNameLst>
                                          <p:attrName>ppt_h</p:attrName>
                                        </p:attrNameLst>
                                      </p:cBhvr>
                                      <p:tavLst>
                                        <p:tav tm="0">
                                          <p:val>
                                            <p:fltVal val="0"/>
                                          </p:val>
                                        </p:tav>
                                        <p:tav tm="100000">
                                          <p:val>
                                            <p:strVal val="#ppt_h"/>
                                          </p:val>
                                        </p:tav>
                                      </p:tavLst>
                                    </p:anim>
                                    <p:anim calcmode="lin" valueType="num">
                                      <p:cBhvr>
                                        <p:cTn id="63" dur="1000" fill="hold"/>
                                        <p:tgtEl>
                                          <p:spTgt spid="201731">
                                            <p:txEl>
                                              <p:pRg st="6" end="6"/>
                                            </p:txEl>
                                          </p:spTgt>
                                        </p:tgtEl>
                                        <p:attrNameLst>
                                          <p:attrName>style.rotation</p:attrName>
                                        </p:attrNameLst>
                                      </p:cBhvr>
                                      <p:tavLst>
                                        <p:tav tm="0">
                                          <p:val>
                                            <p:fltVal val="90"/>
                                          </p:val>
                                        </p:tav>
                                        <p:tav tm="100000">
                                          <p:val>
                                            <p:fltVal val="0"/>
                                          </p:val>
                                        </p:tav>
                                      </p:tavLst>
                                    </p:anim>
                                    <p:animEffect transition="in" filter="fade">
                                      <p:cBhvr>
                                        <p:cTn id="64" dur="1000"/>
                                        <p:tgtEl>
                                          <p:spTgt spid="201731">
                                            <p:txEl>
                                              <p:pRg st="6" end="6"/>
                                            </p:txEl>
                                          </p:spTgt>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201731">
                                            <p:txEl>
                                              <p:pRg st="7" end="7"/>
                                            </p:txEl>
                                          </p:spTgt>
                                        </p:tgtEl>
                                        <p:attrNameLst>
                                          <p:attrName>style.visibility</p:attrName>
                                        </p:attrNameLst>
                                      </p:cBhvr>
                                      <p:to>
                                        <p:strVal val="visible"/>
                                      </p:to>
                                    </p:set>
                                    <p:anim calcmode="lin" valueType="num">
                                      <p:cBhvr>
                                        <p:cTn id="67" dur="1000" fill="hold"/>
                                        <p:tgtEl>
                                          <p:spTgt spid="201731">
                                            <p:txEl>
                                              <p:pRg st="7" end="7"/>
                                            </p:txEl>
                                          </p:spTgt>
                                        </p:tgtEl>
                                        <p:attrNameLst>
                                          <p:attrName>ppt_w</p:attrName>
                                        </p:attrNameLst>
                                      </p:cBhvr>
                                      <p:tavLst>
                                        <p:tav tm="0">
                                          <p:val>
                                            <p:fltVal val="0"/>
                                          </p:val>
                                        </p:tav>
                                        <p:tav tm="100000">
                                          <p:val>
                                            <p:strVal val="#ppt_w"/>
                                          </p:val>
                                        </p:tav>
                                      </p:tavLst>
                                    </p:anim>
                                    <p:anim calcmode="lin" valueType="num">
                                      <p:cBhvr>
                                        <p:cTn id="68" dur="1000" fill="hold"/>
                                        <p:tgtEl>
                                          <p:spTgt spid="201731">
                                            <p:txEl>
                                              <p:pRg st="7" end="7"/>
                                            </p:txEl>
                                          </p:spTgt>
                                        </p:tgtEl>
                                        <p:attrNameLst>
                                          <p:attrName>ppt_h</p:attrName>
                                        </p:attrNameLst>
                                      </p:cBhvr>
                                      <p:tavLst>
                                        <p:tav tm="0">
                                          <p:val>
                                            <p:fltVal val="0"/>
                                          </p:val>
                                        </p:tav>
                                        <p:tav tm="100000">
                                          <p:val>
                                            <p:strVal val="#ppt_h"/>
                                          </p:val>
                                        </p:tav>
                                      </p:tavLst>
                                    </p:anim>
                                    <p:anim calcmode="lin" valueType="num">
                                      <p:cBhvr>
                                        <p:cTn id="69" dur="1000" fill="hold"/>
                                        <p:tgtEl>
                                          <p:spTgt spid="201731">
                                            <p:txEl>
                                              <p:pRg st="7" end="7"/>
                                            </p:txEl>
                                          </p:spTgt>
                                        </p:tgtEl>
                                        <p:attrNameLst>
                                          <p:attrName>style.rotation</p:attrName>
                                        </p:attrNameLst>
                                      </p:cBhvr>
                                      <p:tavLst>
                                        <p:tav tm="0">
                                          <p:val>
                                            <p:fltVal val="90"/>
                                          </p:val>
                                        </p:tav>
                                        <p:tav tm="100000">
                                          <p:val>
                                            <p:fltVal val="0"/>
                                          </p:val>
                                        </p:tav>
                                      </p:tavLst>
                                    </p:anim>
                                    <p:animEffect transition="in" filter="fade">
                                      <p:cBhvr>
                                        <p:cTn id="70" dur="1000"/>
                                        <p:tgtEl>
                                          <p:spTgt spid="201731">
                                            <p:txEl>
                                              <p:pRg st="7" end="7"/>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1" presetClass="entr" presetSubtype="0" fill="hold" grpId="0" nodeType="clickEffect">
                                  <p:stCondLst>
                                    <p:cond delay="0"/>
                                  </p:stCondLst>
                                  <p:childTnLst>
                                    <p:set>
                                      <p:cBhvr>
                                        <p:cTn id="74" dur="1" fill="hold">
                                          <p:stCondLst>
                                            <p:cond delay="0"/>
                                          </p:stCondLst>
                                        </p:cTn>
                                        <p:tgtEl>
                                          <p:spTgt spid="201731">
                                            <p:txEl>
                                              <p:pRg st="8" end="8"/>
                                            </p:txEl>
                                          </p:spTgt>
                                        </p:tgtEl>
                                        <p:attrNameLst>
                                          <p:attrName>style.visibility</p:attrName>
                                        </p:attrNameLst>
                                      </p:cBhvr>
                                      <p:to>
                                        <p:strVal val="visible"/>
                                      </p:to>
                                    </p:set>
                                    <p:anim calcmode="lin" valueType="num">
                                      <p:cBhvr>
                                        <p:cTn id="75" dur="1000" fill="hold"/>
                                        <p:tgtEl>
                                          <p:spTgt spid="201731">
                                            <p:txEl>
                                              <p:pRg st="8" end="8"/>
                                            </p:txEl>
                                          </p:spTgt>
                                        </p:tgtEl>
                                        <p:attrNameLst>
                                          <p:attrName>ppt_w</p:attrName>
                                        </p:attrNameLst>
                                      </p:cBhvr>
                                      <p:tavLst>
                                        <p:tav tm="0">
                                          <p:val>
                                            <p:fltVal val="0"/>
                                          </p:val>
                                        </p:tav>
                                        <p:tav tm="100000">
                                          <p:val>
                                            <p:strVal val="#ppt_w"/>
                                          </p:val>
                                        </p:tav>
                                      </p:tavLst>
                                    </p:anim>
                                    <p:anim calcmode="lin" valueType="num">
                                      <p:cBhvr>
                                        <p:cTn id="76" dur="1000" fill="hold"/>
                                        <p:tgtEl>
                                          <p:spTgt spid="201731">
                                            <p:txEl>
                                              <p:pRg st="8" end="8"/>
                                            </p:txEl>
                                          </p:spTgt>
                                        </p:tgtEl>
                                        <p:attrNameLst>
                                          <p:attrName>ppt_h</p:attrName>
                                        </p:attrNameLst>
                                      </p:cBhvr>
                                      <p:tavLst>
                                        <p:tav tm="0">
                                          <p:val>
                                            <p:fltVal val="0"/>
                                          </p:val>
                                        </p:tav>
                                        <p:tav tm="100000">
                                          <p:val>
                                            <p:strVal val="#ppt_h"/>
                                          </p:val>
                                        </p:tav>
                                      </p:tavLst>
                                    </p:anim>
                                    <p:anim calcmode="lin" valueType="num">
                                      <p:cBhvr>
                                        <p:cTn id="77" dur="1000" fill="hold"/>
                                        <p:tgtEl>
                                          <p:spTgt spid="201731">
                                            <p:txEl>
                                              <p:pRg st="8" end="8"/>
                                            </p:txEl>
                                          </p:spTgt>
                                        </p:tgtEl>
                                        <p:attrNameLst>
                                          <p:attrName>style.rotation</p:attrName>
                                        </p:attrNameLst>
                                      </p:cBhvr>
                                      <p:tavLst>
                                        <p:tav tm="0">
                                          <p:val>
                                            <p:fltVal val="90"/>
                                          </p:val>
                                        </p:tav>
                                        <p:tav tm="100000">
                                          <p:val>
                                            <p:fltVal val="0"/>
                                          </p:val>
                                        </p:tav>
                                      </p:tavLst>
                                    </p:anim>
                                    <p:animEffect transition="in" filter="fade">
                                      <p:cBhvr>
                                        <p:cTn id="78" dur="1000"/>
                                        <p:tgtEl>
                                          <p:spTgt spid="201731">
                                            <p:txEl>
                                              <p:pRg st="8" end="8"/>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1" presetClass="entr" presetSubtype="1" fill="hold" nodeType="clickEffect">
                                  <p:stCondLst>
                                    <p:cond delay="0"/>
                                  </p:stCondLst>
                                  <p:childTnLst>
                                    <p:set>
                                      <p:cBhvr>
                                        <p:cTn id="82" dur="1" fill="hold">
                                          <p:stCondLst>
                                            <p:cond delay="0"/>
                                          </p:stCondLst>
                                        </p:cTn>
                                        <p:tgtEl>
                                          <p:spTgt spid="32772"/>
                                        </p:tgtEl>
                                        <p:attrNameLst>
                                          <p:attrName>style.visibility</p:attrName>
                                        </p:attrNameLst>
                                      </p:cBhvr>
                                      <p:to>
                                        <p:strVal val="visible"/>
                                      </p:to>
                                    </p:set>
                                    <p:animEffect transition="in" filter="wheel(1)">
                                      <p:cBhvr>
                                        <p:cTn id="83" dur="2000"/>
                                        <p:tgtEl>
                                          <p:spTgt spid="32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animBg="1"/>
      <p:bldP spid="201731" grpId="0" uiExpand="1"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95536" y="282128"/>
            <a:ext cx="8428313" cy="1143000"/>
          </a:xfrm>
          <a:solidFill>
            <a:schemeClr val="bg1">
              <a:lumMod val="20000"/>
              <a:lumOff val="80000"/>
            </a:schemeClr>
          </a:solidFill>
          <a:ln w="76200" cap="flat" algn="ctr">
            <a:solidFill>
              <a:schemeClr val="accent2">
                <a:lumMod val="50000"/>
                <a:lumOff val="50000"/>
              </a:schemeClr>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sz="28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NIC ARGENTINA</a:t>
            </a:r>
            <a:br>
              <a:rPr lang="es-ES_tradnl" sz="28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br>
            <a:r>
              <a:rPr lang="es-ES_tradnl" sz="28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 </a:t>
            </a:r>
            <a:r>
              <a:rPr lang="es-ES" sz="28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hlinkClick r:id="rId2"/>
              </a:rPr>
              <a:t>https://nic.ar/</a:t>
            </a:r>
            <a:endParaRPr lang="es-ES_tradnl" sz="28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endParaRPr>
          </a:p>
        </p:txBody>
      </p:sp>
      <p:pic>
        <p:nvPicPr>
          <p:cNvPr id="2" name="Imagen 1"/>
          <p:cNvPicPr>
            <a:picLocks noChangeAspect="1"/>
          </p:cNvPicPr>
          <p:nvPr/>
        </p:nvPicPr>
        <p:blipFill>
          <a:blip r:embed="rId3"/>
          <a:stretch>
            <a:fillRect/>
          </a:stretch>
        </p:blipFill>
        <p:spPr>
          <a:xfrm>
            <a:off x="7668344" y="122371"/>
            <a:ext cx="1358430" cy="1302757"/>
          </a:xfrm>
          <a:prstGeom prst="rect">
            <a:avLst/>
          </a:prstGeom>
          <a:ln w="76200">
            <a:solidFill>
              <a:schemeClr val="bg2">
                <a:lumMod val="90000"/>
                <a:lumOff val="10000"/>
              </a:schemeClr>
            </a:solidFill>
          </a:ln>
        </p:spPr>
      </p:pic>
      <p:sp>
        <p:nvSpPr>
          <p:cNvPr id="3" name="CuadroTexto 2"/>
          <p:cNvSpPr txBox="1"/>
          <p:nvPr/>
        </p:nvSpPr>
        <p:spPr>
          <a:xfrm>
            <a:off x="0" y="1678902"/>
            <a:ext cx="9176656" cy="5016758"/>
          </a:xfrm>
          <a:prstGeom prst="rect">
            <a:avLst/>
          </a:prstGeom>
          <a:solidFill>
            <a:schemeClr val="bg1"/>
          </a:solidFill>
          <a:ln w="76200">
            <a:solidFill>
              <a:schemeClr val="bg2">
                <a:lumMod val="10000"/>
                <a:lumOff val="90000"/>
              </a:schemeClr>
            </a:solidFill>
          </a:ln>
        </p:spPr>
        <p:txBody>
          <a:bodyPr wrap="square" rtlCol="0">
            <a:spAutoFit/>
          </a:bodyPr>
          <a:lstStyle/>
          <a:p>
            <a:pPr marL="342900" indent="-342900">
              <a:buFont typeface="Arial" panose="020B0604020202020204" pitchFamily="34" charset="0"/>
              <a:buChar char="•"/>
            </a:pPr>
            <a:r>
              <a:rPr lang="es-ES" sz="3200" i="1" dirty="0">
                <a:latin typeface="Arial" panose="020B0604020202020204" pitchFamily="34" charset="0"/>
                <a:cs typeface="Arial" panose="020B0604020202020204" pitchFamily="34" charset="0"/>
              </a:rPr>
              <a:t>Network Information Center Argentina </a:t>
            </a:r>
          </a:p>
          <a:p>
            <a:pPr lvl="1"/>
            <a:r>
              <a:rPr lang="es-ES" sz="3200" i="1" dirty="0">
                <a:latin typeface="Arial" panose="020B0604020202020204" pitchFamily="34" charset="0"/>
                <a:cs typeface="Arial" panose="020B0604020202020204" pitchFamily="34" charset="0"/>
              </a:rPr>
              <a:t>( Centro de Información de la Red para Argentina).</a:t>
            </a:r>
          </a:p>
          <a:p>
            <a:pPr marL="342900" indent="-342900">
              <a:buFont typeface="Arial" panose="020B0604020202020204" pitchFamily="34" charset="0"/>
              <a:buChar char="•"/>
            </a:pPr>
            <a:r>
              <a:rPr lang="es-ES" sz="3200" i="1" dirty="0">
                <a:latin typeface="Arial" panose="020B0604020202020204" pitchFamily="34" charset="0"/>
                <a:cs typeface="Arial" panose="020B0604020202020204" pitchFamily="34" charset="0"/>
              </a:rPr>
              <a:t>Responsable de Administrar el Dominio Superior.ar.</a:t>
            </a:r>
          </a:p>
          <a:p>
            <a:pPr marL="342900" indent="-342900">
              <a:buFont typeface="Arial" panose="020B0604020202020204" pitchFamily="34" charset="0"/>
              <a:buChar char="•"/>
            </a:pPr>
            <a:r>
              <a:rPr lang="es-ES" sz="3200" i="1" dirty="0">
                <a:latin typeface="Arial" panose="020B0604020202020204" pitchFamily="34" charset="0"/>
                <a:cs typeface="Arial" panose="020B0604020202020204" pitchFamily="34" charset="0"/>
              </a:rPr>
              <a:t>Registro de nombres de dominio de las personas físicas y jurídicas. </a:t>
            </a:r>
          </a:p>
          <a:p>
            <a:pPr marL="342900" indent="-342900">
              <a:buFont typeface="Arial" panose="020B0604020202020204" pitchFamily="34" charset="0"/>
              <a:buChar char="•"/>
            </a:pPr>
            <a:r>
              <a:rPr lang="es-ES" sz="3200" i="1" dirty="0">
                <a:solidFill>
                  <a:srgbClr val="FFFF00"/>
                </a:solidFill>
                <a:latin typeface="Arial" panose="020B0604020202020204" pitchFamily="34" charset="0"/>
                <a:cs typeface="Arial" panose="020B0604020202020204" pitchFamily="34" charset="0"/>
              </a:rPr>
              <a:t>Secretaría Legal y Técnica de la Presidencia de la Nación</a:t>
            </a:r>
            <a:r>
              <a:rPr lang="es-ES" sz="3200" i="1" dirty="0">
                <a:solidFill>
                  <a:schemeClr val="bg2">
                    <a:lumMod val="10000"/>
                    <a:lumOff val="90000"/>
                  </a:schemeClr>
                </a:solidFill>
                <a:latin typeface="Arial" panose="020B0604020202020204" pitchFamily="34" charset="0"/>
                <a:cs typeface="Arial" panose="020B0604020202020204" pitchFamily="34" charset="0"/>
              </a:rPr>
              <a:t> </a:t>
            </a:r>
            <a:r>
              <a:rPr lang="es-ES" sz="3200" i="1" dirty="0">
                <a:solidFill>
                  <a:schemeClr val="bg2">
                    <a:lumMod val="10000"/>
                    <a:lumOff val="90000"/>
                  </a:schemeClr>
                </a:solidFill>
                <a:latin typeface="Arial" panose="020B0604020202020204" pitchFamily="34" charset="0"/>
                <a:cs typeface="Arial" panose="020B0604020202020204" pitchFamily="34" charset="0"/>
                <a:sym typeface="Wingdings 3" panose="05040102010807070707" pitchFamily="18" charset="2"/>
              </a:rPr>
              <a:t> </a:t>
            </a:r>
            <a:r>
              <a:rPr lang="es-ES" sz="3200" i="1" dirty="0">
                <a:solidFill>
                  <a:schemeClr val="bg2">
                    <a:lumMod val="10000"/>
                    <a:lumOff val="90000"/>
                  </a:schemeClr>
                </a:solidFill>
                <a:latin typeface="Arial" panose="020B0604020202020204" pitchFamily="34" charset="0"/>
                <a:cs typeface="Arial" panose="020B0604020202020204" pitchFamily="34" charset="0"/>
              </a:rPr>
              <a:t>Dentro la órbita de la Dirección Nacional de Registro de Dominios de Internet.</a:t>
            </a:r>
            <a:r>
              <a:rPr lang="es-ES" sz="3200" i="1" baseline="30000" dirty="0">
                <a:solidFill>
                  <a:schemeClr val="bg2">
                    <a:lumMod val="10000"/>
                    <a:lumOff val="90000"/>
                  </a:schemeClr>
                </a:solidFill>
                <a:latin typeface="Arial" panose="020B0604020202020204" pitchFamily="34" charset="0"/>
                <a:cs typeface="Arial" panose="020B0604020202020204" pitchFamily="34" charset="0"/>
              </a:rPr>
              <a:t> </a:t>
            </a:r>
            <a:endParaRPr lang="es-ES" sz="3200" i="1" dirty="0">
              <a:solidFill>
                <a:schemeClr val="bg2">
                  <a:lumMod val="10000"/>
                  <a:lumOff val="9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5441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p:cTn id="7" dur="1000" fill="hold"/>
                                        <p:tgtEl>
                                          <p:spTgt spid="12290"/>
                                        </p:tgtEl>
                                        <p:attrNameLst>
                                          <p:attrName>ppt_w</p:attrName>
                                        </p:attrNameLst>
                                      </p:cBhvr>
                                      <p:tavLst>
                                        <p:tav tm="0">
                                          <p:val>
                                            <p:fltVal val="0"/>
                                          </p:val>
                                        </p:tav>
                                        <p:tav tm="100000">
                                          <p:val>
                                            <p:strVal val="#ppt_w"/>
                                          </p:val>
                                        </p:tav>
                                      </p:tavLst>
                                    </p:anim>
                                    <p:anim calcmode="lin" valueType="num">
                                      <p:cBhvr>
                                        <p:cTn id="8" dur="1000" fill="hold"/>
                                        <p:tgtEl>
                                          <p:spTgt spid="12290"/>
                                        </p:tgtEl>
                                        <p:attrNameLst>
                                          <p:attrName>ppt_h</p:attrName>
                                        </p:attrNameLst>
                                      </p:cBhvr>
                                      <p:tavLst>
                                        <p:tav tm="0">
                                          <p:val>
                                            <p:fltVal val="0"/>
                                          </p:val>
                                        </p:tav>
                                        <p:tav tm="100000">
                                          <p:val>
                                            <p:strVal val="#ppt_h"/>
                                          </p:val>
                                        </p:tav>
                                      </p:tavLst>
                                    </p:anim>
                                    <p:anim calcmode="lin" valueType="num">
                                      <p:cBhvr>
                                        <p:cTn id="9" dur="1000" fill="hold"/>
                                        <p:tgtEl>
                                          <p:spTgt spid="12290"/>
                                        </p:tgtEl>
                                        <p:attrNameLst>
                                          <p:attrName>style.rotation</p:attrName>
                                        </p:attrNameLst>
                                      </p:cBhvr>
                                      <p:tavLst>
                                        <p:tav tm="0">
                                          <p:val>
                                            <p:fltVal val="90"/>
                                          </p:val>
                                        </p:tav>
                                        <p:tav tm="100000">
                                          <p:val>
                                            <p:fltVal val="0"/>
                                          </p:val>
                                        </p:tav>
                                      </p:tavLst>
                                    </p:anim>
                                    <p:animEffect transition="in" filter="fade">
                                      <p:cBhvr>
                                        <p:cTn id="10" dur="1000"/>
                                        <p:tgtEl>
                                          <p:spTgt spid="12290"/>
                                        </p:tgtEl>
                                      </p:cBhvr>
                                    </p:animEffect>
                                  </p:childTnLst>
                                </p:cTn>
                              </p:par>
                              <p:par>
                                <p:cTn id="11" presetID="3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1000" fill="hold"/>
                                        <p:tgtEl>
                                          <p:spTgt spid="2"/>
                                        </p:tgtEl>
                                        <p:attrNameLst>
                                          <p:attrName>ppt_w</p:attrName>
                                        </p:attrNameLst>
                                      </p:cBhvr>
                                      <p:tavLst>
                                        <p:tav tm="0">
                                          <p:val>
                                            <p:fltVal val="0"/>
                                          </p:val>
                                        </p:tav>
                                        <p:tav tm="100000">
                                          <p:val>
                                            <p:strVal val="#ppt_w"/>
                                          </p:val>
                                        </p:tav>
                                      </p:tavLst>
                                    </p:anim>
                                    <p:anim calcmode="lin" valueType="num">
                                      <p:cBhvr>
                                        <p:cTn id="14" dur="1000" fill="hold"/>
                                        <p:tgtEl>
                                          <p:spTgt spid="2"/>
                                        </p:tgtEl>
                                        <p:attrNameLst>
                                          <p:attrName>ppt_h</p:attrName>
                                        </p:attrNameLst>
                                      </p:cBhvr>
                                      <p:tavLst>
                                        <p:tav tm="0">
                                          <p:val>
                                            <p:fltVal val="0"/>
                                          </p:val>
                                        </p:tav>
                                        <p:tav tm="100000">
                                          <p:val>
                                            <p:strVal val="#ppt_h"/>
                                          </p:val>
                                        </p:tav>
                                      </p:tavLst>
                                    </p:anim>
                                    <p:anim calcmode="lin" valueType="num">
                                      <p:cBhvr>
                                        <p:cTn id="15" dur="1000" fill="hold"/>
                                        <p:tgtEl>
                                          <p:spTgt spid="2"/>
                                        </p:tgtEl>
                                        <p:attrNameLst>
                                          <p:attrName>style.rotation</p:attrName>
                                        </p:attrNameLst>
                                      </p:cBhvr>
                                      <p:tavLst>
                                        <p:tav tm="0">
                                          <p:val>
                                            <p:fltVal val="90"/>
                                          </p:val>
                                        </p:tav>
                                        <p:tav tm="100000">
                                          <p:val>
                                            <p:fltVal val="0"/>
                                          </p:val>
                                        </p:tav>
                                      </p:tavLst>
                                    </p:anim>
                                    <p:animEffect transition="in" filter="fade">
                                      <p:cBhvr>
                                        <p:cTn id="16" dur="10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3">
                                            <p:bg/>
                                          </p:spTgt>
                                        </p:tgtEl>
                                        <p:attrNameLst>
                                          <p:attrName>style.visibility</p:attrName>
                                        </p:attrNameLst>
                                      </p:cBhvr>
                                      <p:to>
                                        <p:strVal val="visible"/>
                                      </p:to>
                                    </p:set>
                                    <p:anim calcmode="lin" valueType="num">
                                      <p:cBhvr>
                                        <p:cTn id="21" dur="1000" fill="hold"/>
                                        <p:tgtEl>
                                          <p:spTgt spid="3">
                                            <p:bg/>
                                          </p:spTgt>
                                        </p:tgtEl>
                                        <p:attrNameLst>
                                          <p:attrName>ppt_w</p:attrName>
                                        </p:attrNameLst>
                                      </p:cBhvr>
                                      <p:tavLst>
                                        <p:tav tm="0">
                                          <p:val>
                                            <p:fltVal val="0"/>
                                          </p:val>
                                        </p:tav>
                                        <p:tav tm="100000">
                                          <p:val>
                                            <p:strVal val="#ppt_w"/>
                                          </p:val>
                                        </p:tav>
                                      </p:tavLst>
                                    </p:anim>
                                    <p:anim calcmode="lin" valueType="num">
                                      <p:cBhvr>
                                        <p:cTn id="22" dur="1000" fill="hold"/>
                                        <p:tgtEl>
                                          <p:spTgt spid="3">
                                            <p:bg/>
                                          </p:spTgt>
                                        </p:tgtEl>
                                        <p:attrNameLst>
                                          <p:attrName>ppt_h</p:attrName>
                                        </p:attrNameLst>
                                      </p:cBhvr>
                                      <p:tavLst>
                                        <p:tav tm="0">
                                          <p:val>
                                            <p:fltVal val="0"/>
                                          </p:val>
                                        </p:tav>
                                        <p:tav tm="100000">
                                          <p:val>
                                            <p:strVal val="#ppt_h"/>
                                          </p:val>
                                        </p:tav>
                                      </p:tavLst>
                                    </p:anim>
                                    <p:anim calcmode="lin" valueType="num">
                                      <p:cBhvr>
                                        <p:cTn id="23" dur="1000" fill="hold"/>
                                        <p:tgtEl>
                                          <p:spTgt spid="3">
                                            <p:bg/>
                                          </p:spTgt>
                                        </p:tgtEl>
                                        <p:attrNameLst>
                                          <p:attrName>style.rotation</p:attrName>
                                        </p:attrNameLst>
                                      </p:cBhvr>
                                      <p:tavLst>
                                        <p:tav tm="0">
                                          <p:val>
                                            <p:fltVal val="90"/>
                                          </p:val>
                                        </p:tav>
                                        <p:tav tm="100000">
                                          <p:val>
                                            <p:fltVal val="0"/>
                                          </p:val>
                                        </p:tav>
                                      </p:tavLst>
                                    </p:anim>
                                    <p:animEffect transition="in" filter="fade">
                                      <p:cBhvr>
                                        <p:cTn id="24" dur="1000"/>
                                        <p:tgtEl>
                                          <p:spTgt spid="3">
                                            <p:bg/>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anim calcmode="lin" valueType="num">
                                      <p:cBhvr>
                                        <p:cTn id="29"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30"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31"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32" dur="1000"/>
                                        <p:tgtEl>
                                          <p:spTgt spid="3">
                                            <p:txEl>
                                              <p:pRg st="0" end="0"/>
                                            </p:txEl>
                                          </p:spTgt>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 calcmode="lin" valueType="num">
                                      <p:cBhvr>
                                        <p:cTn id="3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3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3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38" dur="1000"/>
                                        <p:tgtEl>
                                          <p:spTgt spid="3">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 calcmode="lin" valueType="num">
                                      <p:cBhvr>
                                        <p:cTn id="4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4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4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46" dur="1000"/>
                                        <p:tgtEl>
                                          <p:spTgt spid="3">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0" nodeType="clickEffect">
                                  <p:stCondLst>
                                    <p:cond delay="0"/>
                                  </p:stCondLst>
                                  <p:childTnLst>
                                    <p:set>
                                      <p:cBhvr>
                                        <p:cTn id="50" dur="1" fill="hold">
                                          <p:stCondLst>
                                            <p:cond delay="0"/>
                                          </p:stCondLst>
                                        </p:cTn>
                                        <p:tgtEl>
                                          <p:spTgt spid="3">
                                            <p:txEl>
                                              <p:pRg st="3" end="3"/>
                                            </p:txEl>
                                          </p:spTgt>
                                        </p:tgtEl>
                                        <p:attrNameLst>
                                          <p:attrName>style.visibility</p:attrName>
                                        </p:attrNameLst>
                                      </p:cBhvr>
                                      <p:to>
                                        <p:strVal val="visible"/>
                                      </p:to>
                                    </p:set>
                                    <p:anim calcmode="lin" valueType="num">
                                      <p:cBhvr>
                                        <p:cTn id="5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5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5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54" dur="1000"/>
                                        <p:tgtEl>
                                          <p:spTgt spid="3">
                                            <p:txEl>
                                              <p:pRg st="3" end="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grpId="0" nodeType="click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anim calcmode="lin" valueType="num">
                                      <p:cBhvr>
                                        <p:cTn id="59"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60"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61"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62"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nimBg="1"/>
      <p:bldP spid="3"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179512" y="381000"/>
            <a:ext cx="8431088" cy="1143000"/>
          </a:xfrm>
          <a:solidFill>
            <a:schemeClr val="bg1">
              <a:lumMod val="20000"/>
              <a:lumOff val="80000"/>
            </a:schemeClr>
          </a:solidFill>
          <a:ln w="76200" cap="flat" algn="ctr">
            <a:solidFill>
              <a:schemeClr val="accent2">
                <a:lumMod val="50000"/>
                <a:lumOff val="50000"/>
              </a:schemeClr>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sz="28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Internet</a:t>
            </a:r>
            <a:br>
              <a:rPr lang="es-ES_tradnl" sz="28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br>
            <a:r>
              <a:rPr lang="es-ES_tradnl" sz="2800" b="1" i="1" cap="all" dirty="0" err="1">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Organos</a:t>
            </a:r>
            <a:r>
              <a:rPr lang="es-ES_tradnl" sz="28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/Organizaciones Formales</a:t>
            </a:r>
          </a:p>
        </p:txBody>
      </p:sp>
      <p:pic>
        <p:nvPicPr>
          <p:cNvPr id="33795" name="Picture 14"/>
          <p:cNvPicPr>
            <a:picLocks noChangeAspect="1" noChangeArrowheads="1"/>
          </p:cNvPicPr>
          <p:nvPr/>
        </p:nvPicPr>
        <p:blipFill>
          <a:blip r:embed="rId2" cstate="print"/>
          <a:srcRect/>
          <a:stretch>
            <a:fillRect/>
          </a:stretch>
        </p:blipFill>
        <p:spPr bwMode="auto">
          <a:xfrm>
            <a:off x="539552" y="1700213"/>
            <a:ext cx="7920236" cy="3276600"/>
          </a:xfrm>
          <a:prstGeom prst="rect">
            <a:avLst/>
          </a:prstGeom>
          <a:gradFill rotWithShape="0">
            <a:gsLst>
              <a:gs pos="0">
                <a:srgbClr val="003366"/>
              </a:gs>
              <a:gs pos="50000">
                <a:srgbClr val="0099CC"/>
              </a:gs>
              <a:gs pos="100000">
                <a:srgbClr val="003366"/>
              </a:gs>
            </a:gsLst>
            <a:lin ang="2700000" scaled="1"/>
          </a:gradFill>
          <a:ln w="76200" algn="ctr">
            <a:solidFill>
              <a:schemeClr val="bg1">
                <a:lumMod val="75000"/>
              </a:schemeClr>
            </a:solidFill>
            <a:miter lim="800000"/>
            <a:headEnd/>
            <a:tailEnd/>
          </a:ln>
        </p:spPr>
      </p:pic>
      <p:pic>
        <p:nvPicPr>
          <p:cNvPr id="33796" name="Picture 15"/>
          <p:cNvPicPr>
            <a:picLocks noChangeAspect="1" noChangeArrowheads="1"/>
          </p:cNvPicPr>
          <p:nvPr/>
        </p:nvPicPr>
        <p:blipFill>
          <a:blip r:embed="rId3" cstate="print"/>
          <a:srcRect/>
          <a:stretch>
            <a:fillRect/>
          </a:stretch>
        </p:blipFill>
        <p:spPr bwMode="auto">
          <a:xfrm>
            <a:off x="539552" y="4941888"/>
            <a:ext cx="7920236" cy="1916112"/>
          </a:xfrm>
          <a:prstGeom prst="rect">
            <a:avLst/>
          </a:prstGeom>
          <a:gradFill rotWithShape="0">
            <a:gsLst>
              <a:gs pos="0">
                <a:srgbClr val="003366"/>
              </a:gs>
              <a:gs pos="50000">
                <a:srgbClr val="0099CC"/>
              </a:gs>
              <a:gs pos="100000">
                <a:srgbClr val="003366"/>
              </a:gs>
            </a:gsLst>
            <a:lin ang="2700000" scaled="1"/>
          </a:gradFill>
          <a:ln w="76200" algn="ctr">
            <a:solidFill>
              <a:schemeClr val="bg1">
                <a:lumMod val="75000"/>
              </a:schemeClr>
            </a:solidFill>
            <a:miter lim="800000"/>
            <a:headEnd/>
            <a:tailEnd/>
          </a:ln>
        </p:spPr>
      </p:pic>
      <p:sp>
        <p:nvSpPr>
          <p:cNvPr id="5" name="4 Marcador de pie de página"/>
          <p:cNvSpPr>
            <a:spLocks noGrp="1"/>
          </p:cNvSpPr>
          <p:nvPr>
            <p:ph type="ftr" sz="quarter" idx="11"/>
          </p:nvPr>
        </p:nvSpPr>
        <p:spPr/>
        <p:txBody>
          <a:bodyPr/>
          <a:lstStyle/>
          <a:p>
            <a:pP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06850"/>
                                        </p:tgtEl>
                                        <p:attrNameLst>
                                          <p:attrName>style.visibility</p:attrName>
                                        </p:attrNameLst>
                                      </p:cBhvr>
                                      <p:to>
                                        <p:strVal val="visible"/>
                                      </p:to>
                                    </p:set>
                                    <p:anim calcmode="lin" valueType="num">
                                      <p:cBhvr>
                                        <p:cTn id="7" dur="1000" fill="hold"/>
                                        <p:tgtEl>
                                          <p:spTgt spid="206850"/>
                                        </p:tgtEl>
                                        <p:attrNameLst>
                                          <p:attrName>ppt_w</p:attrName>
                                        </p:attrNameLst>
                                      </p:cBhvr>
                                      <p:tavLst>
                                        <p:tav tm="0">
                                          <p:val>
                                            <p:fltVal val="0"/>
                                          </p:val>
                                        </p:tav>
                                        <p:tav tm="100000">
                                          <p:val>
                                            <p:strVal val="#ppt_w"/>
                                          </p:val>
                                        </p:tav>
                                      </p:tavLst>
                                    </p:anim>
                                    <p:anim calcmode="lin" valueType="num">
                                      <p:cBhvr>
                                        <p:cTn id="8" dur="1000" fill="hold"/>
                                        <p:tgtEl>
                                          <p:spTgt spid="206850"/>
                                        </p:tgtEl>
                                        <p:attrNameLst>
                                          <p:attrName>ppt_h</p:attrName>
                                        </p:attrNameLst>
                                      </p:cBhvr>
                                      <p:tavLst>
                                        <p:tav tm="0">
                                          <p:val>
                                            <p:fltVal val="0"/>
                                          </p:val>
                                        </p:tav>
                                        <p:tav tm="100000">
                                          <p:val>
                                            <p:strVal val="#ppt_h"/>
                                          </p:val>
                                        </p:tav>
                                      </p:tavLst>
                                    </p:anim>
                                    <p:anim calcmode="lin" valueType="num">
                                      <p:cBhvr>
                                        <p:cTn id="9" dur="1000" fill="hold"/>
                                        <p:tgtEl>
                                          <p:spTgt spid="206850"/>
                                        </p:tgtEl>
                                        <p:attrNameLst>
                                          <p:attrName>style.rotation</p:attrName>
                                        </p:attrNameLst>
                                      </p:cBhvr>
                                      <p:tavLst>
                                        <p:tav tm="0">
                                          <p:val>
                                            <p:fltVal val="90"/>
                                          </p:val>
                                        </p:tav>
                                        <p:tav tm="100000">
                                          <p:val>
                                            <p:fltVal val="0"/>
                                          </p:val>
                                        </p:tav>
                                      </p:tavLst>
                                    </p:anim>
                                    <p:animEffect transition="in" filter="fade">
                                      <p:cBhvr>
                                        <p:cTn id="10" dur="1000"/>
                                        <p:tgtEl>
                                          <p:spTgt spid="206850"/>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3795"/>
                                        </p:tgtEl>
                                        <p:attrNameLst>
                                          <p:attrName>style.visibility</p:attrName>
                                        </p:attrNameLst>
                                      </p:cBhvr>
                                      <p:to>
                                        <p:strVal val="visible"/>
                                      </p:to>
                                    </p:set>
                                    <p:anim calcmode="lin" valueType="num">
                                      <p:cBhvr>
                                        <p:cTn id="15" dur="1000" fill="hold"/>
                                        <p:tgtEl>
                                          <p:spTgt spid="33795"/>
                                        </p:tgtEl>
                                        <p:attrNameLst>
                                          <p:attrName>ppt_w</p:attrName>
                                        </p:attrNameLst>
                                      </p:cBhvr>
                                      <p:tavLst>
                                        <p:tav tm="0">
                                          <p:val>
                                            <p:fltVal val="0"/>
                                          </p:val>
                                        </p:tav>
                                        <p:tav tm="100000">
                                          <p:val>
                                            <p:strVal val="#ppt_w"/>
                                          </p:val>
                                        </p:tav>
                                      </p:tavLst>
                                    </p:anim>
                                    <p:anim calcmode="lin" valueType="num">
                                      <p:cBhvr>
                                        <p:cTn id="16" dur="1000" fill="hold"/>
                                        <p:tgtEl>
                                          <p:spTgt spid="33795"/>
                                        </p:tgtEl>
                                        <p:attrNameLst>
                                          <p:attrName>ppt_h</p:attrName>
                                        </p:attrNameLst>
                                      </p:cBhvr>
                                      <p:tavLst>
                                        <p:tav tm="0">
                                          <p:val>
                                            <p:fltVal val="0"/>
                                          </p:val>
                                        </p:tav>
                                        <p:tav tm="100000">
                                          <p:val>
                                            <p:strVal val="#ppt_h"/>
                                          </p:val>
                                        </p:tav>
                                      </p:tavLst>
                                    </p:anim>
                                    <p:anim calcmode="lin" valueType="num">
                                      <p:cBhvr>
                                        <p:cTn id="17" dur="1000" fill="hold"/>
                                        <p:tgtEl>
                                          <p:spTgt spid="33795"/>
                                        </p:tgtEl>
                                        <p:attrNameLst>
                                          <p:attrName>style.rotation</p:attrName>
                                        </p:attrNameLst>
                                      </p:cBhvr>
                                      <p:tavLst>
                                        <p:tav tm="0">
                                          <p:val>
                                            <p:fltVal val="90"/>
                                          </p:val>
                                        </p:tav>
                                        <p:tav tm="100000">
                                          <p:val>
                                            <p:fltVal val="0"/>
                                          </p:val>
                                        </p:tav>
                                      </p:tavLst>
                                    </p:anim>
                                    <p:animEffect transition="in" filter="fade">
                                      <p:cBhvr>
                                        <p:cTn id="18" dur="1000"/>
                                        <p:tgtEl>
                                          <p:spTgt spid="33795"/>
                                        </p:tgtEl>
                                      </p:cBhvr>
                                    </p:animEffect>
                                  </p:childTnLst>
                                </p:cTn>
                              </p:par>
                              <p:par>
                                <p:cTn id="19" presetID="31" presetClass="entr" presetSubtype="0" fill="hold" nodeType="withEffect">
                                  <p:stCondLst>
                                    <p:cond delay="0"/>
                                  </p:stCondLst>
                                  <p:childTnLst>
                                    <p:set>
                                      <p:cBhvr>
                                        <p:cTn id="20" dur="1" fill="hold">
                                          <p:stCondLst>
                                            <p:cond delay="0"/>
                                          </p:stCondLst>
                                        </p:cTn>
                                        <p:tgtEl>
                                          <p:spTgt spid="33796"/>
                                        </p:tgtEl>
                                        <p:attrNameLst>
                                          <p:attrName>style.visibility</p:attrName>
                                        </p:attrNameLst>
                                      </p:cBhvr>
                                      <p:to>
                                        <p:strVal val="visible"/>
                                      </p:to>
                                    </p:set>
                                    <p:anim calcmode="lin" valueType="num">
                                      <p:cBhvr>
                                        <p:cTn id="21" dur="1000" fill="hold"/>
                                        <p:tgtEl>
                                          <p:spTgt spid="33796"/>
                                        </p:tgtEl>
                                        <p:attrNameLst>
                                          <p:attrName>ppt_w</p:attrName>
                                        </p:attrNameLst>
                                      </p:cBhvr>
                                      <p:tavLst>
                                        <p:tav tm="0">
                                          <p:val>
                                            <p:fltVal val="0"/>
                                          </p:val>
                                        </p:tav>
                                        <p:tav tm="100000">
                                          <p:val>
                                            <p:strVal val="#ppt_w"/>
                                          </p:val>
                                        </p:tav>
                                      </p:tavLst>
                                    </p:anim>
                                    <p:anim calcmode="lin" valueType="num">
                                      <p:cBhvr>
                                        <p:cTn id="22" dur="1000" fill="hold"/>
                                        <p:tgtEl>
                                          <p:spTgt spid="33796"/>
                                        </p:tgtEl>
                                        <p:attrNameLst>
                                          <p:attrName>ppt_h</p:attrName>
                                        </p:attrNameLst>
                                      </p:cBhvr>
                                      <p:tavLst>
                                        <p:tav tm="0">
                                          <p:val>
                                            <p:fltVal val="0"/>
                                          </p:val>
                                        </p:tav>
                                        <p:tav tm="100000">
                                          <p:val>
                                            <p:strVal val="#ppt_h"/>
                                          </p:val>
                                        </p:tav>
                                      </p:tavLst>
                                    </p:anim>
                                    <p:anim calcmode="lin" valueType="num">
                                      <p:cBhvr>
                                        <p:cTn id="23" dur="1000" fill="hold"/>
                                        <p:tgtEl>
                                          <p:spTgt spid="33796"/>
                                        </p:tgtEl>
                                        <p:attrNameLst>
                                          <p:attrName>style.rotation</p:attrName>
                                        </p:attrNameLst>
                                      </p:cBhvr>
                                      <p:tavLst>
                                        <p:tav tm="0">
                                          <p:val>
                                            <p:fltVal val="90"/>
                                          </p:val>
                                        </p:tav>
                                        <p:tav tm="100000">
                                          <p:val>
                                            <p:fltVal val="0"/>
                                          </p:val>
                                        </p:tav>
                                      </p:tavLst>
                                    </p:anim>
                                    <p:animEffect transition="in" filter="fade">
                                      <p:cBhvr>
                                        <p:cTn id="24" dur="1000"/>
                                        <p:tgtEl>
                                          <p:spTgt spid="33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323528" y="228600"/>
            <a:ext cx="8287072" cy="1143000"/>
          </a:xfrm>
          <a:solidFill>
            <a:schemeClr val="bg1">
              <a:lumMod val="20000"/>
              <a:lumOff val="80000"/>
            </a:schemeClr>
          </a:solidFill>
          <a:ln w="76200" cap="flat" algn="ctr">
            <a:solidFill>
              <a:schemeClr val="accent2">
                <a:lumMod val="50000"/>
                <a:lumOff val="50000"/>
              </a:schemeClr>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sz="28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Internet</a:t>
            </a:r>
            <a:br>
              <a:rPr lang="es-ES_tradnl" sz="28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br>
            <a:r>
              <a:rPr lang="es-ES_tradnl" sz="28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Órganos/Organizaciones Formales</a:t>
            </a:r>
          </a:p>
        </p:txBody>
      </p:sp>
      <p:sp>
        <p:nvSpPr>
          <p:cNvPr id="34819" name="Rectangle 3"/>
          <p:cNvSpPr>
            <a:spLocks noGrp="1" noChangeArrowheads="1"/>
          </p:cNvSpPr>
          <p:nvPr>
            <p:ph type="body" idx="1"/>
          </p:nvPr>
        </p:nvSpPr>
        <p:spPr>
          <a:xfrm>
            <a:off x="179512" y="1676400"/>
            <a:ext cx="8431088" cy="4648200"/>
          </a:xfrm>
          <a:solidFill>
            <a:schemeClr val="accent2">
              <a:lumMod val="25000"/>
              <a:lumOff val="75000"/>
            </a:schemeClr>
          </a:solidFill>
          <a:ln w="76200">
            <a:solidFill>
              <a:schemeClr val="bg1">
                <a:lumMod val="60000"/>
                <a:lumOff val="40000"/>
              </a:schemeClr>
            </a:solidFill>
          </a:ln>
        </p:spPr>
        <p:txBody>
          <a:bodyPr/>
          <a:lstStyle/>
          <a:p>
            <a:r>
              <a:rPr lang="es-ES_tradnl" sz="3600" b="1" i="1" dirty="0">
                <a:solidFill>
                  <a:schemeClr val="accent2">
                    <a:lumMod val="75000"/>
                    <a:lumOff val="25000"/>
                  </a:schemeClr>
                </a:solidFill>
                <a:latin typeface="Arial" pitchFamily="34" charset="0"/>
              </a:rPr>
              <a:t>ISP (Internet </a:t>
            </a:r>
            <a:r>
              <a:rPr lang="es-ES_tradnl" sz="3600" b="1" i="1" dirty="0" err="1">
                <a:solidFill>
                  <a:schemeClr val="accent2">
                    <a:lumMod val="75000"/>
                    <a:lumOff val="25000"/>
                  </a:schemeClr>
                </a:solidFill>
                <a:latin typeface="Arial" pitchFamily="34" charset="0"/>
              </a:rPr>
              <a:t>Service</a:t>
            </a:r>
            <a:r>
              <a:rPr lang="es-ES_tradnl" sz="3600" b="1" i="1" dirty="0">
                <a:solidFill>
                  <a:schemeClr val="accent2">
                    <a:lumMod val="75000"/>
                    <a:lumOff val="25000"/>
                  </a:schemeClr>
                </a:solidFill>
                <a:latin typeface="Arial" pitchFamily="34" charset="0"/>
              </a:rPr>
              <a:t> </a:t>
            </a:r>
            <a:r>
              <a:rPr lang="es-ES_tradnl" sz="3600" b="1" i="1" dirty="0" err="1">
                <a:solidFill>
                  <a:schemeClr val="accent2">
                    <a:lumMod val="75000"/>
                    <a:lumOff val="25000"/>
                  </a:schemeClr>
                </a:solidFill>
                <a:latin typeface="Arial" pitchFamily="34" charset="0"/>
              </a:rPr>
              <a:t>Provider</a:t>
            </a:r>
            <a:r>
              <a:rPr lang="es-ES_tradnl" sz="3600" b="1" i="1" dirty="0">
                <a:solidFill>
                  <a:schemeClr val="accent2">
                    <a:lumMod val="75000"/>
                    <a:lumOff val="25000"/>
                  </a:schemeClr>
                </a:solidFill>
                <a:latin typeface="Arial" pitchFamily="34" charset="0"/>
              </a:rPr>
              <a:t>)</a:t>
            </a:r>
            <a:endParaRPr lang="es-ES_tradnl" sz="3600" i="1" dirty="0">
              <a:solidFill>
                <a:schemeClr val="accent2">
                  <a:lumMod val="75000"/>
                  <a:lumOff val="25000"/>
                </a:schemeClr>
              </a:solidFill>
              <a:latin typeface="Arial" pitchFamily="34" charset="0"/>
            </a:endParaRPr>
          </a:p>
          <a:p>
            <a:pPr lvl="1"/>
            <a:r>
              <a:rPr lang="es-ES_tradnl" sz="3200" i="1" dirty="0">
                <a:solidFill>
                  <a:schemeClr val="accent2">
                    <a:lumMod val="75000"/>
                    <a:lumOff val="25000"/>
                  </a:schemeClr>
                </a:solidFill>
                <a:latin typeface="Arial" pitchFamily="34" charset="0"/>
              </a:rPr>
              <a:t>Organización Comercial que provee servicios o Acceso a Internet a sus Suscriptores u Organizaciones  (TELCO).</a:t>
            </a:r>
          </a:p>
          <a:p>
            <a:pPr lvl="1"/>
            <a:r>
              <a:rPr lang="es-ES_tradnl" i="1" dirty="0">
                <a:solidFill>
                  <a:schemeClr val="accent2">
                    <a:lumMod val="75000"/>
                    <a:lumOff val="25000"/>
                  </a:schemeClr>
                </a:solidFill>
                <a:latin typeface="Arial" pitchFamily="34" charset="0"/>
              </a:rPr>
              <a:t>Debe Proveer</a:t>
            </a:r>
          </a:p>
          <a:p>
            <a:pPr lvl="2"/>
            <a:r>
              <a:rPr lang="es-ES_tradnl" i="1" dirty="0">
                <a:solidFill>
                  <a:schemeClr val="accent2">
                    <a:lumMod val="75000"/>
                    <a:lumOff val="25000"/>
                  </a:schemeClr>
                </a:solidFill>
                <a:latin typeface="Arial" pitchFamily="34" charset="0"/>
              </a:rPr>
              <a:t>Señal de Comunicaciones.</a:t>
            </a:r>
          </a:p>
          <a:p>
            <a:pPr lvl="2"/>
            <a:r>
              <a:rPr lang="es-ES_tradnl" i="1" dirty="0">
                <a:solidFill>
                  <a:schemeClr val="accent2">
                    <a:lumMod val="75000"/>
                    <a:lumOff val="25000"/>
                  </a:schemeClr>
                </a:solidFill>
                <a:latin typeface="Arial" pitchFamily="34" charset="0"/>
              </a:rPr>
              <a:t>Números y Nombres de Dominio.</a:t>
            </a:r>
          </a:p>
          <a:p>
            <a:pPr lvl="2"/>
            <a:r>
              <a:rPr lang="es-ES_tradnl" i="1" dirty="0">
                <a:solidFill>
                  <a:schemeClr val="accent2">
                    <a:lumMod val="75000"/>
                    <a:lumOff val="25000"/>
                  </a:schemeClr>
                </a:solidFill>
                <a:latin typeface="Arial" pitchFamily="34" charset="0"/>
              </a:rPr>
              <a:t>Servicio de Soporte Técnico.</a:t>
            </a:r>
          </a:p>
          <a:p>
            <a:pPr lvl="2"/>
            <a:r>
              <a:rPr lang="es-ES_tradnl" i="1" dirty="0">
                <a:solidFill>
                  <a:schemeClr val="accent2">
                    <a:lumMod val="75000"/>
                    <a:lumOff val="25000"/>
                  </a:schemeClr>
                </a:solidFill>
                <a:latin typeface="Arial" pitchFamily="34" charset="0"/>
              </a:rPr>
              <a:t>Otros Servicios .</a:t>
            </a:r>
            <a:endParaRPr lang="es-ES_tradnl" dirty="0">
              <a:solidFill>
                <a:schemeClr val="accent2">
                  <a:lumMod val="75000"/>
                  <a:lumOff val="25000"/>
                </a:schemeClr>
              </a:solidFill>
            </a:endParaRPr>
          </a:p>
        </p:txBody>
      </p:sp>
    </p:spTree>
  </p:cSld>
  <p:clrMapOvr>
    <a:overrideClrMapping bg1="dk2" tx1="lt1" bg2="dk1"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subTitle" idx="4294967295"/>
          </p:nvPr>
        </p:nvSpPr>
        <p:spPr>
          <a:xfrm>
            <a:off x="467543" y="3573017"/>
            <a:ext cx="8496301" cy="3024336"/>
          </a:xfrm>
          <a:solidFill>
            <a:schemeClr val="bg1">
              <a:lumMod val="20000"/>
              <a:lumOff val="80000"/>
            </a:schemeClr>
          </a:solidFill>
          <a:ln w="76200">
            <a:solidFill>
              <a:schemeClr val="accent2">
                <a:lumMod val="50000"/>
                <a:lumOff val="50000"/>
              </a:schemeClr>
            </a:solidFill>
          </a:ln>
        </p:spPr>
        <p:txBody>
          <a:bodyPr/>
          <a:lstStyle/>
          <a:p>
            <a:pPr marL="0" indent="0" algn="ctr">
              <a:lnSpc>
                <a:spcPct val="90000"/>
              </a:lnSpc>
              <a:buFontTx/>
              <a:buNone/>
            </a:pPr>
            <a:r>
              <a:rPr lang="es-ES_tradnl" sz="2800" b="1" i="1" dirty="0">
                <a:solidFill>
                  <a:srgbClr val="333399"/>
                </a:solidFill>
                <a:latin typeface="Arial" pitchFamily="34" charset="0"/>
              </a:rPr>
              <a:t>Mg PABLO ALEJANDRO LENA</a:t>
            </a:r>
          </a:p>
          <a:p>
            <a:pPr marL="0" indent="0" algn="ctr">
              <a:lnSpc>
                <a:spcPct val="90000"/>
              </a:lnSpc>
              <a:buFontTx/>
              <a:buNone/>
            </a:pPr>
            <a:r>
              <a:rPr lang="es-ES_tradnl" sz="2800" b="1" i="1" dirty="0">
                <a:solidFill>
                  <a:srgbClr val="333399"/>
                </a:solidFill>
                <a:latin typeface="Arial" pitchFamily="34" charset="0"/>
              </a:rPr>
              <a:t>legacena@gmail.com</a:t>
            </a:r>
          </a:p>
          <a:p>
            <a:pPr marL="0" indent="0" algn="ctr">
              <a:lnSpc>
                <a:spcPct val="90000"/>
              </a:lnSpc>
              <a:buFontTx/>
              <a:buNone/>
            </a:pPr>
            <a:r>
              <a:rPr lang="es-ES_tradnl" sz="2800" b="1" i="1" dirty="0">
                <a:solidFill>
                  <a:srgbClr val="333399"/>
                </a:solidFill>
                <a:latin typeface="Arial" pitchFamily="34" charset="0"/>
              </a:rPr>
              <a:t>plena@unlam.edu.ar</a:t>
            </a:r>
          </a:p>
          <a:p>
            <a:pPr marL="0" indent="0" algn="ctr">
              <a:lnSpc>
                <a:spcPct val="90000"/>
              </a:lnSpc>
              <a:buFontTx/>
              <a:buNone/>
            </a:pPr>
            <a:r>
              <a:rPr lang="es-ES_tradnl" sz="2800" b="1" i="1" dirty="0">
                <a:solidFill>
                  <a:srgbClr val="333399"/>
                </a:solidFill>
                <a:latin typeface="Arial" pitchFamily="34" charset="0"/>
              </a:rPr>
              <a:t>   </a:t>
            </a:r>
            <a:r>
              <a:rPr lang="es-ES" sz="2800" b="1" i="1" dirty="0">
                <a:solidFill>
                  <a:srgbClr val="333399"/>
                </a:solidFill>
                <a:latin typeface="Arial" charset="0"/>
              </a:rPr>
              <a:t>Ing. MARIO KRAJNIK</a:t>
            </a:r>
          </a:p>
          <a:p>
            <a:pPr marL="0" indent="0" algn="ctr">
              <a:lnSpc>
                <a:spcPct val="90000"/>
              </a:lnSpc>
              <a:buNone/>
            </a:pPr>
            <a:r>
              <a:rPr lang="es-ES" sz="2800" b="1" i="1" dirty="0">
                <a:solidFill>
                  <a:srgbClr val="333399"/>
                </a:solidFill>
                <a:latin typeface="Arial" charset="0"/>
              </a:rPr>
              <a:t>mariokrajnik@yahoo.com.ar </a:t>
            </a:r>
            <a:r>
              <a:rPr lang="es-ES_tradnl" sz="2800" b="1" i="1" dirty="0">
                <a:solidFill>
                  <a:srgbClr val="333399"/>
                </a:solidFill>
                <a:latin typeface="Arial" pitchFamily="34" charset="0"/>
              </a:rPr>
              <a:t>              </a:t>
            </a:r>
          </a:p>
          <a:p>
            <a:pPr marL="0" indent="0" algn="ctr">
              <a:lnSpc>
                <a:spcPct val="90000"/>
              </a:lnSpc>
              <a:buFontTx/>
              <a:buNone/>
            </a:pPr>
            <a:r>
              <a:rPr lang="es-AR" sz="3600" b="1" i="1" u="sng" dirty="0">
                <a:solidFill>
                  <a:srgbClr val="333399"/>
                </a:solidFill>
                <a:latin typeface="Arial" pitchFamily="34" charset="0"/>
              </a:rPr>
              <a:t>2022</a:t>
            </a:r>
          </a:p>
        </p:txBody>
      </p:sp>
      <p:sp>
        <p:nvSpPr>
          <p:cNvPr id="81923" name="Rectangle 3"/>
          <p:cNvSpPr>
            <a:spLocks noGrp="1" noChangeArrowheads="1"/>
          </p:cNvSpPr>
          <p:nvPr>
            <p:ph type="ctrTitle" idx="4294967295"/>
          </p:nvPr>
        </p:nvSpPr>
        <p:spPr>
          <a:xfrm>
            <a:off x="467544" y="260648"/>
            <a:ext cx="8496300" cy="3168352"/>
          </a:xfrm>
          <a:solidFill>
            <a:schemeClr val="bg1">
              <a:lumMod val="20000"/>
              <a:lumOff val="80000"/>
            </a:schemeClr>
          </a:solidFill>
          <a:ln w="76200" cap="flat" algn="ctr">
            <a:solidFill>
              <a:schemeClr val="accent2">
                <a:lumMod val="50000"/>
                <a:lumOff val="50000"/>
              </a:schemeClr>
            </a:solidFill>
          </a:ln>
        </p:spPr>
        <p:txBody>
          <a:bodyPr anchor="t"/>
          <a:lstStyle/>
          <a:p>
            <a:pPr>
              <a:spcBef>
                <a:spcPct val="20000"/>
              </a:spcBef>
            </a:pPr>
            <a:r>
              <a:rPr lang="es-AR" sz="5400" b="1" i="1" dirty="0">
                <a:solidFill>
                  <a:srgbClr val="333399"/>
                </a:solidFill>
                <a:latin typeface="Arial" charset="0"/>
              </a:rPr>
              <a:t>Tecnología de Redes 2634</a:t>
            </a:r>
            <a:br>
              <a:rPr lang="es-AR" sz="5400" b="1" i="1" dirty="0">
                <a:solidFill>
                  <a:srgbClr val="333399"/>
                </a:solidFill>
                <a:latin typeface="Arial" charset="0"/>
              </a:rPr>
            </a:br>
            <a:r>
              <a:rPr lang="es-AR" b="1" i="1" dirty="0">
                <a:solidFill>
                  <a:srgbClr val="333399"/>
                </a:solidFill>
                <a:latin typeface="Arial" charset="0"/>
              </a:rPr>
              <a:t>Introducción a las Comunicaciones 3007</a:t>
            </a:r>
            <a:endParaRPr lang="es-AR" b="1" i="1" dirty="0">
              <a:solidFill>
                <a:srgbClr val="333399"/>
              </a:solidFill>
              <a:latin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descr="Papel seda azul"/>
          <p:cNvSpPr>
            <a:spLocks noGrp="1" noChangeArrowheads="1"/>
          </p:cNvSpPr>
          <p:nvPr>
            <p:ph type="title"/>
          </p:nvPr>
        </p:nvSpPr>
        <p:spPr>
          <a:xfrm>
            <a:off x="0" y="260648"/>
            <a:ext cx="8893175" cy="990600"/>
          </a:xfrm>
          <a:solidFill>
            <a:schemeClr val="bg1">
              <a:lumMod val="20000"/>
              <a:lumOff val="80000"/>
            </a:schemeClr>
          </a:solidFill>
          <a:ln w="76200" cap="flat" algn="ctr">
            <a:solidFill>
              <a:schemeClr val="accent2">
                <a:lumMod val="50000"/>
                <a:lumOff val="50000"/>
              </a:schemeClr>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sz="28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NAP – Network Access Point</a:t>
            </a:r>
          </a:p>
        </p:txBody>
      </p:sp>
      <p:pic>
        <p:nvPicPr>
          <p:cNvPr id="2" name="Imagen 1"/>
          <p:cNvPicPr>
            <a:picLocks noChangeAspect="1"/>
          </p:cNvPicPr>
          <p:nvPr/>
        </p:nvPicPr>
        <p:blipFill>
          <a:blip r:embed="rId2"/>
          <a:stretch>
            <a:fillRect/>
          </a:stretch>
        </p:blipFill>
        <p:spPr>
          <a:xfrm>
            <a:off x="683568" y="1628800"/>
            <a:ext cx="7992888" cy="4752528"/>
          </a:xfrm>
          <a:prstGeom prst="rect">
            <a:avLst/>
          </a:prstGeom>
          <a:blipFill dpi="0" rotWithShape="0">
            <a:blip r:embed="rId3" cstate="print"/>
            <a:srcRect/>
            <a:tile tx="0" ty="0" sx="100000" sy="100000" flip="none" algn="tl"/>
          </a:blipFill>
          <a:ln w="76200" cap="flat">
            <a:solidFill>
              <a:srgbClr val="0000FF"/>
            </a:solidFill>
            <a:miter lim="800000"/>
            <a:headEnd/>
            <a:tailEnd/>
          </a:ln>
        </p:spPr>
      </p:pic>
    </p:spTree>
    <p:extLst>
      <p:ext uri="{BB962C8B-B14F-4D97-AF65-F5344CB8AC3E}">
        <p14:creationId xmlns:p14="http://schemas.microsoft.com/office/powerpoint/2010/main" val="162688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61794"/>
                                        </p:tgtEl>
                                        <p:attrNameLst>
                                          <p:attrName>style.visibility</p:attrName>
                                        </p:attrNameLst>
                                      </p:cBhvr>
                                      <p:to>
                                        <p:strVal val="visible"/>
                                      </p:to>
                                    </p:set>
                                    <p:anim calcmode="lin" valueType="num">
                                      <p:cBhvr>
                                        <p:cTn id="7" dur="1000" fill="hold"/>
                                        <p:tgtEl>
                                          <p:spTgt spid="161794"/>
                                        </p:tgtEl>
                                        <p:attrNameLst>
                                          <p:attrName>ppt_w</p:attrName>
                                        </p:attrNameLst>
                                      </p:cBhvr>
                                      <p:tavLst>
                                        <p:tav tm="0">
                                          <p:val>
                                            <p:fltVal val="0"/>
                                          </p:val>
                                        </p:tav>
                                        <p:tav tm="100000">
                                          <p:val>
                                            <p:strVal val="#ppt_w"/>
                                          </p:val>
                                        </p:tav>
                                      </p:tavLst>
                                    </p:anim>
                                    <p:anim calcmode="lin" valueType="num">
                                      <p:cBhvr>
                                        <p:cTn id="8" dur="1000" fill="hold"/>
                                        <p:tgtEl>
                                          <p:spTgt spid="161794"/>
                                        </p:tgtEl>
                                        <p:attrNameLst>
                                          <p:attrName>ppt_h</p:attrName>
                                        </p:attrNameLst>
                                      </p:cBhvr>
                                      <p:tavLst>
                                        <p:tav tm="0">
                                          <p:val>
                                            <p:fltVal val="0"/>
                                          </p:val>
                                        </p:tav>
                                        <p:tav tm="100000">
                                          <p:val>
                                            <p:strVal val="#ppt_h"/>
                                          </p:val>
                                        </p:tav>
                                      </p:tavLst>
                                    </p:anim>
                                    <p:anim calcmode="lin" valueType="num">
                                      <p:cBhvr>
                                        <p:cTn id="9" dur="1000" fill="hold"/>
                                        <p:tgtEl>
                                          <p:spTgt spid="161794"/>
                                        </p:tgtEl>
                                        <p:attrNameLst>
                                          <p:attrName>style.rotation</p:attrName>
                                        </p:attrNameLst>
                                      </p:cBhvr>
                                      <p:tavLst>
                                        <p:tav tm="0">
                                          <p:val>
                                            <p:fltVal val="90"/>
                                          </p:val>
                                        </p:tav>
                                        <p:tav tm="100000">
                                          <p:val>
                                            <p:fltVal val="0"/>
                                          </p:val>
                                        </p:tav>
                                      </p:tavLst>
                                    </p:anim>
                                    <p:animEffect transition="in" filter="fade">
                                      <p:cBhvr>
                                        <p:cTn id="10" dur="1000"/>
                                        <p:tgtEl>
                                          <p:spTgt spid="16179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descr="Papel seda azul"/>
          <p:cNvSpPr>
            <a:spLocks noGrp="1" noChangeArrowheads="1"/>
          </p:cNvSpPr>
          <p:nvPr>
            <p:ph type="title"/>
          </p:nvPr>
        </p:nvSpPr>
        <p:spPr>
          <a:xfrm>
            <a:off x="250825" y="304800"/>
            <a:ext cx="8893175" cy="990600"/>
          </a:xfrm>
          <a:solidFill>
            <a:schemeClr val="bg1">
              <a:lumMod val="20000"/>
              <a:lumOff val="80000"/>
            </a:schemeClr>
          </a:solidFill>
          <a:ln w="76200" cap="flat" algn="ctr">
            <a:solidFill>
              <a:schemeClr val="accent2">
                <a:lumMod val="50000"/>
                <a:lumOff val="50000"/>
              </a:schemeClr>
            </a:solidFill>
            <a:miter lim="800000"/>
            <a:headEnd/>
            <a:tailEnd/>
          </a:ln>
        </p:spPr>
        <p:txBody>
          <a:bodyPr vert="horz" wrap="square" lIns="91440" tIns="45720" rIns="91440" bIns="45720" numCol="1" anchor="t" anchorCtr="0" compatLnSpc="1">
            <a:prstTxWarp prst="textNoShape">
              <a:avLst/>
            </a:prstTxWarp>
          </a:bodyPr>
          <a:lstStyle/>
          <a:p>
            <a:pPr lvl="2">
              <a:spcBef>
                <a:spcPct val="20000"/>
              </a:spcBef>
            </a:pPr>
            <a:r>
              <a:rPr lang="es-MX" sz="28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NAP : Network Access Point</a:t>
            </a:r>
            <a:br>
              <a:rPr lang="es-MX" sz="28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br>
            <a:r>
              <a:rPr lang="es-ES" sz="28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Internet Exchange Point (IXP)</a:t>
            </a:r>
            <a:br>
              <a:rPr lang="es-AR" sz="3200" b="1" i="1" dirty="0">
                <a:latin typeface="Arial" panose="020B0604020202020204" pitchFamily="34" charset="0"/>
                <a:cs typeface="Arial" panose="020B0604020202020204" pitchFamily="34" charset="0"/>
                <a:sym typeface="Wingdings 3" pitchFamily="18" charset="2"/>
              </a:rPr>
            </a:br>
            <a:r>
              <a:rPr lang="es-MX" sz="28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	</a:t>
            </a:r>
            <a:endParaRPr lang="es-ES_tradnl" sz="28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endParaRPr>
          </a:p>
        </p:txBody>
      </p:sp>
      <p:sp>
        <p:nvSpPr>
          <p:cNvPr id="161795" name="Text Box 3"/>
          <p:cNvSpPr txBox="1">
            <a:spLocks noChangeArrowheads="1"/>
          </p:cNvSpPr>
          <p:nvPr/>
        </p:nvSpPr>
        <p:spPr bwMode="auto">
          <a:xfrm>
            <a:off x="107504" y="1556792"/>
            <a:ext cx="8933308" cy="5073352"/>
          </a:xfrm>
          <a:prstGeom prst="rect">
            <a:avLst/>
          </a:prstGeom>
          <a:solidFill>
            <a:schemeClr val="accent2"/>
          </a:solidFill>
          <a:ln w="76200">
            <a:solidFill>
              <a:srgbClr val="00FFFF"/>
            </a:solidFill>
            <a:miter lim="800000"/>
            <a:headEnd/>
            <a:tailEnd/>
          </a:ln>
        </p:spPr>
        <p:txBody>
          <a:bodyPr vert="horz" wrap="square" lIns="91440" tIns="45720" rIns="91440" bIns="45720" numCol="1" anchor="t" anchorCtr="0" compatLnSpc="1">
            <a:prstTxWarp prst="textNoShape">
              <a:avLst/>
            </a:prstTxWarp>
          </a:bodyPr>
          <a:lstStyle>
            <a:lvl1pPr marL="342900" indent="-342900" eaLnBrk="0" hangingPunct="0">
              <a:spcBef>
                <a:spcPct val="20000"/>
              </a:spcBef>
              <a:buClr>
                <a:srgbClr val="FFFF00"/>
              </a:buClr>
              <a:buSzPct val="80000"/>
              <a:buFont typeface="Wingdings" pitchFamily="2" charset="2"/>
              <a:buChar char="®"/>
              <a:defRPr sz="3200" b="1" i="1">
                <a:effectLst>
                  <a:outerShdw blurRad="38100" dist="38100" dir="2700000" algn="tl">
                    <a:srgbClr val="000000"/>
                  </a:outerShdw>
                </a:effectLst>
                <a:latin typeface="Arial" pitchFamily="34" charset="0"/>
              </a:defRPr>
            </a:lvl1pPr>
            <a:lvl2pPr marL="742950" lvl="1" indent="-285750" eaLnBrk="0" hangingPunct="0">
              <a:spcBef>
                <a:spcPct val="20000"/>
              </a:spcBef>
              <a:buClr>
                <a:srgbClr val="CC0000"/>
              </a:buClr>
              <a:buSzPct val="70000"/>
              <a:buFont typeface="Wingdings" pitchFamily="2" charset="2"/>
              <a:buChar char="®"/>
              <a:defRPr sz="2800" b="1" i="1">
                <a:effectLst>
                  <a:outerShdw blurRad="38100" dist="38100" dir="2700000" algn="tl">
                    <a:srgbClr val="000000"/>
                  </a:outerShdw>
                </a:effectLst>
                <a:latin typeface="Arial" pitchFamily="34" charset="0"/>
              </a:defRPr>
            </a:lvl2pPr>
            <a:lvl3pPr marL="1143000" indent="-228600" eaLnBrk="0" hangingPunct="0">
              <a:spcBef>
                <a:spcPct val="20000"/>
              </a:spcBef>
              <a:buClr>
                <a:srgbClr val="009900"/>
              </a:buClr>
              <a:buSzPct val="60000"/>
              <a:buFont typeface="Wingdings" pitchFamily="2" charset="2"/>
              <a:buChar char="®"/>
              <a:defRPr>
                <a:latin typeface="+mn-lt"/>
              </a:defRPr>
            </a:lvl3pPr>
            <a:lvl4pPr marL="1600200" lvl="3" indent="-228600" eaLnBrk="0" hangingPunct="0">
              <a:spcBef>
                <a:spcPct val="20000"/>
              </a:spcBef>
              <a:buClr>
                <a:schemeClr val="hlink"/>
              </a:buClr>
              <a:buSzPct val="60000"/>
              <a:buFont typeface="Wingdings" pitchFamily="2" charset="2"/>
              <a:buChar char="l"/>
              <a:defRPr sz="2000" b="1" i="1">
                <a:effectLst>
                  <a:outerShdw blurRad="38100" dist="38100" dir="2700000" algn="tl">
                    <a:srgbClr val="000000"/>
                  </a:outerShdw>
                </a:effectLst>
                <a:latin typeface="Arial" pitchFamily="34" charset="0"/>
              </a:defRPr>
            </a:lvl4pPr>
            <a:lvl5pPr marL="2057400" indent="-228600" eaLnBrk="0" hangingPunct="0">
              <a:spcBef>
                <a:spcPct val="20000"/>
              </a:spcBef>
              <a:buClr>
                <a:schemeClr val="accent2"/>
              </a:buClr>
              <a:buSzPct val="55000"/>
              <a:buFont typeface="Wingdings" pitchFamily="2" charset="2"/>
              <a:buChar char="l"/>
              <a:defRPr sz="2000">
                <a:latin typeface="+mn-lt"/>
              </a:defRPr>
            </a:lvl5pPr>
            <a:lvl6pPr marL="2514600" indent="-228600" fontAlgn="base">
              <a:spcBef>
                <a:spcPct val="20000"/>
              </a:spcBef>
              <a:spcAft>
                <a:spcPct val="0"/>
              </a:spcAft>
              <a:buClr>
                <a:schemeClr val="accent2"/>
              </a:buClr>
              <a:buSzPct val="55000"/>
              <a:buFont typeface="Wingdings" pitchFamily="2" charset="2"/>
              <a:buChar char="l"/>
              <a:defRPr sz="2000">
                <a:latin typeface="+mn-lt"/>
              </a:defRPr>
            </a:lvl6pPr>
            <a:lvl7pPr marL="2971800" indent="-228600" fontAlgn="base">
              <a:spcBef>
                <a:spcPct val="20000"/>
              </a:spcBef>
              <a:spcAft>
                <a:spcPct val="0"/>
              </a:spcAft>
              <a:buClr>
                <a:schemeClr val="accent2"/>
              </a:buClr>
              <a:buSzPct val="55000"/>
              <a:buFont typeface="Wingdings" pitchFamily="2" charset="2"/>
              <a:buChar char="l"/>
              <a:defRPr sz="2000">
                <a:latin typeface="+mn-lt"/>
              </a:defRPr>
            </a:lvl7pPr>
            <a:lvl8pPr marL="3429000" indent="-228600" fontAlgn="base">
              <a:spcBef>
                <a:spcPct val="20000"/>
              </a:spcBef>
              <a:spcAft>
                <a:spcPct val="0"/>
              </a:spcAft>
              <a:buClr>
                <a:schemeClr val="accent2"/>
              </a:buClr>
              <a:buSzPct val="55000"/>
              <a:buFont typeface="Wingdings" pitchFamily="2" charset="2"/>
              <a:buChar char="l"/>
              <a:defRPr sz="2000">
                <a:latin typeface="+mn-lt"/>
              </a:defRPr>
            </a:lvl8pPr>
            <a:lvl9pPr marL="3886200" indent="-228600" fontAlgn="base">
              <a:spcBef>
                <a:spcPct val="20000"/>
              </a:spcBef>
              <a:spcAft>
                <a:spcPct val="0"/>
              </a:spcAft>
              <a:buClr>
                <a:schemeClr val="accent2"/>
              </a:buClr>
              <a:buSzPct val="55000"/>
              <a:buFont typeface="Wingdings" pitchFamily="2" charset="2"/>
              <a:buChar char="l"/>
              <a:defRPr sz="2000">
                <a:latin typeface="+mn-lt"/>
              </a:defRPr>
            </a:lvl9pPr>
          </a:lstStyle>
          <a:p>
            <a:r>
              <a:rPr lang="es-ES" dirty="0">
                <a:effectLst>
                  <a:outerShdw blurRad="38100" dist="38100" dir="2700000" algn="tl">
                    <a:srgbClr val="000000">
                      <a:alpha val="43137"/>
                    </a:srgbClr>
                  </a:outerShdw>
                </a:effectLst>
              </a:rPr>
              <a:t>Punto de acceso a la red Internet.</a:t>
            </a:r>
          </a:p>
          <a:p>
            <a:r>
              <a:rPr lang="es-ES" dirty="0">
                <a:effectLst>
                  <a:outerShdw blurRad="38100" dist="38100" dir="2700000" algn="tl">
                    <a:srgbClr val="000000">
                      <a:alpha val="43137"/>
                    </a:srgbClr>
                  </a:outerShdw>
                </a:effectLst>
              </a:rPr>
              <a:t>Centro público de intercambio de red donde los proveedores de servicios e internet (ISP) se interconectaban realizando acuerdos de intercambio o </a:t>
            </a:r>
            <a:r>
              <a:rPr lang="es-ES" dirty="0" err="1">
                <a:effectLst>
                  <a:outerShdw blurRad="38100" dist="38100" dir="2700000" algn="tl">
                    <a:srgbClr val="000000">
                      <a:alpha val="43137"/>
                    </a:srgbClr>
                  </a:outerShdw>
                </a:effectLst>
              </a:rPr>
              <a:t>peering</a:t>
            </a:r>
            <a:r>
              <a:rPr lang="es-ES" dirty="0">
                <a:effectLst>
                  <a:outerShdw blurRad="38100" dist="38100" dir="2700000" algn="tl">
                    <a:srgbClr val="000000">
                      <a:alpha val="43137"/>
                    </a:srgbClr>
                  </a:outerShdw>
                </a:effectLst>
              </a:rPr>
              <a:t>.</a:t>
            </a:r>
          </a:p>
          <a:p>
            <a:r>
              <a:rPr lang="es-ES" dirty="0">
                <a:effectLst>
                  <a:outerShdw blurRad="38100" dist="38100" dir="2700000" algn="tl">
                    <a:srgbClr val="000000">
                      <a:alpha val="43137"/>
                    </a:srgbClr>
                  </a:outerShdw>
                </a:effectLst>
                <a:sym typeface="Wingdings 3" pitchFamily="18" charset="2"/>
              </a:rPr>
              <a:t>En la Actualidad se denominan :</a:t>
            </a:r>
            <a:r>
              <a:rPr lang="es-ES" dirty="0">
                <a:effectLst>
                  <a:outerShdw blurRad="38100" dist="38100" dir="2700000" algn="tl">
                    <a:srgbClr val="000000">
                      <a:alpha val="43137"/>
                    </a:srgbClr>
                  </a:outerShdw>
                </a:effectLst>
              </a:rPr>
              <a:t> </a:t>
            </a:r>
          </a:p>
          <a:p>
            <a:pPr lvl="2"/>
            <a:r>
              <a:rPr lang="es-ES" sz="3200" b="1" i="1" dirty="0">
                <a:latin typeface="Arial" panose="020B0604020202020204" pitchFamily="34" charset="0"/>
                <a:cs typeface="Arial" panose="020B0604020202020204" pitchFamily="34" charset="0"/>
              </a:rPr>
              <a:t>Internet Exchange Point (IXP)</a:t>
            </a:r>
            <a:endParaRPr lang="es-AR" sz="3200" b="1" i="1" dirty="0">
              <a:latin typeface="Arial" panose="020B0604020202020204" pitchFamily="34" charset="0"/>
              <a:cs typeface="Arial" panose="020B0604020202020204" pitchFamily="34" charset="0"/>
              <a:sym typeface="Wingdings 3" pitchFamily="18" charset="2"/>
            </a:endParaRPr>
          </a:p>
        </p:txBody>
      </p:sp>
    </p:spTree>
    <p:extLst>
      <p:ext uri="{BB962C8B-B14F-4D97-AF65-F5344CB8AC3E}">
        <p14:creationId xmlns:p14="http://schemas.microsoft.com/office/powerpoint/2010/main" val="4211227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61794"/>
                                        </p:tgtEl>
                                        <p:attrNameLst>
                                          <p:attrName>style.visibility</p:attrName>
                                        </p:attrNameLst>
                                      </p:cBhvr>
                                      <p:to>
                                        <p:strVal val="visible"/>
                                      </p:to>
                                    </p:set>
                                    <p:anim calcmode="lin" valueType="num">
                                      <p:cBhvr>
                                        <p:cTn id="7" dur="1000" fill="hold"/>
                                        <p:tgtEl>
                                          <p:spTgt spid="161794"/>
                                        </p:tgtEl>
                                        <p:attrNameLst>
                                          <p:attrName>ppt_w</p:attrName>
                                        </p:attrNameLst>
                                      </p:cBhvr>
                                      <p:tavLst>
                                        <p:tav tm="0">
                                          <p:val>
                                            <p:fltVal val="0"/>
                                          </p:val>
                                        </p:tav>
                                        <p:tav tm="100000">
                                          <p:val>
                                            <p:strVal val="#ppt_w"/>
                                          </p:val>
                                        </p:tav>
                                      </p:tavLst>
                                    </p:anim>
                                    <p:anim calcmode="lin" valueType="num">
                                      <p:cBhvr>
                                        <p:cTn id="8" dur="1000" fill="hold"/>
                                        <p:tgtEl>
                                          <p:spTgt spid="161794"/>
                                        </p:tgtEl>
                                        <p:attrNameLst>
                                          <p:attrName>ppt_h</p:attrName>
                                        </p:attrNameLst>
                                      </p:cBhvr>
                                      <p:tavLst>
                                        <p:tav tm="0">
                                          <p:val>
                                            <p:fltVal val="0"/>
                                          </p:val>
                                        </p:tav>
                                        <p:tav tm="100000">
                                          <p:val>
                                            <p:strVal val="#ppt_h"/>
                                          </p:val>
                                        </p:tav>
                                      </p:tavLst>
                                    </p:anim>
                                    <p:anim calcmode="lin" valueType="num">
                                      <p:cBhvr>
                                        <p:cTn id="9" dur="1000" fill="hold"/>
                                        <p:tgtEl>
                                          <p:spTgt spid="161794"/>
                                        </p:tgtEl>
                                        <p:attrNameLst>
                                          <p:attrName>style.rotation</p:attrName>
                                        </p:attrNameLst>
                                      </p:cBhvr>
                                      <p:tavLst>
                                        <p:tav tm="0">
                                          <p:val>
                                            <p:fltVal val="90"/>
                                          </p:val>
                                        </p:tav>
                                        <p:tav tm="100000">
                                          <p:val>
                                            <p:fltVal val="0"/>
                                          </p:val>
                                        </p:tav>
                                      </p:tavLst>
                                    </p:anim>
                                    <p:animEffect transition="in" filter="fade">
                                      <p:cBhvr>
                                        <p:cTn id="10" dur="1000"/>
                                        <p:tgtEl>
                                          <p:spTgt spid="161794"/>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161795">
                                            <p:bg/>
                                          </p:spTgt>
                                        </p:tgtEl>
                                        <p:attrNameLst>
                                          <p:attrName>style.visibility</p:attrName>
                                        </p:attrNameLst>
                                      </p:cBhvr>
                                      <p:to>
                                        <p:strVal val="visible"/>
                                      </p:to>
                                    </p:set>
                                    <p:anim calcmode="lin" valueType="num">
                                      <p:cBhvr>
                                        <p:cTn id="15" dur="500" fill="hold"/>
                                        <p:tgtEl>
                                          <p:spTgt spid="161795">
                                            <p:bg/>
                                          </p:spTgt>
                                        </p:tgtEl>
                                        <p:attrNameLst>
                                          <p:attrName>ppt_w</p:attrName>
                                        </p:attrNameLst>
                                      </p:cBhvr>
                                      <p:tavLst>
                                        <p:tav tm="0">
                                          <p:val>
                                            <p:fltVal val="0"/>
                                          </p:val>
                                        </p:tav>
                                        <p:tav tm="100000">
                                          <p:val>
                                            <p:strVal val="#ppt_w"/>
                                          </p:val>
                                        </p:tav>
                                      </p:tavLst>
                                    </p:anim>
                                    <p:anim calcmode="lin" valueType="num">
                                      <p:cBhvr>
                                        <p:cTn id="16" dur="500" fill="hold"/>
                                        <p:tgtEl>
                                          <p:spTgt spid="161795">
                                            <p:bg/>
                                          </p:spTgt>
                                        </p:tgtEl>
                                        <p:attrNameLst>
                                          <p:attrName>ppt_h</p:attrName>
                                        </p:attrNameLst>
                                      </p:cBhvr>
                                      <p:tavLst>
                                        <p:tav tm="0">
                                          <p:val>
                                            <p:fltVal val="0"/>
                                          </p:val>
                                        </p:tav>
                                        <p:tav tm="100000">
                                          <p:val>
                                            <p:strVal val="#ppt_h"/>
                                          </p:val>
                                        </p:tav>
                                      </p:tavLst>
                                    </p:anim>
                                    <p:animEffect transition="in" filter="fade">
                                      <p:cBhvr>
                                        <p:cTn id="17" dur="500"/>
                                        <p:tgtEl>
                                          <p:spTgt spid="161795">
                                            <p:bg/>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161795">
                                            <p:txEl>
                                              <p:pRg st="0" end="0"/>
                                            </p:txEl>
                                          </p:spTgt>
                                        </p:tgtEl>
                                        <p:attrNameLst>
                                          <p:attrName>style.visibility</p:attrName>
                                        </p:attrNameLst>
                                      </p:cBhvr>
                                      <p:to>
                                        <p:strVal val="visible"/>
                                      </p:to>
                                    </p:set>
                                    <p:anim calcmode="lin" valueType="num">
                                      <p:cBhvr>
                                        <p:cTn id="22" dur="500" fill="hold"/>
                                        <p:tgtEl>
                                          <p:spTgt spid="161795">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161795">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161795">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161795">
                                            <p:txEl>
                                              <p:pRg st="1" end="1"/>
                                            </p:txEl>
                                          </p:spTgt>
                                        </p:tgtEl>
                                        <p:attrNameLst>
                                          <p:attrName>style.visibility</p:attrName>
                                        </p:attrNameLst>
                                      </p:cBhvr>
                                      <p:to>
                                        <p:strVal val="visible"/>
                                      </p:to>
                                    </p:set>
                                    <p:anim calcmode="lin" valueType="num">
                                      <p:cBhvr>
                                        <p:cTn id="29" dur="500" fill="hold"/>
                                        <p:tgtEl>
                                          <p:spTgt spid="161795">
                                            <p:txEl>
                                              <p:pRg st="1" end="1"/>
                                            </p:txEl>
                                          </p:spTgt>
                                        </p:tgtEl>
                                        <p:attrNameLst>
                                          <p:attrName>ppt_w</p:attrName>
                                        </p:attrNameLst>
                                      </p:cBhvr>
                                      <p:tavLst>
                                        <p:tav tm="0">
                                          <p:val>
                                            <p:fltVal val="0"/>
                                          </p:val>
                                        </p:tav>
                                        <p:tav tm="100000">
                                          <p:val>
                                            <p:strVal val="#ppt_w"/>
                                          </p:val>
                                        </p:tav>
                                      </p:tavLst>
                                    </p:anim>
                                    <p:anim calcmode="lin" valueType="num">
                                      <p:cBhvr>
                                        <p:cTn id="30" dur="500" fill="hold"/>
                                        <p:tgtEl>
                                          <p:spTgt spid="161795">
                                            <p:txEl>
                                              <p:pRg st="1" end="1"/>
                                            </p:txEl>
                                          </p:spTgt>
                                        </p:tgtEl>
                                        <p:attrNameLst>
                                          <p:attrName>ppt_h</p:attrName>
                                        </p:attrNameLst>
                                      </p:cBhvr>
                                      <p:tavLst>
                                        <p:tav tm="0">
                                          <p:val>
                                            <p:fltVal val="0"/>
                                          </p:val>
                                        </p:tav>
                                        <p:tav tm="100000">
                                          <p:val>
                                            <p:strVal val="#ppt_h"/>
                                          </p:val>
                                        </p:tav>
                                      </p:tavLst>
                                    </p:anim>
                                    <p:animEffect transition="in" filter="fade">
                                      <p:cBhvr>
                                        <p:cTn id="31" dur="500"/>
                                        <p:tgtEl>
                                          <p:spTgt spid="161795">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161795">
                                            <p:txEl>
                                              <p:pRg st="2" end="2"/>
                                            </p:txEl>
                                          </p:spTgt>
                                        </p:tgtEl>
                                        <p:attrNameLst>
                                          <p:attrName>style.visibility</p:attrName>
                                        </p:attrNameLst>
                                      </p:cBhvr>
                                      <p:to>
                                        <p:strVal val="visible"/>
                                      </p:to>
                                    </p:set>
                                    <p:anim calcmode="lin" valueType="num">
                                      <p:cBhvr>
                                        <p:cTn id="36" dur="500" fill="hold"/>
                                        <p:tgtEl>
                                          <p:spTgt spid="161795">
                                            <p:txEl>
                                              <p:pRg st="2" end="2"/>
                                            </p:txEl>
                                          </p:spTgt>
                                        </p:tgtEl>
                                        <p:attrNameLst>
                                          <p:attrName>ppt_w</p:attrName>
                                        </p:attrNameLst>
                                      </p:cBhvr>
                                      <p:tavLst>
                                        <p:tav tm="0">
                                          <p:val>
                                            <p:fltVal val="0"/>
                                          </p:val>
                                        </p:tav>
                                        <p:tav tm="100000">
                                          <p:val>
                                            <p:strVal val="#ppt_w"/>
                                          </p:val>
                                        </p:tav>
                                      </p:tavLst>
                                    </p:anim>
                                    <p:anim calcmode="lin" valueType="num">
                                      <p:cBhvr>
                                        <p:cTn id="37" dur="500" fill="hold"/>
                                        <p:tgtEl>
                                          <p:spTgt spid="161795">
                                            <p:txEl>
                                              <p:pRg st="2" end="2"/>
                                            </p:txEl>
                                          </p:spTgt>
                                        </p:tgtEl>
                                        <p:attrNameLst>
                                          <p:attrName>ppt_h</p:attrName>
                                        </p:attrNameLst>
                                      </p:cBhvr>
                                      <p:tavLst>
                                        <p:tav tm="0">
                                          <p:val>
                                            <p:fltVal val="0"/>
                                          </p:val>
                                        </p:tav>
                                        <p:tav tm="100000">
                                          <p:val>
                                            <p:strVal val="#ppt_h"/>
                                          </p:val>
                                        </p:tav>
                                      </p:tavLst>
                                    </p:anim>
                                    <p:animEffect transition="in" filter="fade">
                                      <p:cBhvr>
                                        <p:cTn id="38" dur="500"/>
                                        <p:tgtEl>
                                          <p:spTgt spid="161795">
                                            <p:txEl>
                                              <p:pRg st="2" end="2"/>
                                            </p:txEl>
                                          </p:spTgt>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61795">
                                            <p:txEl>
                                              <p:pRg st="3" end="3"/>
                                            </p:txEl>
                                          </p:spTgt>
                                        </p:tgtEl>
                                        <p:attrNameLst>
                                          <p:attrName>style.visibility</p:attrName>
                                        </p:attrNameLst>
                                      </p:cBhvr>
                                      <p:to>
                                        <p:strVal val="visible"/>
                                      </p:to>
                                    </p:set>
                                    <p:anim calcmode="lin" valueType="num">
                                      <p:cBhvr>
                                        <p:cTn id="41" dur="500" fill="hold"/>
                                        <p:tgtEl>
                                          <p:spTgt spid="161795">
                                            <p:txEl>
                                              <p:pRg st="3" end="3"/>
                                            </p:txEl>
                                          </p:spTgt>
                                        </p:tgtEl>
                                        <p:attrNameLst>
                                          <p:attrName>ppt_w</p:attrName>
                                        </p:attrNameLst>
                                      </p:cBhvr>
                                      <p:tavLst>
                                        <p:tav tm="0">
                                          <p:val>
                                            <p:fltVal val="0"/>
                                          </p:val>
                                        </p:tav>
                                        <p:tav tm="100000">
                                          <p:val>
                                            <p:strVal val="#ppt_w"/>
                                          </p:val>
                                        </p:tav>
                                      </p:tavLst>
                                    </p:anim>
                                    <p:anim calcmode="lin" valueType="num">
                                      <p:cBhvr>
                                        <p:cTn id="42" dur="500" fill="hold"/>
                                        <p:tgtEl>
                                          <p:spTgt spid="161795">
                                            <p:txEl>
                                              <p:pRg st="3" end="3"/>
                                            </p:txEl>
                                          </p:spTgt>
                                        </p:tgtEl>
                                        <p:attrNameLst>
                                          <p:attrName>ppt_h</p:attrName>
                                        </p:attrNameLst>
                                      </p:cBhvr>
                                      <p:tavLst>
                                        <p:tav tm="0">
                                          <p:val>
                                            <p:fltVal val="0"/>
                                          </p:val>
                                        </p:tav>
                                        <p:tav tm="100000">
                                          <p:val>
                                            <p:strVal val="#ppt_h"/>
                                          </p:val>
                                        </p:tav>
                                      </p:tavLst>
                                    </p:anim>
                                    <p:animEffect transition="in" filter="fade">
                                      <p:cBhvr>
                                        <p:cTn id="43" dur="500"/>
                                        <p:tgtEl>
                                          <p:spTgt spid="161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4" grpId="0" animBg="1"/>
      <p:bldP spid="161795"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descr="Papel seda azul"/>
          <p:cNvSpPr>
            <a:spLocks noGrp="1" noChangeArrowheads="1"/>
          </p:cNvSpPr>
          <p:nvPr>
            <p:ph type="title"/>
          </p:nvPr>
        </p:nvSpPr>
        <p:spPr>
          <a:xfrm>
            <a:off x="125412" y="35800"/>
            <a:ext cx="8893175" cy="1232959"/>
          </a:xfrm>
          <a:solidFill>
            <a:schemeClr val="bg1">
              <a:lumMod val="20000"/>
              <a:lumOff val="80000"/>
            </a:schemeClr>
          </a:solidFill>
          <a:ln w="76200" cap="flat" algn="ctr">
            <a:solidFill>
              <a:schemeClr val="accent2">
                <a:lumMod val="50000"/>
                <a:lumOff val="50000"/>
              </a:schemeClr>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sz="36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NAPS en Argentina - Comienzos</a:t>
            </a:r>
          </a:p>
        </p:txBody>
      </p:sp>
      <p:sp>
        <p:nvSpPr>
          <p:cNvPr id="161795" name="Text Box 3"/>
          <p:cNvSpPr txBox="1">
            <a:spLocks noChangeArrowheads="1"/>
          </p:cNvSpPr>
          <p:nvPr/>
        </p:nvSpPr>
        <p:spPr bwMode="auto">
          <a:xfrm>
            <a:off x="228600" y="1524000"/>
            <a:ext cx="8686800" cy="5073352"/>
          </a:xfrm>
          <a:prstGeom prst="rect">
            <a:avLst/>
          </a:prstGeom>
          <a:solidFill>
            <a:schemeClr val="accent2"/>
          </a:solidFill>
          <a:ln w="76200">
            <a:solidFill>
              <a:srgbClr val="00FFFF"/>
            </a:solidFill>
            <a:miter lim="800000"/>
            <a:headEnd/>
            <a:tailEnd/>
          </a:ln>
        </p:spPr>
        <p:txBody>
          <a:bodyPr vert="horz" wrap="square" lIns="91440" tIns="45720" rIns="91440" bIns="45720" numCol="1" anchor="t" anchorCtr="0" compatLnSpc="1">
            <a:prstTxWarp prst="textNoShape">
              <a:avLst/>
            </a:prstTxWarp>
          </a:bodyPr>
          <a:lstStyle>
            <a:lvl1pPr marL="342900" indent="-342900" eaLnBrk="0" hangingPunct="0">
              <a:spcBef>
                <a:spcPct val="20000"/>
              </a:spcBef>
              <a:buClr>
                <a:srgbClr val="FFFF00"/>
              </a:buClr>
              <a:buSzPct val="80000"/>
              <a:buFont typeface="Wingdings" pitchFamily="2" charset="2"/>
              <a:buChar char="®"/>
              <a:defRPr sz="3200" b="1" i="1">
                <a:effectLst>
                  <a:outerShdw blurRad="38100" dist="38100" dir="2700000" algn="tl">
                    <a:srgbClr val="000000"/>
                  </a:outerShdw>
                </a:effectLst>
                <a:latin typeface="Arial" pitchFamily="34" charset="0"/>
              </a:defRPr>
            </a:lvl1pPr>
            <a:lvl2pPr marL="742950" lvl="1" indent="-285750" eaLnBrk="0" hangingPunct="0">
              <a:spcBef>
                <a:spcPct val="20000"/>
              </a:spcBef>
              <a:buClr>
                <a:srgbClr val="CC0000"/>
              </a:buClr>
              <a:buSzPct val="70000"/>
              <a:buFont typeface="Wingdings" pitchFamily="2" charset="2"/>
              <a:buChar char="®"/>
              <a:defRPr sz="2800" b="1" i="1">
                <a:effectLst>
                  <a:outerShdw blurRad="38100" dist="38100" dir="2700000" algn="tl">
                    <a:srgbClr val="000000"/>
                  </a:outerShdw>
                </a:effectLst>
                <a:latin typeface="Arial" pitchFamily="34" charset="0"/>
              </a:defRPr>
            </a:lvl2pPr>
            <a:lvl3pPr marL="1143000" indent="-228600" eaLnBrk="0" hangingPunct="0">
              <a:spcBef>
                <a:spcPct val="20000"/>
              </a:spcBef>
              <a:buClr>
                <a:srgbClr val="009900"/>
              </a:buClr>
              <a:buSzPct val="60000"/>
              <a:buFont typeface="Wingdings" pitchFamily="2" charset="2"/>
              <a:buChar char="®"/>
              <a:defRPr>
                <a:latin typeface="+mn-lt"/>
              </a:defRPr>
            </a:lvl3pPr>
            <a:lvl4pPr marL="1600200" lvl="3" indent="-228600" eaLnBrk="0" hangingPunct="0">
              <a:spcBef>
                <a:spcPct val="20000"/>
              </a:spcBef>
              <a:buClr>
                <a:schemeClr val="hlink"/>
              </a:buClr>
              <a:buSzPct val="60000"/>
              <a:buFont typeface="Wingdings" pitchFamily="2" charset="2"/>
              <a:buChar char="l"/>
              <a:defRPr sz="2000" b="1" i="1">
                <a:effectLst>
                  <a:outerShdw blurRad="38100" dist="38100" dir="2700000" algn="tl">
                    <a:srgbClr val="000000"/>
                  </a:outerShdw>
                </a:effectLst>
                <a:latin typeface="Arial" pitchFamily="34" charset="0"/>
              </a:defRPr>
            </a:lvl4pPr>
            <a:lvl5pPr marL="2057400" indent="-228600" eaLnBrk="0" hangingPunct="0">
              <a:spcBef>
                <a:spcPct val="20000"/>
              </a:spcBef>
              <a:buClr>
                <a:schemeClr val="accent2"/>
              </a:buClr>
              <a:buSzPct val="55000"/>
              <a:buFont typeface="Wingdings" pitchFamily="2" charset="2"/>
              <a:buChar char="l"/>
              <a:defRPr sz="2000">
                <a:latin typeface="+mn-lt"/>
              </a:defRPr>
            </a:lvl5pPr>
            <a:lvl6pPr marL="2514600" indent="-228600" fontAlgn="base">
              <a:spcBef>
                <a:spcPct val="20000"/>
              </a:spcBef>
              <a:spcAft>
                <a:spcPct val="0"/>
              </a:spcAft>
              <a:buClr>
                <a:schemeClr val="accent2"/>
              </a:buClr>
              <a:buSzPct val="55000"/>
              <a:buFont typeface="Wingdings" pitchFamily="2" charset="2"/>
              <a:buChar char="l"/>
              <a:defRPr sz="2000">
                <a:latin typeface="+mn-lt"/>
              </a:defRPr>
            </a:lvl6pPr>
            <a:lvl7pPr marL="2971800" indent="-228600" fontAlgn="base">
              <a:spcBef>
                <a:spcPct val="20000"/>
              </a:spcBef>
              <a:spcAft>
                <a:spcPct val="0"/>
              </a:spcAft>
              <a:buClr>
                <a:schemeClr val="accent2"/>
              </a:buClr>
              <a:buSzPct val="55000"/>
              <a:buFont typeface="Wingdings" pitchFamily="2" charset="2"/>
              <a:buChar char="l"/>
              <a:defRPr sz="2000">
                <a:latin typeface="+mn-lt"/>
              </a:defRPr>
            </a:lvl7pPr>
            <a:lvl8pPr marL="3429000" indent="-228600" fontAlgn="base">
              <a:spcBef>
                <a:spcPct val="20000"/>
              </a:spcBef>
              <a:spcAft>
                <a:spcPct val="0"/>
              </a:spcAft>
              <a:buClr>
                <a:schemeClr val="accent2"/>
              </a:buClr>
              <a:buSzPct val="55000"/>
              <a:buFont typeface="Wingdings" pitchFamily="2" charset="2"/>
              <a:buChar char="l"/>
              <a:defRPr sz="2000">
                <a:latin typeface="+mn-lt"/>
              </a:defRPr>
            </a:lvl8pPr>
            <a:lvl9pPr marL="3886200" indent="-228600" fontAlgn="base">
              <a:spcBef>
                <a:spcPct val="20000"/>
              </a:spcBef>
              <a:spcAft>
                <a:spcPct val="0"/>
              </a:spcAft>
              <a:buClr>
                <a:schemeClr val="accent2"/>
              </a:buClr>
              <a:buSzPct val="55000"/>
              <a:buFont typeface="Wingdings" pitchFamily="2" charset="2"/>
              <a:buChar char="l"/>
              <a:defRPr sz="2000">
                <a:latin typeface="+mn-lt"/>
              </a:defRPr>
            </a:lvl9pPr>
          </a:lstStyle>
          <a:p>
            <a:r>
              <a:rPr lang="es-MX" sz="4000" dirty="0"/>
              <a:t>NAP : Network Access Point</a:t>
            </a:r>
          </a:p>
          <a:p>
            <a:pPr marL="457200" lvl="1" indent="0">
              <a:buNone/>
            </a:pPr>
            <a:r>
              <a:rPr lang="es-MX" sz="3600" dirty="0"/>
              <a:t>		</a:t>
            </a:r>
          </a:p>
          <a:p>
            <a:pPr lvl="1"/>
            <a:r>
              <a:rPr lang="es-MX" sz="3600" dirty="0"/>
              <a:t>NAP de  Telefónica </a:t>
            </a:r>
            <a:r>
              <a:rPr lang="es-MX" sz="3600" dirty="0">
                <a:sym typeface="Wingdings 3" pitchFamily="18" charset="2"/>
              </a:rPr>
              <a:t> </a:t>
            </a:r>
            <a:r>
              <a:rPr lang="es-MX" sz="3200" dirty="0">
                <a:sym typeface="Wingdings 3" pitchFamily="18" charset="2"/>
              </a:rPr>
              <a:t>Buenos Aires</a:t>
            </a:r>
          </a:p>
          <a:p>
            <a:pPr lvl="1"/>
            <a:r>
              <a:rPr lang="es-MX" sz="3600" dirty="0">
                <a:sym typeface="Wingdings 3" pitchFamily="18" charset="2"/>
              </a:rPr>
              <a:t>NAP de  Telecom     </a:t>
            </a:r>
            <a:r>
              <a:rPr lang="es-MX" sz="3200" dirty="0">
                <a:sym typeface="Wingdings 3" pitchFamily="18" charset="2"/>
              </a:rPr>
              <a:t>Buenos Aires</a:t>
            </a:r>
          </a:p>
          <a:p>
            <a:pPr lvl="1"/>
            <a:r>
              <a:rPr lang="es-MX" sz="3600" dirty="0">
                <a:sym typeface="Wingdings 3" pitchFamily="18" charset="2"/>
              </a:rPr>
              <a:t>NAP de   </a:t>
            </a:r>
            <a:r>
              <a:rPr lang="es-MX" sz="3600" dirty="0" err="1">
                <a:sym typeface="Wingdings 3" pitchFamily="18" charset="2"/>
              </a:rPr>
              <a:t>Cabase</a:t>
            </a:r>
            <a:r>
              <a:rPr lang="es-MX" sz="3600" dirty="0">
                <a:sym typeface="Wingdings 3" pitchFamily="18" charset="2"/>
              </a:rPr>
              <a:t>     Buenos Aires </a:t>
            </a:r>
          </a:p>
          <a:p>
            <a:pPr marL="914400" lvl="2" indent="0" algn="ctr">
              <a:buNone/>
            </a:pPr>
            <a:r>
              <a:rPr lang="es-MX" sz="3200" b="1"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Wingdings 3" pitchFamily="18" charset="2"/>
              </a:rPr>
              <a:t>(Cámara Argentina de Internet)  </a:t>
            </a:r>
            <a:endParaRPr lang="es-AR" sz="3200" b="1"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Wingdings 3" pitchFamily="18" charset="2"/>
            </a:endParaRPr>
          </a:p>
        </p:txBody>
      </p:sp>
    </p:spTree>
    <p:extLst>
      <p:ext uri="{BB962C8B-B14F-4D97-AF65-F5344CB8AC3E}">
        <p14:creationId xmlns:p14="http://schemas.microsoft.com/office/powerpoint/2010/main" val="342457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61794"/>
                                        </p:tgtEl>
                                        <p:attrNameLst>
                                          <p:attrName>style.visibility</p:attrName>
                                        </p:attrNameLst>
                                      </p:cBhvr>
                                      <p:to>
                                        <p:strVal val="visible"/>
                                      </p:to>
                                    </p:set>
                                    <p:anim calcmode="lin" valueType="num">
                                      <p:cBhvr>
                                        <p:cTn id="7" dur="1000" fill="hold"/>
                                        <p:tgtEl>
                                          <p:spTgt spid="161794"/>
                                        </p:tgtEl>
                                        <p:attrNameLst>
                                          <p:attrName>ppt_w</p:attrName>
                                        </p:attrNameLst>
                                      </p:cBhvr>
                                      <p:tavLst>
                                        <p:tav tm="0">
                                          <p:val>
                                            <p:fltVal val="0"/>
                                          </p:val>
                                        </p:tav>
                                        <p:tav tm="100000">
                                          <p:val>
                                            <p:strVal val="#ppt_w"/>
                                          </p:val>
                                        </p:tav>
                                      </p:tavLst>
                                    </p:anim>
                                    <p:anim calcmode="lin" valueType="num">
                                      <p:cBhvr>
                                        <p:cTn id="8" dur="1000" fill="hold"/>
                                        <p:tgtEl>
                                          <p:spTgt spid="161794"/>
                                        </p:tgtEl>
                                        <p:attrNameLst>
                                          <p:attrName>ppt_h</p:attrName>
                                        </p:attrNameLst>
                                      </p:cBhvr>
                                      <p:tavLst>
                                        <p:tav tm="0">
                                          <p:val>
                                            <p:fltVal val="0"/>
                                          </p:val>
                                        </p:tav>
                                        <p:tav tm="100000">
                                          <p:val>
                                            <p:strVal val="#ppt_h"/>
                                          </p:val>
                                        </p:tav>
                                      </p:tavLst>
                                    </p:anim>
                                    <p:anim calcmode="lin" valueType="num">
                                      <p:cBhvr>
                                        <p:cTn id="9" dur="1000" fill="hold"/>
                                        <p:tgtEl>
                                          <p:spTgt spid="161794"/>
                                        </p:tgtEl>
                                        <p:attrNameLst>
                                          <p:attrName>style.rotation</p:attrName>
                                        </p:attrNameLst>
                                      </p:cBhvr>
                                      <p:tavLst>
                                        <p:tav tm="0">
                                          <p:val>
                                            <p:fltVal val="90"/>
                                          </p:val>
                                        </p:tav>
                                        <p:tav tm="100000">
                                          <p:val>
                                            <p:fltVal val="0"/>
                                          </p:val>
                                        </p:tav>
                                      </p:tavLst>
                                    </p:anim>
                                    <p:animEffect transition="in" filter="fade">
                                      <p:cBhvr>
                                        <p:cTn id="10" dur="1000"/>
                                        <p:tgtEl>
                                          <p:spTgt spid="16179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61795">
                                            <p:bg/>
                                          </p:spTgt>
                                        </p:tgtEl>
                                        <p:attrNameLst>
                                          <p:attrName>style.visibility</p:attrName>
                                        </p:attrNameLst>
                                      </p:cBhvr>
                                      <p:to>
                                        <p:strVal val="visible"/>
                                      </p:to>
                                    </p:set>
                                    <p:anim calcmode="lin" valueType="num">
                                      <p:cBhvr>
                                        <p:cTn id="15" dur="1000" fill="hold"/>
                                        <p:tgtEl>
                                          <p:spTgt spid="161795">
                                            <p:bg/>
                                          </p:spTgt>
                                        </p:tgtEl>
                                        <p:attrNameLst>
                                          <p:attrName>ppt_w</p:attrName>
                                        </p:attrNameLst>
                                      </p:cBhvr>
                                      <p:tavLst>
                                        <p:tav tm="0">
                                          <p:val>
                                            <p:fltVal val="0"/>
                                          </p:val>
                                        </p:tav>
                                        <p:tav tm="100000">
                                          <p:val>
                                            <p:strVal val="#ppt_w"/>
                                          </p:val>
                                        </p:tav>
                                      </p:tavLst>
                                    </p:anim>
                                    <p:anim calcmode="lin" valueType="num">
                                      <p:cBhvr>
                                        <p:cTn id="16" dur="1000" fill="hold"/>
                                        <p:tgtEl>
                                          <p:spTgt spid="161795">
                                            <p:bg/>
                                          </p:spTgt>
                                        </p:tgtEl>
                                        <p:attrNameLst>
                                          <p:attrName>ppt_h</p:attrName>
                                        </p:attrNameLst>
                                      </p:cBhvr>
                                      <p:tavLst>
                                        <p:tav tm="0">
                                          <p:val>
                                            <p:fltVal val="0"/>
                                          </p:val>
                                        </p:tav>
                                        <p:tav tm="100000">
                                          <p:val>
                                            <p:strVal val="#ppt_h"/>
                                          </p:val>
                                        </p:tav>
                                      </p:tavLst>
                                    </p:anim>
                                    <p:anim calcmode="lin" valueType="num">
                                      <p:cBhvr>
                                        <p:cTn id="17" dur="1000" fill="hold"/>
                                        <p:tgtEl>
                                          <p:spTgt spid="161795">
                                            <p:bg/>
                                          </p:spTgt>
                                        </p:tgtEl>
                                        <p:attrNameLst>
                                          <p:attrName>style.rotation</p:attrName>
                                        </p:attrNameLst>
                                      </p:cBhvr>
                                      <p:tavLst>
                                        <p:tav tm="0">
                                          <p:val>
                                            <p:fltVal val="90"/>
                                          </p:val>
                                        </p:tav>
                                        <p:tav tm="100000">
                                          <p:val>
                                            <p:fltVal val="0"/>
                                          </p:val>
                                        </p:tav>
                                      </p:tavLst>
                                    </p:anim>
                                    <p:animEffect transition="in" filter="fade">
                                      <p:cBhvr>
                                        <p:cTn id="18" dur="1000"/>
                                        <p:tgtEl>
                                          <p:spTgt spid="161795">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61795">
                                            <p:txEl>
                                              <p:pRg st="0" end="0"/>
                                            </p:txEl>
                                          </p:spTgt>
                                        </p:tgtEl>
                                        <p:attrNameLst>
                                          <p:attrName>style.visibility</p:attrName>
                                        </p:attrNameLst>
                                      </p:cBhvr>
                                      <p:to>
                                        <p:strVal val="visible"/>
                                      </p:to>
                                    </p:set>
                                    <p:anim calcmode="lin" valueType="num">
                                      <p:cBhvr>
                                        <p:cTn id="23" dur="1000" fill="hold"/>
                                        <p:tgtEl>
                                          <p:spTgt spid="161795">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161795">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161795">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16179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61795">
                                            <p:txEl>
                                              <p:pRg st="1" end="1"/>
                                            </p:txEl>
                                          </p:spTgt>
                                        </p:tgtEl>
                                        <p:attrNameLst>
                                          <p:attrName>style.visibility</p:attrName>
                                        </p:attrNameLst>
                                      </p:cBhvr>
                                      <p:to>
                                        <p:strVal val="visible"/>
                                      </p:to>
                                    </p:set>
                                    <p:anim calcmode="lin" valueType="num">
                                      <p:cBhvr>
                                        <p:cTn id="31" dur="1000" fill="hold"/>
                                        <p:tgtEl>
                                          <p:spTgt spid="161795">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161795">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161795">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161795">
                                            <p:txEl>
                                              <p:pRg st="1" end="1"/>
                                            </p:txEl>
                                          </p:spTgt>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161795">
                                            <p:txEl>
                                              <p:pRg st="2" end="2"/>
                                            </p:txEl>
                                          </p:spTgt>
                                        </p:tgtEl>
                                        <p:attrNameLst>
                                          <p:attrName>style.visibility</p:attrName>
                                        </p:attrNameLst>
                                      </p:cBhvr>
                                      <p:to>
                                        <p:strVal val="visible"/>
                                      </p:to>
                                    </p:set>
                                    <p:anim calcmode="lin" valueType="num">
                                      <p:cBhvr>
                                        <p:cTn id="37" dur="1000" fill="hold"/>
                                        <p:tgtEl>
                                          <p:spTgt spid="161795">
                                            <p:txEl>
                                              <p:pRg st="2" end="2"/>
                                            </p:txEl>
                                          </p:spTgt>
                                        </p:tgtEl>
                                        <p:attrNameLst>
                                          <p:attrName>ppt_w</p:attrName>
                                        </p:attrNameLst>
                                      </p:cBhvr>
                                      <p:tavLst>
                                        <p:tav tm="0">
                                          <p:val>
                                            <p:fltVal val="0"/>
                                          </p:val>
                                        </p:tav>
                                        <p:tav tm="100000">
                                          <p:val>
                                            <p:strVal val="#ppt_w"/>
                                          </p:val>
                                        </p:tav>
                                      </p:tavLst>
                                    </p:anim>
                                    <p:anim calcmode="lin" valueType="num">
                                      <p:cBhvr>
                                        <p:cTn id="38" dur="1000" fill="hold"/>
                                        <p:tgtEl>
                                          <p:spTgt spid="161795">
                                            <p:txEl>
                                              <p:pRg st="2" end="2"/>
                                            </p:txEl>
                                          </p:spTgt>
                                        </p:tgtEl>
                                        <p:attrNameLst>
                                          <p:attrName>ppt_h</p:attrName>
                                        </p:attrNameLst>
                                      </p:cBhvr>
                                      <p:tavLst>
                                        <p:tav tm="0">
                                          <p:val>
                                            <p:fltVal val="0"/>
                                          </p:val>
                                        </p:tav>
                                        <p:tav tm="100000">
                                          <p:val>
                                            <p:strVal val="#ppt_h"/>
                                          </p:val>
                                        </p:tav>
                                      </p:tavLst>
                                    </p:anim>
                                    <p:anim calcmode="lin" valueType="num">
                                      <p:cBhvr>
                                        <p:cTn id="39" dur="1000" fill="hold"/>
                                        <p:tgtEl>
                                          <p:spTgt spid="161795">
                                            <p:txEl>
                                              <p:pRg st="2" end="2"/>
                                            </p:txEl>
                                          </p:spTgt>
                                        </p:tgtEl>
                                        <p:attrNameLst>
                                          <p:attrName>style.rotation</p:attrName>
                                        </p:attrNameLst>
                                      </p:cBhvr>
                                      <p:tavLst>
                                        <p:tav tm="0">
                                          <p:val>
                                            <p:fltVal val="90"/>
                                          </p:val>
                                        </p:tav>
                                        <p:tav tm="100000">
                                          <p:val>
                                            <p:fltVal val="0"/>
                                          </p:val>
                                        </p:tav>
                                      </p:tavLst>
                                    </p:anim>
                                    <p:animEffect transition="in" filter="fade">
                                      <p:cBhvr>
                                        <p:cTn id="40" dur="1000"/>
                                        <p:tgtEl>
                                          <p:spTgt spid="161795">
                                            <p:txEl>
                                              <p:pRg st="2" end="2"/>
                                            </p:txEl>
                                          </p:spTgt>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161795">
                                            <p:txEl>
                                              <p:pRg st="3" end="3"/>
                                            </p:txEl>
                                          </p:spTgt>
                                        </p:tgtEl>
                                        <p:attrNameLst>
                                          <p:attrName>style.visibility</p:attrName>
                                        </p:attrNameLst>
                                      </p:cBhvr>
                                      <p:to>
                                        <p:strVal val="visible"/>
                                      </p:to>
                                    </p:set>
                                    <p:anim calcmode="lin" valueType="num">
                                      <p:cBhvr>
                                        <p:cTn id="43" dur="1000" fill="hold"/>
                                        <p:tgtEl>
                                          <p:spTgt spid="161795">
                                            <p:txEl>
                                              <p:pRg st="3" end="3"/>
                                            </p:txEl>
                                          </p:spTgt>
                                        </p:tgtEl>
                                        <p:attrNameLst>
                                          <p:attrName>ppt_w</p:attrName>
                                        </p:attrNameLst>
                                      </p:cBhvr>
                                      <p:tavLst>
                                        <p:tav tm="0">
                                          <p:val>
                                            <p:fltVal val="0"/>
                                          </p:val>
                                        </p:tav>
                                        <p:tav tm="100000">
                                          <p:val>
                                            <p:strVal val="#ppt_w"/>
                                          </p:val>
                                        </p:tav>
                                      </p:tavLst>
                                    </p:anim>
                                    <p:anim calcmode="lin" valueType="num">
                                      <p:cBhvr>
                                        <p:cTn id="44" dur="1000" fill="hold"/>
                                        <p:tgtEl>
                                          <p:spTgt spid="161795">
                                            <p:txEl>
                                              <p:pRg st="3" end="3"/>
                                            </p:txEl>
                                          </p:spTgt>
                                        </p:tgtEl>
                                        <p:attrNameLst>
                                          <p:attrName>ppt_h</p:attrName>
                                        </p:attrNameLst>
                                      </p:cBhvr>
                                      <p:tavLst>
                                        <p:tav tm="0">
                                          <p:val>
                                            <p:fltVal val="0"/>
                                          </p:val>
                                        </p:tav>
                                        <p:tav tm="100000">
                                          <p:val>
                                            <p:strVal val="#ppt_h"/>
                                          </p:val>
                                        </p:tav>
                                      </p:tavLst>
                                    </p:anim>
                                    <p:anim calcmode="lin" valueType="num">
                                      <p:cBhvr>
                                        <p:cTn id="45" dur="1000" fill="hold"/>
                                        <p:tgtEl>
                                          <p:spTgt spid="161795">
                                            <p:txEl>
                                              <p:pRg st="3" end="3"/>
                                            </p:txEl>
                                          </p:spTgt>
                                        </p:tgtEl>
                                        <p:attrNameLst>
                                          <p:attrName>style.rotation</p:attrName>
                                        </p:attrNameLst>
                                      </p:cBhvr>
                                      <p:tavLst>
                                        <p:tav tm="0">
                                          <p:val>
                                            <p:fltVal val="90"/>
                                          </p:val>
                                        </p:tav>
                                        <p:tav tm="100000">
                                          <p:val>
                                            <p:fltVal val="0"/>
                                          </p:val>
                                        </p:tav>
                                      </p:tavLst>
                                    </p:anim>
                                    <p:animEffect transition="in" filter="fade">
                                      <p:cBhvr>
                                        <p:cTn id="46" dur="1000"/>
                                        <p:tgtEl>
                                          <p:spTgt spid="161795">
                                            <p:txEl>
                                              <p:pRg st="3" end="3"/>
                                            </p:txEl>
                                          </p:spTgt>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161795">
                                            <p:txEl>
                                              <p:pRg st="4" end="4"/>
                                            </p:txEl>
                                          </p:spTgt>
                                        </p:tgtEl>
                                        <p:attrNameLst>
                                          <p:attrName>style.visibility</p:attrName>
                                        </p:attrNameLst>
                                      </p:cBhvr>
                                      <p:to>
                                        <p:strVal val="visible"/>
                                      </p:to>
                                    </p:set>
                                    <p:anim calcmode="lin" valueType="num">
                                      <p:cBhvr>
                                        <p:cTn id="49" dur="1000" fill="hold"/>
                                        <p:tgtEl>
                                          <p:spTgt spid="161795">
                                            <p:txEl>
                                              <p:pRg st="4" end="4"/>
                                            </p:txEl>
                                          </p:spTgt>
                                        </p:tgtEl>
                                        <p:attrNameLst>
                                          <p:attrName>ppt_w</p:attrName>
                                        </p:attrNameLst>
                                      </p:cBhvr>
                                      <p:tavLst>
                                        <p:tav tm="0">
                                          <p:val>
                                            <p:fltVal val="0"/>
                                          </p:val>
                                        </p:tav>
                                        <p:tav tm="100000">
                                          <p:val>
                                            <p:strVal val="#ppt_w"/>
                                          </p:val>
                                        </p:tav>
                                      </p:tavLst>
                                    </p:anim>
                                    <p:anim calcmode="lin" valueType="num">
                                      <p:cBhvr>
                                        <p:cTn id="50" dur="1000" fill="hold"/>
                                        <p:tgtEl>
                                          <p:spTgt spid="161795">
                                            <p:txEl>
                                              <p:pRg st="4" end="4"/>
                                            </p:txEl>
                                          </p:spTgt>
                                        </p:tgtEl>
                                        <p:attrNameLst>
                                          <p:attrName>ppt_h</p:attrName>
                                        </p:attrNameLst>
                                      </p:cBhvr>
                                      <p:tavLst>
                                        <p:tav tm="0">
                                          <p:val>
                                            <p:fltVal val="0"/>
                                          </p:val>
                                        </p:tav>
                                        <p:tav tm="100000">
                                          <p:val>
                                            <p:strVal val="#ppt_h"/>
                                          </p:val>
                                        </p:tav>
                                      </p:tavLst>
                                    </p:anim>
                                    <p:anim calcmode="lin" valueType="num">
                                      <p:cBhvr>
                                        <p:cTn id="51" dur="1000" fill="hold"/>
                                        <p:tgtEl>
                                          <p:spTgt spid="161795">
                                            <p:txEl>
                                              <p:pRg st="4" end="4"/>
                                            </p:txEl>
                                          </p:spTgt>
                                        </p:tgtEl>
                                        <p:attrNameLst>
                                          <p:attrName>style.rotation</p:attrName>
                                        </p:attrNameLst>
                                      </p:cBhvr>
                                      <p:tavLst>
                                        <p:tav tm="0">
                                          <p:val>
                                            <p:fltVal val="90"/>
                                          </p:val>
                                        </p:tav>
                                        <p:tav tm="100000">
                                          <p:val>
                                            <p:fltVal val="0"/>
                                          </p:val>
                                        </p:tav>
                                      </p:tavLst>
                                    </p:anim>
                                    <p:animEffect transition="in" filter="fade">
                                      <p:cBhvr>
                                        <p:cTn id="52" dur="1000"/>
                                        <p:tgtEl>
                                          <p:spTgt spid="161795">
                                            <p:txEl>
                                              <p:pRg st="4" end="4"/>
                                            </p:txEl>
                                          </p:spTgt>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161795">
                                            <p:txEl>
                                              <p:pRg st="5" end="5"/>
                                            </p:txEl>
                                          </p:spTgt>
                                        </p:tgtEl>
                                        <p:attrNameLst>
                                          <p:attrName>style.visibility</p:attrName>
                                        </p:attrNameLst>
                                      </p:cBhvr>
                                      <p:to>
                                        <p:strVal val="visible"/>
                                      </p:to>
                                    </p:set>
                                    <p:anim calcmode="lin" valueType="num">
                                      <p:cBhvr>
                                        <p:cTn id="55" dur="1000" fill="hold"/>
                                        <p:tgtEl>
                                          <p:spTgt spid="161795">
                                            <p:txEl>
                                              <p:pRg st="5" end="5"/>
                                            </p:txEl>
                                          </p:spTgt>
                                        </p:tgtEl>
                                        <p:attrNameLst>
                                          <p:attrName>ppt_w</p:attrName>
                                        </p:attrNameLst>
                                      </p:cBhvr>
                                      <p:tavLst>
                                        <p:tav tm="0">
                                          <p:val>
                                            <p:fltVal val="0"/>
                                          </p:val>
                                        </p:tav>
                                        <p:tav tm="100000">
                                          <p:val>
                                            <p:strVal val="#ppt_w"/>
                                          </p:val>
                                        </p:tav>
                                      </p:tavLst>
                                    </p:anim>
                                    <p:anim calcmode="lin" valueType="num">
                                      <p:cBhvr>
                                        <p:cTn id="56" dur="1000" fill="hold"/>
                                        <p:tgtEl>
                                          <p:spTgt spid="161795">
                                            <p:txEl>
                                              <p:pRg st="5" end="5"/>
                                            </p:txEl>
                                          </p:spTgt>
                                        </p:tgtEl>
                                        <p:attrNameLst>
                                          <p:attrName>ppt_h</p:attrName>
                                        </p:attrNameLst>
                                      </p:cBhvr>
                                      <p:tavLst>
                                        <p:tav tm="0">
                                          <p:val>
                                            <p:fltVal val="0"/>
                                          </p:val>
                                        </p:tav>
                                        <p:tav tm="100000">
                                          <p:val>
                                            <p:strVal val="#ppt_h"/>
                                          </p:val>
                                        </p:tav>
                                      </p:tavLst>
                                    </p:anim>
                                    <p:anim calcmode="lin" valueType="num">
                                      <p:cBhvr>
                                        <p:cTn id="57" dur="1000" fill="hold"/>
                                        <p:tgtEl>
                                          <p:spTgt spid="161795">
                                            <p:txEl>
                                              <p:pRg st="5" end="5"/>
                                            </p:txEl>
                                          </p:spTgt>
                                        </p:tgtEl>
                                        <p:attrNameLst>
                                          <p:attrName>style.rotation</p:attrName>
                                        </p:attrNameLst>
                                      </p:cBhvr>
                                      <p:tavLst>
                                        <p:tav tm="0">
                                          <p:val>
                                            <p:fltVal val="90"/>
                                          </p:val>
                                        </p:tav>
                                        <p:tav tm="100000">
                                          <p:val>
                                            <p:fltVal val="0"/>
                                          </p:val>
                                        </p:tav>
                                      </p:tavLst>
                                    </p:anim>
                                    <p:animEffect transition="in" filter="fade">
                                      <p:cBhvr>
                                        <p:cTn id="58" dur="1000"/>
                                        <p:tgtEl>
                                          <p:spTgt spid="1617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4" grpId="0" animBg="1"/>
      <p:bldP spid="161795" grpId="0" uiExpand="1"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descr="Papel seda azul"/>
          <p:cNvSpPr>
            <a:spLocks noGrp="1" noChangeArrowheads="1"/>
          </p:cNvSpPr>
          <p:nvPr>
            <p:ph type="title"/>
          </p:nvPr>
        </p:nvSpPr>
        <p:spPr>
          <a:xfrm>
            <a:off x="0" y="304800"/>
            <a:ext cx="9144000" cy="747936"/>
          </a:xfrm>
          <a:solidFill>
            <a:schemeClr val="bg1">
              <a:lumMod val="20000"/>
              <a:lumOff val="80000"/>
            </a:schemeClr>
          </a:solidFill>
          <a:ln w="76200" cap="flat" algn="ctr">
            <a:solidFill>
              <a:schemeClr val="accent2">
                <a:lumMod val="50000"/>
                <a:lumOff val="50000"/>
              </a:schemeClr>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sz="28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Estructura Internet Año 2000</a:t>
            </a:r>
          </a:p>
        </p:txBody>
      </p:sp>
      <p:sp>
        <p:nvSpPr>
          <p:cNvPr id="160771" name="Text Box 3"/>
          <p:cNvSpPr txBox="1">
            <a:spLocks noChangeArrowheads="1"/>
          </p:cNvSpPr>
          <p:nvPr/>
        </p:nvSpPr>
        <p:spPr bwMode="auto">
          <a:xfrm>
            <a:off x="228600" y="1524000"/>
            <a:ext cx="8686800" cy="4375150"/>
          </a:xfrm>
          <a:prstGeom prst="rect">
            <a:avLst/>
          </a:prstGeom>
          <a:solidFill>
            <a:schemeClr val="hlink"/>
          </a:solidFill>
          <a:ln w="76200">
            <a:solidFill>
              <a:schemeClr val="accent2"/>
            </a:solidFill>
            <a:miter lim="800000"/>
            <a:headEnd/>
            <a:tailEnd/>
          </a:ln>
          <a:effectLst/>
        </p:spPr>
        <p:txBody>
          <a:bodyPr>
            <a:spAutoFit/>
          </a:bodyPr>
          <a:lstStyle/>
          <a:p>
            <a:pPr>
              <a:buFontTx/>
              <a:buChar char="•"/>
              <a:defRPr/>
            </a:pPr>
            <a:r>
              <a:rPr lang="es-MX" sz="4400" i="1" dirty="0">
                <a:solidFill>
                  <a:schemeClr val="tx2"/>
                </a:solidFill>
                <a:effectLst>
                  <a:outerShdw blurRad="38100" dist="38100" dir="2700000" algn="tl">
                    <a:srgbClr val="000000"/>
                  </a:outerShdw>
                </a:effectLst>
                <a:latin typeface="Arial" pitchFamily="34" charset="0"/>
              </a:rPr>
              <a:t>NAP :</a:t>
            </a:r>
            <a:r>
              <a:rPr lang="es-MX" sz="4400" dirty="0">
                <a:solidFill>
                  <a:schemeClr val="tx2"/>
                </a:solidFill>
                <a:latin typeface="Arial" pitchFamily="34" charset="0"/>
              </a:rPr>
              <a:t> </a:t>
            </a:r>
            <a:r>
              <a:rPr lang="es-MX" sz="4400" b="1" i="1" dirty="0">
                <a:solidFill>
                  <a:schemeClr val="accent2"/>
                </a:solidFill>
                <a:effectLst>
                  <a:outerShdw blurRad="38100" dist="38100" dir="2700000" algn="tl">
                    <a:srgbClr val="000000"/>
                  </a:outerShdw>
                </a:effectLst>
                <a:latin typeface="Arial" pitchFamily="34" charset="0"/>
              </a:rPr>
              <a:t>Network Access Point</a:t>
            </a:r>
          </a:p>
          <a:p>
            <a:pPr lvl="1">
              <a:defRPr/>
            </a:pPr>
            <a:r>
              <a:rPr lang="es-MX" sz="4400" b="1" i="1" dirty="0">
                <a:solidFill>
                  <a:schemeClr val="accent2"/>
                </a:solidFill>
                <a:effectLst>
                  <a:outerShdw blurRad="38100" dist="38100" dir="2700000" algn="tl">
                    <a:srgbClr val="000000"/>
                  </a:outerShdw>
                </a:effectLst>
                <a:latin typeface="Arial" pitchFamily="34" charset="0"/>
              </a:rPr>
              <a:t>		(</a:t>
            </a:r>
            <a:r>
              <a:rPr lang="es-MX" sz="4400" b="1" i="1" dirty="0" err="1">
                <a:solidFill>
                  <a:schemeClr val="accent2"/>
                </a:solidFill>
                <a:effectLst>
                  <a:outerShdw blurRad="38100" dist="38100" dir="2700000" algn="tl">
                    <a:srgbClr val="000000"/>
                  </a:outerShdw>
                </a:effectLst>
                <a:latin typeface="Arial" pitchFamily="34" charset="0"/>
              </a:rPr>
              <a:t>Switch</a:t>
            </a:r>
            <a:r>
              <a:rPr lang="es-MX" sz="4400" b="1" i="1" dirty="0">
                <a:solidFill>
                  <a:schemeClr val="accent2"/>
                </a:solidFill>
                <a:effectLst>
                  <a:outerShdw blurRad="38100" dist="38100" dir="2700000" algn="tl">
                    <a:srgbClr val="000000"/>
                  </a:outerShdw>
                </a:effectLst>
                <a:latin typeface="Arial" pitchFamily="34" charset="0"/>
              </a:rPr>
              <a:t> ATM /FDDI)</a:t>
            </a:r>
          </a:p>
          <a:p>
            <a:pPr lvl="1">
              <a:defRPr/>
            </a:pPr>
            <a:endParaRPr lang="es-MX" sz="4400" b="1" i="1" dirty="0">
              <a:solidFill>
                <a:schemeClr val="accent2"/>
              </a:solidFill>
              <a:effectLst>
                <a:outerShdw blurRad="38100" dist="38100" dir="2700000" algn="tl">
                  <a:srgbClr val="000000"/>
                </a:outerShdw>
              </a:effectLst>
              <a:latin typeface="Arial" pitchFamily="34" charset="0"/>
            </a:endParaRPr>
          </a:p>
          <a:p>
            <a:pPr lvl="1">
              <a:buFont typeface="Wingdings" pitchFamily="2" charset="2"/>
              <a:buChar char="ü"/>
              <a:defRPr/>
            </a:pPr>
            <a:r>
              <a:rPr lang="es-MX" sz="3600" b="1" i="1" dirty="0">
                <a:solidFill>
                  <a:schemeClr val="tx2"/>
                </a:solidFill>
                <a:effectLst>
                  <a:outerShdw blurRad="38100" dist="38100" dir="2700000" algn="tl">
                    <a:srgbClr val="000000"/>
                  </a:outerShdw>
                </a:effectLst>
                <a:latin typeface="Arial" pitchFamily="34" charset="0"/>
              </a:rPr>
              <a:t>NAP</a:t>
            </a:r>
            <a:r>
              <a:rPr lang="es-MX" sz="2800" dirty="0">
                <a:solidFill>
                  <a:schemeClr val="tx2"/>
                </a:solidFill>
                <a:latin typeface="Arial" pitchFamily="34" charset="0"/>
              </a:rPr>
              <a:t> de Sprint </a:t>
            </a:r>
            <a:r>
              <a:rPr lang="es-MX" sz="2800" dirty="0">
                <a:solidFill>
                  <a:schemeClr val="tx2"/>
                </a:solidFill>
                <a:latin typeface="Arial" pitchFamily="34" charset="0"/>
                <a:sym typeface="Wingdings 3" pitchFamily="18" charset="2"/>
              </a:rPr>
              <a:t> </a:t>
            </a:r>
            <a:r>
              <a:rPr lang="es-MX" sz="2800" dirty="0" err="1">
                <a:solidFill>
                  <a:schemeClr val="tx2"/>
                </a:solidFill>
                <a:latin typeface="Arial" pitchFamily="34" charset="0"/>
                <a:sym typeface="Wingdings 3" pitchFamily="18" charset="2"/>
              </a:rPr>
              <a:t>Pennauken</a:t>
            </a:r>
            <a:r>
              <a:rPr lang="es-MX" sz="2800" dirty="0">
                <a:solidFill>
                  <a:schemeClr val="tx2"/>
                </a:solidFill>
                <a:latin typeface="Arial" pitchFamily="34" charset="0"/>
                <a:sym typeface="Wingdings 3" pitchFamily="18" charset="2"/>
              </a:rPr>
              <a:t> –NJ</a:t>
            </a:r>
          </a:p>
          <a:p>
            <a:pPr lvl="1">
              <a:buFont typeface="Wingdings" pitchFamily="2" charset="2"/>
              <a:buChar char="ü"/>
              <a:defRPr/>
            </a:pPr>
            <a:r>
              <a:rPr lang="es-MX" sz="3600" b="1" i="1" dirty="0">
                <a:solidFill>
                  <a:schemeClr val="tx2"/>
                </a:solidFill>
                <a:effectLst>
                  <a:outerShdw blurRad="38100" dist="38100" dir="2700000" algn="tl">
                    <a:srgbClr val="000000"/>
                  </a:outerShdw>
                </a:effectLst>
                <a:latin typeface="Arial" pitchFamily="34" charset="0"/>
                <a:sym typeface="Wingdings 3" pitchFamily="18" charset="2"/>
              </a:rPr>
              <a:t>NAP</a:t>
            </a:r>
            <a:r>
              <a:rPr lang="es-MX" sz="3600" dirty="0">
                <a:solidFill>
                  <a:schemeClr val="tx2"/>
                </a:solidFill>
                <a:latin typeface="Arial" pitchFamily="34" charset="0"/>
                <a:sym typeface="Wingdings 3" pitchFamily="18" charset="2"/>
              </a:rPr>
              <a:t> </a:t>
            </a:r>
            <a:r>
              <a:rPr lang="es-MX" sz="2800" dirty="0">
                <a:solidFill>
                  <a:schemeClr val="tx2"/>
                </a:solidFill>
                <a:latin typeface="Arial" pitchFamily="34" charset="0"/>
                <a:sym typeface="Wingdings 3" pitchFamily="18" charset="2"/>
              </a:rPr>
              <a:t>de </a:t>
            </a:r>
            <a:r>
              <a:rPr lang="es-MX" sz="2800" dirty="0" err="1">
                <a:solidFill>
                  <a:schemeClr val="tx2"/>
                </a:solidFill>
                <a:latin typeface="Arial" pitchFamily="34" charset="0"/>
                <a:sym typeface="Wingdings 3" pitchFamily="18" charset="2"/>
              </a:rPr>
              <a:t>Pac</a:t>
            </a:r>
            <a:r>
              <a:rPr lang="es-MX" sz="2800" dirty="0">
                <a:solidFill>
                  <a:schemeClr val="tx2"/>
                </a:solidFill>
                <a:latin typeface="Arial" pitchFamily="34" charset="0"/>
                <a:sym typeface="Wingdings 3" pitchFamily="18" charset="2"/>
              </a:rPr>
              <a:t> BELL </a:t>
            </a:r>
            <a:r>
              <a:rPr lang="es-MX" dirty="0">
                <a:solidFill>
                  <a:schemeClr val="tx2"/>
                </a:solidFill>
                <a:latin typeface="Arial" pitchFamily="34" charset="0"/>
                <a:sym typeface="Wingdings 3" pitchFamily="18" charset="2"/>
              </a:rPr>
              <a:t>San Francisco – California</a:t>
            </a:r>
          </a:p>
          <a:p>
            <a:pPr lvl="1">
              <a:buFont typeface="Wingdings" pitchFamily="2" charset="2"/>
              <a:buChar char="ü"/>
              <a:defRPr/>
            </a:pPr>
            <a:r>
              <a:rPr lang="es-MX" sz="3600" b="1" i="1" dirty="0">
                <a:solidFill>
                  <a:schemeClr val="tx2"/>
                </a:solidFill>
                <a:effectLst>
                  <a:outerShdw blurRad="38100" dist="38100" dir="2700000" algn="tl">
                    <a:srgbClr val="000000"/>
                  </a:outerShdw>
                </a:effectLst>
                <a:latin typeface="Arial" pitchFamily="34" charset="0"/>
                <a:sym typeface="Wingdings 3" pitchFamily="18" charset="2"/>
              </a:rPr>
              <a:t>NAP </a:t>
            </a:r>
            <a:r>
              <a:rPr lang="es-MX" sz="2800" dirty="0">
                <a:solidFill>
                  <a:schemeClr val="tx2"/>
                </a:solidFill>
                <a:latin typeface="Arial" pitchFamily="34" charset="0"/>
                <a:sym typeface="Wingdings 3" pitchFamily="18" charset="2"/>
              </a:rPr>
              <a:t>AADS  Chicago</a:t>
            </a:r>
          </a:p>
          <a:p>
            <a:pPr lvl="1">
              <a:buFont typeface="Wingdings" pitchFamily="2" charset="2"/>
              <a:buChar char="ü"/>
              <a:defRPr/>
            </a:pPr>
            <a:r>
              <a:rPr lang="es-MX" sz="3600" b="1" i="1" dirty="0">
                <a:solidFill>
                  <a:schemeClr val="tx2"/>
                </a:solidFill>
                <a:effectLst>
                  <a:outerShdw blurRad="38100" dist="38100" dir="2700000" algn="tl">
                    <a:srgbClr val="000000"/>
                  </a:outerShdw>
                </a:effectLst>
                <a:latin typeface="Arial" pitchFamily="34" charset="0"/>
                <a:sym typeface="Wingdings 3" pitchFamily="18" charset="2"/>
              </a:rPr>
              <a:t>NAP</a:t>
            </a:r>
            <a:r>
              <a:rPr lang="es-MX" sz="2800" b="1" i="1" dirty="0">
                <a:solidFill>
                  <a:schemeClr val="tx2"/>
                </a:solidFill>
                <a:effectLst>
                  <a:outerShdw blurRad="38100" dist="38100" dir="2700000" algn="tl">
                    <a:srgbClr val="000000"/>
                  </a:outerShdw>
                </a:effectLst>
                <a:latin typeface="Arial" pitchFamily="34" charset="0"/>
                <a:sym typeface="Wingdings 3" pitchFamily="18" charset="2"/>
              </a:rPr>
              <a:t> </a:t>
            </a:r>
            <a:r>
              <a:rPr lang="es-MX" sz="2800" dirty="0">
                <a:solidFill>
                  <a:schemeClr val="tx2"/>
                </a:solidFill>
                <a:latin typeface="Arial" pitchFamily="34" charset="0"/>
                <a:sym typeface="Wingdings 3" pitchFamily="18" charset="2"/>
              </a:rPr>
              <a:t>de MFS  </a:t>
            </a:r>
            <a:r>
              <a:rPr lang="es-MX" sz="2800" dirty="0" err="1">
                <a:solidFill>
                  <a:schemeClr val="tx2"/>
                </a:solidFill>
                <a:latin typeface="Arial" pitchFamily="34" charset="0"/>
                <a:sym typeface="Wingdings 3" pitchFamily="18" charset="2"/>
              </a:rPr>
              <a:t>Datanet</a:t>
            </a:r>
            <a:r>
              <a:rPr lang="es-MX" sz="2800" dirty="0">
                <a:solidFill>
                  <a:schemeClr val="tx2"/>
                </a:solidFill>
                <a:latin typeface="Arial" pitchFamily="34" charset="0"/>
                <a:sym typeface="Wingdings 3" pitchFamily="18" charset="2"/>
              </a:rPr>
              <a:t>  Washington D.C.</a:t>
            </a:r>
            <a:endParaRPr lang="es-AR" sz="4400" dirty="0">
              <a:solidFill>
                <a:schemeClr val="tx2"/>
              </a:solidFill>
              <a:latin typeface="Arial" pitchFamily="34" charset="0"/>
            </a:endParaRPr>
          </a:p>
        </p:txBody>
      </p:sp>
      <p:sp>
        <p:nvSpPr>
          <p:cNvPr id="4" name="3 Marcador de pie de página"/>
          <p:cNvSpPr>
            <a:spLocks noGrp="1"/>
          </p:cNvSpPr>
          <p:nvPr>
            <p:ph type="ftr" sz="quarter" idx="11"/>
          </p:nvPr>
        </p:nvSpPr>
        <p:spPr/>
        <p:txBody>
          <a:bodyPr/>
          <a:lstStyle/>
          <a:p>
            <a:pPr>
              <a:defRPr/>
            </a:pP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395536" y="152400"/>
            <a:ext cx="8519864" cy="914400"/>
          </a:xfrm>
          <a:gradFill rotWithShape="0">
            <a:gsLst>
              <a:gs pos="0">
                <a:srgbClr val="003366"/>
              </a:gs>
              <a:gs pos="50000">
                <a:srgbClr val="0099CC"/>
              </a:gs>
              <a:gs pos="100000">
                <a:srgbClr val="003366"/>
              </a:gs>
            </a:gsLst>
            <a:lin ang="2700000" scaled="1"/>
          </a:gradFill>
          <a:ln w="76200" cap="flat">
            <a:solidFill>
              <a:srgbClr val="CCFFFF"/>
            </a:solidFill>
          </a:ln>
        </p:spPr>
        <p:txBody>
          <a:bodyPr/>
          <a:lstStyle/>
          <a:p>
            <a:pPr>
              <a:defRPr/>
            </a:pPr>
            <a:r>
              <a:rPr lang="en-US" sz="3200" b="1" i="1">
                <a:solidFill>
                  <a:schemeClr val="accent2">
                    <a:lumMod val="75000"/>
                    <a:lumOff val="25000"/>
                  </a:schemeClr>
                </a:solidFill>
                <a:effectLst>
                  <a:outerShdw blurRad="38100" dist="38100" dir="2700000" algn="tl">
                    <a:srgbClr val="000000"/>
                  </a:outerShdw>
                </a:effectLst>
                <a:latin typeface="Arial" pitchFamily="34" charset="0"/>
              </a:rPr>
              <a:t>WWW2  -  Internet 2</a:t>
            </a:r>
            <a:endParaRPr lang="es-ES" sz="3200" b="1" i="1">
              <a:solidFill>
                <a:schemeClr val="accent2">
                  <a:lumMod val="75000"/>
                  <a:lumOff val="25000"/>
                </a:schemeClr>
              </a:solidFill>
              <a:effectLst>
                <a:outerShdw blurRad="38100" dist="38100" dir="2700000" algn="tl">
                  <a:srgbClr val="000000"/>
                </a:outerShdw>
              </a:effectLst>
              <a:latin typeface="Arial" pitchFamily="34" charset="0"/>
            </a:endParaRPr>
          </a:p>
        </p:txBody>
      </p:sp>
      <p:sp>
        <p:nvSpPr>
          <p:cNvPr id="1028" name="Rectangle 3"/>
          <p:cNvSpPr>
            <a:spLocks noGrp="1" noChangeArrowheads="1"/>
          </p:cNvSpPr>
          <p:nvPr>
            <p:ph type="body" idx="1"/>
          </p:nvPr>
        </p:nvSpPr>
        <p:spPr>
          <a:xfrm>
            <a:off x="0" y="1295400"/>
            <a:ext cx="9144000" cy="5029200"/>
          </a:xfrm>
          <a:solidFill>
            <a:schemeClr val="accent2"/>
          </a:solidFill>
          <a:ln w="76200">
            <a:solidFill>
              <a:schemeClr val="bg1">
                <a:lumMod val="60000"/>
                <a:lumOff val="40000"/>
              </a:schemeClr>
            </a:solidFill>
          </a:ln>
        </p:spPr>
        <p:txBody>
          <a:bodyPr/>
          <a:lstStyle/>
          <a:p>
            <a:pPr>
              <a:lnSpc>
                <a:spcPct val="90000"/>
              </a:lnSpc>
            </a:pPr>
            <a:r>
              <a:rPr lang="es-AR" b="1" i="1" dirty="0">
                <a:latin typeface="Arial Rounded MT Bold" pitchFamily="34" charset="0"/>
                <a:cs typeface="Times New Roman" pitchFamily="18" charset="0"/>
              </a:rPr>
              <a:t>Proyecto Tecnológico nacido en EEUU en el año 1996 </a:t>
            </a:r>
            <a:r>
              <a:rPr lang="es-ES_tradnl" b="1" i="1" dirty="0">
                <a:latin typeface="Arial Rounded MT Bold" pitchFamily="34" charset="0"/>
                <a:cs typeface="Times New Roman" pitchFamily="18" charset="0"/>
              </a:rPr>
              <a:t>con objetivos académicos</a:t>
            </a:r>
            <a:r>
              <a:rPr lang="es-AR" b="1" i="1" dirty="0">
                <a:latin typeface="Arial Rounded MT Bold" pitchFamily="34" charset="0"/>
                <a:cs typeface="Times New Roman" pitchFamily="18" charset="0"/>
              </a:rPr>
              <a:t>.</a:t>
            </a:r>
          </a:p>
          <a:p>
            <a:pPr>
              <a:lnSpc>
                <a:spcPct val="90000"/>
              </a:lnSpc>
            </a:pPr>
            <a:r>
              <a:rPr lang="es-AR" b="1" i="1" dirty="0">
                <a:latin typeface="Arial Rounded MT Bold" pitchFamily="34" charset="0"/>
                <a:cs typeface="Times New Roman" pitchFamily="18" charset="0"/>
              </a:rPr>
              <a:t>Consorcio Admistrador sin fines de Lucro (UCAID) - </a:t>
            </a:r>
            <a:r>
              <a:rPr lang="es-AR" sz="2400" b="1" i="1" dirty="0" err="1">
                <a:latin typeface="Arial Rounded MT Bold" pitchFamily="34" charset="0"/>
                <a:cs typeface="Times New Roman" pitchFamily="18" charset="0"/>
              </a:rPr>
              <a:t>University</a:t>
            </a:r>
            <a:r>
              <a:rPr lang="es-AR" sz="2400" b="1" i="1" dirty="0">
                <a:latin typeface="Arial Rounded MT Bold" pitchFamily="34" charset="0"/>
                <a:cs typeface="Times New Roman" pitchFamily="18" charset="0"/>
              </a:rPr>
              <a:t> </a:t>
            </a:r>
            <a:r>
              <a:rPr lang="es-AR" sz="2400" b="1" i="1" dirty="0" err="1">
                <a:latin typeface="Arial Rounded MT Bold" pitchFamily="34" charset="0"/>
                <a:cs typeface="Times New Roman" pitchFamily="18" charset="0"/>
              </a:rPr>
              <a:t>Corporation</a:t>
            </a:r>
            <a:r>
              <a:rPr lang="es-AR" sz="2400" b="1" i="1" dirty="0">
                <a:latin typeface="Arial Rounded MT Bold" pitchFamily="34" charset="0"/>
                <a:cs typeface="Times New Roman" pitchFamily="18" charset="0"/>
              </a:rPr>
              <a:t> </a:t>
            </a:r>
            <a:r>
              <a:rPr lang="es-AR" sz="2400" b="1" i="1" dirty="0" err="1">
                <a:latin typeface="Arial Rounded MT Bold" pitchFamily="34" charset="0"/>
                <a:cs typeface="Times New Roman" pitchFamily="18" charset="0"/>
              </a:rPr>
              <a:t>for</a:t>
            </a:r>
            <a:r>
              <a:rPr lang="es-AR" sz="2400" b="1" i="1" dirty="0">
                <a:latin typeface="Arial Rounded MT Bold" pitchFamily="34" charset="0"/>
                <a:cs typeface="Times New Roman" pitchFamily="18" charset="0"/>
              </a:rPr>
              <a:t> </a:t>
            </a:r>
            <a:r>
              <a:rPr lang="es-AR" sz="2400" b="1" i="1" dirty="0" err="1">
                <a:latin typeface="Arial Rounded MT Bold" pitchFamily="34" charset="0"/>
                <a:cs typeface="Times New Roman" pitchFamily="18" charset="0"/>
              </a:rPr>
              <a:t>Advanced</a:t>
            </a:r>
            <a:r>
              <a:rPr lang="es-AR" sz="2400" b="1" i="1" dirty="0">
                <a:latin typeface="Arial Rounded MT Bold" pitchFamily="34" charset="0"/>
                <a:cs typeface="Times New Roman" pitchFamily="18" charset="0"/>
              </a:rPr>
              <a:t> Internet </a:t>
            </a:r>
            <a:r>
              <a:rPr lang="es-AR" sz="2400" b="1" i="1" dirty="0" err="1">
                <a:latin typeface="Arial Rounded MT Bold" pitchFamily="34" charset="0"/>
                <a:cs typeface="Times New Roman" pitchFamily="18" charset="0"/>
              </a:rPr>
              <a:t>Developer</a:t>
            </a:r>
            <a:r>
              <a:rPr lang="es-AR" sz="2400" b="1" i="1" dirty="0">
                <a:latin typeface="Arial Rounded MT Bold" pitchFamily="34" charset="0"/>
                <a:cs typeface="Times New Roman" pitchFamily="18" charset="0"/>
              </a:rPr>
              <a:t>)  </a:t>
            </a:r>
            <a:endParaRPr lang="es-AR" b="1" i="1" dirty="0">
              <a:latin typeface="Arial Rounded MT Bold" pitchFamily="34" charset="0"/>
              <a:cs typeface="Times New Roman" pitchFamily="18" charset="0"/>
            </a:endParaRPr>
          </a:p>
          <a:p>
            <a:pPr lvl="1">
              <a:lnSpc>
                <a:spcPct val="90000"/>
              </a:lnSpc>
            </a:pPr>
            <a:r>
              <a:rPr lang="es-AR" b="1" i="1" dirty="0">
                <a:latin typeface="Arial Rounded MT Bold" pitchFamily="34" charset="0"/>
                <a:cs typeface="Times New Roman" pitchFamily="18" charset="0"/>
              </a:rPr>
              <a:t>34 Universidades Americanas </a:t>
            </a:r>
          </a:p>
          <a:p>
            <a:pPr lvl="1">
              <a:lnSpc>
                <a:spcPct val="90000"/>
              </a:lnSpc>
            </a:pPr>
            <a:r>
              <a:rPr lang="es-AR" b="1" i="1" dirty="0">
                <a:latin typeface="Arial Rounded MT Bold" pitchFamily="34" charset="0"/>
                <a:cs typeface="Times New Roman" pitchFamily="18" charset="0"/>
              </a:rPr>
              <a:t>190 Instituciones del Mundo</a:t>
            </a:r>
            <a:endParaRPr lang="es-ES_tradnl" b="1" i="1" dirty="0">
              <a:latin typeface="Arial Rounded MT Bold" pitchFamily="34" charset="0"/>
              <a:cs typeface="Times New Roman" pitchFamily="18" charset="0"/>
            </a:endParaRPr>
          </a:p>
          <a:p>
            <a:pPr lvl="1">
              <a:lnSpc>
                <a:spcPct val="90000"/>
              </a:lnSpc>
            </a:pPr>
            <a:r>
              <a:rPr lang="es-ES_tradnl" b="1" i="1" dirty="0">
                <a:latin typeface="Arial Rounded MT Bold" pitchFamily="34" charset="0"/>
                <a:cs typeface="Times New Roman" pitchFamily="18" charset="0"/>
              </a:rPr>
              <a:t>Argentina Dic 2001</a:t>
            </a:r>
          </a:p>
          <a:p>
            <a:pPr lvl="1">
              <a:lnSpc>
                <a:spcPct val="90000"/>
              </a:lnSpc>
            </a:pPr>
            <a:r>
              <a:rPr lang="es-ES_tradnl" b="1" i="1" dirty="0">
                <a:latin typeface="Arial Rounded MT Bold" pitchFamily="34" charset="0"/>
                <a:cs typeface="Times New Roman" pitchFamily="18" charset="0"/>
              </a:rPr>
              <a:t>América </a:t>
            </a:r>
          </a:p>
          <a:p>
            <a:pPr lvl="2">
              <a:lnSpc>
                <a:spcPct val="90000"/>
              </a:lnSpc>
            </a:pPr>
            <a:r>
              <a:rPr lang="es-AR" b="1" i="1" dirty="0">
                <a:latin typeface="Arial Rounded MT Bold" pitchFamily="34" charset="0"/>
              </a:rPr>
              <a:t>Brasil - Chile - México - Canadá - Panamá</a:t>
            </a:r>
          </a:p>
        </p:txBody>
      </p:sp>
      <p:graphicFrame>
        <p:nvGraphicFramePr>
          <p:cNvPr id="1026" name="Object 4"/>
          <p:cNvGraphicFramePr>
            <a:graphicFrameLocks noChangeAspect="1"/>
          </p:cNvGraphicFramePr>
          <p:nvPr/>
        </p:nvGraphicFramePr>
        <p:xfrm>
          <a:off x="7696200" y="228600"/>
          <a:ext cx="1066800" cy="736600"/>
        </p:xfrm>
        <a:graphic>
          <a:graphicData uri="http://schemas.openxmlformats.org/presentationml/2006/ole">
            <mc:AlternateContent xmlns:mc="http://schemas.openxmlformats.org/markup-compatibility/2006">
              <mc:Choice xmlns:v="urn:schemas-microsoft-com:vml" Requires="v">
                <p:oleObj spid="_x0000_s1026" name="Imagen de mapa de bits" r:id="rId4" imgW="1171429" imgH="809738" progId="PBrush">
                  <p:embed/>
                </p:oleObj>
              </mc:Choice>
              <mc:Fallback>
                <p:oleObj name="Imagen de mapa de bits" r:id="rId4" imgW="1171429" imgH="809738" progId="PBrush">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200" y="228600"/>
                        <a:ext cx="1066800"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ppt_w</p:attrName>
                                        </p:attrNameLst>
                                      </p:cBhvr>
                                      <p:tavLst>
                                        <p:tav tm="0">
                                          <p:val>
                                            <p:fltVal val="0"/>
                                          </p:val>
                                        </p:tav>
                                        <p:tav tm="100000">
                                          <p:val>
                                            <p:strVal val="#ppt_w"/>
                                          </p:val>
                                        </p:tav>
                                      </p:tavLst>
                                    </p:anim>
                                    <p:anim calcmode="lin" valueType="num">
                                      <p:cBhvr>
                                        <p:cTn id="8" dur="1000" fill="hold"/>
                                        <p:tgtEl>
                                          <p:spTgt spid="1026"/>
                                        </p:tgtEl>
                                        <p:attrNameLst>
                                          <p:attrName>ppt_h</p:attrName>
                                        </p:attrNameLst>
                                      </p:cBhvr>
                                      <p:tavLst>
                                        <p:tav tm="0">
                                          <p:val>
                                            <p:fltVal val="0"/>
                                          </p:val>
                                        </p:tav>
                                        <p:tav tm="100000">
                                          <p:val>
                                            <p:strVal val="#ppt_h"/>
                                          </p:val>
                                        </p:tav>
                                      </p:tavLst>
                                    </p:anim>
                                    <p:anim calcmode="lin" valueType="num">
                                      <p:cBhvr>
                                        <p:cTn id="9" dur="1000" fill="hold"/>
                                        <p:tgtEl>
                                          <p:spTgt spid="1026"/>
                                        </p:tgtEl>
                                        <p:attrNameLst>
                                          <p:attrName>style.rotation</p:attrName>
                                        </p:attrNameLst>
                                      </p:cBhvr>
                                      <p:tavLst>
                                        <p:tav tm="0">
                                          <p:val>
                                            <p:fltVal val="90"/>
                                          </p:val>
                                        </p:tav>
                                        <p:tav tm="100000">
                                          <p:val>
                                            <p:fltVal val="0"/>
                                          </p:val>
                                        </p:tav>
                                      </p:tavLst>
                                    </p:anim>
                                    <p:animEffect transition="in" filter="fade">
                                      <p:cBhvr>
                                        <p:cTn id="10" dur="1000"/>
                                        <p:tgtEl>
                                          <p:spTgt spid="102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62818"/>
                                        </p:tgtEl>
                                        <p:attrNameLst>
                                          <p:attrName>style.visibility</p:attrName>
                                        </p:attrNameLst>
                                      </p:cBhvr>
                                      <p:to>
                                        <p:strVal val="visible"/>
                                      </p:to>
                                    </p:set>
                                    <p:anim calcmode="lin" valueType="num">
                                      <p:cBhvr>
                                        <p:cTn id="13" dur="1000" fill="hold"/>
                                        <p:tgtEl>
                                          <p:spTgt spid="162818"/>
                                        </p:tgtEl>
                                        <p:attrNameLst>
                                          <p:attrName>ppt_w</p:attrName>
                                        </p:attrNameLst>
                                      </p:cBhvr>
                                      <p:tavLst>
                                        <p:tav tm="0">
                                          <p:val>
                                            <p:fltVal val="0"/>
                                          </p:val>
                                        </p:tav>
                                        <p:tav tm="100000">
                                          <p:val>
                                            <p:strVal val="#ppt_w"/>
                                          </p:val>
                                        </p:tav>
                                      </p:tavLst>
                                    </p:anim>
                                    <p:anim calcmode="lin" valueType="num">
                                      <p:cBhvr>
                                        <p:cTn id="14" dur="1000" fill="hold"/>
                                        <p:tgtEl>
                                          <p:spTgt spid="162818"/>
                                        </p:tgtEl>
                                        <p:attrNameLst>
                                          <p:attrName>ppt_h</p:attrName>
                                        </p:attrNameLst>
                                      </p:cBhvr>
                                      <p:tavLst>
                                        <p:tav tm="0">
                                          <p:val>
                                            <p:fltVal val="0"/>
                                          </p:val>
                                        </p:tav>
                                        <p:tav tm="100000">
                                          <p:val>
                                            <p:strVal val="#ppt_h"/>
                                          </p:val>
                                        </p:tav>
                                      </p:tavLst>
                                    </p:anim>
                                    <p:anim calcmode="lin" valueType="num">
                                      <p:cBhvr>
                                        <p:cTn id="15" dur="1000" fill="hold"/>
                                        <p:tgtEl>
                                          <p:spTgt spid="162818"/>
                                        </p:tgtEl>
                                        <p:attrNameLst>
                                          <p:attrName>style.rotation</p:attrName>
                                        </p:attrNameLst>
                                      </p:cBhvr>
                                      <p:tavLst>
                                        <p:tav tm="0">
                                          <p:val>
                                            <p:fltVal val="90"/>
                                          </p:val>
                                        </p:tav>
                                        <p:tav tm="100000">
                                          <p:val>
                                            <p:fltVal val="0"/>
                                          </p:val>
                                        </p:tav>
                                      </p:tavLst>
                                    </p:anim>
                                    <p:animEffect transition="in" filter="fade">
                                      <p:cBhvr>
                                        <p:cTn id="16" dur="1000"/>
                                        <p:tgtEl>
                                          <p:spTgt spid="162818"/>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1028">
                                            <p:bg/>
                                          </p:spTgt>
                                        </p:tgtEl>
                                        <p:attrNameLst>
                                          <p:attrName>style.visibility</p:attrName>
                                        </p:attrNameLst>
                                      </p:cBhvr>
                                      <p:to>
                                        <p:strVal val="visible"/>
                                      </p:to>
                                    </p:set>
                                    <p:anim calcmode="lin" valueType="num">
                                      <p:cBhvr>
                                        <p:cTn id="21" dur="1000" fill="hold"/>
                                        <p:tgtEl>
                                          <p:spTgt spid="1028">
                                            <p:bg/>
                                          </p:spTgt>
                                        </p:tgtEl>
                                        <p:attrNameLst>
                                          <p:attrName>ppt_w</p:attrName>
                                        </p:attrNameLst>
                                      </p:cBhvr>
                                      <p:tavLst>
                                        <p:tav tm="0">
                                          <p:val>
                                            <p:fltVal val="0"/>
                                          </p:val>
                                        </p:tav>
                                        <p:tav tm="100000">
                                          <p:val>
                                            <p:strVal val="#ppt_w"/>
                                          </p:val>
                                        </p:tav>
                                      </p:tavLst>
                                    </p:anim>
                                    <p:anim calcmode="lin" valueType="num">
                                      <p:cBhvr>
                                        <p:cTn id="22" dur="1000" fill="hold"/>
                                        <p:tgtEl>
                                          <p:spTgt spid="1028">
                                            <p:bg/>
                                          </p:spTgt>
                                        </p:tgtEl>
                                        <p:attrNameLst>
                                          <p:attrName>ppt_h</p:attrName>
                                        </p:attrNameLst>
                                      </p:cBhvr>
                                      <p:tavLst>
                                        <p:tav tm="0">
                                          <p:val>
                                            <p:fltVal val="0"/>
                                          </p:val>
                                        </p:tav>
                                        <p:tav tm="100000">
                                          <p:val>
                                            <p:strVal val="#ppt_h"/>
                                          </p:val>
                                        </p:tav>
                                      </p:tavLst>
                                    </p:anim>
                                    <p:anim calcmode="lin" valueType="num">
                                      <p:cBhvr>
                                        <p:cTn id="23" dur="1000" fill="hold"/>
                                        <p:tgtEl>
                                          <p:spTgt spid="1028">
                                            <p:bg/>
                                          </p:spTgt>
                                        </p:tgtEl>
                                        <p:attrNameLst>
                                          <p:attrName>style.rotation</p:attrName>
                                        </p:attrNameLst>
                                      </p:cBhvr>
                                      <p:tavLst>
                                        <p:tav tm="0">
                                          <p:val>
                                            <p:fltVal val="90"/>
                                          </p:val>
                                        </p:tav>
                                        <p:tav tm="100000">
                                          <p:val>
                                            <p:fltVal val="0"/>
                                          </p:val>
                                        </p:tav>
                                      </p:tavLst>
                                    </p:anim>
                                    <p:animEffect transition="in" filter="fade">
                                      <p:cBhvr>
                                        <p:cTn id="24" dur="1000"/>
                                        <p:tgtEl>
                                          <p:spTgt spid="1028">
                                            <p:bg/>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1028">
                                            <p:txEl>
                                              <p:pRg st="0" end="0"/>
                                            </p:txEl>
                                          </p:spTgt>
                                        </p:tgtEl>
                                        <p:attrNameLst>
                                          <p:attrName>style.visibility</p:attrName>
                                        </p:attrNameLst>
                                      </p:cBhvr>
                                      <p:to>
                                        <p:strVal val="visible"/>
                                      </p:to>
                                    </p:set>
                                    <p:anim calcmode="lin" valueType="num">
                                      <p:cBhvr>
                                        <p:cTn id="29" dur="1000" fill="hold"/>
                                        <p:tgtEl>
                                          <p:spTgt spid="1028">
                                            <p:txEl>
                                              <p:pRg st="0" end="0"/>
                                            </p:txEl>
                                          </p:spTgt>
                                        </p:tgtEl>
                                        <p:attrNameLst>
                                          <p:attrName>ppt_w</p:attrName>
                                        </p:attrNameLst>
                                      </p:cBhvr>
                                      <p:tavLst>
                                        <p:tav tm="0">
                                          <p:val>
                                            <p:fltVal val="0"/>
                                          </p:val>
                                        </p:tav>
                                        <p:tav tm="100000">
                                          <p:val>
                                            <p:strVal val="#ppt_w"/>
                                          </p:val>
                                        </p:tav>
                                      </p:tavLst>
                                    </p:anim>
                                    <p:anim calcmode="lin" valueType="num">
                                      <p:cBhvr>
                                        <p:cTn id="30" dur="1000" fill="hold"/>
                                        <p:tgtEl>
                                          <p:spTgt spid="1028">
                                            <p:txEl>
                                              <p:pRg st="0" end="0"/>
                                            </p:txEl>
                                          </p:spTgt>
                                        </p:tgtEl>
                                        <p:attrNameLst>
                                          <p:attrName>ppt_h</p:attrName>
                                        </p:attrNameLst>
                                      </p:cBhvr>
                                      <p:tavLst>
                                        <p:tav tm="0">
                                          <p:val>
                                            <p:fltVal val="0"/>
                                          </p:val>
                                        </p:tav>
                                        <p:tav tm="100000">
                                          <p:val>
                                            <p:strVal val="#ppt_h"/>
                                          </p:val>
                                        </p:tav>
                                      </p:tavLst>
                                    </p:anim>
                                    <p:anim calcmode="lin" valueType="num">
                                      <p:cBhvr>
                                        <p:cTn id="31" dur="1000" fill="hold"/>
                                        <p:tgtEl>
                                          <p:spTgt spid="1028">
                                            <p:txEl>
                                              <p:pRg st="0" end="0"/>
                                            </p:txEl>
                                          </p:spTgt>
                                        </p:tgtEl>
                                        <p:attrNameLst>
                                          <p:attrName>style.rotation</p:attrName>
                                        </p:attrNameLst>
                                      </p:cBhvr>
                                      <p:tavLst>
                                        <p:tav tm="0">
                                          <p:val>
                                            <p:fltVal val="90"/>
                                          </p:val>
                                        </p:tav>
                                        <p:tav tm="100000">
                                          <p:val>
                                            <p:fltVal val="0"/>
                                          </p:val>
                                        </p:tav>
                                      </p:tavLst>
                                    </p:anim>
                                    <p:animEffect transition="in" filter="fade">
                                      <p:cBhvr>
                                        <p:cTn id="32" dur="1000"/>
                                        <p:tgtEl>
                                          <p:spTgt spid="102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1028">
                                            <p:txEl>
                                              <p:pRg st="1" end="1"/>
                                            </p:txEl>
                                          </p:spTgt>
                                        </p:tgtEl>
                                        <p:attrNameLst>
                                          <p:attrName>style.visibility</p:attrName>
                                        </p:attrNameLst>
                                      </p:cBhvr>
                                      <p:to>
                                        <p:strVal val="visible"/>
                                      </p:to>
                                    </p:set>
                                    <p:anim calcmode="lin" valueType="num">
                                      <p:cBhvr>
                                        <p:cTn id="37" dur="1000" fill="hold"/>
                                        <p:tgtEl>
                                          <p:spTgt spid="1028">
                                            <p:txEl>
                                              <p:pRg st="1" end="1"/>
                                            </p:txEl>
                                          </p:spTgt>
                                        </p:tgtEl>
                                        <p:attrNameLst>
                                          <p:attrName>ppt_w</p:attrName>
                                        </p:attrNameLst>
                                      </p:cBhvr>
                                      <p:tavLst>
                                        <p:tav tm="0">
                                          <p:val>
                                            <p:fltVal val="0"/>
                                          </p:val>
                                        </p:tav>
                                        <p:tav tm="100000">
                                          <p:val>
                                            <p:strVal val="#ppt_w"/>
                                          </p:val>
                                        </p:tav>
                                      </p:tavLst>
                                    </p:anim>
                                    <p:anim calcmode="lin" valueType="num">
                                      <p:cBhvr>
                                        <p:cTn id="38" dur="1000" fill="hold"/>
                                        <p:tgtEl>
                                          <p:spTgt spid="1028">
                                            <p:txEl>
                                              <p:pRg st="1" end="1"/>
                                            </p:txEl>
                                          </p:spTgt>
                                        </p:tgtEl>
                                        <p:attrNameLst>
                                          <p:attrName>ppt_h</p:attrName>
                                        </p:attrNameLst>
                                      </p:cBhvr>
                                      <p:tavLst>
                                        <p:tav tm="0">
                                          <p:val>
                                            <p:fltVal val="0"/>
                                          </p:val>
                                        </p:tav>
                                        <p:tav tm="100000">
                                          <p:val>
                                            <p:strVal val="#ppt_h"/>
                                          </p:val>
                                        </p:tav>
                                      </p:tavLst>
                                    </p:anim>
                                    <p:anim calcmode="lin" valueType="num">
                                      <p:cBhvr>
                                        <p:cTn id="39" dur="1000" fill="hold"/>
                                        <p:tgtEl>
                                          <p:spTgt spid="1028">
                                            <p:txEl>
                                              <p:pRg st="1" end="1"/>
                                            </p:txEl>
                                          </p:spTgt>
                                        </p:tgtEl>
                                        <p:attrNameLst>
                                          <p:attrName>style.rotation</p:attrName>
                                        </p:attrNameLst>
                                      </p:cBhvr>
                                      <p:tavLst>
                                        <p:tav tm="0">
                                          <p:val>
                                            <p:fltVal val="90"/>
                                          </p:val>
                                        </p:tav>
                                        <p:tav tm="100000">
                                          <p:val>
                                            <p:fltVal val="0"/>
                                          </p:val>
                                        </p:tav>
                                      </p:tavLst>
                                    </p:anim>
                                    <p:animEffect transition="in" filter="fade">
                                      <p:cBhvr>
                                        <p:cTn id="40" dur="1000"/>
                                        <p:tgtEl>
                                          <p:spTgt spid="1028">
                                            <p:txEl>
                                              <p:pRg st="1" end="1"/>
                                            </p:txEl>
                                          </p:spTgt>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1028">
                                            <p:txEl>
                                              <p:pRg st="2" end="2"/>
                                            </p:txEl>
                                          </p:spTgt>
                                        </p:tgtEl>
                                        <p:attrNameLst>
                                          <p:attrName>style.visibility</p:attrName>
                                        </p:attrNameLst>
                                      </p:cBhvr>
                                      <p:to>
                                        <p:strVal val="visible"/>
                                      </p:to>
                                    </p:set>
                                    <p:anim calcmode="lin" valueType="num">
                                      <p:cBhvr>
                                        <p:cTn id="43" dur="1000" fill="hold"/>
                                        <p:tgtEl>
                                          <p:spTgt spid="1028">
                                            <p:txEl>
                                              <p:pRg st="2" end="2"/>
                                            </p:txEl>
                                          </p:spTgt>
                                        </p:tgtEl>
                                        <p:attrNameLst>
                                          <p:attrName>ppt_w</p:attrName>
                                        </p:attrNameLst>
                                      </p:cBhvr>
                                      <p:tavLst>
                                        <p:tav tm="0">
                                          <p:val>
                                            <p:fltVal val="0"/>
                                          </p:val>
                                        </p:tav>
                                        <p:tav tm="100000">
                                          <p:val>
                                            <p:strVal val="#ppt_w"/>
                                          </p:val>
                                        </p:tav>
                                      </p:tavLst>
                                    </p:anim>
                                    <p:anim calcmode="lin" valueType="num">
                                      <p:cBhvr>
                                        <p:cTn id="44" dur="1000" fill="hold"/>
                                        <p:tgtEl>
                                          <p:spTgt spid="1028">
                                            <p:txEl>
                                              <p:pRg st="2" end="2"/>
                                            </p:txEl>
                                          </p:spTgt>
                                        </p:tgtEl>
                                        <p:attrNameLst>
                                          <p:attrName>ppt_h</p:attrName>
                                        </p:attrNameLst>
                                      </p:cBhvr>
                                      <p:tavLst>
                                        <p:tav tm="0">
                                          <p:val>
                                            <p:fltVal val="0"/>
                                          </p:val>
                                        </p:tav>
                                        <p:tav tm="100000">
                                          <p:val>
                                            <p:strVal val="#ppt_h"/>
                                          </p:val>
                                        </p:tav>
                                      </p:tavLst>
                                    </p:anim>
                                    <p:anim calcmode="lin" valueType="num">
                                      <p:cBhvr>
                                        <p:cTn id="45" dur="1000" fill="hold"/>
                                        <p:tgtEl>
                                          <p:spTgt spid="1028">
                                            <p:txEl>
                                              <p:pRg st="2" end="2"/>
                                            </p:txEl>
                                          </p:spTgt>
                                        </p:tgtEl>
                                        <p:attrNameLst>
                                          <p:attrName>style.rotation</p:attrName>
                                        </p:attrNameLst>
                                      </p:cBhvr>
                                      <p:tavLst>
                                        <p:tav tm="0">
                                          <p:val>
                                            <p:fltVal val="90"/>
                                          </p:val>
                                        </p:tav>
                                        <p:tav tm="100000">
                                          <p:val>
                                            <p:fltVal val="0"/>
                                          </p:val>
                                        </p:tav>
                                      </p:tavLst>
                                    </p:anim>
                                    <p:animEffect transition="in" filter="fade">
                                      <p:cBhvr>
                                        <p:cTn id="46" dur="1000"/>
                                        <p:tgtEl>
                                          <p:spTgt spid="1028">
                                            <p:txEl>
                                              <p:pRg st="2" end="2"/>
                                            </p:txEl>
                                          </p:spTgt>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1028">
                                            <p:txEl>
                                              <p:pRg st="3" end="3"/>
                                            </p:txEl>
                                          </p:spTgt>
                                        </p:tgtEl>
                                        <p:attrNameLst>
                                          <p:attrName>style.visibility</p:attrName>
                                        </p:attrNameLst>
                                      </p:cBhvr>
                                      <p:to>
                                        <p:strVal val="visible"/>
                                      </p:to>
                                    </p:set>
                                    <p:anim calcmode="lin" valueType="num">
                                      <p:cBhvr>
                                        <p:cTn id="49" dur="1000" fill="hold"/>
                                        <p:tgtEl>
                                          <p:spTgt spid="1028">
                                            <p:txEl>
                                              <p:pRg st="3" end="3"/>
                                            </p:txEl>
                                          </p:spTgt>
                                        </p:tgtEl>
                                        <p:attrNameLst>
                                          <p:attrName>ppt_w</p:attrName>
                                        </p:attrNameLst>
                                      </p:cBhvr>
                                      <p:tavLst>
                                        <p:tav tm="0">
                                          <p:val>
                                            <p:fltVal val="0"/>
                                          </p:val>
                                        </p:tav>
                                        <p:tav tm="100000">
                                          <p:val>
                                            <p:strVal val="#ppt_w"/>
                                          </p:val>
                                        </p:tav>
                                      </p:tavLst>
                                    </p:anim>
                                    <p:anim calcmode="lin" valueType="num">
                                      <p:cBhvr>
                                        <p:cTn id="50" dur="1000" fill="hold"/>
                                        <p:tgtEl>
                                          <p:spTgt spid="1028">
                                            <p:txEl>
                                              <p:pRg st="3" end="3"/>
                                            </p:txEl>
                                          </p:spTgt>
                                        </p:tgtEl>
                                        <p:attrNameLst>
                                          <p:attrName>ppt_h</p:attrName>
                                        </p:attrNameLst>
                                      </p:cBhvr>
                                      <p:tavLst>
                                        <p:tav tm="0">
                                          <p:val>
                                            <p:fltVal val="0"/>
                                          </p:val>
                                        </p:tav>
                                        <p:tav tm="100000">
                                          <p:val>
                                            <p:strVal val="#ppt_h"/>
                                          </p:val>
                                        </p:tav>
                                      </p:tavLst>
                                    </p:anim>
                                    <p:anim calcmode="lin" valueType="num">
                                      <p:cBhvr>
                                        <p:cTn id="51" dur="1000" fill="hold"/>
                                        <p:tgtEl>
                                          <p:spTgt spid="1028">
                                            <p:txEl>
                                              <p:pRg st="3" end="3"/>
                                            </p:txEl>
                                          </p:spTgt>
                                        </p:tgtEl>
                                        <p:attrNameLst>
                                          <p:attrName>style.rotation</p:attrName>
                                        </p:attrNameLst>
                                      </p:cBhvr>
                                      <p:tavLst>
                                        <p:tav tm="0">
                                          <p:val>
                                            <p:fltVal val="90"/>
                                          </p:val>
                                        </p:tav>
                                        <p:tav tm="100000">
                                          <p:val>
                                            <p:fltVal val="0"/>
                                          </p:val>
                                        </p:tav>
                                      </p:tavLst>
                                    </p:anim>
                                    <p:animEffect transition="in" filter="fade">
                                      <p:cBhvr>
                                        <p:cTn id="52" dur="1000"/>
                                        <p:tgtEl>
                                          <p:spTgt spid="1028">
                                            <p:txEl>
                                              <p:pRg st="3" end="3"/>
                                            </p:txEl>
                                          </p:spTgt>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1028">
                                            <p:txEl>
                                              <p:pRg st="4" end="4"/>
                                            </p:txEl>
                                          </p:spTgt>
                                        </p:tgtEl>
                                        <p:attrNameLst>
                                          <p:attrName>style.visibility</p:attrName>
                                        </p:attrNameLst>
                                      </p:cBhvr>
                                      <p:to>
                                        <p:strVal val="visible"/>
                                      </p:to>
                                    </p:set>
                                    <p:anim calcmode="lin" valueType="num">
                                      <p:cBhvr>
                                        <p:cTn id="55" dur="1000" fill="hold"/>
                                        <p:tgtEl>
                                          <p:spTgt spid="1028">
                                            <p:txEl>
                                              <p:pRg st="4" end="4"/>
                                            </p:txEl>
                                          </p:spTgt>
                                        </p:tgtEl>
                                        <p:attrNameLst>
                                          <p:attrName>ppt_w</p:attrName>
                                        </p:attrNameLst>
                                      </p:cBhvr>
                                      <p:tavLst>
                                        <p:tav tm="0">
                                          <p:val>
                                            <p:fltVal val="0"/>
                                          </p:val>
                                        </p:tav>
                                        <p:tav tm="100000">
                                          <p:val>
                                            <p:strVal val="#ppt_w"/>
                                          </p:val>
                                        </p:tav>
                                      </p:tavLst>
                                    </p:anim>
                                    <p:anim calcmode="lin" valueType="num">
                                      <p:cBhvr>
                                        <p:cTn id="56" dur="1000" fill="hold"/>
                                        <p:tgtEl>
                                          <p:spTgt spid="1028">
                                            <p:txEl>
                                              <p:pRg st="4" end="4"/>
                                            </p:txEl>
                                          </p:spTgt>
                                        </p:tgtEl>
                                        <p:attrNameLst>
                                          <p:attrName>ppt_h</p:attrName>
                                        </p:attrNameLst>
                                      </p:cBhvr>
                                      <p:tavLst>
                                        <p:tav tm="0">
                                          <p:val>
                                            <p:fltVal val="0"/>
                                          </p:val>
                                        </p:tav>
                                        <p:tav tm="100000">
                                          <p:val>
                                            <p:strVal val="#ppt_h"/>
                                          </p:val>
                                        </p:tav>
                                      </p:tavLst>
                                    </p:anim>
                                    <p:anim calcmode="lin" valueType="num">
                                      <p:cBhvr>
                                        <p:cTn id="57" dur="1000" fill="hold"/>
                                        <p:tgtEl>
                                          <p:spTgt spid="1028">
                                            <p:txEl>
                                              <p:pRg st="4" end="4"/>
                                            </p:txEl>
                                          </p:spTgt>
                                        </p:tgtEl>
                                        <p:attrNameLst>
                                          <p:attrName>style.rotation</p:attrName>
                                        </p:attrNameLst>
                                      </p:cBhvr>
                                      <p:tavLst>
                                        <p:tav tm="0">
                                          <p:val>
                                            <p:fltVal val="90"/>
                                          </p:val>
                                        </p:tav>
                                        <p:tav tm="100000">
                                          <p:val>
                                            <p:fltVal val="0"/>
                                          </p:val>
                                        </p:tav>
                                      </p:tavLst>
                                    </p:anim>
                                    <p:animEffect transition="in" filter="fade">
                                      <p:cBhvr>
                                        <p:cTn id="58" dur="1000"/>
                                        <p:tgtEl>
                                          <p:spTgt spid="1028">
                                            <p:txEl>
                                              <p:pRg st="4" end="4"/>
                                            </p:txEl>
                                          </p:spTgt>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1028">
                                            <p:txEl>
                                              <p:pRg st="5" end="5"/>
                                            </p:txEl>
                                          </p:spTgt>
                                        </p:tgtEl>
                                        <p:attrNameLst>
                                          <p:attrName>style.visibility</p:attrName>
                                        </p:attrNameLst>
                                      </p:cBhvr>
                                      <p:to>
                                        <p:strVal val="visible"/>
                                      </p:to>
                                    </p:set>
                                    <p:anim calcmode="lin" valueType="num">
                                      <p:cBhvr>
                                        <p:cTn id="61" dur="1000" fill="hold"/>
                                        <p:tgtEl>
                                          <p:spTgt spid="1028">
                                            <p:txEl>
                                              <p:pRg st="5" end="5"/>
                                            </p:txEl>
                                          </p:spTgt>
                                        </p:tgtEl>
                                        <p:attrNameLst>
                                          <p:attrName>ppt_w</p:attrName>
                                        </p:attrNameLst>
                                      </p:cBhvr>
                                      <p:tavLst>
                                        <p:tav tm="0">
                                          <p:val>
                                            <p:fltVal val="0"/>
                                          </p:val>
                                        </p:tav>
                                        <p:tav tm="100000">
                                          <p:val>
                                            <p:strVal val="#ppt_w"/>
                                          </p:val>
                                        </p:tav>
                                      </p:tavLst>
                                    </p:anim>
                                    <p:anim calcmode="lin" valueType="num">
                                      <p:cBhvr>
                                        <p:cTn id="62" dur="1000" fill="hold"/>
                                        <p:tgtEl>
                                          <p:spTgt spid="1028">
                                            <p:txEl>
                                              <p:pRg st="5" end="5"/>
                                            </p:txEl>
                                          </p:spTgt>
                                        </p:tgtEl>
                                        <p:attrNameLst>
                                          <p:attrName>ppt_h</p:attrName>
                                        </p:attrNameLst>
                                      </p:cBhvr>
                                      <p:tavLst>
                                        <p:tav tm="0">
                                          <p:val>
                                            <p:fltVal val="0"/>
                                          </p:val>
                                        </p:tav>
                                        <p:tav tm="100000">
                                          <p:val>
                                            <p:strVal val="#ppt_h"/>
                                          </p:val>
                                        </p:tav>
                                      </p:tavLst>
                                    </p:anim>
                                    <p:anim calcmode="lin" valueType="num">
                                      <p:cBhvr>
                                        <p:cTn id="63" dur="1000" fill="hold"/>
                                        <p:tgtEl>
                                          <p:spTgt spid="1028">
                                            <p:txEl>
                                              <p:pRg st="5" end="5"/>
                                            </p:txEl>
                                          </p:spTgt>
                                        </p:tgtEl>
                                        <p:attrNameLst>
                                          <p:attrName>style.rotation</p:attrName>
                                        </p:attrNameLst>
                                      </p:cBhvr>
                                      <p:tavLst>
                                        <p:tav tm="0">
                                          <p:val>
                                            <p:fltVal val="90"/>
                                          </p:val>
                                        </p:tav>
                                        <p:tav tm="100000">
                                          <p:val>
                                            <p:fltVal val="0"/>
                                          </p:val>
                                        </p:tav>
                                      </p:tavLst>
                                    </p:anim>
                                    <p:animEffect transition="in" filter="fade">
                                      <p:cBhvr>
                                        <p:cTn id="64" dur="1000"/>
                                        <p:tgtEl>
                                          <p:spTgt spid="1028">
                                            <p:txEl>
                                              <p:pRg st="5" end="5"/>
                                            </p:txEl>
                                          </p:spTgt>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1028">
                                            <p:txEl>
                                              <p:pRg st="6" end="6"/>
                                            </p:txEl>
                                          </p:spTgt>
                                        </p:tgtEl>
                                        <p:attrNameLst>
                                          <p:attrName>style.visibility</p:attrName>
                                        </p:attrNameLst>
                                      </p:cBhvr>
                                      <p:to>
                                        <p:strVal val="visible"/>
                                      </p:to>
                                    </p:set>
                                    <p:anim calcmode="lin" valueType="num">
                                      <p:cBhvr>
                                        <p:cTn id="67" dur="1000" fill="hold"/>
                                        <p:tgtEl>
                                          <p:spTgt spid="1028">
                                            <p:txEl>
                                              <p:pRg st="6" end="6"/>
                                            </p:txEl>
                                          </p:spTgt>
                                        </p:tgtEl>
                                        <p:attrNameLst>
                                          <p:attrName>ppt_w</p:attrName>
                                        </p:attrNameLst>
                                      </p:cBhvr>
                                      <p:tavLst>
                                        <p:tav tm="0">
                                          <p:val>
                                            <p:fltVal val="0"/>
                                          </p:val>
                                        </p:tav>
                                        <p:tav tm="100000">
                                          <p:val>
                                            <p:strVal val="#ppt_w"/>
                                          </p:val>
                                        </p:tav>
                                      </p:tavLst>
                                    </p:anim>
                                    <p:anim calcmode="lin" valueType="num">
                                      <p:cBhvr>
                                        <p:cTn id="68" dur="1000" fill="hold"/>
                                        <p:tgtEl>
                                          <p:spTgt spid="1028">
                                            <p:txEl>
                                              <p:pRg st="6" end="6"/>
                                            </p:txEl>
                                          </p:spTgt>
                                        </p:tgtEl>
                                        <p:attrNameLst>
                                          <p:attrName>ppt_h</p:attrName>
                                        </p:attrNameLst>
                                      </p:cBhvr>
                                      <p:tavLst>
                                        <p:tav tm="0">
                                          <p:val>
                                            <p:fltVal val="0"/>
                                          </p:val>
                                        </p:tav>
                                        <p:tav tm="100000">
                                          <p:val>
                                            <p:strVal val="#ppt_h"/>
                                          </p:val>
                                        </p:tav>
                                      </p:tavLst>
                                    </p:anim>
                                    <p:anim calcmode="lin" valueType="num">
                                      <p:cBhvr>
                                        <p:cTn id="69" dur="1000" fill="hold"/>
                                        <p:tgtEl>
                                          <p:spTgt spid="1028">
                                            <p:txEl>
                                              <p:pRg st="6" end="6"/>
                                            </p:txEl>
                                          </p:spTgt>
                                        </p:tgtEl>
                                        <p:attrNameLst>
                                          <p:attrName>style.rotation</p:attrName>
                                        </p:attrNameLst>
                                      </p:cBhvr>
                                      <p:tavLst>
                                        <p:tav tm="0">
                                          <p:val>
                                            <p:fltVal val="90"/>
                                          </p:val>
                                        </p:tav>
                                        <p:tav tm="100000">
                                          <p:val>
                                            <p:fltVal val="0"/>
                                          </p:val>
                                        </p:tav>
                                      </p:tavLst>
                                    </p:anim>
                                    <p:animEffect transition="in" filter="fade">
                                      <p:cBhvr>
                                        <p:cTn id="70" dur="1000"/>
                                        <p:tgtEl>
                                          <p:spTgt spid="102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8" grpId="0" animBg="1"/>
      <p:bldP spid="1028"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467544" y="152400"/>
            <a:ext cx="8524056" cy="1219200"/>
          </a:xfrm>
          <a:solidFill>
            <a:schemeClr val="accent2">
              <a:lumMod val="25000"/>
              <a:lumOff val="75000"/>
            </a:schemeClr>
          </a:solidFill>
          <a:ln w="76200" cap="flat">
            <a:solidFill>
              <a:srgbClr val="CCFFFF"/>
            </a:solidFill>
          </a:ln>
        </p:spPr>
        <p:txBody>
          <a:bodyPr/>
          <a:lstStyle/>
          <a:p>
            <a:pPr>
              <a:defRPr/>
            </a:pPr>
            <a:r>
              <a:rPr lang="en-US" sz="3200" b="1" i="1">
                <a:solidFill>
                  <a:schemeClr val="accent2">
                    <a:lumMod val="75000"/>
                    <a:lumOff val="25000"/>
                  </a:schemeClr>
                </a:solidFill>
                <a:effectLst>
                  <a:outerShdw blurRad="38100" dist="38100" dir="2700000" algn="tl">
                    <a:srgbClr val="000000"/>
                  </a:outerShdw>
                </a:effectLst>
                <a:latin typeface="Arial" pitchFamily="34" charset="0"/>
              </a:rPr>
              <a:t>WWW2  -  Internet 2</a:t>
            </a:r>
            <a:endParaRPr lang="es-ES" sz="3200" b="1" i="1">
              <a:solidFill>
                <a:schemeClr val="accent2">
                  <a:lumMod val="75000"/>
                  <a:lumOff val="25000"/>
                </a:schemeClr>
              </a:solidFill>
              <a:effectLst>
                <a:outerShdw blurRad="38100" dist="38100" dir="2700000" algn="tl">
                  <a:srgbClr val="000000"/>
                </a:outerShdw>
              </a:effectLst>
              <a:latin typeface="Arial" pitchFamily="34" charset="0"/>
            </a:endParaRPr>
          </a:p>
        </p:txBody>
      </p:sp>
      <p:sp>
        <p:nvSpPr>
          <p:cNvPr id="2052" name="Rectangle 3"/>
          <p:cNvSpPr>
            <a:spLocks noGrp="1" noChangeArrowheads="1"/>
          </p:cNvSpPr>
          <p:nvPr>
            <p:ph type="body" idx="1"/>
          </p:nvPr>
        </p:nvSpPr>
        <p:spPr>
          <a:xfrm>
            <a:off x="0" y="1981200"/>
            <a:ext cx="9144000" cy="4038600"/>
          </a:xfrm>
          <a:solidFill>
            <a:schemeClr val="accent2"/>
          </a:solidFill>
          <a:ln w="76200" cap="flat">
            <a:solidFill>
              <a:schemeClr val="bg1">
                <a:lumMod val="60000"/>
                <a:lumOff val="40000"/>
              </a:schemeClr>
            </a:solidFill>
          </a:ln>
        </p:spPr>
        <p:txBody>
          <a:bodyPr/>
          <a:lstStyle/>
          <a:p>
            <a:pPr>
              <a:lnSpc>
                <a:spcPct val="90000"/>
              </a:lnSpc>
            </a:pPr>
            <a:r>
              <a:rPr lang="es-AR" sz="4400" b="1" i="1" dirty="0">
                <a:latin typeface="Arial Rounded MT Bold" pitchFamily="34" charset="0"/>
                <a:cs typeface="Times New Roman" pitchFamily="18" charset="0"/>
              </a:rPr>
              <a:t>Por que otra RED ?</a:t>
            </a:r>
          </a:p>
          <a:p>
            <a:pPr lvl="1">
              <a:lnSpc>
                <a:spcPct val="90000"/>
              </a:lnSpc>
            </a:pPr>
            <a:r>
              <a:rPr lang="es-AR" b="1" i="1" dirty="0">
                <a:latin typeface="Arial Rounded MT Bold" pitchFamily="34" charset="0"/>
                <a:cs typeface="Times New Roman" pitchFamily="18" charset="0"/>
              </a:rPr>
              <a:t>Internet no es académica en la Actualidad.</a:t>
            </a:r>
          </a:p>
          <a:p>
            <a:pPr lvl="1">
              <a:lnSpc>
                <a:spcPct val="90000"/>
              </a:lnSpc>
            </a:pPr>
            <a:r>
              <a:rPr lang="es-AR" b="1" i="1" dirty="0">
                <a:latin typeface="Arial Rounded MT Bold" pitchFamily="34" charset="0"/>
                <a:cs typeface="Times New Roman" pitchFamily="18" charset="0"/>
              </a:rPr>
              <a:t>Red actual alberga intereses comerciales y particulares.</a:t>
            </a:r>
          </a:p>
          <a:p>
            <a:pPr lvl="1">
              <a:lnSpc>
                <a:spcPct val="90000"/>
              </a:lnSpc>
            </a:pPr>
            <a:r>
              <a:rPr lang="es-AR" b="1" i="1" dirty="0">
                <a:latin typeface="Arial Rounded MT Bold" pitchFamily="34" charset="0"/>
                <a:cs typeface="Times New Roman" pitchFamily="18" charset="0"/>
              </a:rPr>
              <a:t>Los protocolos actuales de internet no garantizan la calidad del servicio (QoS).</a:t>
            </a:r>
          </a:p>
        </p:txBody>
      </p:sp>
      <p:graphicFrame>
        <p:nvGraphicFramePr>
          <p:cNvPr id="2050" name="Object 4"/>
          <p:cNvGraphicFramePr>
            <a:graphicFrameLocks noChangeAspect="1"/>
          </p:cNvGraphicFramePr>
          <p:nvPr>
            <p:extLst>
              <p:ext uri="{D42A27DB-BD31-4B8C-83A1-F6EECF244321}">
                <p14:modId xmlns:p14="http://schemas.microsoft.com/office/powerpoint/2010/main" val="2759138471"/>
              </p:ext>
            </p:extLst>
          </p:nvPr>
        </p:nvGraphicFramePr>
        <p:xfrm>
          <a:off x="7696200" y="381000"/>
          <a:ext cx="914400" cy="631825"/>
        </p:xfrm>
        <a:graphic>
          <a:graphicData uri="http://schemas.openxmlformats.org/presentationml/2006/ole">
            <mc:AlternateContent xmlns:mc="http://schemas.openxmlformats.org/markup-compatibility/2006">
              <mc:Choice xmlns:v="urn:schemas-microsoft-com:vml" Requires="v">
                <p:oleObj spid="_x0000_s2050" name="Imagen de mapa de bits" r:id="rId4" imgW="1171429" imgH="809738" progId="Paint.Picture">
                  <p:embed/>
                </p:oleObj>
              </mc:Choice>
              <mc:Fallback>
                <p:oleObj name="Imagen de mapa de bits" r:id="rId4" imgW="1171429" imgH="809738" progId="Paint.Picture">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200" y="381000"/>
                        <a:ext cx="914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64866"/>
                                        </p:tgtEl>
                                        <p:attrNameLst>
                                          <p:attrName>style.visibility</p:attrName>
                                        </p:attrNameLst>
                                      </p:cBhvr>
                                      <p:to>
                                        <p:strVal val="visible"/>
                                      </p:to>
                                    </p:set>
                                    <p:anim calcmode="lin" valueType="num">
                                      <p:cBhvr>
                                        <p:cTn id="7" dur="1000" fill="hold"/>
                                        <p:tgtEl>
                                          <p:spTgt spid="164866"/>
                                        </p:tgtEl>
                                        <p:attrNameLst>
                                          <p:attrName>ppt_w</p:attrName>
                                        </p:attrNameLst>
                                      </p:cBhvr>
                                      <p:tavLst>
                                        <p:tav tm="0">
                                          <p:val>
                                            <p:fltVal val="0"/>
                                          </p:val>
                                        </p:tav>
                                        <p:tav tm="100000">
                                          <p:val>
                                            <p:strVal val="#ppt_w"/>
                                          </p:val>
                                        </p:tav>
                                      </p:tavLst>
                                    </p:anim>
                                    <p:anim calcmode="lin" valueType="num">
                                      <p:cBhvr>
                                        <p:cTn id="8" dur="1000" fill="hold"/>
                                        <p:tgtEl>
                                          <p:spTgt spid="164866"/>
                                        </p:tgtEl>
                                        <p:attrNameLst>
                                          <p:attrName>ppt_h</p:attrName>
                                        </p:attrNameLst>
                                      </p:cBhvr>
                                      <p:tavLst>
                                        <p:tav tm="0">
                                          <p:val>
                                            <p:fltVal val="0"/>
                                          </p:val>
                                        </p:tav>
                                        <p:tav tm="100000">
                                          <p:val>
                                            <p:strVal val="#ppt_h"/>
                                          </p:val>
                                        </p:tav>
                                      </p:tavLst>
                                    </p:anim>
                                    <p:anim calcmode="lin" valueType="num">
                                      <p:cBhvr>
                                        <p:cTn id="9" dur="1000" fill="hold"/>
                                        <p:tgtEl>
                                          <p:spTgt spid="164866"/>
                                        </p:tgtEl>
                                        <p:attrNameLst>
                                          <p:attrName>style.rotation</p:attrName>
                                        </p:attrNameLst>
                                      </p:cBhvr>
                                      <p:tavLst>
                                        <p:tav tm="0">
                                          <p:val>
                                            <p:fltVal val="90"/>
                                          </p:val>
                                        </p:tav>
                                        <p:tav tm="100000">
                                          <p:val>
                                            <p:fltVal val="0"/>
                                          </p:val>
                                        </p:tav>
                                      </p:tavLst>
                                    </p:anim>
                                    <p:animEffect transition="in" filter="fade">
                                      <p:cBhvr>
                                        <p:cTn id="10" dur="1000"/>
                                        <p:tgtEl>
                                          <p:spTgt spid="164866"/>
                                        </p:tgtEl>
                                      </p:cBhvr>
                                    </p:animEffect>
                                  </p:childTnLst>
                                </p:cTn>
                              </p:par>
                              <p:par>
                                <p:cTn id="11" presetID="3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anim calcmode="lin" valueType="num">
                                      <p:cBhvr>
                                        <p:cTn id="13" dur="1000" fill="hold"/>
                                        <p:tgtEl>
                                          <p:spTgt spid="2050"/>
                                        </p:tgtEl>
                                        <p:attrNameLst>
                                          <p:attrName>ppt_w</p:attrName>
                                        </p:attrNameLst>
                                      </p:cBhvr>
                                      <p:tavLst>
                                        <p:tav tm="0">
                                          <p:val>
                                            <p:fltVal val="0"/>
                                          </p:val>
                                        </p:tav>
                                        <p:tav tm="100000">
                                          <p:val>
                                            <p:strVal val="#ppt_w"/>
                                          </p:val>
                                        </p:tav>
                                      </p:tavLst>
                                    </p:anim>
                                    <p:anim calcmode="lin" valueType="num">
                                      <p:cBhvr>
                                        <p:cTn id="14" dur="1000" fill="hold"/>
                                        <p:tgtEl>
                                          <p:spTgt spid="2050"/>
                                        </p:tgtEl>
                                        <p:attrNameLst>
                                          <p:attrName>ppt_h</p:attrName>
                                        </p:attrNameLst>
                                      </p:cBhvr>
                                      <p:tavLst>
                                        <p:tav tm="0">
                                          <p:val>
                                            <p:fltVal val="0"/>
                                          </p:val>
                                        </p:tav>
                                        <p:tav tm="100000">
                                          <p:val>
                                            <p:strVal val="#ppt_h"/>
                                          </p:val>
                                        </p:tav>
                                      </p:tavLst>
                                    </p:anim>
                                    <p:anim calcmode="lin" valueType="num">
                                      <p:cBhvr>
                                        <p:cTn id="15" dur="1000" fill="hold"/>
                                        <p:tgtEl>
                                          <p:spTgt spid="2050"/>
                                        </p:tgtEl>
                                        <p:attrNameLst>
                                          <p:attrName>style.rotation</p:attrName>
                                        </p:attrNameLst>
                                      </p:cBhvr>
                                      <p:tavLst>
                                        <p:tav tm="0">
                                          <p:val>
                                            <p:fltVal val="90"/>
                                          </p:val>
                                        </p:tav>
                                        <p:tav tm="100000">
                                          <p:val>
                                            <p:fltVal val="0"/>
                                          </p:val>
                                        </p:tav>
                                      </p:tavLst>
                                    </p:anim>
                                    <p:animEffect transition="in" filter="fade">
                                      <p:cBhvr>
                                        <p:cTn id="16" dur="1000"/>
                                        <p:tgtEl>
                                          <p:spTgt spid="2050"/>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2052">
                                            <p:bg/>
                                          </p:spTgt>
                                        </p:tgtEl>
                                        <p:attrNameLst>
                                          <p:attrName>style.visibility</p:attrName>
                                        </p:attrNameLst>
                                      </p:cBhvr>
                                      <p:to>
                                        <p:strVal val="visible"/>
                                      </p:to>
                                    </p:set>
                                    <p:anim calcmode="lin" valueType="num">
                                      <p:cBhvr>
                                        <p:cTn id="21" dur="1000" fill="hold"/>
                                        <p:tgtEl>
                                          <p:spTgt spid="2052">
                                            <p:bg/>
                                          </p:spTgt>
                                        </p:tgtEl>
                                        <p:attrNameLst>
                                          <p:attrName>ppt_w</p:attrName>
                                        </p:attrNameLst>
                                      </p:cBhvr>
                                      <p:tavLst>
                                        <p:tav tm="0">
                                          <p:val>
                                            <p:fltVal val="0"/>
                                          </p:val>
                                        </p:tav>
                                        <p:tav tm="100000">
                                          <p:val>
                                            <p:strVal val="#ppt_w"/>
                                          </p:val>
                                        </p:tav>
                                      </p:tavLst>
                                    </p:anim>
                                    <p:anim calcmode="lin" valueType="num">
                                      <p:cBhvr>
                                        <p:cTn id="22" dur="1000" fill="hold"/>
                                        <p:tgtEl>
                                          <p:spTgt spid="2052">
                                            <p:bg/>
                                          </p:spTgt>
                                        </p:tgtEl>
                                        <p:attrNameLst>
                                          <p:attrName>ppt_h</p:attrName>
                                        </p:attrNameLst>
                                      </p:cBhvr>
                                      <p:tavLst>
                                        <p:tav tm="0">
                                          <p:val>
                                            <p:fltVal val="0"/>
                                          </p:val>
                                        </p:tav>
                                        <p:tav tm="100000">
                                          <p:val>
                                            <p:strVal val="#ppt_h"/>
                                          </p:val>
                                        </p:tav>
                                      </p:tavLst>
                                    </p:anim>
                                    <p:anim calcmode="lin" valueType="num">
                                      <p:cBhvr>
                                        <p:cTn id="23" dur="1000" fill="hold"/>
                                        <p:tgtEl>
                                          <p:spTgt spid="2052">
                                            <p:bg/>
                                          </p:spTgt>
                                        </p:tgtEl>
                                        <p:attrNameLst>
                                          <p:attrName>style.rotation</p:attrName>
                                        </p:attrNameLst>
                                      </p:cBhvr>
                                      <p:tavLst>
                                        <p:tav tm="0">
                                          <p:val>
                                            <p:fltVal val="90"/>
                                          </p:val>
                                        </p:tav>
                                        <p:tav tm="100000">
                                          <p:val>
                                            <p:fltVal val="0"/>
                                          </p:val>
                                        </p:tav>
                                      </p:tavLst>
                                    </p:anim>
                                    <p:animEffect transition="in" filter="fade">
                                      <p:cBhvr>
                                        <p:cTn id="24" dur="1000"/>
                                        <p:tgtEl>
                                          <p:spTgt spid="2052">
                                            <p:bg/>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2052">
                                            <p:txEl>
                                              <p:pRg st="0" end="0"/>
                                            </p:txEl>
                                          </p:spTgt>
                                        </p:tgtEl>
                                        <p:attrNameLst>
                                          <p:attrName>style.visibility</p:attrName>
                                        </p:attrNameLst>
                                      </p:cBhvr>
                                      <p:to>
                                        <p:strVal val="visible"/>
                                      </p:to>
                                    </p:set>
                                    <p:anim calcmode="lin" valueType="num">
                                      <p:cBhvr>
                                        <p:cTn id="29" dur="1000" fill="hold"/>
                                        <p:tgtEl>
                                          <p:spTgt spid="2052">
                                            <p:txEl>
                                              <p:pRg st="0" end="0"/>
                                            </p:txEl>
                                          </p:spTgt>
                                        </p:tgtEl>
                                        <p:attrNameLst>
                                          <p:attrName>ppt_w</p:attrName>
                                        </p:attrNameLst>
                                      </p:cBhvr>
                                      <p:tavLst>
                                        <p:tav tm="0">
                                          <p:val>
                                            <p:fltVal val="0"/>
                                          </p:val>
                                        </p:tav>
                                        <p:tav tm="100000">
                                          <p:val>
                                            <p:strVal val="#ppt_w"/>
                                          </p:val>
                                        </p:tav>
                                      </p:tavLst>
                                    </p:anim>
                                    <p:anim calcmode="lin" valueType="num">
                                      <p:cBhvr>
                                        <p:cTn id="30" dur="1000" fill="hold"/>
                                        <p:tgtEl>
                                          <p:spTgt spid="2052">
                                            <p:txEl>
                                              <p:pRg st="0" end="0"/>
                                            </p:txEl>
                                          </p:spTgt>
                                        </p:tgtEl>
                                        <p:attrNameLst>
                                          <p:attrName>ppt_h</p:attrName>
                                        </p:attrNameLst>
                                      </p:cBhvr>
                                      <p:tavLst>
                                        <p:tav tm="0">
                                          <p:val>
                                            <p:fltVal val="0"/>
                                          </p:val>
                                        </p:tav>
                                        <p:tav tm="100000">
                                          <p:val>
                                            <p:strVal val="#ppt_h"/>
                                          </p:val>
                                        </p:tav>
                                      </p:tavLst>
                                    </p:anim>
                                    <p:anim calcmode="lin" valueType="num">
                                      <p:cBhvr>
                                        <p:cTn id="31" dur="1000" fill="hold"/>
                                        <p:tgtEl>
                                          <p:spTgt spid="2052">
                                            <p:txEl>
                                              <p:pRg st="0" end="0"/>
                                            </p:txEl>
                                          </p:spTgt>
                                        </p:tgtEl>
                                        <p:attrNameLst>
                                          <p:attrName>style.rotation</p:attrName>
                                        </p:attrNameLst>
                                      </p:cBhvr>
                                      <p:tavLst>
                                        <p:tav tm="0">
                                          <p:val>
                                            <p:fltVal val="90"/>
                                          </p:val>
                                        </p:tav>
                                        <p:tav tm="100000">
                                          <p:val>
                                            <p:fltVal val="0"/>
                                          </p:val>
                                        </p:tav>
                                      </p:tavLst>
                                    </p:anim>
                                    <p:animEffect transition="in" filter="fade">
                                      <p:cBhvr>
                                        <p:cTn id="32" dur="1000"/>
                                        <p:tgtEl>
                                          <p:spTgt spid="2052">
                                            <p:txEl>
                                              <p:pRg st="0" end="0"/>
                                            </p:txEl>
                                          </p:spTgt>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2052">
                                            <p:txEl>
                                              <p:pRg st="1" end="1"/>
                                            </p:txEl>
                                          </p:spTgt>
                                        </p:tgtEl>
                                        <p:attrNameLst>
                                          <p:attrName>style.visibility</p:attrName>
                                        </p:attrNameLst>
                                      </p:cBhvr>
                                      <p:to>
                                        <p:strVal val="visible"/>
                                      </p:to>
                                    </p:set>
                                    <p:anim calcmode="lin" valueType="num">
                                      <p:cBhvr>
                                        <p:cTn id="35" dur="1000" fill="hold"/>
                                        <p:tgtEl>
                                          <p:spTgt spid="2052">
                                            <p:txEl>
                                              <p:pRg st="1" end="1"/>
                                            </p:txEl>
                                          </p:spTgt>
                                        </p:tgtEl>
                                        <p:attrNameLst>
                                          <p:attrName>ppt_w</p:attrName>
                                        </p:attrNameLst>
                                      </p:cBhvr>
                                      <p:tavLst>
                                        <p:tav tm="0">
                                          <p:val>
                                            <p:fltVal val="0"/>
                                          </p:val>
                                        </p:tav>
                                        <p:tav tm="100000">
                                          <p:val>
                                            <p:strVal val="#ppt_w"/>
                                          </p:val>
                                        </p:tav>
                                      </p:tavLst>
                                    </p:anim>
                                    <p:anim calcmode="lin" valueType="num">
                                      <p:cBhvr>
                                        <p:cTn id="36" dur="1000" fill="hold"/>
                                        <p:tgtEl>
                                          <p:spTgt spid="2052">
                                            <p:txEl>
                                              <p:pRg st="1" end="1"/>
                                            </p:txEl>
                                          </p:spTgt>
                                        </p:tgtEl>
                                        <p:attrNameLst>
                                          <p:attrName>ppt_h</p:attrName>
                                        </p:attrNameLst>
                                      </p:cBhvr>
                                      <p:tavLst>
                                        <p:tav tm="0">
                                          <p:val>
                                            <p:fltVal val="0"/>
                                          </p:val>
                                        </p:tav>
                                        <p:tav tm="100000">
                                          <p:val>
                                            <p:strVal val="#ppt_h"/>
                                          </p:val>
                                        </p:tav>
                                      </p:tavLst>
                                    </p:anim>
                                    <p:anim calcmode="lin" valueType="num">
                                      <p:cBhvr>
                                        <p:cTn id="37" dur="1000" fill="hold"/>
                                        <p:tgtEl>
                                          <p:spTgt spid="2052">
                                            <p:txEl>
                                              <p:pRg st="1" end="1"/>
                                            </p:txEl>
                                          </p:spTgt>
                                        </p:tgtEl>
                                        <p:attrNameLst>
                                          <p:attrName>style.rotation</p:attrName>
                                        </p:attrNameLst>
                                      </p:cBhvr>
                                      <p:tavLst>
                                        <p:tav tm="0">
                                          <p:val>
                                            <p:fltVal val="90"/>
                                          </p:val>
                                        </p:tav>
                                        <p:tav tm="100000">
                                          <p:val>
                                            <p:fltVal val="0"/>
                                          </p:val>
                                        </p:tav>
                                      </p:tavLst>
                                    </p:anim>
                                    <p:animEffect transition="in" filter="fade">
                                      <p:cBhvr>
                                        <p:cTn id="38" dur="1000"/>
                                        <p:tgtEl>
                                          <p:spTgt spid="2052">
                                            <p:txEl>
                                              <p:pRg st="1" end="1"/>
                                            </p:txEl>
                                          </p:spTgt>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2052">
                                            <p:txEl>
                                              <p:pRg st="2" end="2"/>
                                            </p:txEl>
                                          </p:spTgt>
                                        </p:tgtEl>
                                        <p:attrNameLst>
                                          <p:attrName>style.visibility</p:attrName>
                                        </p:attrNameLst>
                                      </p:cBhvr>
                                      <p:to>
                                        <p:strVal val="visible"/>
                                      </p:to>
                                    </p:set>
                                    <p:anim calcmode="lin" valueType="num">
                                      <p:cBhvr>
                                        <p:cTn id="41" dur="1000" fill="hold"/>
                                        <p:tgtEl>
                                          <p:spTgt spid="2052">
                                            <p:txEl>
                                              <p:pRg st="2" end="2"/>
                                            </p:txEl>
                                          </p:spTgt>
                                        </p:tgtEl>
                                        <p:attrNameLst>
                                          <p:attrName>ppt_w</p:attrName>
                                        </p:attrNameLst>
                                      </p:cBhvr>
                                      <p:tavLst>
                                        <p:tav tm="0">
                                          <p:val>
                                            <p:fltVal val="0"/>
                                          </p:val>
                                        </p:tav>
                                        <p:tav tm="100000">
                                          <p:val>
                                            <p:strVal val="#ppt_w"/>
                                          </p:val>
                                        </p:tav>
                                      </p:tavLst>
                                    </p:anim>
                                    <p:anim calcmode="lin" valueType="num">
                                      <p:cBhvr>
                                        <p:cTn id="42" dur="1000" fill="hold"/>
                                        <p:tgtEl>
                                          <p:spTgt spid="2052">
                                            <p:txEl>
                                              <p:pRg st="2" end="2"/>
                                            </p:txEl>
                                          </p:spTgt>
                                        </p:tgtEl>
                                        <p:attrNameLst>
                                          <p:attrName>ppt_h</p:attrName>
                                        </p:attrNameLst>
                                      </p:cBhvr>
                                      <p:tavLst>
                                        <p:tav tm="0">
                                          <p:val>
                                            <p:fltVal val="0"/>
                                          </p:val>
                                        </p:tav>
                                        <p:tav tm="100000">
                                          <p:val>
                                            <p:strVal val="#ppt_h"/>
                                          </p:val>
                                        </p:tav>
                                      </p:tavLst>
                                    </p:anim>
                                    <p:anim calcmode="lin" valueType="num">
                                      <p:cBhvr>
                                        <p:cTn id="43" dur="1000" fill="hold"/>
                                        <p:tgtEl>
                                          <p:spTgt spid="2052">
                                            <p:txEl>
                                              <p:pRg st="2" end="2"/>
                                            </p:txEl>
                                          </p:spTgt>
                                        </p:tgtEl>
                                        <p:attrNameLst>
                                          <p:attrName>style.rotation</p:attrName>
                                        </p:attrNameLst>
                                      </p:cBhvr>
                                      <p:tavLst>
                                        <p:tav tm="0">
                                          <p:val>
                                            <p:fltVal val="90"/>
                                          </p:val>
                                        </p:tav>
                                        <p:tav tm="100000">
                                          <p:val>
                                            <p:fltVal val="0"/>
                                          </p:val>
                                        </p:tav>
                                      </p:tavLst>
                                    </p:anim>
                                    <p:animEffect transition="in" filter="fade">
                                      <p:cBhvr>
                                        <p:cTn id="44" dur="1000"/>
                                        <p:tgtEl>
                                          <p:spTgt spid="2052">
                                            <p:txEl>
                                              <p:pRg st="2" end="2"/>
                                            </p:txEl>
                                          </p:spTgt>
                                        </p:tgtEl>
                                      </p:cBhvr>
                                    </p:animEffect>
                                  </p:childTnLst>
                                </p:cTn>
                              </p:par>
                              <p:par>
                                <p:cTn id="45" presetID="31" presetClass="entr" presetSubtype="0" fill="hold" grpId="0" nodeType="withEffect">
                                  <p:stCondLst>
                                    <p:cond delay="0"/>
                                  </p:stCondLst>
                                  <p:childTnLst>
                                    <p:set>
                                      <p:cBhvr>
                                        <p:cTn id="46" dur="1" fill="hold">
                                          <p:stCondLst>
                                            <p:cond delay="0"/>
                                          </p:stCondLst>
                                        </p:cTn>
                                        <p:tgtEl>
                                          <p:spTgt spid="2052">
                                            <p:txEl>
                                              <p:pRg st="3" end="3"/>
                                            </p:txEl>
                                          </p:spTgt>
                                        </p:tgtEl>
                                        <p:attrNameLst>
                                          <p:attrName>style.visibility</p:attrName>
                                        </p:attrNameLst>
                                      </p:cBhvr>
                                      <p:to>
                                        <p:strVal val="visible"/>
                                      </p:to>
                                    </p:set>
                                    <p:anim calcmode="lin" valueType="num">
                                      <p:cBhvr>
                                        <p:cTn id="47" dur="1000" fill="hold"/>
                                        <p:tgtEl>
                                          <p:spTgt spid="2052">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2052">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2052">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205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6" grpId="0" animBg="1"/>
      <p:bldP spid="2052" grpId="0" uiExpand="1"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251520" y="228600"/>
            <a:ext cx="8712968" cy="1143000"/>
          </a:xfrm>
          <a:solidFill>
            <a:schemeClr val="accent2">
              <a:lumMod val="25000"/>
              <a:lumOff val="75000"/>
            </a:schemeClr>
          </a:solidFill>
          <a:ln w="76200" cap="flat">
            <a:solidFill>
              <a:schemeClr val="bg1">
                <a:lumMod val="60000"/>
                <a:lumOff val="40000"/>
              </a:schemeClr>
            </a:solidFill>
            <a:miter lim="800000"/>
            <a:headEnd/>
            <a:tailEnd/>
          </a:ln>
        </p:spPr>
        <p:txBody>
          <a:bodyPr vert="horz" wrap="square" lIns="91440" tIns="45720" rIns="91440" bIns="45720" numCol="1" anchor="ctr" anchorCtr="0" compatLnSpc="1">
            <a:prstTxWarp prst="textNoShape">
              <a:avLst/>
            </a:prstTxWarp>
          </a:bodyPr>
          <a:lstStyle/>
          <a:p>
            <a:r>
              <a:rPr lang="en-US" sz="3200" b="1" i="1">
                <a:solidFill>
                  <a:schemeClr val="accent2">
                    <a:lumMod val="75000"/>
                    <a:lumOff val="25000"/>
                  </a:schemeClr>
                </a:solidFill>
                <a:effectLst>
                  <a:outerShdw blurRad="38100" dist="38100" dir="2700000" algn="tl">
                    <a:srgbClr val="000000"/>
                  </a:outerShdw>
                </a:effectLst>
                <a:latin typeface="Arial" pitchFamily="34" charset="0"/>
              </a:rPr>
              <a:t>WWW2  -  Internet 2</a:t>
            </a:r>
            <a:br>
              <a:rPr lang="en-US" sz="3200" b="1" i="1">
                <a:solidFill>
                  <a:schemeClr val="accent2">
                    <a:lumMod val="75000"/>
                    <a:lumOff val="25000"/>
                  </a:schemeClr>
                </a:solidFill>
                <a:effectLst>
                  <a:outerShdw blurRad="38100" dist="38100" dir="2700000" algn="tl">
                    <a:srgbClr val="000000"/>
                  </a:outerShdw>
                </a:effectLst>
                <a:latin typeface="Arial" pitchFamily="34" charset="0"/>
              </a:rPr>
            </a:br>
            <a:r>
              <a:rPr lang="en-US" sz="3200" b="1" i="1">
                <a:solidFill>
                  <a:schemeClr val="accent2">
                    <a:lumMod val="75000"/>
                    <a:lumOff val="25000"/>
                  </a:schemeClr>
                </a:solidFill>
                <a:effectLst>
                  <a:outerShdw blurRad="38100" dist="38100" dir="2700000" algn="tl">
                    <a:srgbClr val="000000"/>
                  </a:outerShdw>
                </a:effectLst>
                <a:latin typeface="Arial" pitchFamily="34" charset="0"/>
              </a:rPr>
              <a:t>Objetivos</a:t>
            </a:r>
            <a:endParaRPr lang="es-ES" sz="3200" b="1" i="1">
              <a:solidFill>
                <a:schemeClr val="accent2">
                  <a:lumMod val="75000"/>
                  <a:lumOff val="25000"/>
                </a:schemeClr>
              </a:solidFill>
              <a:effectLst>
                <a:outerShdw blurRad="38100" dist="38100" dir="2700000" algn="tl">
                  <a:srgbClr val="000000"/>
                </a:outerShdw>
              </a:effectLst>
              <a:latin typeface="Arial" pitchFamily="34" charset="0"/>
            </a:endParaRPr>
          </a:p>
        </p:txBody>
      </p:sp>
      <p:sp>
        <p:nvSpPr>
          <p:cNvPr id="3076" name="Rectangle 3"/>
          <p:cNvSpPr>
            <a:spLocks noGrp="1" noChangeArrowheads="1"/>
          </p:cNvSpPr>
          <p:nvPr>
            <p:ph type="body" idx="1"/>
          </p:nvPr>
        </p:nvSpPr>
        <p:spPr>
          <a:xfrm>
            <a:off x="0" y="1676400"/>
            <a:ext cx="9144000" cy="5029200"/>
          </a:xfrm>
          <a:solidFill>
            <a:schemeClr val="accent2"/>
          </a:solidFill>
          <a:ln w="76200" cap="flat">
            <a:solidFill>
              <a:schemeClr val="bg1">
                <a:lumMod val="60000"/>
                <a:lumOff val="40000"/>
              </a:schemeClr>
            </a:solidFill>
          </a:ln>
        </p:spPr>
        <p:txBody>
          <a:bodyPr/>
          <a:lstStyle/>
          <a:p>
            <a:r>
              <a:rPr lang="es-ES_tradnl" sz="2800" b="1" i="1" dirty="0">
                <a:latin typeface="Arial Rounded MT Bold" pitchFamily="34" charset="0"/>
                <a:cs typeface="Times New Roman" pitchFamily="18" charset="0"/>
              </a:rPr>
              <a:t>Crear aplicaciones p/investigación.</a:t>
            </a:r>
          </a:p>
          <a:p>
            <a:r>
              <a:rPr lang="es-ES_tradnl" sz="2800" b="1" i="1" dirty="0">
                <a:solidFill>
                  <a:schemeClr val="accent6">
                    <a:lumMod val="10000"/>
                    <a:lumOff val="90000"/>
                  </a:schemeClr>
                </a:solidFill>
                <a:latin typeface="Arial Rounded MT Bold" pitchFamily="34" charset="0"/>
                <a:cs typeface="Times New Roman" pitchFamily="18" charset="0"/>
              </a:rPr>
              <a:t>Acercar nuevas tecnologías .</a:t>
            </a:r>
          </a:p>
          <a:p>
            <a:pPr lvl="1"/>
            <a:r>
              <a:rPr lang="es-ES_tradnl" sz="2400" b="1" i="1" dirty="0">
                <a:solidFill>
                  <a:schemeClr val="accent6">
                    <a:lumMod val="10000"/>
                    <a:lumOff val="90000"/>
                  </a:schemeClr>
                </a:solidFill>
                <a:latin typeface="Arial Rounded MT Bold" pitchFamily="34" charset="0"/>
                <a:cs typeface="Times New Roman" pitchFamily="18" charset="0"/>
              </a:rPr>
              <a:t>Educación.</a:t>
            </a:r>
          </a:p>
          <a:p>
            <a:pPr lvl="1"/>
            <a:r>
              <a:rPr lang="es-ES_tradnl" sz="2400" b="1" i="1" dirty="0">
                <a:solidFill>
                  <a:schemeClr val="accent6">
                    <a:lumMod val="10000"/>
                    <a:lumOff val="90000"/>
                  </a:schemeClr>
                </a:solidFill>
                <a:latin typeface="Arial Rounded MT Bold" pitchFamily="34" charset="0"/>
                <a:cs typeface="Times New Roman" pitchFamily="18" charset="0"/>
              </a:rPr>
              <a:t>Medicina y Salud ETC.</a:t>
            </a:r>
          </a:p>
          <a:p>
            <a:r>
              <a:rPr lang="es-ES_tradnl" sz="2800" b="1" i="1" dirty="0">
                <a:latin typeface="Arial Rounded MT Bold" pitchFamily="34" charset="0"/>
                <a:cs typeface="Times New Roman" pitchFamily="18" charset="0"/>
              </a:rPr>
              <a:t>Transferir la tecnología de WWW2 a WWW</a:t>
            </a:r>
          </a:p>
          <a:p>
            <a:r>
              <a:rPr lang="es-ES_tradnl" sz="2800" b="1" i="1" dirty="0">
                <a:solidFill>
                  <a:schemeClr val="accent6">
                    <a:lumMod val="10000"/>
                    <a:lumOff val="90000"/>
                  </a:schemeClr>
                </a:solidFill>
                <a:latin typeface="Arial Rounded MT Bold" pitchFamily="34" charset="0"/>
                <a:cs typeface="Times New Roman" pitchFamily="18" charset="0"/>
              </a:rPr>
              <a:t>Capacidad de Colaboración de Centros académicos.</a:t>
            </a:r>
          </a:p>
          <a:p>
            <a:pPr lvl="1"/>
            <a:r>
              <a:rPr lang="es-ES_tradnl" sz="2400" b="1" i="1" dirty="0">
                <a:solidFill>
                  <a:schemeClr val="accent6">
                    <a:lumMod val="10000"/>
                    <a:lumOff val="90000"/>
                  </a:schemeClr>
                </a:solidFill>
                <a:latin typeface="Arial Rounded MT Bold" pitchFamily="34" charset="0"/>
                <a:cs typeface="Times New Roman" pitchFamily="18" charset="0"/>
              </a:rPr>
              <a:t>Compartir desarrollos , recursos y experiencias</a:t>
            </a:r>
          </a:p>
          <a:p>
            <a:r>
              <a:rPr lang="es-ES_tradnl" sz="2800" b="1" i="1" dirty="0">
                <a:latin typeface="Arial Rounded MT Bold" pitchFamily="34" charset="0"/>
                <a:cs typeface="Times New Roman" pitchFamily="18" charset="0"/>
              </a:rPr>
              <a:t>No reemplazar a Internet .</a:t>
            </a:r>
          </a:p>
          <a:p>
            <a:pPr lvl="1"/>
            <a:r>
              <a:rPr lang="es-ES_tradnl" sz="2400" b="1" i="1" dirty="0">
                <a:latin typeface="Arial Rounded MT Bold" pitchFamily="34" charset="0"/>
                <a:cs typeface="Times New Roman" pitchFamily="18" charset="0"/>
              </a:rPr>
              <a:t>Unir Instituciones Académicas y tecnologías</a:t>
            </a:r>
          </a:p>
        </p:txBody>
      </p:sp>
      <p:graphicFrame>
        <p:nvGraphicFramePr>
          <p:cNvPr id="3074" name="Object 4"/>
          <p:cNvGraphicFramePr>
            <a:graphicFrameLocks noChangeAspect="1"/>
          </p:cNvGraphicFramePr>
          <p:nvPr>
            <p:extLst>
              <p:ext uri="{D42A27DB-BD31-4B8C-83A1-F6EECF244321}">
                <p14:modId xmlns:p14="http://schemas.microsoft.com/office/powerpoint/2010/main" val="208253906"/>
              </p:ext>
            </p:extLst>
          </p:nvPr>
        </p:nvGraphicFramePr>
        <p:xfrm>
          <a:off x="7391400" y="381000"/>
          <a:ext cx="1180586" cy="815752"/>
        </p:xfrm>
        <a:graphic>
          <a:graphicData uri="http://schemas.openxmlformats.org/presentationml/2006/ole">
            <mc:AlternateContent xmlns:mc="http://schemas.openxmlformats.org/markup-compatibility/2006">
              <mc:Choice xmlns:v="urn:schemas-microsoft-com:vml" Requires="v">
                <p:oleObj spid="_x0000_s3074" name="Imagen de mapa de bits" r:id="rId4" imgW="1171429" imgH="809738" progId="Paint.Picture">
                  <p:embed/>
                </p:oleObj>
              </mc:Choice>
              <mc:Fallback>
                <p:oleObj name="Imagen de mapa de bits" r:id="rId4" imgW="1171429" imgH="809738" progId="Paint.Picture">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1400" y="381000"/>
                        <a:ext cx="1180586" cy="815752"/>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66914"/>
                                        </p:tgtEl>
                                        <p:attrNameLst>
                                          <p:attrName>style.visibility</p:attrName>
                                        </p:attrNameLst>
                                      </p:cBhvr>
                                      <p:to>
                                        <p:strVal val="visible"/>
                                      </p:to>
                                    </p:set>
                                    <p:anim calcmode="lin" valueType="num">
                                      <p:cBhvr>
                                        <p:cTn id="7" dur="1000" fill="hold"/>
                                        <p:tgtEl>
                                          <p:spTgt spid="166914"/>
                                        </p:tgtEl>
                                        <p:attrNameLst>
                                          <p:attrName>ppt_w</p:attrName>
                                        </p:attrNameLst>
                                      </p:cBhvr>
                                      <p:tavLst>
                                        <p:tav tm="0">
                                          <p:val>
                                            <p:fltVal val="0"/>
                                          </p:val>
                                        </p:tav>
                                        <p:tav tm="100000">
                                          <p:val>
                                            <p:strVal val="#ppt_w"/>
                                          </p:val>
                                        </p:tav>
                                      </p:tavLst>
                                    </p:anim>
                                    <p:anim calcmode="lin" valueType="num">
                                      <p:cBhvr>
                                        <p:cTn id="8" dur="1000" fill="hold"/>
                                        <p:tgtEl>
                                          <p:spTgt spid="166914"/>
                                        </p:tgtEl>
                                        <p:attrNameLst>
                                          <p:attrName>ppt_h</p:attrName>
                                        </p:attrNameLst>
                                      </p:cBhvr>
                                      <p:tavLst>
                                        <p:tav tm="0">
                                          <p:val>
                                            <p:fltVal val="0"/>
                                          </p:val>
                                        </p:tav>
                                        <p:tav tm="100000">
                                          <p:val>
                                            <p:strVal val="#ppt_h"/>
                                          </p:val>
                                        </p:tav>
                                      </p:tavLst>
                                    </p:anim>
                                    <p:anim calcmode="lin" valueType="num">
                                      <p:cBhvr>
                                        <p:cTn id="9" dur="1000" fill="hold"/>
                                        <p:tgtEl>
                                          <p:spTgt spid="166914"/>
                                        </p:tgtEl>
                                        <p:attrNameLst>
                                          <p:attrName>style.rotation</p:attrName>
                                        </p:attrNameLst>
                                      </p:cBhvr>
                                      <p:tavLst>
                                        <p:tav tm="0">
                                          <p:val>
                                            <p:fltVal val="90"/>
                                          </p:val>
                                        </p:tav>
                                        <p:tav tm="100000">
                                          <p:val>
                                            <p:fltVal val="0"/>
                                          </p:val>
                                        </p:tav>
                                      </p:tavLst>
                                    </p:anim>
                                    <p:animEffect transition="in" filter="fade">
                                      <p:cBhvr>
                                        <p:cTn id="10" dur="1000"/>
                                        <p:tgtEl>
                                          <p:spTgt spid="166914"/>
                                        </p:tgtEl>
                                      </p:cBhvr>
                                    </p:animEffect>
                                  </p:childTnLst>
                                </p:cTn>
                              </p:par>
                              <p:par>
                                <p:cTn id="11" presetID="31"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anim calcmode="lin" valueType="num">
                                      <p:cBhvr>
                                        <p:cTn id="13" dur="1000" fill="hold"/>
                                        <p:tgtEl>
                                          <p:spTgt spid="3074"/>
                                        </p:tgtEl>
                                        <p:attrNameLst>
                                          <p:attrName>ppt_w</p:attrName>
                                        </p:attrNameLst>
                                      </p:cBhvr>
                                      <p:tavLst>
                                        <p:tav tm="0">
                                          <p:val>
                                            <p:fltVal val="0"/>
                                          </p:val>
                                        </p:tav>
                                        <p:tav tm="100000">
                                          <p:val>
                                            <p:strVal val="#ppt_w"/>
                                          </p:val>
                                        </p:tav>
                                      </p:tavLst>
                                    </p:anim>
                                    <p:anim calcmode="lin" valueType="num">
                                      <p:cBhvr>
                                        <p:cTn id="14" dur="1000" fill="hold"/>
                                        <p:tgtEl>
                                          <p:spTgt spid="3074"/>
                                        </p:tgtEl>
                                        <p:attrNameLst>
                                          <p:attrName>ppt_h</p:attrName>
                                        </p:attrNameLst>
                                      </p:cBhvr>
                                      <p:tavLst>
                                        <p:tav tm="0">
                                          <p:val>
                                            <p:fltVal val="0"/>
                                          </p:val>
                                        </p:tav>
                                        <p:tav tm="100000">
                                          <p:val>
                                            <p:strVal val="#ppt_h"/>
                                          </p:val>
                                        </p:tav>
                                      </p:tavLst>
                                    </p:anim>
                                    <p:anim calcmode="lin" valueType="num">
                                      <p:cBhvr>
                                        <p:cTn id="15" dur="1000" fill="hold"/>
                                        <p:tgtEl>
                                          <p:spTgt spid="3074"/>
                                        </p:tgtEl>
                                        <p:attrNameLst>
                                          <p:attrName>style.rotation</p:attrName>
                                        </p:attrNameLst>
                                      </p:cBhvr>
                                      <p:tavLst>
                                        <p:tav tm="0">
                                          <p:val>
                                            <p:fltVal val="90"/>
                                          </p:val>
                                        </p:tav>
                                        <p:tav tm="100000">
                                          <p:val>
                                            <p:fltVal val="0"/>
                                          </p:val>
                                        </p:tav>
                                      </p:tavLst>
                                    </p:anim>
                                    <p:animEffect transition="in" filter="fade">
                                      <p:cBhvr>
                                        <p:cTn id="16" dur="1000"/>
                                        <p:tgtEl>
                                          <p:spTgt spid="3074"/>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3076">
                                            <p:bg/>
                                          </p:spTgt>
                                        </p:tgtEl>
                                        <p:attrNameLst>
                                          <p:attrName>style.visibility</p:attrName>
                                        </p:attrNameLst>
                                      </p:cBhvr>
                                      <p:to>
                                        <p:strVal val="visible"/>
                                      </p:to>
                                    </p:set>
                                    <p:anim calcmode="lin" valueType="num">
                                      <p:cBhvr>
                                        <p:cTn id="21" dur="1000" fill="hold"/>
                                        <p:tgtEl>
                                          <p:spTgt spid="3076">
                                            <p:bg/>
                                          </p:spTgt>
                                        </p:tgtEl>
                                        <p:attrNameLst>
                                          <p:attrName>ppt_w</p:attrName>
                                        </p:attrNameLst>
                                      </p:cBhvr>
                                      <p:tavLst>
                                        <p:tav tm="0">
                                          <p:val>
                                            <p:fltVal val="0"/>
                                          </p:val>
                                        </p:tav>
                                        <p:tav tm="100000">
                                          <p:val>
                                            <p:strVal val="#ppt_w"/>
                                          </p:val>
                                        </p:tav>
                                      </p:tavLst>
                                    </p:anim>
                                    <p:anim calcmode="lin" valueType="num">
                                      <p:cBhvr>
                                        <p:cTn id="22" dur="1000" fill="hold"/>
                                        <p:tgtEl>
                                          <p:spTgt spid="3076">
                                            <p:bg/>
                                          </p:spTgt>
                                        </p:tgtEl>
                                        <p:attrNameLst>
                                          <p:attrName>ppt_h</p:attrName>
                                        </p:attrNameLst>
                                      </p:cBhvr>
                                      <p:tavLst>
                                        <p:tav tm="0">
                                          <p:val>
                                            <p:fltVal val="0"/>
                                          </p:val>
                                        </p:tav>
                                        <p:tav tm="100000">
                                          <p:val>
                                            <p:strVal val="#ppt_h"/>
                                          </p:val>
                                        </p:tav>
                                      </p:tavLst>
                                    </p:anim>
                                    <p:anim calcmode="lin" valueType="num">
                                      <p:cBhvr>
                                        <p:cTn id="23" dur="1000" fill="hold"/>
                                        <p:tgtEl>
                                          <p:spTgt spid="3076">
                                            <p:bg/>
                                          </p:spTgt>
                                        </p:tgtEl>
                                        <p:attrNameLst>
                                          <p:attrName>style.rotation</p:attrName>
                                        </p:attrNameLst>
                                      </p:cBhvr>
                                      <p:tavLst>
                                        <p:tav tm="0">
                                          <p:val>
                                            <p:fltVal val="90"/>
                                          </p:val>
                                        </p:tav>
                                        <p:tav tm="100000">
                                          <p:val>
                                            <p:fltVal val="0"/>
                                          </p:val>
                                        </p:tav>
                                      </p:tavLst>
                                    </p:anim>
                                    <p:animEffect transition="in" filter="fade">
                                      <p:cBhvr>
                                        <p:cTn id="24" dur="1000"/>
                                        <p:tgtEl>
                                          <p:spTgt spid="3076">
                                            <p:bg/>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3076">
                                            <p:txEl>
                                              <p:pRg st="0" end="0"/>
                                            </p:txEl>
                                          </p:spTgt>
                                        </p:tgtEl>
                                        <p:attrNameLst>
                                          <p:attrName>style.visibility</p:attrName>
                                        </p:attrNameLst>
                                      </p:cBhvr>
                                      <p:to>
                                        <p:strVal val="visible"/>
                                      </p:to>
                                    </p:set>
                                    <p:anim calcmode="lin" valueType="num">
                                      <p:cBhvr>
                                        <p:cTn id="29" dur="1000" fill="hold"/>
                                        <p:tgtEl>
                                          <p:spTgt spid="3076">
                                            <p:txEl>
                                              <p:pRg st="0" end="0"/>
                                            </p:txEl>
                                          </p:spTgt>
                                        </p:tgtEl>
                                        <p:attrNameLst>
                                          <p:attrName>ppt_w</p:attrName>
                                        </p:attrNameLst>
                                      </p:cBhvr>
                                      <p:tavLst>
                                        <p:tav tm="0">
                                          <p:val>
                                            <p:fltVal val="0"/>
                                          </p:val>
                                        </p:tav>
                                        <p:tav tm="100000">
                                          <p:val>
                                            <p:strVal val="#ppt_w"/>
                                          </p:val>
                                        </p:tav>
                                      </p:tavLst>
                                    </p:anim>
                                    <p:anim calcmode="lin" valueType="num">
                                      <p:cBhvr>
                                        <p:cTn id="30" dur="1000" fill="hold"/>
                                        <p:tgtEl>
                                          <p:spTgt spid="3076">
                                            <p:txEl>
                                              <p:pRg st="0" end="0"/>
                                            </p:txEl>
                                          </p:spTgt>
                                        </p:tgtEl>
                                        <p:attrNameLst>
                                          <p:attrName>ppt_h</p:attrName>
                                        </p:attrNameLst>
                                      </p:cBhvr>
                                      <p:tavLst>
                                        <p:tav tm="0">
                                          <p:val>
                                            <p:fltVal val="0"/>
                                          </p:val>
                                        </p:tav>
                                        <p:tav tm="100000">
                                          <p:val>
                                            <p:strVal val="#ppt_h"/>
                                          </p:val>
                                        </p:tav>
                                      </p:tavLst>
                                    </p:anim>
                                    <p:anim calcmode="lin" valueType="num">
                                      <p:cBhvr>
                                        <p:cTn id="31" dur="1000" fill="hold"/>
                                        <p:tgtEl>
                                          <p:spTgt spid="3076">
                                            <p:txEl>
                                              <p:pRg st="0" end="0"/>
                                            </p:txEl>
                                          </p:spTgt>
                                        </p:tgtEl>
                                        <p:attrNameLst>
                                          <p:attrName>style.rotation</p:attrName>
                                        </p:attrNameLst>
                                      </p:cBhvr>
                                      <p:tavLst>
                                        <p:tav tm="0">
                                          <p:val>
                                            <p:fltVal val="90"/>
                                          </p:val>
                                        </p:tav>
                                        <p:tav tm="100000">
                                          <p:val>
                                            <p:fltVal val="0"/>
                                          </p:val>
                                        </p:tav>
                                      </p:tavLst>
                                    </p:anim>
                                    <p:animEffect transition="in" filter="fade">
                                      <p:cBhvr>
                                        <p:cTn id="32" dur="1000"/>
                                        <p:tgtEl>
                                          <p:spTgt spid="307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3076">
                                            <p:txEl>
                                              <p:pRg st="1" end="1"/>
                                            </p:txEl>
                                          </p:spTgt>
                                        </p:tgtEl>
                                        <p:attrNameLst>
                                          <p:attrName>style.visibility</p:attrName>
                                        </p:attrNameLst>
                                      </p:cBhvr>
                                      <p:to>
                                        <p:strVal val="visible"/>
                                      </p:to>
                                    </p:set>
                                    <p:anim calcmode="lin" valueType="num">
                                      <p:cBhvr>
                                        <p:cTn id="37" dur="1000" fill="hold"/>
                                        <p:tgtEl>
                                          <p:spTgt spid="3076">
                                            <p:txEl>
                                              <p:pRg st="1" end="1"/>
                                            </p:txEl>
                                          </p:spTgt>
                                        </p:tgtEl>
                                        <p:attrNameLst>
                                          <p:attrName>ppt_w</p:attrName>
                                        </p:attrNameLst>
                                      </p:cBhvr>
                                      <p:tavLst>
                                        <p:tav tm="0">
                                          <p:val>
                                            <p:fltVal val="0"/>
                                          </p:val>
                                        </p:tav>
                                        <p:tav tm="100000">
                                          <p:val>
                                            <p:strVal val="#ppt_w"/>
                                          </p:val>
                                        </p:tav>
                                      </p:tavLst>
                                    </p:anim>
                                    <p:anim calcmode="lin" valueType="num">
                                      <p:cBhvr>
                                        <p:cTn id="38" dur="1000" fill="hold"/>
                                        <p:tgtEl>
                                          <p:spTgt spid="3076">
                                            <p:txEl>
                                              <p:pRg st="1" end="1"/>
                                            </p:txEl>
                                          </p:spTgt>
                                        </p:tgtEl>
                                        <p:attrNameLst>
                                          <p:attrName>ppt_h</p:attrName>
                                        </p:attrNameLst>
                                      </p:cBhvr>
                                      <p:tavLst>
                                        <p:tav tm="0">
                                          <p:val>
                                            <p:fltVal val="0"/>
                                          </p:val>
                                        </p:tav>
                                        <p:tav tm="100000">
                                          <p:val>
                                            <p:strVal val="#ppt_h"/>
                                          </p:val>
                                        </p:tav>
                                      </p:tavLst>
                                    </p:anim>
                                    <p:anim calcmode="lin" valueType="num">
                                      <p:cBhvr>
                                        <p:cTn id="39" dur="1000" fill="hold"/>
                                        <p:tgtEl>
                                          <p:spTgt spid="3076">
                                            <p:txEl>
                                              <p:pRg st="1" end="1"/>
                                            </p:txEl>
                                          </p:spTgt>
                                        </p:tgtEl>
                                        <p:attrNameLst>
                                          <p:attrName>style.rotation</p:attrName>
                                        </p:attrNameLst>
                                      </p:cBhvr>
                                      <p:tavLst>
                                        <p:tav tm="0">
                                          <p:val>
                                            <p:fltVal val="90"/>
                                          </p:val>
                                        </p:tav>
                                        <p:tav tm="100000">
                                          <p:val>
                                            <p:fltVal val="0"/>
                                          </p:val>
                                        </p:tav>
                                      </p:tavLst>
                                    </p:anim>
                                    <p:animEffect transition="in" filter="fade">
                                      <p:cBhvr>
                                        <p:cTn id="40" dur="1000"/>
                                        <p:tgtEl>
                                          <p:spTgt spid="3076">
                                            <p:txEl>
                                              <p:pRg st="1" end="1"/>
                                            </p:txEl>
                                          </p:spTgt>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3076">
                                            <p:txEl>
                                              <p:pRg st="2" end="2"/>
                                            </p:txEl>
                                          </p:spTgt>
                                        </p:tgtEl>
                                        <p:attrNameLst>
                                          <p:attrName>style.visibility</p:attrName>
                                        </p:attrNameLst>
                                      </p:cBhvr>
                                      <p:to>
                                        <p:strVal val="visible"/>
                                      </p:to>
                                    </p:set>
                                    <p:anim calcmode="lin" valueType="num">
                                      <p:cBhvr>
                                        <p:cTn id="43" dur="1000" fill="hold"/>
                                        <p:tgtEl>
                                          <p:spTgt spid="3076">
                                            <p:txEl>
                                              <p:pRg st="2" end="2"/>
                                            </p:txEl>
                                          </p:spTgt>
                                        </p:tgtEl>
                                        <p:attrNameLst>
                                          <p:attrName>ppt_w</p:attrName>
                                        </p:attrNameLst>
                                      </p:cBhvr>
                                      <p:tavLst>
                                        <p:tav tm="0">
                                          <p:val>
                                            <p:fltVal val="0"/>
                                          </p:val>
                                        </p:tav>
                                        <p:tav tm="100000">
                                          <p:val>
                                            <p:strVal val="#ppt_w"/>
                                          </p:val>
                                        </p:tav>
                                      </p:tavLst>
                                    </p:anim>
                                    <p:anim calcmode="lin" valueType="num">
                                      <p:cBhvr>
                                        <p:cTn id="44" dur="1000" fill="hold"/>
                                        <p:tgtEl>
                                          <p:spTgt spid="3076">
                                            <p:txEl>
                                              <p:pRg st="2" end="2"/>
                                            </p:txEl>
                                          </p:spTgt>
                                        </p:tgtEl>
                                        <p:attrNameLst>
                                          <p:attrName>ppt_h</p:attrName>
                                        </p:attrNameLst>
                                      </p:cBhvr>
                                      <p:tavLst>
                                        <p:tav tm="0">
                                          <p:val>
                                            <p:fltVal val="0"/>
                                          </p:val>
                                        </p:tav>
                                        <p:tav tm="100000">
                                          <p:val>
                                            <p:strVal val="#ppt_h"/>
                                          </p:val>
                                        </p:tav>
                                      </p:tavLst>
                                    </p:anim>
                                    <p:anim calcmode="lin" valueType="num">
                                      <p:cBhvr>
                                        <p:cTn id="45" dur="1000" fill="hold"/>
                                        <p:tgtEl>
                                          <p:spTgt spid="3076">
                                            <p:txEl>
                                              <p:pRg st="2" end="2"/>
                                            </p:txEl>
                                          </p:spTgt>
                                        </p:tgtEl>
                                        <p:attrNameLst>
                                          <p:attrName>style.rotation</p:attrName>
                                        </p:attrNameLst>
                                      </p:cBhvr>
                                      <p:tavLst>
                                        <p:tav tm="0">
                                          <p:val>
                                            <p:fltVal val="90"/>
                                          </p:val>
                                        </p:tav>
                                        <p:tav tm="100000">
                                          <p:val>
                                            <p:fltVal val="0"/>
                                          </p:val>
                                        </p:tav>
                                      </p:tavLst>
                                    </p:anim>
                                    <p:animEffect transition="in" filter="fade">
                                      <p:cBhvr>
                                        <p:cTn id="46" dur="1000"/>
                                        <p:tgtEl>
                                          <p:spTgt spid="3076">
                                            <p:txEl>
                                              <p:pRg st="2" end="2"/>
                                            </p:txEl>
                                          </p:spTgt>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3076">
                                            <p:txEl>
                                              <p:pRg st="3" end="3"/>
                                            </p:txEl>
                                          </p:spTgt>
                                        </p:tgtEl>
                                        <p:attrNameLst>
                                          <p:attrName>style.visibility</p:attrName>
                                        </p:attrNameLst>
                                      </p:cBhvr>
                                      <p:to>
                                        <p:strVal val="visible"/>
                                      </p:to>
                                    </p:set>
                                    <p:anim calcmode="lin" valueType="num">
                                      <p:cBhvr>
                                        <p:cTn id="49" dur="1000" fill="hold"/>
                                        <p:tgtEl>
                                          <p:spTgt spid="3076">
                                            <p:txEl>
                                              <p:pRg st="3" end="3"/>
                                            </p:txEl>
                                          </p:spTgt>
                                        </p:tgtEl>
                                        <p:attrNameLst>
                                          <p:attrName>ppt_w</p:attrName>
                                        </p:attrNameLst>
                                      </p:cBhvr>
                                      <p:tavLst>
                                        <p:tav tm="0">
                                          <p:val>
                                            <p:fltVal val="0"/>
                                          </p:val>
                                        </p:tav>
                                        <p:tav tm="100000">
                                          <p:val>
                                            <p:strVal val="#ppt_w"/>
                                          </p:val>
                                        </p:tav>
                                      </p:tavLst>
                                    </p:anim>
                                    <p:anim calcmode="lin" valueType="num">
                                      <p:cBhvr>
                                        <p:cTn id="50" dur="1000" fill="hold"/>
                                        <p:tgtEl>
                                          <p:spTgt spid="3076">
                                            <p:txEl>
                                              <p:pRg st="3" end="3"/>
                                            </p:txEl>
                                          </p:spTgt>
                                        </p:tgtEl>
                                        <p:attrNameLst>
                                          <p:attrName>ppt_h</p:attrName>
                                        </p:attrNameLst>
                                      </p:cBhvr>
                                      <p:tavLst>
                                        <p:tav tm="0">
                                          <p:val>
                                            <p:fltVal val="0"/>
                                          </p:val>
                                        </p:tav>
                                        <p:tav tm="100000">
                                          <p:val>
                                            <p:strVal val="#ppt_h"/>
                                          </p:val>
                                        </p:tav>
                                      </p:tavLst>
                                    </p:anim>
                                    <p:anim calcmode="lin" valueType="num">
                                      <p:cBhvr>
                                        <p:cTn id="51" dur="1000" fill="hold"/>
                                        <p:tgtEl>
                                          <p:spTgt spid="3076">
                                            <p:txEl>
                                              <p:pRg st="3" end="3"/>
                                            </p:txEl>
                                          </p:spTgt>
                                        </p:tgtEl>
                                        <p:attrNameLst>
                                          <p:attrName>style.rotation</p:attrName>
                                        </p:attrNameLst>
                                      </p:cBhvr>
                                      <p:tavLst>
                                        <p:tav tm="0">
                                          <p:val>
                                            <p:fltVal val="90"/>
                                          </p:val>
                                        </p:tav>
                                        <p:tav tm="100000">
                                          <p:val>
                                            <p:fltVal val="0"/>
                                          </p:val>
                                        </p:tav>
                                      </p:tavLst>
                                    </p:anim>
                                    <p:animEffect transition="in" filter="fade">
                                      <p:cBhvr>
                                        <p:cTn id="52" dur="1000"/>
                                        <p:tgtEl>
                                          <p:spTgt spid="3076">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1" presetClass="entr" presetSubtype="0" fill="hold" grpId="0" nodeType="clickEffect">
                                  <p:stCondLst>
                                    <p:cond delay="0"/>
                                  </p:stCondLst>
                                  <p:childTnLst>
                                    <p:set>
                                      <p:cBhvr>
                                        <p:cTn id="56" dur="1" fill="hold">
                                          <p:stCondLst>
                                            <p:cond delay="0"/>
                                          </p:stCondLst>
                                        </p:cTn>
                                        <p:tgtEl>
                                          <p:spTgt spid="3076">
                                            <p:txEl>
                                              <p:pRg st="4" end="4"/>
                                            </p:txEl>
                                          </p:spTgt>
                                        </p:tgtEl>
                                        <p:attrNameLst>
                                          <p:attrName>style.visibility</p:attrName>
                                        </p:attrNameLst>
                                      </p:cBhvr>
                                      <p:to>
                                        <p:strVal val="visible"/>
                                      </p:to>
                                    </p:set>
                                    <p:anim calcmode="lin" valueType="num">
                                      <p:cBhvr>
                                        <p:cTn id="57" dur="1000" fill="hold"/>
                                        <p:tgtEl>
                                          <p:spTgt spid="3076">
                                            <p:txEl>
                                              <p:pRg st="4" end="4"/>
                                            </p:txEl>
                                          </p:spTgt>
                                        </p:tgtEl>
                                        <p:attrNameLst>
                                          <p:attrName>ppt_w</p:attrName>
                                        </p:attrNameLst>
                                      </p:cBhvr>
                                      <p:tavLst>
                                        <p:tav tm="0">
                                          <p:val>
                                            <p:fltVal val="0"/>
                                          </p:val>
                                        </p:tav>
                                        <p:tav tm="100000">
                                          <p:val>
                                            <p:strVal val="#ppt_w"/>
                                          </p:val>
                                        </p:tav>
                                      </p:tavLst>
                                    </p:anim>
                                    <p:anim calcmode="lin" valueType="num">
                                      <p:cBhvr>
                                        <p:cTn id="58" dur="1000" fill="hold"/>
                                        <p:tgtEl>
                                          <p:spTgt spid="3076">
                                            <p:txEl>
                                              <p:pRg st="4" end="4"/>
                                            </p:txEl>
                                          </p:spTgt>
                                        </p:tgtEl>
                                        <p:attrNameLst>
                                          <p:attrName>ppt_h</p:attrName>
                                        </p:attrNameLst>
                                      </p:cBhvr>
                                      <p:tavLst>
                                        <p:tav tm="0">
                                          <p:val>
                                            <p:fltVal val="0"/>
                                          </p:val>
                                        </p:tav>
                                        <p:tav tm="100000">
                                          <p:val>
                                            <p:strVal val="#ppt_h"/>
                                          </p:val>
                                        </p:tav>
                                      </p:tavLst>
                                    </p:anim>
                                    <p:anim calcmode="lin" valueType="num">
                                      <p:cBhvr>
                                        <p:cTn id="59" dur="1000" fill="hold"/>
                                        <p:tgtEl>
                                          <p:spTgt spid="3076">
                                            <p:txEl>
                                              <p:pRg st="4" end="4"/>
                                            </p:txEl>
                                          </p:spTgt>
                                        </p:tgtEl>
                                        <p:attrNameLst>
                                          <p:attrName>style.rotation</p:attrName>
                                        </p:attrNameLst>
                                      </p:cBhvr>
                                      <p:tavLst>
                                        <p:tav tm="0">
                                          <p:val>
                                            <p:fltVal val="90"/>
                                          </p:val>
                                        </p:tav>
                                        <p:tav tm="100000">
                                          <p:val>
                                            <p:fltVal val="0"/>
                                          </p:val>
                                        </p:tav>
                                      </p:tavLst>
                                    </p:anim>
                                    <p:animEffect transition="in" filter="fade">
                                      <p:cBhvr>
                                        <p:cTn id="60" dur="1000"/>
                                        <p:tgtEl>
                                          <p:spTgt spid="3076">
                                            <p:txEl>
                                              <p:pRg st="4" end="4"/>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1" presetClass="entr" presetSubtype="0" fill="hold" grpId="0" nodeType="clickEffect">
                                  <p:stCondLst>
                                    <p:cond delay="0"/>
                                  </p:stCondLst>
                                  <p:childTnLst>
                                    <p:set>
                                      <p:cBhvr>
                                        <p:cTn id="64" dur="1" fill="hold">
                                          <p:stCondLst>
                                            <p:cond delay="0"/>
                                          </p:stCondLst>
                                        </p:cTn>
                                        <p:tgtEl>
                                          <p:spTgt spid="3076">
                                            <p:txEl>
                                              <p:pRg st="5" end="5"/>
                                            </p:txEl>
                                          </p:spTgt>
                                        </p:tgtEl>
                                        <p:attrNameLst>
                                          <p:attrName>style.visibility</p:attrName>
                                        </p:attrNameLst>
                                      </p:cBhvr>
                                      <p:to>
                                        <p:strVal val="visible"/>
                                      </p:to>
                                    </p:set>
                                    <p:anim calcmode="lin" valueType="num">
                                      <p:cBhvr>
                                        <p:cTn id="65" dur="1000" fill="hold"/>
                                        <p:tgtEl>
                                          <p:spTgt spid="3076">
                                            <p:txEl>
                                              <p:pRg st="5" end="5"/>
                                            </p:txEl>
                                          </p:spTgt>
                                        </p:tgtEl>
                                        <p:attrNameLst>
                                          <p:attrName>ppt_w</p:attrName>
                                        </p:attrNameLst>
                                      </p:cBhvr>
                                      <p:tavLst>
                                        <p:tav tm="0">
                                          <p:val>
                                            <p:fltVal val="0"/>
                                          </p:val>
                                        </p:tav>
                                        <p:tav tm="100000">
                                          <p:val>
                                            <p:strVal val="#ppt_w"/>
                                          </p:val>
                                        </p:tav>
                                      </p:tavLst>
                                    </p:anim>
                                    <p:anim calcmode="lin" valueType="num">
                                      <p:cBhvr>
                                        <p:cTn id="66" dur="1000" fill="hold"/>
                                        <p:tgtEl>
                                          <p:spTgt spid="3076">
                                            <p:txEl>
                                              <p:pRg st="5" end="5"/>
                                            </p:txEl>
                                          </p:spTgt>
                                        </p:tgtEl>
                                        <p:attrNameLst>
                                          <p:attrName>ppt_h</p:attrName>
                                        </p:attrNameLst>
                                      </p:cBhvr>
                                      <p:tavLst>
                                        <p:tav tm="0">
                                          <p:val>
                                            <p:fltVal val="0"/>
                                          </p:val>
                                        </p:tav>
                                        <p:tav tm="100000">
                                          <p:val>
                                            <p:strVal val="#ppt_h"/>
                                          </p:val>
                                        </p:tav>
                                      </p:tavLst>
                                    </p:anim>
                                    <p:anim calcmode="lin" valueType="num">
                                      <p:cBhvr>
                                        <p:cTn id="67" dur="1000" fill="hold"/>
                                        <p:tgtEl>
                                          <p:spTgt spid="3076">
                                            <p:txEl>
                                              <p:pRg st="5" end="5"/>
                                            </p:txEl>
                                          </p:spTgt>
                                        </p:tgtEl>
                                        <p:attrNameLst>
                                          <p:attrName>style.rotation</p:attrName>
                                        </p:attrNameLst>
                                      </p:cBhvr>
                                      <p:tavLst>
                                        <p:tav tm="0">
                                          <p:val>
                                            <p:fltVal val="90"/>
                                          </p:val>
                                        </p:tav>
                                        <p:tav tm="100000">
                                          <p:val>
                                            <p:fltVal val="0"/>
                                          </p:val>
                                        </p:tav>
                                      </p:tavLst>
                                    </p:anim>
                                    <p:animEffect transition="in" filter="fade">
                                      <p:cBhvr>
                                        <p:cTn id="68" dur="1000"/>
                                        <p:tgtEl>
                                          <p:spTgt spid="3076">
                                            <p:txEl>
                                              <p:pRg st="5" end="5"/>
                                            </p:txEl>
                                          </p:spTgt>
                                        </p:tgtEl>
                                      </p:cBhvr>
                                    </p:animEffect>
                                  </p:childTnLst>
                                </p:cTn>
                              </p:par>
                              <p:par>
                                <p:cTn id="69" presetID="31" presetClass="entr" presetSubtype="0" fill="hold" grpId="0" nodeType="withEffect">
                                  <p:stCondLst>
                                    <p:cond delay="0"/>
                                  </p:stCondLst>
                                  <p:childTnLst>
                                    <p:set>
                                      <p:cBhvr>
                                        <p:cTn id="70" dur="1" fill="hold">
                                          <p:stCondLst>
                                            <p:cond delay="0"/>
                                          </p:stCondLst>
                                        </p:cTn>
                                        <p:tgtEl>
                                          <p:spTgt spid="3076">
                                            <p:txEl>
                                              <p:pRg st="6" end="6"/>
                                            </p:txEl>
                                          </p:spTgt>
                                        </p:tgtEl>
                                        <p:attrNameLst>
                                          <p:attrName>style.visibility</p:attrName>
                                        </p:attrNameLst>
                                      </p:cBhvr>
                                      <p:to>
                                        <p:strVal val="visible"/>
                                      </p:to>
                                    </p:set>
                                    <p:anim calcmode="lin" valueType="num">
                                      <p:cBhvr>
                                        <p:cTn id="71" dur="1000" fill="hold"/>
                                        <p:tgtEl>
                                          <p:spTgt spid="3076">
                                            <p:txEl>
                                              <p:pRg st="6" end="6"/>
                                            </p:txEl>
                                          </p:spTgt>
                                        </p:tgtEl>
                                        <p:attrNameLst>
                                          <p:attrName>ppt_w</p:attrName>
                                        </p:attrNameLst>
                                      </p:cBhvr>
                                      <p:tavLst>
                                        <p:tav tm="0">
                                          <p:val>
                                            <p:fltVal val="0"/>
                                          </p:val>
                                        </p:tav>
                                        <p:tav tm="100000">
                                          <p:val>
                                            <p:strVal val="#ppt_w"/>
                                          </p:val>
                                        </p:tav>
                                      </p:tavLst>
                                    </p:anim>
                                    <p:anim calcmode="lin" valueType="num">
                                      <p:cBhvr>
                                        <p:cTn id="72" dur="1000" fill="hold"/>
                                        <p:tgtEl>
                                          <p:spTgt spid="3076">
                                            <p:txEl>
                                              <p:pRg st="6" end="6"/>
                                            </p:txEl>
                                          </p:spTgt>
                                        </p:tgtEl>
                                        <p:attrNameLst>
                                          <p:attrName>ppt_h</p:attrName>
                                        </p:attrNameLst>
                                      </p:cBhvr>
                                      <p:tavLst>
                                        <p:tav tm="0">
                                          <p:val>
                                            <p:fltVal val="0"/>
                                          </p:val>
                                        </p:tav>
                                        <p:tav tm="100000">
                                          <p:val>
                                            <p:strVal val="#ppt_h"/>
                                          </p:val>
                                        </p:tav>
                                      </p:tavLst>
                                    </p:anim>
                                    <p:anim calcmode="lin" valueType="num">
                                      <p:cBhvr>
                                        <p:cTn id="73" dur="1000" fill="hold"/>
                                        <p:tgtEl>
                                          <p:spTgt spid="3076">
                                            <p:txEl>
                                              <p:pRg st="6" end="6"/>
                                            </p:txEl>
                                          </p:spTgt>
                                        </p:tgtEl>
                                        <p:attrNameLst>
                                          <p:attrName>style.rotation</p:attrName>
                                        </p:attrNameLst>
                                      </p:cBhvr>
                                      <p:tavLst>
                                        <p:tav tm="0">
                                          <p:val>
                                            <p:fltVal val="90"/>
                                          </p:val>
                                        </p:tav>
                                        <p:tav tm="100000">
                                          <p:val>
                                            <p:fltVal val="0"/>
                                          </p:val>
                                        </p:tav>
                                      </p:tavLst>
                                    </p:anim>
                                    <p:animEffect transition="in" filter="fade">
                                      <p:cBhvr>
                                        <p:cTn id="74" dur="1000"/>
                                        <p:tgtEl>
                                          <p:spTgt spid="3076">
                                            <p:txEl>
                                              <p:pRg st="6" end="6"/>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31" presetClass="entr" presetSubtype="0" fill="hold" grpId="0" nodeType="clickEffect">
                                  <p:stCondLst>
                                    <p:cond delay="0"/>
                                  </p:stCondLst>
                                  <p:childTnLst>
                                    <p:set>
                                      <p:cBhvr>
                                        <p:cTn id="78" dur="1" fill="hold">
                                          <p:stCondLst>
                                            <p:cond delay="0"/>
                                          </p:stCondLst>
                                        </p:cTn>
                                        <p:tgtEl>
                                          <p:spTgt spid="3076">
                                            <p:txEl>
                                              <p:pRg st="7" end="7"/>
                                            </p:txEl>
                                          </p:spTgt>
                                        </p:tgtEl>
                                        <p:attrNameLst>
                                          <p:attrName>style.visibility</p:attrName>
                                        </p:attrNameLst>
                                      </p:cBhvr>
                                      <p:to>
                                        <p:strVal val="visible"/>
                                      </p:to>
                                    </p:set>
                                    <p:anim calcmode="lin" valueType="num">
                                      <p:cBhvr>
                                        <p:cTn id="79" dur="1000" fill="hold"/>
                                        <p:tgtEl>
                                          <p:spTgt spid="3076">
                                            <p:txEl>
                                              <p:pRg st="7" end="7"/>
                                            </p:txEl>
                                          </p:spTgt>
                                        </p:tgtEl>
                                        <p:attrNameLst>
                                          <p:attrName>ppt_w</p:attrName>
                                        </p:attrNameLst>
                                      </p:cBhvr>
                                      <p:tavLst>
                                        <p:tav tm="0">
                                          <p:val>
                                            <p:fltVal val="0"/>
                                          </p:val>
                                        </p:tav>
                                        <p:tav tm="100000">
                                          <p:val>
                                            <p:strVal val="#ppt_w"/>
                                          </p:val>
                                        </p:tav>
                                      </p:tavLst>
                                    </p:anim>
                                    <p:anim calcmode="lin" valueType="num">
                                      <p:cBhvr>
                                        <p:cTn id="80" dur="1000" fill="hold"/>
                                        <p:tgtEl>
                                          <p:spTgt spid="3076">
                                            <p:txEl>
                                              <p:pRg st="7" end="7"/>
                                            </p:txEl>
                                          </p:spTgt>
                                        </p:tgtEl>
                                        <p:attrNameLst>
                                          <p:attrName>ppt_h</p:attrName>
                                        </p:attrNameLst>
                                      </p:cBhvr>
                                      <p:tavLst>
                                        <p:tav tm="0">
                                          <p:val>
                                            <p:fltVal val="0"/>
                                          </p:val>
                                        </p:tav>
                                        <p:tav tm="100000">
                                          <p:val>
                                            <p:strVal val="#ppt_h"/>
                                          </p:val>
                                        </p:tav>
                                      </p:tavLst>
                                    </p:anim>
                                    <p:anim calcmode="lin" valueType="num">
                                      <p:cBhvr>
                                        <p:cTn id="81" dur="1000" fill="hold"/>
                                        <p:tgtEl>
                                          <p:spTgt spid="3076">
                                            <p:txEl>
                                              <p:pRg st="7" end="7"/>
                                            </p:txEl>
                                          </p:spTgt>
                                        </p:tgtEl>
                                        <p:attrNameLst>
                                          <p:attrName>style.rotation</p:attrName>
                                        </p:attrNameLst>
                                      </p:cBhvr>
                                      <p:tavLst>
                                        <p:tav tm="0">
                                          <p:val>
                                            <p:fltVal val="90"/>
                                          </p:val>
                                        </p:tav>
                                        <p:tav tm="100000">
                                          <p:val>
                                            <p:fltVal val="0"/>
                                          </p:val>
                                        </p:tav>
                                      </p:tavLst>
                                    </p:anim>
                                    <p:animEffect transition="in" filter="fade">
                                      <p:cBhvr>
                                        <p:cTn id="82" dur="1000"/>
                                        <p:tgtEl>
                                          <p:spTgt spid="3076">
                                            <p:txEl>
                                              <p:pRg st="7" end="7"/>
                                            </p:txEl>
                                          </p:spTgt>
                                        </p:tgtEl>
                                      </p:cBhvr>
                                    </p:animEffect>
                                  </p:childTnLst>
                                </p:cTn>
                              </p:par>
                              <p:par>
                                <p:cTn id="83" presetID="31" presetClass="entr" presetSubtype="0" fill="hold" grpId="0" nodeType="withEffect">
                                  <p:stCondLst>
                                    <p:cond delay="0"/>
                                  </p:stCondLst>
                                  <p:childTnLst>
                                    <p:set>
                                      <p:cBhvr>
                                        <p:cTn id="84" dur="1" fill="hold">
                                          <p:stCondLst>
                                            <p:cond delay="0"/>
                                          </p:stCondLst>
                                        </p:cTn>
                                        <p:tgtEl>
                                          <p:spTgt spid="3076">
                                            <p:txEl>
                                              <p:pRg st="8" end="8"/>
                                            </p:txEl>
                                          </p:spTgt>
                                        </p:tgtEl>
                                        <p:attrNameLst>
                                          <p:attrName>style.visibility</p:attrName>
                                        </p:attrNameLst>
                                      </p:cBhvr>
                                      <p:to>
                                        <p:strVal val="visible"/>
                                      </p:to>
                                    </p:set>
                                    <p:anim calcmode="lin" valueType="num">
                                      <p:cBhvr>
                                        <p:cTn id="85" dur="1000" fill="hold"/>
                                        <p:tgtEl>
                                          <p:spTgt spid="3076">
                                            <p:txEl>
                                              <p:pRg st="8" end="8"/>
                                            </p:txEl>
                                          </p:spTgt>
                                        </p:tgtEl>
                                        <p:attrNameLst>
                                          <p:attrName>ppt_w</p:attrName>
                                        </p:attrNameLst>
                                      </p:cBhvr>
                                      <p:tavLst>
                                        <p:tav tm="0">
                                          <p:val>
                                            <p:fltVal val="0"/>
                                          </p:val>
                                        </p:tav>
                                        <p:tav tm="100000">
                                          <p:val>
                                            <p:strVal val="#ppt_w"/>
                                          </p:val>
                                        </p:tav>
                                      </p:tavLst>
                                    </p:anim>
                                    <p:anim calcmode="lin" valueType="num">
                                      <p:cBhvr>
                                        <p:cTn id="86" dur="1000" fill="hold"/>
                                        <p:tgtEl>
                                          <p:spTgt spid="3076">
                                            <p:txEl>
                                              <p:pRg st="8" end="8"/>
                                            </p:txEl>
                                          </p:spTgt>
                                        </p:tgtEl>
                                        <p:attrNameLst>
                                          <p:attrName>ppt_h</p:attrName>
                                        </p:attrNameLst>
                                      </p:cBhvr>
                                      <p:tavLst>
                                        <p:tav tm="0">
                                          <p:val>
                                            <p:fltVal val="0"/>
                                          </p:val>
                                        </p:tav>
                                        <p:tav tm="100000">
                                          <p:val>
                                            <p:strVal val="#ppt_h"/>
                                          </p:val>
                                        </p:tav>
                                      </p:tavLst>
                                    </p:anim>
                                    <p:anim calcmode="lin" valueType="num">
                                      <p:cBhvr>
                                        <p:cTn id="87" dur="1000" fill="hold"/>
                                        <p:tgtEl>
                                          <p:spTgt spid="3076">
                                            <p:txEl>
                                              <p:pRg st="8" end="8"/>
                                            </p:txEl>
                                          </p:spTgt>
                                        </p:tgtEl>
                                        <p:attrNameLst>
                                          <p:attrName>style.rotation</p:attrName>
                                        </p:attrNameLst>
                                      </p:cBhvr>
                                      <p:tavLst>
                                        <p:tav tm="0">
                                          <p:val>
                                            <p:fltVal val="90"/>
                                          </p:val>
                                        </p:tav>
                                        <p:tav tm="100000">
                                          <p:val>
                                            <p:fltVal val="0"/>
                                          </p:val>
                                        </p:tav>
                                      </p:tavLst>
                                    </p:anim>
                                    <p:animEffect transition="in" filter="fade">
                                      <p:cBhvr>
                                        <p:cTn id="88" dur="1000"/>
                                        <p:tgtEl>
                                          <p:spTgt spid="307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4" grpId="0" animBg="1"/>
      <p:bldP spid="3076"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228600" y="152400"/>
            <a:ext cx="8763000" cy="1219200"/>
          </a:xfrm>
          <a:solidFill>
            <a:schemeClr val="accent2">
              <a:lumMod val="25000"/>
              <a:lumOff val="75000"/>
            </a:schemeClr>
          </a:solidFill>
          <a:ln w="76200" cap="flat">
            <a:solidFill>
              <a:schemeClr val="bg1">
                <a:lumMod val="60000"/>
                <a:lumOff val="40000"/>
              </a:schemeClr>
            </a:solidFill>
            <a:miter lim="800000"/>
            <a:headEnd/>
            <a:tailEnd/>
          </a:ln>
        </p:spPr>
        <p:txBody>
          <a:bodyPr vert="horz" wrap="square" lIns="91440" tIns="45720" rIns="91440" bIns="45720" numCol="1" anchor="ctr" anchorCtr="0" compatLnSpc="1">
            <a:prstTxWarp prst="textNoShape">
              <a:avLst/>
            </a:prstTxWarp>
          </a:bodyPr>
          <a:lstStyle/>
          <a:p>
            <a:r>
              <a:rPr lang="en-US" sz="3200" b="1" i="1">
                <a:solidFill>
                  <a:schemeClr val="accent2">
                    <a:lumMod val="75000"/>
                    <a:lumOff val="25000"/>
                  </a:schemeClr>
                </a:solidFill>
                <a:effectLst>
                  <a:outerShdw blurRad="38100" dist="38100" dir="2700000" algn="tl">
                    <a:srgbClr val="000000"/>
                  </a:outerShdw>
                </a:effectLst>
                <a:latin typeface="Arial" pitchFamily="34" charset="0"/>
              </a:rPr>
              <a:t>WWW2  -  Internet 2</a:t>
            </a:r>
            <a:br>
              <a:rPr lang="en-US" sz="3200" b="1" i="1">
                <a:solidFill>
                  <a:schemeClr val="accent2">
                    <a:lumMod val="75000"/>
                    <a:lumOff val="25000"/>
                  </a:schemeClr>
                </a:solidFill>
                <a:effectLst>
                  <a:outerShdw blurRad="38100" dist="38100" dir="2700000" algn="tl">
                    <a:srgbClr val="000000"/>
                  </a:outerShdw>
                </a:effectLst>
                <a:latin typeface="Arial" pitchFamily="34" charset="0"/>
              </a:rPr>
            </a:br>
            <a:r>
              <a:rPr lang="en-US" sz="3200" b="1" i="1">
                <a:solidFill>
                  <a:schemeClr val="accent2">
                    <a:lumMod val="75000"/>
                    <a:lumOff val="25000"/>
                  </a:schemeClr>
                </a:solidFill>
                <a:effectLst>
                  <a:outerShdw blurRad="38100" dist="38100" dir="2700000" algn="tl">
                    <a:srgbClr val="000000"/>
                  </a:outerShdw>
                </a:effectLst>
                <a:latin typeface="Arial" pitchFamily="34" charset="0"/>
              </a:rPr>
              <a:t>Objetivos</a:t>
            </a:r>
            <a:endParaRPr lang="es-ES" sz="3200" b="1" i="1">
              <a:solidFill>
                <a:schemeClr val="accent2">
                  <a:lumMod val="75000"/>
                  <a:lumOff val="25000"/>
                </a:schemeClr>
              </a:solidFill>
              <a:effectLst>
                <a:outerShdw blurRad="38100" dist="38100" dir="2700000" algn="tl">
                  <a:srgbClr val="000000"/>
                </a:outerShdw>
              </a:effectLst>
              <a:latin typeface="Arial" pitchFamily="34" charset="0"/>
            </a:endParaRPr>
          </a:p>
        </p:txBody>
      </p:sp>
      <p:sp>
        <p:nvSpPr>
          <p:cNvPr id="4100" name="Rectangle 3"/>
          <p:cNvSpPr>
            <a:spLocks noGrp="1" noChangeArrowheads="1"/>
          </p:cNvSpPr>
          <p:nvPr>
            <p:ph type="body" idx="1"/>
          </p:nvPr>
        </p:nvSpPr>
        <p:spPr>
          <a:xfrm>
            <a:off x="0" y="1752600"/>
            <a:ext cx="9144000" cy="4916760"/>
          </a:xfrm>
          <a:solidFill>
            <a:schemeClr val="accent2">
              <a:lumMod val="25000"/>
              <a:lumOff val="75000"/>
            </a:schemeClr>
          </a:solidFill>
          <a:ln w="76200" cap="flat">
            <a:solidFill>
              <a:schemeClr val="bg1">
                <a:lumMod val="60000"/>
                <a:lumOff val="40000"/>
              </a:schemeClr>
            </a:solidFill>
          </a:ln>
        </p:spPr>
        <p:txBody>
          <a:bodyPr/>
          <a:lstStyle/>
          <a:p>
            <a:pPr>
              <a:lnSpc>
                <a:spcPct val="90000"/>
              </a:lnSpc>
            </a:pPr>
            <a:r>
              <a:rPr lang="es-ES_tradnl" b="1" i="1" dirty="0">
                <a:solidFill>
                  <a:schemeClr val="accent2">
                    <a:lumMod val="90000"/>
                    <a:lumOff val="10000"/>
                  </a:schemeClr>
                </a:solidFill>
                <a:latin typeface="Arial Rounded MT Bold" pitchFamily="34" charset="0"/>
                <a:cs typeface="Times New Roman" pitchFamily="18" charset="0"/>
              </a:rPr>
              <a:t>Mejorar procesos educativos e investigación (Proximidad Virtual) .</a:t>
            </a:r>
            <a:endParaRPr lang="es-AR" b="1" i="1" dirty="0">
              <a:solidFill>
                <a:schemeClr val="accent2">
                  <a:lumMod val="90000"/>
                  <a:lumOff val="10000"/>
                </a:schemeClr>
              </a:solidFill>
              <a:latin typeface="Arial Rounded MT Bold" pitchFamily="34" charset="0"/>
              <a:cs typeface="Times New Roman" pitchFamily="18" charset="0"/>
            </a:endParaRPr>
          </a:p>
          <a:p>
            <a:pPr>
              <a:lnSpc>
                <a:spcPct val="90000"/>
              </a:lnSpc>
            </a:pPr>
            <a:r>
              <a:rPr lang="es-ES_tradnl" b="1" i="1" dirty="0">
                <a:solidFill>
                  <a:schemeClr val="accent2">
                    <a:lumMod val="90000"/>
                    <a:lumOff val="10000"/>
                  </a:schemeClr>
                </a:solidFill>
                <a:latin typeface="Arial Rounded MT Bold" pitchFamily="34" charset="0"/>
                <a:cs typeface="Times New Roman" pitchFamily="18" charset="0"/>
              </a:rPr>
              <a:t>Evitar el uso de la Red para fines no académicos o científicos.</a:t>
            </a:r>
          </a:p>
          <a:p>
            <a:pPr>
              <a:lnSpc>
                <a:spcPct val="90000"/>
              </a:lnSpc>
            </a:pPr>
            <a:r>
              <a:rPr lang="es-ES_tradnl" b="1" i="1" dirty="0">
                <a:solidFill>
                  <a:schemeClr val="accent2">
                    <a:lumMod val="90000"/>
                    <a:lumOff val="10000"/>
                  </a:schemeClr>
                </a:solidFill>
                <a:latin typeface="Arial Rounded MT Bold" pitchFamily="34" charset="0"/>
                <a:cs typeface="Times New Roman" pitchFamily="18" charset="0"/>
              </a:rPr>
              <a:t>Promover las nuevas mejoras y avances Telemáticos en la Red.</a:t>
            </a:r>
          </a:p>
          <a:p>
            <a:pPr lvl="1">
              <a:lnSpc>
                <a:spcPct val="90000"/>
              </a:lnSpc>
            </a:pPr>
            <a:r>
              <a:rPr lang="es-ES_tradnl" b="1" i="1" dirty="0">
                <a:solidFill>
                  <a:schemeClr val="accent2">
                    <a:lumMod val="90000"/>
                    <a:lumOff val="10000"/>
                  </a:schemeClr>
                </a:solidFill>
                <a:latin typeface="Arial Rounded MT Bold" pitchFamily="34" charset="0"/>
                <a:cs typeface="Times New Roman" pitchFamily="18" charset="0"/>
              </a:rPr>
              <a:t>Uso de la Banda Ancha</a:t>
            </a:r>
          </a:p>
          <a:p>
            <a:pPr lvl="1">
              <a:lnSpc>
                <a:spcPct val="90000"/>
              </a:lnSpc>
            </a:pPr>
            <a:r>
              <a:rPr lang="es-ES_tradnl" b="1" i="1" dirty="0">
                <a:solidFill>
                  <a:schemeClr val="accent2">
                    <a:lumMod val="90000"/>
                    <a:lumOff val="10000"/>
                  </a:schemeClr>
                </a:solidFill>
                <a:latin typeface="Arial Rounded MT Bold" pitchFamily="34" charset="0"/>
                <a:cs typeface="Times New Roman" pitchFamily="18" charset="0"/>
              </a:rPr>
              <a:t>Tecnologías de Wireless</a:t>
            </a:r>
          </a:p>
          <a:p>
            <a:pPr lvl="1">
              <a:lnSpc>
                <a:spcPct val="90000"/>
              </a:lnSpc>
            </a:pPr>
            <a:r>
              <a:rPr lang="es-ES_tradnl" b="1" i="1" dirty="0">
                <a:solidFill>
                  <a:schemeClr val="accent2">
                    <a:lumMod val="90000"/>
                    <a:lumOff val="10000"/>
                  </a:schemeClr>
                </a:solidFill>
                <a:latin typeface="Arial Rounded MT Bold" pitchFamily="34" charset="0"/>
                <a:cs typeface="Times New Roman" pitchFamily="18" charset="0"/>
              </a:rPr>
              <a:t>IPV6</a:t>
            </a:r>
          </a:p>
          <a:p>
            <a:pPr>
              <a:lnSpc>
                <a:spcPct val="90000"/>
              </a:lnSpc>
            </a:pPr>
            <a:r>
              <a:rPr lang="es-ES_tradnl" b="1" i="1" dirty="0">
                <a:solidFill>
                  <a:schemeClr val="accent2">
                    <a:lumMod val="90000"/>
                    <a:lumOff val="10000"/>
                  </a:schemeClr>
                </a:solidFill>
                <a:latin typeface="Arial Rounded MT Bold" pitchFamily="34" charset="0"/>
                <a:cs typeface="Times New Roman" pitchFamily="18" charset="0"/>
              </a:rPr>
              <a:t>Aprendizaje Colaborativo.</a:t>
            </a:r>
          </a:p>
        </p:txBody>
      </p:sp>
      <p:graphicFrame>
        <p:nvGraphicFramePr>
          <p:cNvPr id="4098" name="Object 4"/>
          <p:cNvGraphicFramePr>
            <a:graphicFrameLocks noChangeAspect="1"/>
          </p:cNvGraphicFramePr>
          <p:nvPr/>
        </p:nvGraphicFramePr>
        <p:xfrm>
          <a:off x="7620000" y="381000"/>
          <a:ext cx="914400" cy="631825"/>
        </p:xfrm>
        <a:graphic>
          <a:graphicData uri="http://schemas.openxmlformats.org/presentationml/2006/ole">
            <mc:AlternateContent xmlns:mc="http://schemas.openxmlformats.org/markup-compatibility/2006">
              <mc:Choice xmlns:v="urn:schemas-microsoft-com:vml" Requires="v">
                <p:oleObj spid="_x0000_s4098" name="Imagen de mapa de bits" r:id="rId4" imgW="1171429" imgH="809738" progId="PBrush">
                  <p:embed/>
                </p:oleObj>
              </mc:Choice>
              <mc:Fallback>
                <p:oleObj name="Imagen de mapa de bits" r:id="rId4" imgW="1171429" imgH="809738" progId="PBrush">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381000"/>
                        <a:ext cx="914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68962"/>
                                        </p:tgtEl>
                                        <p:attrNameLst>
                                          <p:attrName>style.visibility</p:attrName>
                                        </p:attrNameLst>
                                      </p:cBhvr>
                                      <p:to>
                                        <p:strVal val="visible"/>
                                      </p:to>
                                    </p:set>
                                    <p:anim calcmode="lin" valueType="num">
                                      <p:cBhvr>
                                        <p:cTn id="7" dur="1000" fill="hold"/>
                                        <p:tgtEl>
                                          <p:spTgt spid="168962"/>
                                        </p:tgtEl>
                                        <p:attrNameLst>
                                          <p:attrName>ppt_w</p:attrName>
                                        </p:attrNameLst>
                                      </p:cBhvr>
                                      <p:tavLst>
                                        <p:tav tm="0">
                                          <p:val>
                                            <p:fltVal val="0"/>
                                          </p:val>
                                        </p:tav>
                                        <p:tav tm="100000">
                                          <p:val>
                                            <p:strVal val="#ppt_w"/>
                                          </p:val>
                                        </p:tav>
                                      </p:tavLst>
                                    </p:anim>
                                    <p:anim calcmode="lin" valueType="num">
                                      <p:cBhvr>
                                        <p:cTn id="8" dur="1000" fill="hold"/>
                                        <p:tgtEl>
                                          <p:spTgt spid="168962"/>
                                        </p:tgtEl>
                                        <p:attrNameLst>
                                          <p:attrName>ppt_h</p:attrName>
                                        </p:attrNameLst>
                                      </p:cBhvr>
                                      <p:tavLst>
                                        <p:tav tm="0">
                                          <p:val>
                                            <p:fltVal val="0"/>
                                          </p:val>
                                        </p:tav>
                                        <p:tav tm="100000">
                                          <p:val>
                                            <p:strVal val="#ppt_h"/>
                                          </p:val>
                                        </p:tav>
                                      </p:tavLst>
                                    </p:anim>
                                    <p:anim calcmode="lin" valueType="num">
                                      <p:cBhvr>
                                        <p:cTn id="9" dur="1000" fill="hold"/>
                                        <p:tgtEl>
                                          <p:spTgt spid="168962"/>
                                        </p:tgtEl>
                                        <p:attrNameLst>
                                          <p:attrName>style.rotation</p:attrName>
                                        </p:attrNameLst>
                                      </p:cBhvr>
                                      <p:tavLst>
                                        <p:tav tm="0">
                                          <p:val>
                                            <p:fltVal val="90"/>
                                          </p:val>
                                        </p:tav>
                                        <p:tav tm="100000">
                                          <p:val>
                                            <p:fltVal val="0"/>
                                          </p:val>
                                        </p:tav>
                                      </p:tavLst>
                                    </p:anim>
                                    <p:animEffect transition="in" filter="fade">
                                      <p:cBhvr>
                                        <p:cTn id="10" dur="1000"/>
                                        <p:tgtEl>
                                          <p:spTgt spid="168962"/>
                                        </p:tgtEl>
                                      </p:cBhvr>
                                    </p:animEffect>
                                  </p:childTnLst>
                                </p:cTn>
                              </p:par>
                              <p:par>
                                <p:cTn id="11" presetID="31" presetClass="entr" presetSubtype="0" fill="hold" nodeType="withEffect">
                                  <p:stCondLst>
                                    <p:cond delay="0"/>
                                  </p:stCondLst>
                                  <p:childTnLst>
                                    <p:set>
                                      <p:cBhvr>
                                        <p:cTn id="12" dur="1" fill="hold">
                                          <p:stCondLst>
                                            <p:cond delay="0"/>
                                          </p:stCondLst>
                                        </p:cTn>
                                        <p:tgtEl>
                                          <p:spTgt spid="4098"/>
                                        </p:tgtEl>
                                        <p:attrNameLst>
                                          <p:attrName>style.visibility</p:attrName>
                                        </p:attrNameLst>
                                      </p:cBhvr>
                                      <p:to>
                                        <p:strVal val="visible"/>
                                      </p:to>
                                    </p:set>
                                    <p:anim calcmode="lin" valueType="num">
                                      <p:cBhvr>
                                        <p:cTn id="13" dur="1000" fill="hold"/>
                                        <p:tgtEl>
                                          <p:spTgt spid="4098"/>
                                        </p:tgtEl>
                                        <p:attrNameLst>
                                          <p:attrName>ppt_w</p:attrName>
                                        </p:attrNameLst>
                                      </p:cBhvr>
                                      <p:tavLst>
                                        <p:tav tm="0">
                                          <p:val>
                                            <p:fltVal val="0"/>
                                          </p:val>
                                        </p:tav>
                                        <p:tav tm="100000">
                                          <p:val>
                                            <p:strVal val="#ppt_w"/>
                                          </p:val>
                                        </p:tav>
                                      </p:tavLst>
                                    </p:anim>
                                    <p:anim calcmode="lin" valueType="num">
                                      <p:cBhvr>
                                        <p:cTn id="14" dur="1000" fill="hold"/>
                                        <p:tgtEl>
                                          <p:spTgt spid="4098"/>
                                        </p:tgtEl>
                                        <p:attrNameLst>
                                          <p:attrName>ppt_h</p:attrName>
                                        </p:attrNameLst>
                                      </p:cBhvr>
                                      <p:tavLst>
                                        <p:tav tm="0">
                                          <p:val>
                                            <p:fltVal val="0"/>
                                          </p:val>
                                        </p:tav>
                                        <p:tav tm="100000">
                                          <p:val>
                                            <p:strVal val="#ppt_h"/>
                                          </p:val>
                                        </p:tav>
                                      </p:tavLst>
                                    </p:anim>
                                    <p:anim calcmode="lin" valueType="num">
                                      <p:cBhvr>
                                        <p:cTn id="15" dur="1000" fill="hold"/>
                                        <p:tgtEl>
                                          <p:spTgt spid="4098"/>
                                        </p:tgtEl>
                                        <p:attrNameLst>
                                          <p:attrName>style.rotation</p:attrName>
                                        </p:attrNameLst>
                                      </p:cBhvr>
                                      <p:tavLst>
                                        <p:tav tm="0">
                                          <p:val>
                                            <p:fltVal val="90"/>
                                          </p:val>
                                        </p:tav>
                                        <p:tav tm="100000">
                                          <p:val>
                                            <p:fltVal val="0"/>
                                          </p:val>
                                        </p:tav>
                                      </p:tavLst>
                                    </p:anim>
                                    <p:animEffect transition="in" filter="fade">
                                      <p:cBhvr>
                                        <p:cTn id="16" dur="1000"/>
                                        <p:tgtEl>
                                          <p:spTgt spid="4098"/>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100">
                                            <p:bg/>
                                          </p:spTgt>
                                        </p:tgtEl>
                                        <p:attrNameLst>
                                          <p:attrName>style.visibility</p:attrName>
                                        </p:attrNameLst>
                                      </p:cBhvr>
                                      <p:to>
                                        <p:strVal val="visible"/>
                                      </p:to>
                                    </p:set>
                                    <p:anim calcmode="lin" valueType="num">
                                      <p:cBhvr additive="base">
                                        <p:cTn id="21" dur="500" fill="hold"/>
                                        <p:tgtEl>
                                          <p:spTgt spid="4100">
                                            <p:bg/>
                                          </p:spTgt>
                                        </p:tgtEl>
                                        <p:attrNameLst>
                                          <p:attrName>ppt_x</p:attrName>
                                        </p:attrNameLst>
                                      </p:cBhvr>
                                      <p:tavLst>
                                        <p:tav tm="0">
                                          <p:val>
                                            <p:strVal val="#ppt_x"/>
                                          </p:val>
                                        </p:tav>
                                        <p:tav tm="100000">
                                          <p:val>
                                            <p:strVal val="#ppt_x"/>
                                          </p:val>
                                        </p:tav>
                                      </p:tavLst>
                                    </p:anim>
                                    <p:anim calcmode="lin" valueType="num">
                                      <p:cBhvr additive="base">
                                        <p:cTn id="22" dur="500" fill="hold"/>
                                        <p:tgtEl>
                                          <p:spTgt spid="4100">
                                            <p:bg/>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100">
                                            <p:txEl>
                                              <p:pRg st="0" end="0"/>
                                            </p:txEl>
                                          </p:spTgt>
                                        </p:tgtEl>
                                        <p:attrNameLst>
                                          <p:attrName>style.visibility</p:attrName>
                                        </p:attrNameLst>
                                      </p:cBhvr>
                                      <p:to>
                                        <p:strVal val="visible"/>
                                      </p:to>
                                    </p:set>
                                    <p:anim calcmode="lin" valueType="num">
                                      <p:cBhvr additive="base">
                                        <p:cTn id="27" dur="500" fill="hold"/>
                                        <p:tgtEl>
                                          <p:spTgt spid="4100">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1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100">
                                            <p:txEl>
                                              <p:pRg st="1" end="1"/>
                                            </p:txEl>
                                          </p:spTgt>
                                        </p:tgtEl>
                                        <p:attrNameLst>
                                          <p:attrName>style.visibility</p:attrName>
                                        </p:attrNameLst>
                                      </p:cBhvr>
                                      <p:to>
                                        <p:strVal val="visible"/>
                                      </p:to>
                                    </p:set>
                                    <p:anim calcmode="lin" valueType="num">
                                      <p:cBhvr additive="base">
                                        <p:cTn id="33" dur="500" fill="hold"/>
                                        <p:tgtEl>
                                          <p:spTgt spid="4100">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1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100">
                                            <p:txEl>
                                              <p:pRg st="2" end="2"/>
                                            </p:txEl>
                                          </p:spTgt>
                                        </p:tgtEl>
                                        <p:attrNameLst>
                                          <p:attrName>style.visibility</p:attrName>
                                        </p:attrNameLst>
                                      </p:cBhvr>
                                      <p:to>
                                        <p:strVal val="visible"/>
                                      </p:to>
                                    </p:set>
                                    <p:anim calcmode="lin" valueType="num">
                                      <p:cBhvr additive="base">
                                        <p:cTn id="39" dur="500" fill="hold"/>
                                        <p:tgtEl>
                                          <p:spTgt spid="4100">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100">
                                            <p:txEl>
                                              <p:pRg st="2" end="2"/>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100">
                                            <p:txEl>
                                              <p:pRg st="3" end="3"/>
                                            </p:txEl>
                                          </p:spTgt>
                                        </p:tgtEl>
                                        <p:attrNameLst>
                                          <p:attrName>style.visibility</p:attrName>
                                        </p:attrNameLst>
                                      </p:cBhvr>
                                      <p:to>
                                        <p:strVal val="visible"/>
                                      </p:to>
                                    </p:set>
                                    <p:anim calcmode="lin" valueType="num">
                                      <p:cBhvr additive="base">
                                        <p:cTn id="43" dur="500" fill="hold"/>
                                        <p:tgtEl>
                                          <p:spTgt spid="4100">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100">
                                            <p:txEl>
                                              <p:pRg st="3" end="3"/>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100">
                                            <p:txEl>
                                              <p:pRg st="4" end="4"/>
                                            </p:txEl>
                                          </p:spTgt>
                                        </p:tgtEl>
                                        <p:attrNameLst>
                                          <p:attrName>style.visibility</p:attrName>
                                        </p:attrNameLst>
                                      </p:cBhvr>
                                      <p:to>
                                        <p:strVal val="visible"/>
                                      </p:to>
                                    </p:set>
                                    <p:anim calcmode="lin" valueType="num">
                                      <p:cBhvr additive="base">
                                        <p:cTn id="47" dur="500" fill="hold"/>
                                        <p:tgtEl>
                                          <p:spTgt spid="4100">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100">
                                            <p:txEl>
                                              <p:pRg st="4" end="4"/>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100">
                                            <p:txEl>
                                              <p:pRg st="5" end="5"/>
                                            </p:txEl>
                                          </p:spTgt>
                                        </p:tgtEl>
                                        <p:attrNameLst>
                                          <p:attrName>style.visibility</p:attrName>
                                        </p:attrNameLst>
                                      </p:cBhvr>
                                      <p:to>
                                        <p:strVal val="visible"/>
                                      </p:to>
                                    </p:set>
                                    <p:anim calcmode="lin" valueType="num">
                                      <p:cBhvr additive="base">
                                        <p:cTn id="51" dur="500" fill="hold"/>
                                        <p:tgtEl>
                                          <p:spTgt spid="4100">
                                            <p:txEl>
                                              <p:pRg st="5" end="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10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4100">
                                            <p:txEl>
                                              <p:pRg st="6" end="6"/>
                                            </p:txEl>
                                          </p:spTgt>
                                        </p:tgtEl>
                                        <p:attrNameLst>
                                          <p:attrName>style.visibility</p:attrName>
                                        </p:attrNameLst>
                                      </p:cBhvr>
                                      <p:to>
                                        <p:strVal val="visible"/>
                                      </p:to>
                                    </p:set>
                                    <p:anim calcmode="lin" valueType="num">
                                      <p:cBhvr additive="base">
                                        <p:cTn id="57" dur="500" fill="hold"/>
                                        <p:tgtEl>
                                          <p:spTgt spid="4100">
                                            <p:txEl>
                                              <p:pRg st="6" end="6"/>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10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2" grpId="0" animBg="1"/>
      <p:bldP spid="4100" grpId="0"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395536" y="152400"/>
            <a:ext cx="8519864" cy="1219200"/>
          </a:xfrm>
          <a:solidFill>
            <a:schemeClr val="accent2">
              <a:lumMod val="25000"/>
              <a:lumOff val="75000"/>
            </a:schemeClr>
          </a:solidFill>
          <a:ln w="76200" cap="flat">
            <a:solidFill>
              <a:schemeClr val="bg1">
                <a:lumMod val="60000"/>
                <a:lumOff val="40000"/>
              </a:schemeClr>
            </a:solidFill>
            <a:miter lim="800000"/>
            <a:headEnd/>
            <a:tailEnd/>
          </a:ln>
        </p:spPr>
        <p:txBody>
          <a:bodyPr vert="horz" wrap="square" lIns="91440" tIns="45720" rIns="91440" bIns="45720" numCol="1" anchor="ctr" anchorCtr="0" compatLnSpc="1">
            <a:prstTxWarp prst="textNoShape">
              <a:avLst/>
            </a:prstTxWarp>
          </a:bodyPr>
          <a:lstStyle/>
          <a:p>
            <a:r>
              <a:rPr lang="en-US" sz="3200" b="1" i="1">
                <a:solidFill>
                  <a:schemeClr val="accent2">
                    <a:lumMod val="75000"/>
                    <a:lumOff val="25000"/>
                  </a:schemeClr>
                </a:solidFill>
                <a:effectLst>
                  <a:outerShdw blurRad="38100" dist="38100" dir="2700000" algn="tl">
                    <a:srgbClr val="000000"/>
                  </a:outerShdw>
                </a:effectLst>
                <a:latin typeface="Arial" pitchFamily="34" charset="0"/>
              </a:rPr>
              <a:t>WWW2  -  Internet 2</a:t>
            </a:r>
            <a:br>
              <a:rPr lang="en-US" sz="3200" b="1" i="1">
                <a:solidFill>
                  <a:schemeClr val="accent2">
                    <a:lumMod val="75000"/>
                    <a:lumOff val="25000"/>
                  </a:schemeClr>
                </a:solidFill>
                <a:effectLst>
                  <a:outerShdw blurRad="38100" dist="38100" dir="2700000" algn="tl">
                    <a:srgbClr val="000000"/>
                  </a:outerShdw>
                </a:effectLst>
                <a:latin typeface="Arial" pitchFamily="34" charset="0"/>
              </a:rPr>
            </a:br>
            <a:r>
              <a:rPr lang="en-US" sz="3200" b="1" i="1">
                <a:solidFill>
                  <a:schemeClr val="accent2">
                    <a:lumMod val="75000"/>
                    <a:lumOff val="25000"/>
                  </a:schemeClr>
                </a:solidFill>
                <a:effectLst>
                  <a:outerShdw blurRad="38100" dist="38100" dir="2700000" algn="tl">
                    <a:srgbClr val="000000"/>
                  </a:outerShdw>
                </a:effectLst>
                <a:latin typeface="Arial" pitchFamily="34" charset="0"/>
              </a:rPr>
              <a:t>Objetivos</a:t>
            </a:r>
            <a:endParaRPr lang="es-ES" sz="3200" b="1" i="1">
              <a:solidFill>
                <a:schemeClr val="accent2">
                  <a:lumMod val="75000"/>
                  <a:lumOff val="25000"/>
                </a:schemeClr>
              </a:solidFill>
              <a:effectLst>
                <a:outerShdw blurRad="38100" dist="38100" dir="2700000" algn="tl">
                  <a:srgbClr val="000000"/>
                </a:outerShdw>
              </a:effectLst>
              <a:latin typeface="Arial" pitchFamily="34" charset="0"/>
            </a:endParaRPr>
          </a:p>
        </p:txBody>
      </p:sp>
      <p:sp>
        <p:nvSpPr>
          <p:cNvPr id="5124" name="Rectangle 3"/>
          <p:cNvSpPr>
            <a:spLocks noGrp="1" noChangeArrowheads="1"/>
          </p:cNvSpPr>
          <p:nvPr>
            <p:ph type="body" idx="1"/>
          </p:nvPr>
        </p:nvSpPr>
        <p:spPr>
          <a:xfrm>
            <a:off x="0" y="1676400"/>
            <a:ext cx="9144000" cy="5181600"/>
          </a:xfrm>
          <a:solidFill>
            <a:schemeClr val="accent2">
              <a:lumMod val="25000"/>
              <a:lumOff val="75000"/>
            </a:schemeClr>
          </a:solidFill>
          <a:ln w="76200" cap="flat">
            <a:solidFill>
              <a:schemeClr val="bg1">
                <a:lumMod val="60000"/>
                <a:lumOff val="40000"/>
              </a:schemeClr>
            </a:solidFill>
          </a:ln>
        </p:spPr>
        <p:txBody>
          <a:bodyPr/>
          <a:lstStyle/>
          <a:p>
            <a:pPr>
              <a:lnSpc>
                <a:spcPct val="90000"/>
              </a:lnSpc>
            </a:pPr>
            <a:r>
              <a:rPr lang="es-ES_tradnl" b="1" i="1" dirty="0">
                <a:solidFill>
                  <a:schemeClr val="bg1">
                    <a:lumMod val="75000"/>
                  </a:schemeClr>
                </a:solidFill>
                <a:latin typeface="Arial Rounded MT Bold" pitchFamily="34" charset="0"/>
                <a:cs typeface="Times New Roman" pitchFamily="18" charset="0"/>
              </a:rPr>
              <a:t>Facilitar el desarrollo y despliegue de servicios basados en QoS.</a:t>
            </a:r>
          </a:p>
          <a:p>
            <a:pPr>
              <a:lnSpc>
                <a:spcPct val="90000"/>
              </a:lnSpc>
            </a:pPr>
            <a:r>
              <a:rPr lang="es-ES_tradnl" b="1" i="1" dirty="0">
                <a:solidFill>
                  <a:schemeClr val="accent6">
                    <a:lumMod val="75000"/>
                    <a:lumOff val="25000"/>
                  </a:schemeClr>
                </a:solidFill>
                <a:latin typeface="Arial Rounded MT Bold" pitchFamily="34" charset="0"/>
                <a:cs typeface="Times New Roman" pitchFamily="18" charset="0"/>
              </a:rPr>
              <a:t>Soportar el desarrollo y adopción  de aplicaciones para suministrar  Middleware y herramientas de desarrollo. </a:t>
            </a:r>
          </a:p>
          <a:p>
            <a:pPr>
              <a:lnSpc>
                <a:spcPct val="90000"/>
              </a:lnSpc>
            </a:pPr>
            <a:r>
              <a:rPr lang="es-ES_tradnl" b="1" i="1" dirty="0">
                <a:solidFill>
                  <a:schemeClr val="bg1">
                    <a:lumMod val="75000"/>
                  </a:schemeClr>
                </a:solidFill>
                <a:latin typeface="Arial Rounded MT Bold" pitchFamily="34" charset="0"/>
                <a:cs typeface="Times New Roman" pitchFamily="18" charset="0"/>
              </a:rPr>
              <a:t>Coordinar la adopción de estándares de trabajo para garantizar QoS.</a:t>
            </a:r>
          </a:p>
          <a:p>
            <a:pPr>
              <a:lnSpc>
                <a:spcPct val="90000"/>
              </a:lnSpc>
            </a:pPr>
            <a:r>
              <a:rPr lang="es-ES_tradnl" b="1" i="1" dirty="0">
                <a:solidFill>
                  <a:schemeClr val="accent6">
                    <a:lumMod val="75000"/>
                    <a:lumOff val="25000"/>
                  </a:schemeClr>
                </a:solidFill>
                <a:latin typeface="Arial Rounded MT Bold" pitchFamily="34" charset="0"/>
                <a:cs typeface="Times New Roman" pitchFamily="18" charset="0"/>
              </a:rPr>
              <a:t>Estudiar el impacto de nuevas infraestructuras , servicios , y aplicaciones de la comunidad universitaria.  </a:t>
            </a:r>
            <a:endParaRPr lang="es-AR" b="1" i="1" dirty="0">
              <a:solidFill>
                <a:schemeClr val="accent6">
                  <a:lumMod val="75000"/>
                  <a:lumOff val="25000"/>
                </a:schemeClr>
              </a:solidFill>
              <a:latin typeface="Arial Rounded MT Bold" pitchFamily="34" charset="0"/>
              <a:cs typeface="Times New Roman" pitchFamily="18" charset="0"/>
            </a:endParaRPr>
          </a:p>
        </p:txBody>
      </p:sp>
      <p:graphicFrame>
        <p:nvGraphicFramePr>
          <p:cNvPr id="5122" name="Object 4"/>
          <p:cNvGraphicFramePr>
            <a:graphicFrameLocks noChangeAspect="1"/>
          </p:cNvGraphicFramePr>
          <p:nvPr>
            <p:extLst>
              <p:ext uri="{D42A27DB-BD31-4B8C-83A1-F6EECF244321}">
                <p14:modId xmlns:p14="http://schemas.microsoft.com/office/powerpoint/2010/main" val="3079068828"/>
              </p:ext>
            </p:extLst>
          </p:nvPr>
        </p:nvGraphicFramePr>
        <p:xfrm>
          <a:off x="7772400" y="457200"/>
          <a:ext cx="914400" cy="631825"/>
        </p:xfrm>
        <a:graphic>
          <a:graphicData uri="http://schemas.openxmlformats.org/presentationml/2006/ole">
            <mc:AlternateContent xmlns:mc="http://schemas.openxmlformats.org/markup-compatibility/2006">
              <mc:Choice xmlns:v="urn:schemas-microsoft-com:vml" Requires="v">
                <p:oleObj spid="_x0000_s5122" name="Imagen de mapa de bits" r:id="rId4" imgW="1171429" imgH="809738" progId="Paint.Picture">
                  <p:embed/>
                </p:oleObj>
              </mc:Choice>
              <mc:Fallback>
                <p:oleObj name="Imagen de mapa de bits" r:id="rId4" imgW="1171429" imgH="809738" progId="Paint.Picture">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2400" y="457200"/>
                        <a:ext cx="914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4 Marcador de pie de página"/>
          <p:cNvSpPr>
            <a:spLocks noGrp="1"/>
          </p:cNvSpPr>
          <p:nvPr>
            <p:ph type="ftr" sz="quarter" idx="11"/>
          </p:nvPr>
        </p:nvSpPr>
        <p:spPr/>
        <p:txBody>
          <a:bodyPr/>
          <a:lstStyle/>
          <a:p>
            <a:pP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71010"/>
                                        </p:tgtEl>
                                        <p:attrNameLst>
                                          <p:attrName>style.visibility</p:attrName>
                                        </p:attrNameLst>
                                      </p:cBhvr>
                                      <p:to>
                                        <p:strVal val="visible"/>
                                      </p:to>
                                    </p:set>
                                    <p:anim calcmode="lin" valueType="num">
                                      <p:cBhvr>
                                        <p:cTn id="7" dur="1000" fill="hold"/>
                                        <p:tgtEl>
                                          <p:spTgt spid="171010"/>
                                        </p:tgtEl>
                                        <p:attrNameLst>
                                          <p:attrName>ppt_w</p:attrName>
                                        </p:attrNameLst>
                                      </p:cBhvr>
                                      <p:tavLst>
                                        <p:tav tm="0">
                                          <p:val>
                                            <p:fltVal val="0"/>
                                          </p:val>
                                        </p:tav>
                                        <p:tav tm="100000">
                                          <p:val>
                                            <p:strVal val="#ppt_w"/>
                                          </p:val>
                                        </p:tav>
                                      </p:tavLst>
                                    </p:anim>
                                    <p:anim calcmode="lin" valueType="num">
                                      <p:cBhvr>
                                        <p:cTn id="8" dur="1000" fill="hold"/>
                                        <p:tgtEl>
                                          <p:spTgt spid="171010"/>
                                        </p:tgtEl>
                                        <p:attrNameLst>
                                          <p:attrName>ppt_h</p:attrName>
                                        </p:attrNameLst>
                                      </p:cBhvr>
                                      <p:tavLst>
                                        <p:tav tm="0">
                                          <p:val>
                                            <p:fltVal val="0"/>
                                          </p:val>
                                        </p:tav>
                                        <p:tav tm="100000">
                                          <p:val>
                                            <p:strVal val="#ppt_h"/>
                                          </p:val>
                                        </p:tav>
                                      </p:tavLst>
                                    </p:anim>
                                    <p:anim calcmode="lin" valueType="num">
                                      <p:cBhvr>
                                        <p:cTn id="9" dur="1000" fill="hold"/>
                                        <p:tgtEl>
                                          <p:spTgt spid="171010"/>
                                        </p:tgtEl>
                                        <p:attrNameLst>
                                          <p:attrName>style.rotation</p:attrName>
                                        </p:attrNameLst>
                                      </p:cBhvr>
                                      <p:tavLst>
                                        <p:tav tm="0">
                                          <p:val>
                                            <p:fltVal val="90"/>
                                          </p:val>
                                        </p:tav>
                                        <p:tav tm="100000">
                                          <p:val>
                                            <p:fltVal val="0"/>
                                          </p:val>
                                        </p:tav>
                                      </p:tavLst>
                                    </p:anim>
                                    <p:animEffect transition="in" filter="fade">
                                      <p:cBhvr>
                                        <p:cTn id="10" dur="1000"/>
                                        <p:tgtEl>
                                          <p:spTgt spid="171010"/>
                                        </p:tgtEl>
                                      </p:cBhvr>
                                    </p:animEffect>
                                  </p:childTnLst>
                                </p:cTn>
                              </p:par>
                              <p:par>
                                <p:cTn id="11" presetID="31" presetClass="entr" presetSubtype="0" fill="hold" nodeType="withEffect">
                                  <p:stCondLst>
                                    <p:cond delay="0"/>
                                  </p:stCondLst>
                                  <p:childTnLst>
                                    <p:set>
                                      <p:cBhvr>
                                        <p:cTn id="12" dur="1" fill="hold">
                                          <p:stCondLst>
                                            <p:cond delay="0"/>
                                          </p:stCondLst>
                                        </p:cTn>
                                        <p:tgtEl>
                                          <p:spTgt spid="5122"/>
                                        </p:tgtEl>
                                        <p:attrNameLst>
                                          <p:attrName>style.visibility</p:attrName>
                                        </p:attrNameLst>
                                      </p:cBhvr>
                                      <p:to>
                                        <p:strVal val="visible"/>
                                      </p:to>
                                    </p:set>
                                    <p:anim calcmode="lin" valueType="num">
                                      <p:cBhvr>
                                        <p:cTn id="13" dur="1000" fill="hold"/>
                                        <p:tgtEl>
                                          <p:spTgt spid="5122"/>
                                        </p:tgtEl>
                                        <p:attrNameLst>
                                          <p:attrName>ppt_w</p:attrName>
                                        </p:attrNameLst>
                                      </p:cBhvr>
                                      <p:tavLst>
                                        <p:tav tm="0">
                                          <p:val>
                                            <p:fltVal val="0"/>
                                          </p:val>
                                        </p:tav>
                                        <p:tav tm="100000">
                                          <p:val>
                                            <p:strVal val="#ppt_w"/>
                                          </p:val>
                                        </p:tav>
                                      </p:tavLst>
                                    </p:anim>
                                    <p:anim calcmode="lin" valueType="num">
                                      <p:cBhvr>
                                        <p:cTn id="14" dur="1000" fill="hold"/>
                                        <p:tgtEl>
                                          <p:spTgt spid="5122"/>
                                        </p:tgtEl>
                                        <p:attrNameLst>
                                          <p:attrName>ppt_h</p:attrName>
                                        </p:attrNameLst>
                                      </p:cBhvr>
                                      <p:tavLst>
                                        <p:tav tm="0">
                                          <p:val>
                                            <p:fltVal val="0"/>
                                          </p:val>
                                        </p:tav>
                                        <p:tav tm="100000">
                                          <p:val>
                                            <p:strVal val="#ppt_h"/>
                                          </p:val>
                                        </p:tav>
                                      </p:tavLst>
                                    </p:anim>
                                    <p:anim calcmode="lin" valueType="num">
                                      <p:cBhvr>
                                        <p:cTn id="15" dur="1000" fill="hold"/>
                                        <p:tgtEl>
                                          <p:spTgt spid="5122"/>
                                        </p:tgtEl>
                                        <p:attrNameLst>
                                          <p:attrName>style.rotation</p:attrName>
                                        </p:attrNameLst>
                                      </p:cBhvr>
                                      <p:tavLst>
                                        <p:tav tm="0">
                                          <p:val>
                                            <p:fltVal val="90"/>
                                          </p:val>
                                        </p:tav>
                                        <p:tav tm="100000">
                                          <p:val>
                                            <p:fltVal val="0"/>
                                          </p:val>
                                        </p:tav>
                                      </p:tavLst>
                                    </p:anim>
                                    <p:animEffect transition="in" filter="fade">
                                      <p:cBhvr>
                                        <p:cTn id="16" dur="1000"/>
                                        <p:tgtEl>
                                          <p:spTgt spid="5122"/>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5124">
                                            <p:bg/>
                                          </p:spTgt>
                                        </p:tgtEl>
                                        <p:attrNameLst>
                                          <p:attrName>style.visibility</p:attrName>
                                        </p:attrNameLst>
                                      </p:cBhvr>
                                      <p:to>
                                        <p:strVal val="visible"/>
                                      </p:to>
                                    </p:set>
                                    <p:anim calcmode="lin" valueType="num">
                                      <p:cBhvr>
                                        <p:cTn id="21" dur="1000" fill="hold"/>
                                        <p:tgtEl>
                                          <p:spTgt spid="5124">
                                            <p:bg/>
                                          </p:spTgt>
                                        </p:tgtEl>
                                        <p:attrNameLst>
                                          <p:attrName>ppt_w</p:attrName>
                                        </p:attrNameLst>
                                      </p:cBhvr>
                                      <p:tavLst>
                                        <p:tav tm="0">
                                          <p:val>
                                            <p:fltVal val="0"/>
                                          </p:val>
                                        </p:tav>
                                        <p:tav tm="100000">
                                          <p:val>
                                            <p:strVal val="#ppt_w"/>
                                          </p:val>
                                        </p:tav>
                                      </p:tavLst>
                                    </p:anim>
                                    <p:anim calcmode="lin" valueType="num">
                                      <p:cBhvr>
                                        <p:cTn id="22" dur="1000" fill="hold"/>
                                        <p:tgtEl>
                                          <p:spTgt spid="5124">
                                            <p:bg/>
                                          </p:spTgt>
                                        </p:tgtEl>
                                        <p:attrNameLst>
                                          <p:attrName>ppt_h</p:attrName>
                                        </p:attrNameLst>
                                      </p:cBhvr>
                                      <p:tavLst>
                                        <p:tav tm="0">
                                          <p:val>
                                            <p:fltVal val="0"/>
                                          </p:val>
                                        </p:tav>
                                        <p:tav tm="100000">
                                          <p:val>
                                            <p:strVal val="#ppt_h"/>
                                          </p:val>
                                        </p:tav>
                                      </p:tavLst>
                                    </p:anim>
                                    <p:anim calcmode="lin" valueType="num">
                                      <p:cBhvr>
                                        <p:cTn id="23" dur="1000" fill="hold"/>
                                        <p:tgtEl>
                                          <p:spTgt spid="5124">
                                            <p:bg/>
                                          </p:spTgt>
                                        </p:tgtEl>
                                        <p:attrNameLst>
                                          <p:attrName>style.rotation</p:attrName>
                                        </p:attrNameLst>
                                      </p:cBhvr>
                                      <p:tavLst>
                                        <p:tav tm="0">
                                          <p:val>
                                            <p:fltVal val="90"/>
                                          </p:val>
                                        </p:tav>
                                        <p:tav tm="100000">
                                          <p:val>
                                            <p:fltVal val="0"/>
                                          </p:val>
                                        </p:tav>
                                      </p:tavLst>
                                    </p:anim>
                                    <p:animEffect transition="in" filter="fade">
                                      <p:cBhvr>
                                        <p:cTn id="24" dur="1000"/>
                                        <p:tgtEl>
                                          <p:spTgt spid="5124">
                                            <p:bg/>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5124">
                                            <p:txEl>
                                              <p:pRg st="0" end="0"/>
                                            </p:txEl>
                                          </p:spTgt>
                                        </p:tgtEl>
                                        <p:attrNameLst>
                                          <p:attrName>style.visibility</p:attrName>
                                        </p:attrNameLst>
                                      </p:cBhvr>
                                      <p:to>
                                        <p:strVal val="visible"/>
                                      </p:to>
                                    </p:set>
                                    <p:anim calcmode="lin" valueType="num">
                                      <p:cBhvr>
                                        <p:cTn id="29" dur="1000" fill="hold"/>
                                        <p:tgtEl>
                                          <p:spTgt spid="5124">
                                            <p:txEl>
                                              <p:pRg st="0" end="0"/>
                                            </p:txEl>
                                          </p:spTgt>
                                        </p:tgtEl>
                                        <p:attrNameLst>
                                          <p:attrName>ppt_w</p:attrName>
                                        </p:attrNameLst>
                                      </p:cBhvr>
                                      <p:tavLst>
                                        <p:tav tm="0">
                                          <p:val>
                                            <p:fltVal val="0"/>
                                          </p:val>
                                        </p:tav>
                                        <p:tav tm="100000">
                                          <p:val>
                                            <p:strVal val="#ppt_w"/>
                                          </p:val>
                                        </p:tav>
                                      </p:tavLst>
                                    </p:anim>
                                    <p:anim calcmode="lin" valueType="num">
                                      <p:cBhvr>
                                        <p:cTn id="30" dur="1000" fill="hold"/>
                                        <p:tgtEl>
                                          <p:spTgt spid="5124">
                                            <p:txEl>
                                              <p:pRg st="0" end="0"/>
                                            </p:txEl>
                                          </p:spTgt>
                                        </p:tgtEl>
                                        <p:attrNameLst>
                                          <p:attrName>ppt_h</p:attrName>
                                        </p:attrNameLst>
                                      </p:cBhvr>
                                      <p:tavLst>
                                        <p:tav tm="0">
                                          <p:val>
                                            <p:fltVal val="0"/>
                                          </p:val>
                                        </p:tav>
                                        <p:tav tm="100000">
                                          <p:val>
                                            <p:strVal val="#ppt_h"/>
                                          </p:val>
                                        </p:tav>
                                      </p:tavLst>
                                    </p:anim>
                                    <p:anim calcmode="lin" valueType="num">
                                      <p:cBhvr>
                                        <p:cTn id="31" dur="1000" fill="hold"/>
                                        <p:tgtEl>
                                          <p:spTgt spid="5124">
                                            <p:txEl>
                                              <p:pRg st="0" end="0"/>
                                            </p:txEl>
                                          </p:spTgt>
                                        </p:tgtEl>
                                        <p:attrNameLst>
                                          <p:attrName>style.rotation</p:attrName>
                                        </p:attrNameLst>
                                      </p:cBhvr>
                                      <p:tavLst>
                                        <p:tav tm="0">
                                          <p:val>
                                            <p:fltVal val="90"/>
                                          </p:val>
                                        </p:tav>
                                        <p:tav tm="100000">
                                          <p:val>
                                            <p:fltVal val="0"/>
                                          </p:val>
                                        </p:tav>
                                      </p:tavLst>
                                    </p:anim>
                                    <p:animEffect transition="in" filter="fade">
                                      <p:cBhvr>
                                        <p:cTn id="32" dur="1000"/>
                                        <p:tgtEl>
                                          <p:spTgt spid="512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5124">
                                            <p:txEl>
                                              <p:pRg st="1" end="1"/>
                                            </p:txEl>
                                          </p:spTgt>
                                        </p:tgtEl>
                                        <p:attrNameLst>
                                          <p:attrName>style.visibility</p:attrName>
                                        </p:attrNameLst>
                                      </p:cBhvr>
                                      <p:to>
                                        <p:strVal val="visible"/>
                                      </p:to>
                                    </p:set>
                                    <p:anim calcmode="lin" valueType="num">
                                      <p:cBhvr>
                                        <p:cTn id="37" dur="1000" fill="hold"/>
                                        <p:tgtEl>
                                          <p:spTgt spid="5124">
                                            <p:txEl>
                                              <p:pRg st="1" end="1"/>
                                            </p:txEl>
                                          </p:spTgt>
                                        </p:tgtEl>
                                        <p:attrNameLst>
                                          <p:attrName>ppt_w</p:attrName>
                                        </p:attrNameLst>
                                      </p:cBhvr>
                                      <p:tavLst>
                                        <p:tav tm="0">
                                          <p:val>
                                            <p:fltVal val="0"/>
                                          </p:val>
                                        </p:tav>
                                        <p:tav tm="100000">
                                          <p:val>
                                            <p:strVal val="#ppt_w"/>
                                          </p:val>
                                        </p:tav>
                                      </p:tavLst>
                                    </p:anim>
                                    <p:anim calcmode="lin" valueType="num">
                                      <p:cBhvr>
                                        <p:cTn id="38" dur="1000" fill="hold"/>
                                        <p:tgtEl>
                                          <p:spTgt spid="5124">
                                            <p:txEl>
                                              <p:pRg st="1" end="1"/>
                                            </p:txEl>
                                          </p:spTgt>
                                        </p:tgtEl>
                                        <p:attrNameLst>
                                          <p:attrName>ppt_h</p:attrName>
                                        </p:attrNameLst>
                                      </p:cBhvr>
                                      <p:tavLst>
                                        <p:tav tm="0">
                                          <p:val>
                                            <p:fltVal val="0"/>
                                          </p:val>
                                        </p:tav>
                                        <p:tav tm="100000">
                                          <p:val>
                                            <p:strVal val="#ppt_h"/>
                                          </p:val>
                                        </p:tav>
                                      </p:tavLst>
                                    </p:anim>
                                    <p:anim calcmode="lin" valueType="num">
                                      <p:cBhvr>
                                        <p:cTn id="39" dur="1000" fill="hold"/>
                                        <p:tgtEl>
                                          <p:spTgt spid="5124">
                                            <p:txEl>
                                              <p:pRg st="1" end="1"/>
                                            </p:txEl>
                                          </p:spTgt>
                                        </p:tgtEl>
                                        <p:attrNameLst>
                                          <p:attrName>style.rotation</p:attrName>
                                        </p:attrNameLst>
                                      </p:cBhvr>
                                      <p:tavLst>
                                        <p:tav tm="0">
                                          <p:val>
                                            <p:fltVal val="90"/>
                                          </p:val>
                                        </p:tav>
                                        <p:tav tm="100000">
                                          <p:val>
                                            <p:fltVal val="0"/>
                                          </p:val>
                                        </p:tav>
                                      </p:tavLst>
                                    </p:anim>
                                    <p:animEffect transition="in" filter="fade">
                                      <p:cBhvr>
                                        <p:cTn id="40" dur="1000"/>
                                        <p:tgtEl>
                                          <p:spTgt spid="5124">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grpId="0" nodeType="clickEffect">
                                  <p:stCondLst>
                                    <p:cond delay="0"/>
                                  </p:stCondLst>
                                  <p:childTnLst>
                                    <p:set>
                                      <p:cBhvr>
                                        <p:cTn id="44" dur="1" fill="hold">
                                          <p:stCondLst>
                                            <p:cond delay="0"/>
                                          </p:stCondLst>
                                        </p:cTn>
                                        <p:tgtEl>
                                          <p:spTgt spid="5124">
                                            <p:txEl>
                                              <p:pRg st="2" end="2"/>
                                            </p:txEl>
                                          </p:spTgt>
                                        </p:tgtEl>
                                        <p:attrNameLst>
                                          <p:attrName>style.visibility</p:attrName>
                                        </p:attrNameLst>
                                      </p:cBhvr>
                                      <p:to>
                                        <p:strVal val="visible"/>
                                      </p:to>
                                    </p:set>
                                    <p:anim calcmode="lin" valueType="num">
                                      <p:cBhvr>
                                        <p:cTn id="45" dur="1000" fill="hold"/>
                                        <p:tgtEl>
                                          <p:spTgt spid="5124">
                                            <p:txEl>
                                              <p:pRg st="2" end="2"/>
                                            </p:txEl>
                                          </p:spTgt>
                                        </p:tgtEl>
                                        <p:attrNameLst>
                                          <p:attrName>ppt_w</p:attrName>
                                        </p:attrNameLst>
                                      </p:cBhvr>
                                      <p:tavLst>
                                        <p:tav tm="0">
                                          <p:val>
                                            <p:fltVal val="0"/>
                                          </p:val>
                                        </p:tav>
                                        <p:tav tm="100000">
                                          <p:val>
                                            <p:strVal val="#ppt_w"/>
                                          </p:val>
                                        </p:tav>
                                      </p:tavLst>
                                    </p:anim>
                                    <p:anim calcmode="lin" valueType="num">
                                      <p:cBhvr>
                                        <p:cTn id="46" dur="1000" fill="hold"/>
                                        <p:tgtEl>
                                          <p:spTgt spid="5124">
                                            <p:txEl>
                                              <p:pRg st="2" end="2"/>
                                            </p:txEl>
                                          </p:spTgt>
                                        </p:tgtEl>
                                        <p:attrNameLst>
                                          <p:attrName>ppt_h</p:attrName>
                                        </p:attrNameLst>
                                      </p:cBhvr>
                                      <p:tavLst>
                                        <p:tav tm="0">
                                          <p:val>
                                            <p:fltVal val="0"/>
                                          </p:val>
                                        </p:tav>
                                        <p:tav tm="100000">
                                          <p:val>
                                            <p:strVal val="#ppt_h"/>
                                          </p:val>
                                        </p:tav>
                                      </p:tavLst>
                                    </p:anim>
                                    <p:anim calcmode="lin" valueType="num">
                                      <p:cBhvr>
                                        <p:cTn id="47" dur="1000" fill="hold"/>
                                        <p:tgtEl>
                                          <p:spTgt spid="5124">
                                            <p:txEl>
                                              <p:pRg st="2" end="2"/>
                                            </p:txEl>
                                          </p:spTgt>
                                        </p:tgtEl>
                                        <p:attrNameLst>
                                          <p:attrName>style.rotation</p:attrName>
                                        </p:attrNameLst>
                                      </p:cBhvr>
                                      <p:tavLst>
                                        <p:tav tm="0">
                                          <p:val>
                                            <p:fltVal val="90"/>
                                          </p:val>
                                        </p:tav>
                                        <p:tav tm="100000">
                                          <p:val>
                                            <p:fltVal val="0"/>
                                          </p:val>
                                        </p:tav>
                                      </p:tavLst>
                                    </p:anim>
                                    <p:animEffect transition="in" filter="fade">
                                      <p:cBhvr>
                                        <p:cTn id="48" dur="1000"/>
                                        <p:tgtEl>
                                          <p:spTgt spid="5124">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grpId="0" nodeType="clickEffect">
                                  <p:stCondLst>
                                    <p:cond delay="0"/>
                                  </p:stCondLst>
                                  <p:childTnLst>
                                    <p:set>
                                      <p:cBhvr>
                                        <p:cTn id="52" dur="1" fill="hold">
                                          <p:stCondLst>
                                            <p:cond delay="0"/>
                                          </p:stCondLst>
                                        </p:cTn>
                                        <p:tgtEl>
                                          <p:spTgt spid="5124">
                                            <p:txEl>
                                              <p:pRg st="3" end="3"/>
                                            </p:txEl>
                                          </p:spTgt>
                                        </p:tgtEl>
                                        <p:attrNameLst>
                                          <p:attrName>style.visibility</p:attrName>
                                        </p:attrNameLst>
                                      </p:cBhvr>
                                      <p:to>
                                        <p:strVal val="visible"/>
                                      </p:to>
                                    </p:set>
                                    <p:anim calcmode="lin" valueType="num">
                                      <p:cBhvr>
                                        <p:cTn id="53" dur="1000" fill="hold"/>
                                        <p:tgtEl>
                                          <p:spTgt spid="5124">
                                            <p:txEl>
                                              <p:pRg st="3" end="3"/>
                                            </p:txEl>
                                          </p:spTgt>
                                        </p:tgtEl>
                                        <p:attrNameLst>
                                          <p:attrName>ppt_w</p:attrName>
                                        </p:attrNameLst>
                                      </p:cBhvr>
                                      <p:tavLst>
                                        <p:tav tm="0">
                                          <p:val>
                                            <p:fltVal val="0"/>
                                          </p:val>
                                        </p:tav>
                                        <p:tav tm="100000">
                                          <p:val>
                                            <p:strVal val="#ppt_w"/>
                                          </p:val>
                                        </p:tav>
                                      </p:tavLst>
                                    </p:anim>
                                    <p:anim calcmode="lin" valueType="num">
                                      <p:cBhvr>
                                        <p:cTn id="54" dur="1000" fill="hold"/>
                                        <p:tgtEl>
                                          <p:spTgt spid="5124">
                                            <p:txEl>
                                              <p:pRg st="3" end="3"/>
                                            </p:txEl>
                                          </p:spTgt>
                                        </p:tgtEl>
                                        <p:attrNameLst>
                                          <p:attrName>ppt_h</p:attrName>
                                        </p:attrNameLst>
                                      </p:cBhvr>
                                      <p:tavLst>
                                        <p:tav tm="0">
                                          <p:val>
                                            <p:fltVal val="0"/>
                                          </p:val>
                                        </p:tav>
                                        <p:tav tm="100000">
                                          <p:val>
                                            <p:strVal val="#ppt_h"/>
                                          </p:val>
                                        </p:tav>
                                      </p:tavLst>
                                    </p:anim>
                                    <p:anim calcmode="lin" valueType="num">
                                      <p:cBhvr>
                                        <p:cTn id="55" dur="1000" fill="hold"/>
                                        <p:tgtEl>
                                          <p:spTgt spid="5124">
                                            <p:txEl>
                                              <p:pRg st="3" end="3"/>
                                            </p:txEl>
                                          </p:spTgt>
                                        </p:tgtEl>
                                        <p:attrNameLst>
                                          <p:attrName>style.rotation</p:attrName>
                                        </p:attrNameLst>
                                      </p:cBhvr>
                                      <p:tavLst>
                                        <p:tav tm="0">
                                          <p:val>
                                            <p:fltVal val="90"/>
                                          </p:val>
                                        </p:tav>
                                        <p:tav tm="100000">
                                          <p:val>
                                            <p:fltVal val="0"/>
                                          </p:val>
                                        </p:tav>
                                      </p:tavLst>
                                    </p:anim>
                                    <p:animEffect transition="in" filter="fade">
                                      <p:cBhvr>
                                        <p:cTn id="56" dur="1000"/>
                                        <p:tgtEl>
                                          <p:spTgt spid="512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0" grpId="0" animBg="1"/>
      <p:bldP spid="5124" grpId="0"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539552" y="228600"/>
            <a:ext cx="8375848" cy="1219200"/>
          </a:xfrm>
          <a:solidFill>
            <a:schemeClr val="accent2">
              <a:lumMod val="25000"/>
              <a:lumOff val="75000"/>
            </a:schemeClr>
          </a:solidFill>
          <a:ln w="76200" cap="flat">
            <a:solidFill>
              <a:schemeClr val="bg1">
                <a:lumMod val="60000"/>
                <a:lumOff val="40000"/>
              </a:schemeClr>
            </a:solidFill>
            <a:miter lim="800000"/>
            <a:headEnd/>
            <a:tailEnd/>
          </a:ln>
        </p:spPr>
        <p:txBody>
          <a:bodyPr vert="horz" wrap="square" lIns="91440" tIns="45720" rIns="91440" bIns="45720" numCol="1" anchor="ctr" anchorCtr="0" compatLnSpc="1">
            <a:prstTxWarp prst="textNoShape">
              <a:avLst/>
            </a:prstTxWarp>
          </a:bodyPr>
          <a:lstStyle/>
          <a:p>
            <a:r>
              <a:rPr lang="es-AR" sz="3200" b="1" i="1" dirty="0">
                <a:solidFill>
                  <a:schemeClr val="accent2">
                    <a:lumMod val="75000"/>
                    <a:lumOff val="25000"/>
                  </a:schemeClr>
                </a:solidFill>
                <a:effectLst>
                  <a:outerShdw blurRad="38100" dist="38100" dir="2700000" algn="tl">
                    <a:srgbClr val="000000"/>
                  </a:outerShdw>
                </a:effectLst>
                <a:latin typeface="Arial" pitchFamily="34" charset="0"/>
              </a:rPr>
              <a:t>WWW2  -  Internet 2</a:t>
            </a:r>
            <a:br>
              <a:rPr lang="es-AR" sz="3200" b="1" i="1" dirty="0">
                <a:solidFill>
                  <a:schemeClr val="accent2">
                    <a:lumMod val="75000"/>
                    <a:lumOff val="25000"/>
                  </a:schemeClr>
                </a:solidFill>
                <a:effectLst>
                  <a:outerShdw blurRad="38100" dist="38100" dir="2700000" algn="tl">
                    <a:srgbClr val="000000"/>
                  </a:outerShdw>
                </a:effectLst>
                <a:latin typeface="Arial" pitchFamily="34" charset="0"/>
              </a:rPr>
            </a:br>
            <a:r>
              <a:rPr lang="es-AR" sz="3200" b="1" i="1" dirty="0">
                <a:solidFill>
                  <a:schemeClr val="accent2">
                    <a:lumMod val="75000"/>
                    <a:lumOff val="25000"/>
                  </a:schemeClr>
                </a:solidFill>
                <a:effectLst>
                  <a:outerShdw blurRad="38100" dist="38100" dir="2700000" algn="tl">
                    <a:srgbClr val="000000"/>
                  </a:outerShdw>
                </a:effectLst>
                <a:latin typeface="Arial" pitchFamily="34" charset="0"/>
              </a:rPr>
              <a:t>Diferencias con Internet I</a:t>
            </a:r>
          </a:p>
        </p:txBody>
      </p:sp>
      <p:sp>
        <p:nvSpPr>
          <p:cNvPr id="6148" name="Rectangle 3"/>
          <p:cNvSpPr>
            <a:spLocks noGrp="1" noChangeArrowheads="1"/>
          </p:cNvSpPr>
          <p:nvPr>
            <p:ph type="body" idx="1"/>
          </p:nvPr>
        </p:nvSpPr>
        <p:spPr>
          <a:xfrm>
            <a:off x="0" y="1676400"/>
            <a:ext cx="9144000" cy="5181600"/>
          </a:xfrm>
          <a:solidFill>
            <a:schemeClr val="accent2">
              <a:lumMod val="25000"/>
              <a:lumOff val="75000"/>
            </a:schemeClr>
          </a:solidFill>
          <a:ln w="76200" cap="flat">
            <a:solidFill>
              <a:schemeClr val="bg1">
                <a:lumMod val="60000"/>
                <a:lumOff val="40000"/>
              </a:schemeClr>
            </a:solidFill>
          </a:ln>
        </p:spPr>
        <p:txBody>
          <a:bodyPr/>
          <a:lstStyle/>
          <a:p>
            <a:pPr>
              <a:lnSpc>
                <a:spcPct val="90000"/>
              </a:lnSpc>
            </a:pPr>
            <a:r>
              <a:rPr lang="es-ES_tradnl" sz="4000" b="1" i="1" dirty="0">
                <a:solidFill>
                  <a:schemeClr val="bg1">
                    <a:lumMod val="75000"/>
                  </a:schemeClr>
                </a:solidFill>
                <a:latin typeface="Arial Rounded MT Bold" pitchFamily="34" charset="0"/>
                <a:cs typeface="Times New Roman" pitchFamily="18" charset="0"/>
              </a:rPr>
              <a:t>Disponibilidad de Ancho de Banda.</a:t>
            </a:r>
          </a:p>
          <a:p>
            <a:pPr>
              <a:lnSpc>
                <a:spcPct val="90000"/>
              </a:lnSpc>
            </a:pPr>
            <a:r>
              <a:rPr lang="es-ES_tradnl" sz="4000" b="1" i="1" dirty="0">
                <a:solidFill>
                  <a:schemeClr val="bg1">
                    <a:lumMod val="75000"/>
                  </a:schemeClr>
                </a:solidFill>
                <a:latin typeface="Arial Rounded MT Bold" pitchFamily="34" charset="0"/>
                <a:cs typeface="Times New Roman" pitchFamily="18" charset="0"/>
              </a:rPr>
              <a:t>QoS </a:t>
            </a:r>
            <a:r>
              <a:rPr lang="es-ES_tradnl" sz="3600" b="1" i="1" dirty="0">
                <a:solidFill>
                  <a:schemeClr val="bg1">
                    <a:lumMod val="75000"/>
                  </a:schemeClr>
                </a:solidFill>
                <a:latin typeface="Arial Rounded MT Bold" pitchFamily="34" charset="0"/>
                <a:cs typeface="Times New Roman" pitchFamily="18" charset="0"/>
              </a:rPr>
              <a:t>(</a:t>
            </a:r>
            <a:r>
              <a:rPr lang="es-ES_tradnl" sz="3600" b="1" i="1" dirty="0" err="1">
                <a:solidFill>
                  <a:schemeClr val="bg1">
                    <a:lumMod val="75000"/>
                  </a:schemeClr>
                </a:solidFill>
                <a:latin typeface="Arial Rounded MT Bold" pitchFamily="34" charset="0"/>
                <a:cs typeface="Times New Roman" pitchFamily="18" charset="0"/>
              </a:rPr>
              <a:t>Quality</a:t>
            </a:r>
            <a:r>
              <a:rPr lang="es-ES_tradnl" sz="3600" b="1" i="1" dirty="0">
                <a:solidFill>
                  <a:schemeClr val="bg1">
                    <a:lumMod val="75000"/>
                  </a:schemeClr>
                </a:solidFill>
                <a:latin typeface="Arial Rounded MT Bold" pitchFamily="34" charset="0"/>
                <a:cs typeface="Times New Roman" pitchFamily="18" charset="0"/>
              </a:rPr>
              <a:t> of </a:t>
            </a:r>
            <a:r>
              <a:rPr lang="es-ES_tradnl" sz="3600" b="1" i="1" dirty="0" err="1">
                <a:solidFill>
                  <a:schemeClr val="bg1">
                    <a:lumMod val="75000"/>
                  </a:schemeClr>
                </a:solidFill>
                <a:latin typeface="Arial Rounded MT Bold" pitchFamily="34" charset="0"/>
                <a:cs typeface="Times New Roman" pitchFamily="18" charset="0"/>
              </a:rPr>
              <a:t>Service</a:t>
            </a:r>
            <a:r>
              <a:rPr lang="es-ES_tradnl" sz="3600" b="1" i="1" dirty="0">
                <a:solidFill>
                  <a:schemeClr val="bg1">
                    <a:lumMod val="75000"/>
                  </a:schemeClr>
                </a:solidFill>
                <a:latin typeface="Arial Rounded MT Bold" pitchFamily="34" charset="0"/>
                <a:cs typeface="Times New Roman" pitchFamily="18" charset="0"/>
              </a:rPr>
              <a:t> </a:t>
            </a:r>
            <a:r>
              <a:rPr lang="es-ES_tradnl" sz="3600" b="1" i="1" dirty="0" err="1">
                <a:solidFill>
                  <a:schemeClr val="bg1">
                    <a:lumMod val="75000"/>
                  </a:schemeClr>
                </a:solidFill>
                <a:latin typeface="Arial Rounded MT Bold" pitchFamily="34" charset="0"/>
                <a:cs typeface="Times New Roman" pitchFamily="18" charset="0"/>
              </a:rPr>
              <a:t>Guarantiees</a:t>
            </a:r>
            <a:r>
              <a:rPr lang="es-ES_tradnl" sz="3600" b="1" i="1" dirty="0">
                <a:solidFill>
                  <a:schemeClr val="bg1">
                    <a:lumMod val="75000"/>
                  </a:schemeClr>
                </a:solidFill>
                <a:latin typeface="Arial Rounded MT Bold" pitchFamily="34" charset="0"/>
                <a:cs typeface="Times New Roman" pitchFamily="18" charset="0"/>
              </a:rPr>
              <a:t>)</a:t>
            </a:r>
          </a:p>
          <a:p>
            <a:pPr>
              <a:lnSpc>
                <a:spcPct val="90000"/>
              </a:lnSpc>
            </a:pPr>
            <a:r>
              <a:rPr lang="es-ES_tradnl" sz="4000" b="1" i="1" dirty="0">
                <a:solidFill>
                  <a:schemeClr val="bg1">
                    <a:lumMod val="75000"/>
                  </a:schemeClr>
                </a:solidFill>
                <a:latin typeface="Arial Rounded MT Bold" pitchFamily="34" charset="0"/>
                <a:cs typeface="Times New Roman" pitchFamily="18" charset="0"/>
              </a:rPr>
              <a:t>Administración de Ancho de Banda y Prioridad.</a:t>
            </a:r>
          </a:p>
          <a:p>
            <a:pPr>
              <a:lnSpc>
                <a:spcPct val="90000"/>
              </a:lnSpc>
            </a:pPr>
            <a:r>
              <a:rPr lang="es-ES_tradnl" sz="4000" b="1" i="1" dirty="0">
                <a:solidFill>
                  <a:schemeClr val="bg1">
                    <a:lumMod val="75000"/>
                  </a:schemeClr>
                </a:solidFill>
                <a:latin typeface="Arial Rounded MT Bold" pitchFamily="34" charset="0"/>
                <a:cs typeface="Times New Roman" pitchFamily="18" charset="0"/>
              </a:rPr>
              <a:t>Bajo Retardo  - Latencia (Aplicaciones en tiempo real)</a:t>
            </a:r>
          </a:p>
        </p:txBody>
      </p:sp>
      <p:graphicFrame>
        <p:nvGraphicFramePr>
          <p:cNvPr id="6146" name="Object 4"/>
          <p:cNvGraphicFramePr>
            <a:graphicFrameLocks noChangeAspect="1"/>
          </p:cNvGraphicFramePr>
          <p:nvPr/>
        </p:nvGraphicFramePr>
        <p:xfrm>
          <a:off x="7772400" y="533400"/>
          <a:ext cx="914400" cy="631825"/>
        </p:xfrm>
        <a:graphic>
          <a:graphicData uri="http://schemas.openxmlformats.org/presentationml/2006/ole">
            <mc:AlternateContent xmlns:mc="http://schemas.openxmlformats.org/markup-compatibility/2006">
              <mc:Choice xmlns:v="urn:schemas-microsoft-com:vml" Requires="v">
                <p:oleObj spid="_x0000_s6146" name="Imagen de mapa de bits" r:id="rId4" imgW="1171429" imgH="809738" progId="PBrush">
                  <p:embed/>
                </p:oleObj>
              </mc:Choice>
              <mc:Fallback>
                <p:oleObj name="Imagen de mapa de bits" r:id="rId4" imgW="1171429" imgH="809738" progId="PBrush">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2400" y="533400"/>
                        <a:ext cx="914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73058"/>
                                        </p:tgtEl>
                                        <p:attrNameLst>
                                          <p:attrName>style.visibility</p:attrName>
                                        </p:attrNameLst>
                                      </p:cBhvr>
                                      <p:to>
                                        <p:strVal val="visible"/>
                                      </p:to>
                                    </p:set>
                                    <p:anim calcmode="lin" valueType="num">
                                      <p:cBhvr>
                                        <p:cTn id="7" dur="1000" fill="hold"/>
                                        <p:tgtEl>
                                          <p:spTgt spid="173058"/>
                                        </p:tgtEl>
                                        <p:attrNameLst>
                                          <p:attrName>ppt_w</p:attrName>
                                        </p:attrNameLst>
                                      </p:cBhvr>
                                      <p:tavLst>
                                        <p:tav tm="0">
                                          <p:val>
                                            <p:fltVal val="0"/>
                                          </p:val>
                                        </p:tav>
                                        <p:tav tm="100000">
                                          <p:val>
                                            <p:strVal val="#ppt_w"/>
                                          </p:val>
                                        </p:tav>
                                      </p:tavLst>
                                    </p:anim>
                                    <p:anim calcmode="lin" valueType="num">
                                      <p:cBhvr>
                                        <p:cTn id="8" dur="1000" fill="hold"/>
                                        <p:tgtEl>
                                          <p:spTgt spid="173058"/>
                                        </p:tgtEl>
                                        <p:attrNameLst>
                                          <p:attrName>ppt_h</p:attrName>
                                        </p:attrNameLst>
                                      </p:cBhvr>
                                      <p:tavLst>
                                        <p:tav tm="0">
                                          <p:val>
                                            <p:fltVal val="0"/>
                                          </p:val>
                                        </p:tav>
                                        <p:tav tm="100000">
                                          <p:val>
                                            <p:strVal val="#ppt_h"/>
                                          </p:val>
                                        </p:tav>
                                      </p:tavLst>
                                    </p:anim>
                                    <p:anim calcmode="lin" valueType="num">
                                      <p:cBhvr>
                                        <p:cTn id="9" dur="1000" fill="hold"/>
                                        <p:tgtEl>
                                          <p:spTgt spid="173058"/>
                                        </p:tgtEl>
                                        <p:attrNameLst>
                                          <p:attrName>style.rotation</p:attrName>
                                        </p:attrNameLst>
                                      </p:cBhvr>
                                      <p:tavLst>
                                        <p:tav tm="0">
                                          <p:val>
                                            <p:fltVal val="90"/>
                                          </p:val>
                                        </p:tav>
                                        <p:tav tm="100000">
                                          <p:val>
                                            <p:fltVal val="0"/>
                                          </p:val>
                                        </p:tav>
                                      </p:tavLst>
                                    </p:anim>
                                    <p:animEffect transition="in" filter="fade">
                                      <p:cBhvr>
                                        <p:cTn id="10" dur="1000"/>
                                        <p:tgtEl>
                                          <p:spTgt spid="173058"/>
                                        </p:tgtEl>
                                      </p:cBhvr>
                                    </p:animEffect>
                                  </p:childTnLst>
                                </p:cTn>
                              </p:par>
                              <p:par>
                                <p:cTn id="11" presetID="31" presetClass="entr" presetSubtype="0" fill="hold" nodeType="withEffect">
                                  <p:stCondLst>
                                    <p:cond delay="0"/>
                                  </p:stCondLst>
                                  <p:childTnLst>
                                    <p:set>
                                      <p:cBhvr>
                                        <p:cTn id="12" dur="1" fill="hold">
                                          <p:stCondLst>
                                            <p:cond delay="0"/>
                                          </p:stCondLst>
                                        </p:cTn>
                                        <p:tgtEl>
                                          <p:spTgt spid="6146"/>
                                        </p:tgtEl>
                                        <p:attrNameLst>
                                          <p:attrName>style.visibility</p:attrName>
                                        </p:attrNameLst>
                                      </p:cBhvr>
                                      <p:to>
                                        <p:strVal val="visible"/>
                                      </p:to>
                                    </p:set>
                                    <p:anim calcmode="lin" valueType="num">
                                      <p:cBhvr>
                                        <p:cTn id="13" dur="1000" fill="hold"/>
                                        <p:tgtEl>
                                          <p:spTgt spid="6146"/>
                                        </p:tgtEl>
                                        <p:attrNameLst>
                                          <p:attrName>ppt_w</p:attrName>
                                        </p:attrNameLst>
                                      </p:cBhvr>
                                      <p:tavLst>
                                        <p:tav tm="0">
                                          <p:val>
                                            <p:fltVal val="0"/>
                                          </p:val>
                                        </p:tav>
                                        <p:tav tm="100000">
                                          <p:val>
                                            <p:strVal val="#ppt_w"/>
                                          </p:val>
                                        </p:tav>
                                      </p:tavLst>
                                    </p:anim>
                                    <p:anim calcmode="lin" valueType="num">
                                      <p:cBhvr>
                                        <p:cTn id="14" dur="1000" fill="hold"/>
                                        <p:tgtEl>
                                          <p:spTgt spid="6146"/>
                                        </p:tgtEl>
                                        <p:attrNameLst>
                                          <p:attrName>ppt_h</p:attrName>
                                        </p:attrNameLst>
                                      </p:cBhvr>
                                      <p:tavLst>
                                        <p:tav tm="0">
                                          <p:val>
                                            <p:fltVal val="0"/>
                                          </p:val>
                                        </p:tav>
                                        <p:tav tm="100000">
                                          <p:val>
                                            <p:strVal val="#ppt_h"/>
                                          </p:val>
                                        </p:tav>
                                      </p:tavLst>
                                    </p:anim>
                                    <p:anim calcmode="lin" valueType="num">
                                      <p:cBhvr>
                                        <p:cTn id="15" dur="1000" fill="hold"/>
                                        <p:tgtEl>
                                          <p:spTgt spid="6146"/>
                                        </p:tgtEl>
                                        <p:attrNameLst>
                                          <p:attrName>style.rotation</p:attrName>
                                        </p:attrNameLst>
                                      </p:cBhvr>
                                      <p:tavLst>
                                        <p:tav tm="0">
                                          <p:val>
                                            <p:fltVal val="90"/>
                                          </p:val>
                                        </p:tav>
                                        <p:tav tm="100000">
                                          <p:val>
                                            <p:fltVal val="0"/>
                                          </p:val>
                                        </p:tav>
                                      </p:tavLst>
                                    </p:anim>
                                    <p:animEffect transition="in" filter="fade">
                                      <p:cBhvr>
                                        <p:cTn id="16" dur="1000"/>
                                        <p:tgtEl>
                                          <p:spTgt spid="6146"/>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6148">
                                            <p:bg/>
                                          </p:spTgt>
                                        </p:tgtEl>
                                        <p:attrNameLst>
                                          <p:attrName>style.visibility</p:attrName>
                                        </p:attrNameLst>
                                      </p:cBhvr>
                                      <p:to>
                                        <p:strVal val="visible"/>
                                      </p:to>
                                    </p:set>
                                    <p:anim calcmode="lin" valueType="num">
                                      <p:cBhvr>
                                        <p:cTn id="21" dur="1000" fill="hold"/>
                                        <p:tgtEl>
                                          <p:spTgt spid="6148">
                                            <p:bg/>
                                          </p:spTgt>
                                        </p:tgtEl>
                                        <p:attrNameLst>
                                          <p:attrName>ppt_w</p:attrName>
                                        </p:attrNameLst>
                                      </p:cBhvr>
                                      <p:tavLst>
                                        <p:tav tm="0">
                                          <p:val>
                                            <p:fltVal val="0"/>
                                          </p:val>
                                        </p:tav>
                                        <p:tav tm="100000">
                                          <p:val>
                                            <p:strVal val="#ppt_w"/>
                                          </p:val>
                                        </p:tav>
                                      </p:tavLst>
                                    </p:anim>
                                    <p:anim calcmode="lin" valueType="num">
                                      <p:cBhvr>
                                        <p:cTn id="22" dur="1000" fill="hold"/>
                                        <p:tgtEl>
                                          <p:spTgt spid="6148">
                                            <p:bg/>
                                          </p:spTgt>
                                        </p:tgtEl>
                                        <p:attrNameLst>
                                          <p:attrName>ppt_h</p:attrName>
                                        </p:attrNameLst>
                                      </p:cBhvr>
                                      <p:tavLst>
                                        <p:tav tm="0">
                                          <p:val>
                                            <p:fltVal val="0"/>
                                          </p:val>
                                        </p:tav>
                                        <p:tav tm="100000">
                                          <p:val>
                                            <p:strVal val="#ppt_h"/>
                                          </p:val>
                                        </p:tav>
                                      </p:tavLst>
                                    </p:anim>
                                    <p:anim calcmode="lin" valueType="num">
                                      <p:cBhvr>
                                        <p:cTn id="23" dur="1000" fill="hold"/>
                                        <p:tgtEl>
                                          <p:spTgt spid="6148">
                                            <p:bg/>
                                          </p:spTgt>
                                        </p:tgtEl>
                                        <p:attrNameLst>
                                          <p:attrName>style.rotation</p:attrName>
                                        </p:attrNameLst>
                                      </p:cBhvr>
                                      <p:tavLst>
                                        <p:tav tm="0">
                                          <p:val>
                                            <p:fltVal val="90"/>
                                          </p:val>
                                        </p:tav>
                                        <p:tav tm="100000">
                                          <p:val>
                                            <p:fltVal val="0"/>
                                          </p:val>
                                        </p:tav>
                                      </p:tavLst>
                                    </p:anim>
                                    <p:animEffect transition="in" filter="fade">
                                      <p:cBhvr>
                                        <p:cTn id="24" dur="1000"/>
                                        <p:tgtEl>
                                          <p:spTgt spid="6148">
                                            <p:bg/>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6148">
                                            <p:txEl>
                                              <p:pRg st="0" end="0"/>
                                            </p:txEl>
                                          </p:spTgt>
                                        </p:tgtEl>
                                        <p:attrNameLst>
                                          <p:attrName>style.visibility</p:attrName>
                                        </p:attrNameLst>
                                      </p:cBhvr>
                                      <p:to>
                                        <p:strVal val="visible"/>
                                      </p:to>
                                    </p:set>
                                    <p:anim calcmode="lin" valueType="num">
                                      <p:cBhvr>
                                        <p:cTn id="29" dur="1000" fill="hold"/>
                                        <p:tgtEl>
                                          <p:spTgt spid="6148">
                                            <p:txEl>
                                              <p:pRg st="0" end="0"/>
                                            </p:txEl>
                                          </p:spTgt>
                                        </p:tgtEl>
                                        <p:attrNameLst>
                                          <p:attrName>ppt_w</p:attrName>
                                        </p:attrNameLst>
                                      </p:cBhvr>
                                      <p:tavLst>
                                        <p:tav tm="0">
                                          <p:val>
                                            <p:fltVal val="0"/>
                                          </p:val>
                                        </p:tav>
                                        <p:tav tm="100000">
                                          <p:val>
                                            <p:strVal val="#ppt_w"/>
                                          </p:val>
                                        </p:tav>
                                      </p:tavLst>
                                    </p:anim>
                                    <p:anim calcmode="lin" valueType="num">
                                      <p:cBhvr>
                                        <p:cTn id="30" dur="1000" fill="hold"/>
                                        <p:tgtEl>
                                          <p:spTgt spid="6148">
                                            <p:txEl>
                                              <p:pRg st="0" end="0"/>
                                            </p:txEl>
                                          </p:spTgt>
                                        </p:tgtEl>
                                        <p:attrNameLst>
                                          <p:attrName>ppt_h</p:attrName>
                                        </p:attrNameLst>
                                      </p:cBhvr>
                                      <p:tavLst>
                                        <p:tav tm="0">
                                          <p:val>
                                            <p:fltVal val="0"/>
                                          </p:val>
                                        </p:tav>
                                        <p:tav tm="100000">
                                          <p:val>
                                            <p:strVal val="#ppt_h"/>
                                          </p:val>
                                        </p:tav>
                                      </p:tavLst>
                                    </p:anim>
                                    <p:anim calcmode="lin" valueType="num">
                                      <p:cBhvr>
                                        <p:cTn id="31" dur="1000" fill="hold"/>
                                        <p:tgtEl>
                                          <p:spTgt spid="6148">
                                            <p:txEl>
                                              <p:pRg st="0" end="0"/>
                                            </p:txEl>
                                          </p:spTgt>
                                        </p:tgtEl>
                                        <p:attrNameLst>
                                          <p:attrName>style.rotation</p:attrName>
                                        </p:attrNameLst>
                                      </p:cBhvr>
                                      <p:tavLst>
                                        <p:tav tm="0">
                                          <p:val>
                                            <p:fltVal val="90"/>
                                          </p:val>
                                        </p:tav>
                                        <p:tav tm="100000">
                                          <p:val>
                                            <p:fltVal val="0"/>
                                          </p:val>
                                        </p:tav>
                                      </p:tavLst>
                                    </p:anim>
                                    <p:animEffect transition="in" filter="fade">
                                      <p:cBhvr>
                                        <p:cTn id="32" dur="1000"/>
                                        <p:tgtEl>
                                          <p:spTgt spid="614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6148">
                                            <p:txEl>
                                              <p:pRg st="1" end="1"/>
                                            </p:txEl>
                                          </p:spTgt>
                                        </p:tgtEl>
                                        <p:attrNameLst>
                                          <p:attrName>style.visibility</p:attrName>
                                        </p:attrNameLst>
                                      </p:cBhvr>
                                      <p:to>
                                        <p:strVal val="visible"/>
                                      </p:to>
                                    </p:set>
                                    <p:anim calcmode="lin" valueType="num">
                                      <p:cBhvr>
                                        <p:cTn id="37" dur="1000" fill="hold"/>
                                        <p:tgtEl>
                                          <p:spTgt spid="6148">
                                            <p:txEl>
                                              <p:pRg st="1" end="1"/>
                                            </p:txEl>
                                          </p:spTgt>
                                        </p:tgtEl>
                                        <p:attrNameLst>
                                          <p:attrName>ppt_w</p:attrName>
                                        </p:attrNameLst>
                                      </p:cBhvr>
                                      <p:tavLst>
                                        <p:tav tm="0">
                                          <p:val>
                                            <p:fltVal val="0"/>
                                          </p:val>
                                        </p:tav>
                                        <p:tav tm="100000">
                                          <p:val>
                                            <p:strVal val="#ppt_w"/>
                                          </p:val>
                                        </p:tav>
                                      </p:tavLst>
                                    </p:anim>
                                    <p:anim calcmode="lin" valueType="num">
                                      <p:cBhvr>
                                        <p:cTn id="38" dur="1000" fill="hold"/>
                                        <p:tgtEl>
                                          <p:spTgt spid="6148">
                                            <p:txEl>
                                              <p:pRg st="1" end="1"/>
                                            </p:txEl>
                                          </p:spTgt>
                                        </p:tgtEl>
                                        <p:attrNameLst>
                                          <p:attrName>ppt_h</p:attrName>
                                        </p:attrNameLst>
                                      </p:cBhvr>
                                      <p:tavLst>
                                        <p:tav tm="0">
                                          <p:val>
                                            <p:fltVal val="0"/>
                                          </p:val>
                                        </p:tav>
                                        <p:tav tm="100000">
                                          <p:val>
                                            <p:strVal val="#ppt_h"/>
                                          </p:val>
                                        </p:tav>
                                      </p:tavLst>
                                    </p:anim>
                                    <p:anim calcmode="lin" valueType="num">
                                      <p:cBhvr>
                                        <p:cTn id="39" dur="1000" fill="hold"/>
                                        <p:tgtEl>
                                          <p:spTgt spid="6148">
                                            <p:txEl>
                                              <p:pRg st="1" end="1"/>
                                            </p:txEl>
                                          </p:spTgt>
                                        </p:tgtEl>
                                        <p:attrNameLst>
                                          <p:attrName>style.rotation</p:attrName>
                                        </p:attrNameLst>
                                      </p:cBhvr>
                                      <p:tavLst>
                                        <p:tav tm="0">
                                          <p:val>
                                            <p:fltVal val="90"/>
                                          </p:val>
                                        </p:tav>
                                        <p:tav tm="100000">
                                          <p:val>
                                            <p:fltVal val="0"/>
                                          </p:val>
                                        </p:tav>
                                      </p:tavLst>
                                    </p:anim>
                                    <p:animEffect transition="in" filter="fade">
                                      <p:cBhvr>
                                        <p:cTn id="40" dur="1000"/>
                                        <p:tgtEl>
                                          <p:spTgt spid="6148">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grpId="0" nodeType="clickEffect">
                                  <p:stCondLst>
                                    <p:cond delay="0"/>
                                  </p:stCondLst>
                                  <p:childTnLst>
                                    <p:set>
                                      <p:cBhvr>
                                        <p:cTn id="44" dur="1" fill="hold">
                                          <p:stCondLst>
                                            <p:cond delay="0"/>
                                          </p:stCondLst>
                                        </p:cTn>
                                        <p:tgtEl>
                                          <p:spTgt spid="6148">
                                            <p:txEl>
                                              <p:pRg st="2" end="2"/>
                                            </p:txEl>
                                          </p:spTgt>
                                        </p:tgtEl>
                                        <p:attrNameLst>
                                          <p:attrName>style.visibility</p:attrName>
                                        </p:attrNameLst>
                                      </p:cBhvr>
                                      <p:to>
                                        <p:strVal val="visible"/>
                                      </p:to>
                                    </p:set>
                                    <p:anim calcmode="lin" valueType="num">
                                      <p:cBhvr>
                                        <p:cTn id="45" dur="1000" fill="hold"/>
                                        <p:tgtEl>
                                          <p:spTgt spid="6148">
                                            <p:txEl>
                                              <p:pRg st="2" end="2"/>
                                            </p:txEl>
                                          </p:spTgt>
                                        </p:tgtEl>
                                        <p:attrNameLst>
                                          <p:attrName>ppt_w</p:attrName>
                                        </p:attrNameLst>
                                      </p:cBhvr>
                                      <p:tavLst>
                                        <p:tav tm="0">
                                          <p:val>
                                            <p:fltVal val="0"/>
                                          </p:val>
                                        </p:tav>
                                        <p:tav tm="100000">
                                          <p:val>
                                            <p:strVal val="#ppt_w"/>
                                          </p:val>
                                        </p:tav>
                                      </p:tavLst>
                                    </p:anim>
                                    <p:anim calcmode="lin" valueType="num">
                                      <p:cBhvr>
                                        <p:cTn id="46" dur="1000" fill="hold"/>
                                        <p:tgtEl>
                                          <p:spTgt spid="6148">
                                            <p:txEl>
                                              <p:pRg st="2" end="2"/>
                                            </p:txEl>
                                          </p:spTgt>
                                        </p:tgtEl>
                                        <p:attrNameLst>
                                          <p:attrName>ppt_h</p:attrName>
                                        </p:attrNameLst>
                                      </p:cBhvr>
                                      <p:tavLst>
                                        <p:tav tm="0">
                                          <p:val>
                                            <p:fltVal val="0"/>
                                          </p:val>
                                        </p:tav>
                                        <p:tav tm="100000">
                                          <p:val>
                                            <p:strVal val="#ppt_h"/>
                                          </p:val>
                                        </p:tav>
                                      </p:tavLst>
                                    </p:anim>
                                    <p:anim calcmode="lin" valueType="num">
                                      <p:cBhvr>
                                        <p:cTn id="47" dur="1000" fill="hold"/>
                                        <p:tgtEl>
                                          <p:spTgt spid="6148">
                                            <p:txEl>
                                              <p:pRg st="2" end="2"/>
                                            </p:txEl>
                                          </p:spTgt>
                                        </p:tgtEl>
                                        <p:attrNameLst>
                                          <p:attrName>style.rotation</p:attrName>
                                        </p:attrNameLst>
                                      </p:cBhvr>
                                      <p:tavLst>
                                        <p:tav tm="0">
                                          <p:val>
                                            <p:fltVal val="90"/>
                                          </p:val>
                                        </p:tav>
                                        <p:tav tm="100000">
                                          <p:val>
                                            <p:fltVal val="0"/>
                                          </p:val>
                                        </p:tav>
                                      </p:tavLst>
                                    </p:anim>
                                    <p:animEffect transition="in" filter="fade">
                                      <p:cBhvr>
                                        <p:cTn id="48" dur="1000"/>
                                        <p:tgtEl>
                                          <p:spTgt spid="6148">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grpId="0" nodeType="clickEffect">
                                  <p:stCondLst>
                                    <p:cond delay="0"/>
                                  </p:stCondLst>
                                  <p:childTnLst>
                                    <p:set>
                                      <p:cBhvr>
                                        <p:cTn id="52" dur="1" fill="hold">
                                          <p:stCondLst>
                                            <p:cond delay="0"/>
                                          </p:stCondLst>
                                        </p:cTn>
                                        <p:tgtEl>
                                          <p:spTgt spid="6148">
                                            <p:txEl>
                                              <p:pRg st="3" end="3"/>
                                            </p:txEl>
                                          </p:spTgt>
                                        </p:tgtEl>
                                        <p:attrNameLst>
                                          <p:attrName>style.visibility</p:attrName>
                                        </p:attrNameLst>
                                      </p:cBhvr>
                                      <p:to>
                                        <p:strVal val="visible"/>
                                      </p:to>
                                    </p:set>
                                    <p:anim calcmode="lin" valueType="num">
                                      <p:cBhvr>
                                        <p:cTn id="53" dur="1000" fill="hold"/>
                                        <p:tgtEl>
                                          <p:spTgt spid="6148">
                                            <p:txEl>
                                              <p:pRg st="3" end="3"/>
                                            </p:txEl>
                                          </p:spTgt>
                                        </p:tgtEl>
                                        <p:attrNameLst>
                                          <p:attrName>ppt_w</p:attrName>
                                        </p:attrNameLst>
                                      </p:cBhvr>
                                      <p:tavLst>
                                        <p:tav tm="0">
                                          <p:val>
                                            <p:fltVal val="0"/>
                                          </p:val>
                                        </p:tav>
                                        <p:tav tm="100000">
                                          <p:val>
                                            <p:strVal val="#ppt_w"/>
                                          </p:val>
                                        </p:tav>
                                      </p:tavLst>
                                    </p:anim>
                                    <p:anim calcmode="lin" valueType="num">
                                      <p:cBhvr>
                                        <p:cTn id="54" dur="1000" fill="hold"/>
                                        <p:tgtEl>
                                          <p:spTgt spid="6148">
                                            <p:txEl>
                                              <p:pRg st="3" end="3"/>
                                            </p:txEl>
                                          </p:spTgt>
                                        </p:tgtEl>
                                        <p:attrNameLst>
                                          <p:attrName>ppt_h</p:attrName>
                                        </p:attrNameLst>
                                      </p:cBhvr>
                                      <p:tavLst>
                                        <p:tav tm="0">
                                          <p:val>
                                            <p:fltVal val="0"/>
                                          </p:val>
                                        </p:tav>
                                        <p:tav tm="100000">
                                          <p:val>
                                            <p:strVal val="#ppt_h"/>
                                          </p:val>
                                        </p:tav>
                                      </p:tavLst>
                                    </p:anim>
                                    <p:anim calcmode="lin" valueType="num">
                                      <p:cBhvr>
                                        <p:cTn id="55" dur="1000" fill="hold"/>
                                        <p:tgtEl>
                                          <p:spTgt spid="6148">
                                            <p:txEl>
                                              <p:pRg st="3" end="3"/>
                                            </p:txEl>
                                          </p:spTgt>
                                        </p:tgtEl>
                                        <p:attrNameLst>
                                          <p:attrName>style.rotation</p:attrName>
                                        </p:attrNameLst>
                                      </p:cBhvr>
                                      <p:tavLst>
                                        <p:tav tm="0">
                                          <p:val>
                                            <p:fltVal val="90"/>
                                          </p:val>
                                        </p:tav>
                                        <p:tav tm="100000">
                                          <p:val>
                                            <p:fltVal val="0"/>
                                          </p:val>
                                        </p:tav>
                                      </p:tavLst>
                                    </p:anim>
                                    <p:animEffect transition="in" filter="fade">
                                      <p:cBhvr>
                                        <p:cTn id="56" dur="1000"/>
                                        <p:tgtEl>
                                          <p:spTgt spid="614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8" grpId="0" animBg="1"/>
      <p:bldP spid="6148"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ctrTitle"/>
          </p:nvPr>
        </p:nvSpPr>
        <p:spPr>
          <a:xfrm>
            <a:off x="0" y="260648"/>
            <a:ext cx="9144000" cy="3024336"/>
          </a:xfrm>
          <a:solidFill>
            <a:schemeClr val="bg1">
              <a:lumMod val="20000"/>
              <a:lumOff val="80000"/>
            </a:schemeClr>
          </a:solidFill>
          <a:ln w="76200" cap="flat" algn="ctr">
            <a:solidFill>
              <a:schemeClr val="accent2">
                <a:lumMod val="50000"/>
                <a:lumOff val="50000"/>
              </a:schemeClr>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br>
              <a:rPr lang="es-MX" b="1" i="1" dirty="0">
                <a:solidFill>
                  <a:srgbClr val="333399"/>
                </a:solidFill>
                <a:effectLst>
                  <a:outerShdw blurRad="38100" dist="38100" dir="2700000" algn="tl">
                    <a:srgbClr val="000000">
                      <a:alpha val="43137"/>
                    </a:srgbClr>
                  </a:outerShdw>
                </a:effectLst>
                <a:latin typeface="Arial" charset="0"/>
              </a:rPr>
            </a:br>
            <a:r>
              <a:rPr lang="es-AR" sz="5400" b="1" i="1" dirty="0">
                <a:solidFill>
                  <a:srgbClr val="333399"/>
                </a:solidFill>
                <a:effectLst>
                  <a:outerShdw blurRad="38100" dist="38100" dir="2700000" algn="tl">
                    <a:srgbClr val="000000">
                      <a:alpha val="43137"/>
                    </a:srgbClr>
                  </a:outerShdw>
                </a:effectLst>
                <a:latin typeface="Arial" charset="0"/>
              </a:rPr>
              <a:t>Tecnología de Redes 2634</a:t>
            </a:r>
            <a:br>
              <a:rPr lang="es-AR" sz="5400" b="1" i="1" dirty="0">
                <a:solidFill>
                  <a:srgbClr val="333399"/>
                </a:solidFill>
                <a:effectLst>
                  <a:outerShdw blurRad="38100" dist="38100" dir="2700000" algn="tl">
                    <a:srgbClr val="000000">
                      <a:alpha val="43137"/>
                    </a:srgbClr>
                  </a:outerShdw>
                </a:effectLst>
                <a:latin typeface="Arial" charset="0"/>
              </a:rPr>
            </a:br>
            <a:r>
              <a:rPr lang="es-AR" b="1" i="1" dirty="0">
                <a:solidFill>
                  <a:srgbClr val="333399"/>
                </a:solidFill>
                <a:effectLst>
                  <a:outerShdw blurRad="38100" dist="38100" dir="2700000" algn="tl">
                    <a:srgbClr val="000000">
                      <a:alpha val="43137"/>
                    </a:srgbClr>
                  </a:outerShdw>
                </a:effectLst>
                <a:latin typeface="Arial" charset="0"/>
              </a:rPr>
              <a:t>Introducción a las Comunicaciones 3007</a:t>
            </a:r>
            <a:endParaRPr lang="es-ES_tradnl" b="1" i="1" dirty="0">
              <a:solidFill>
                <a:srgbClr val="333399"/>
              </a:solidFill>
              <a:effectLst>
                <a:outerShdw blurRad="38100" dist="38100" dir="2700000" algn="tl">
                  <a:srgbClr val="000000">
                    <a:alpha val="43137"/>
                  </a:srgbClr>
                </a:outerShdw>
              </a:effectLst>
              <a:latin typeface="Arial" pitchFamily="34" charset="0"/>
            </a:endParaRPr>
          </a:p>
        </p:txBody>
      </p:sp>
      <p:sp>
        <p:nvSpPr>
          <p:cNvPr id="38915" name="Rectangle 3"/>
          <p:cNvSpPr>
            <a:spLocks noGrp="1" noChangeArrowheads="1"/>
          </p:cNvSpPr>
          <p:nvPr>
            <p:ph type="subTitle" idx="1"/>
          </p:nvPr>
        </p:nvSpPr>
        <p:spPr>
          <a:xfrm>
            <a:off x="971600" y="3717032"/>
            <a:ext cx="6976864" cy="2867025"/>
          </a:xfrm>
          <a:solidFill>
            <a:schemeClr val="bg1">
              <a:lumMod val="20000"/>
              <a:lumOff val="80000"/>
            </a:schemeClr>
          </a:solidFill>
          <a:ln w="76200">
            <a:solidFill>
              <a:schemeClr val="accent2">
                <a:lumMod val="50000"/>
                <a:lumOff val="50000"/>
              </a:schemeClr>
            </a:solidFill>
          </a:ln>
        </p:spPr>
        <p:txBody>
          <a:bodyPr/>
          <a:lstStyle/>
          <a:p>
            <a:r>
              <a:rPr lang="es-ES_tradnl" sz="3600" b="1" i="1" dirty="0">
                <a:solidFill>
                  <a:schemeClr val="bg1">
                    <a:lumMod val="60000"/>
                    <a:lumOff val="40000"/>
                  </a:schemeClr>
                </a:solidFill>
                <a:effectLst>
                  <a:outerShdw blurRad="38100" dist="38100" dir="2700000" algn="tl">
                    <a:srgbClr val="000000"/>
                  </a:outerShdw>
                </a:effectLst>
                <a:latin typeface="Arial" panose="020B0604020202020204" pitchFamily="34" charset="0"/>
                <a:cs typeface="Arial" panose="020B0604020202020204" pitchFamily="34" charset="0"/>
              </a:rPr>
              <a:t>REDES DE COMPUTADORAS</a:t>
            </a:r>
          </a:p>
          <a:p>
            <a:r>
              <a:rPr lang="es-ES_tradnl" sz="3600" b="1" i="1" dirty="0">
                <a:solidFill>
                  <a:schemeClr val="bg1">
                    <a:lumMod val="60000"/>
                    <a:lumOff val="40000"/>
                  </a:schemeClr>
                </a:solidFill>
                <a:effectLst>
                  <a:outerShdw blurRad="38100" dist="38100" dir="2700000" algn="tl">
                    <a:srgbClr val="000000"/>
                  </a:outerShdw>
                </a:effectLst>
                <a:latin typeface="Arial" panose="020B0604020202020204" pitchFamily="34" charset="0"/>
                <a:cs typeface="Arial" panose="020B0604020202020204" pitchFamily="34" charset="0"/>
              </a:rPr>
              <a:t>INTERNET  1 y 2</a:t>
            </a:r>
          </a:p>
          <a:p>
            <a:r>
              <a:rPr lang="es-ES_tradnl" sz="3600" b="1" i="1" dirty="0">
                <a:solidFill>
                  <a:schemeClr val="bg1">
                    <a:lumMod val="60000"/>
                    <a:lumOff val="40000"/>
                  </a:schemeClr>
                </a:solidFill>
                <a:effectLst>
                  <a:outerShdw blurRad="38100" dist="38100" dir="2700000" algn="tl">
                    <a:srgbClr val="000000"/>
                  </a:outerShdw>
                </a:effectLst>
                <a:latin typeface="Arial" panose="020B0604020202020204" pitchFamily="34" charset="0"/>
                <a:cs typeface="Arial" panose="020B0604020202020204" pitchFamily="34" charset="0"/>
              </a:rPr>
              <a:t>VLAN , VPN </a:t>
            </a:r>
          </a:p>
          <a:p>
            <a:r>
              <a:rPr lang="es-ES_tradnl" sz="4800" b="1" i="1" dirty="0">
                <a:solidFill>
                  <a:schemeClr val="bg1">
                    <a:lumMod val="60000"/>
                    <a:lumOff val="40000"/>
                  </a:schemeClr>
                </a:solidFill>
                <a:effectLst>
                  <a:outerShdw blurRad="38100" dist="38100" dir="2700000" algn="tl">
                    <a:srgbClr val="000000"/>
                  </a:outerShdw>
                </a:effectLst>
                <a:latin typeface="Arial" panose="020B0604020202020204" pitchFamily="34" charset="0"/>
                <a:cs typeface="Arial" panose="020B0604020202020204" pitchFamily="34" charset="0"/>
              </a:rPr>
              <a:t>2022</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395536" y="555625"/>
            <a:ext cx="8424936" cy="1219200"/>
          </a:xfrm>
          <a:solidFill>
            <a:schemeClr val="accent2">
              <a:lumMod val="25000"/>
              <a:lumOff val="75000"/>
            </a:schemeClr>
          </a:solidFill>
          <a:ln w="76200" cap="flat">
            <a:solidFill>
              <a:schemeClr val="bg1">
                <a:lumMod val="60000"/>
                <a:lumOff val="40000"/>
              </a:schemeClr>
            </a:solidFill>
            <a:miter lim="800000"/>
            <a:headEnd/>
            <a:tailEnd/>
          </a:ln>
        </p:spPr>
        <p:txBody>
          <a:bodyPr vert="horz" wrap="square" lIns="91440" tIns="45720" rIns="91440" bIns="45720" numCol="1" anchor="ctr" anchorCtr="0" compatLnSpc="1">
            <a:prstTxWarp prst="textNoShape">
              <a:avLst/>
            </a:prstTxWarp>
          </a:bodyPr>
          <a:lstStyle/>
          <a:p>
            <a:r>
              <a:rPr lang="es-AR" sz="3200" b="1" i="1">
                <a:solidFill>
                  <a:schemeClr val="accent2">
                    <a:lumMod val="75000"/>
                    <a:lumOff val="25000"/>
                  </a:schemeClr>
                </a:solidFill>
                <a:effectLst>
                  <a:outerShdw blurRad="38100" dist="38100" dir="2700000" algn="tl">
                    <a:srgbClr val="000000"/>
                  </a:outerShdw>
                </a:effectLst>
                <a:latin typeface="Arial" pitchFamily="34" charset="0"/>
              </a:rPr>
              <a:t>WWW2  -  Internet 2</a:t>
            </a:r>
            <a:br>
              <a:rPr lang="es-AR" sz="3200" b="1" i="1">
                <a:solidFill>
                  <a:schemeClr val="accent2">
                    <a:lumMod val="75000"/>
                    <a:lumOff val="25000"/>
                  </a:schemeClr>
                </a:solidFill>
                <a:effectLst>
                  <a:outerShdw blurRad="38100" dist="38100" dir="2700000" algn="tl">
                    <a:srgbClr val="000000"/>
                  </a:outerShdw>
                </a:effectLst>
                <a:latin typeface="Arial" pitchFamily="34" charset="0"/>
              </a:rPr>
            </a:br>
            <a:r>
              <a:rPr lang="es-AR" sz="3200" b="1" i="1">
                <a:solidFill>
                  <a:schemeClr val="accent2">
                    <a:lumMod val="75000"/>
                    <a:lumOff val="25000"/>
                  </a:schemeClr>
                </a:solidFill>
                <a:effectLst>
                  <a:outerShdw blurRad="38100" dist="38100" dir="2700000" algn="tl">
                    <a:srgbClr val="000000"/>
                  </a:outerShdw>
                </a:effectLst>
                <a:latin typeface="Arial" pitchFamily="34" charset="0"/>
              </a:rPr>
              <a:t>Diferencias con Internet I</a:t>
            </a:r>
          </a:p>
        </p:txBody>
      </p:sp>
      <p:sp>
        <p:nvSpPr>
          <p:cNvPr id="6148" name="Rectangle 3"/>
          <p:cNvSpPr>
            <a:spLocks noGrp="1" noChangeArrowheads="1"/>
          </p:cNvSpPr>
          <p:nvPr>
            <p:ph type="body" idx="1"/>
          </p:nvPr>
        </p:nvSpPr>
        <p:spPr>
          <a:xfrm>
            <a:off x="0" y="2348880"/>
            <a:ext cx="9144000" cy="3696816"/>
          </a:xfrm>
          <a:solidFill>
            <a:schemeClr val="accent2">
              <a:lumMod val="25000"/>
              <a:lumOff val="75000"/>
            </a:schemeClr>
          </a:solidFill>
          <a:ln w="76200" cap="flat">
            <a:solidFill>
              <a:schemeClr val="bg1">
                <a:lumMod val="60000"/>
                <a:lumOff val="40000"/>
              </a:schemeClr>
            </a:solidFill>
          </a:ln>
        </p:spPr>
        <p:txBody>
          <a:bodyPr/>
          <a:lstStyle/>
          <a:p>
            <a:pPr>
              <a:lnSpc>
                <a:spcPct val="90000"/>
              </a:lnSpc>
            </a:pPr>
            <a:r>
              <a:rPr lang="es-ES_tradnl" b="1" i="1" dirty="0" err="1">
                <a:solidFill>
                  <a:schemeClr val="bg1">
                    <a:lumMod val="75000"/>
                  </a:schemeClr>
                </a:solidFill>
                <a:latin typeface="Arial Rounded MT Bold" pitchFamily="34" charset="0"/>
                <a:cs typeface="Times New Roman" pitchFamily="18" charset="0"/>
              </a:rPr>
              <a:t>Multicasting</a:t>
            </a:r>
            <a:r>
              <a:rPr lang="es-ES_tradnl" b="1" i="1" dirty="0">
                <a:solidFill>
                  <a:schemeClr val="bg1">
                    <a:lumMod val="75000"/>
                  </a:schemeClr>
                </a:solidFill>
                <a:latin typeface="Arial Rounded MT Bold" pitchFamily="34" charset="0"/>
                <a:cs typeface="Times New Roman" pitchFamily="18" charset="0"/>
              </a:rPr>
              <a:t>     </a:t>
            </a:r>
            <a:r>
              <a:rPr lang="es-ES_tradnl" b="1" i="1" dirty="0" err="1">
                <a:solidFill>
                  <a:schemeClr val="bg1">
                    <a:lumMod val="75000"/>
                  </a:schemeClr>
                </a:solidFill>
                <a:latin typeface="Arial Rounded MT Bold" pitchFamily="34" charset="0"/>
                <a:cs typeface="Times New Roman" pitchFamily="18" charset="0"/>
              </a:rPr>
              <a:t>Multienvio</a:t>
            </a:r>
            <a:r>
              <a:rPr lang="es-ES_tradnl" b="1" i="1" dirty="0">
                <a:solidFill>
                  <a:schemeClr val="bg1">
                    <a:lumMod val="75000"/>
                  </a:schemeClr>
                </a:solidFill>
                <a:latin typeface="Arial Rounded MT Bold" pitchFamily="34" charset="0"/>
                <a:cs typeface="Times New Roman" pitchFamily="18" charset="0"/>
              </a:rPr>
              <a:t> </a:t>
            </a:r>
            <a:r>
              <a:rPr lang="es-ES_tradnl" b="1" i="1" dirty="0">
                <a:solidFill>
                  <a:srgbClr val="FF0000"/>
                </a:solidFill>
                <a:latin typeface="Arial Rounded MT Bold" pitchFamily="34" charset="0"/>
                <a:cs typeface="Times New Roman" pitchFamily="18" charset="0"/>
                <a:sym typeface="Wingdings 3" pitchFamily="18" charset="2"/>
              </a:rPr>
              <a:t></a:t>
            </a:r>
            <a:r>
              <a:rPr lang="es-ES_tradnl" b="1" i="1" dirty="0">
                <a:solidFill>
                  <a:schemeClr val="bg1">
                    <a:lumMod val="75000"/>
                  </a:schemeClr>
                </a:solidFill>
                <a:latin typeface="Arial Rounded MT Bold" pitchFamily="34" charset="0"/>
                <a:cs typeface="Times New Roman" pitchFamily="18" charset="0"/>
                <a:sym typeface="Wingdings 3" pitchFamily="18" charset="2"/>
              </a:rPr>
              <a:t>  IPv6</a:t>
            </a:r>
          </a:p>
          <a:p>
            <a:pPr>
              <a:lnSpc>
                <a:spcPct val="90000"/>
              </a:lnSpc>
            </a:pPr>
            <a:r>
              <a:rPr lang="es-ES_tradnl" b="1" i="1" dirty="0">
                <a:solidFill>
                  <a:schemeClr val="bg1">
                    <a:lumMod val="75000"/>
                  </a:schemeClr>
                </a:solidFill>
                <a:latin typeface="Arial Rounded MT Bold" pitchFamily="34" charset="0"/>
                <a:cs typeface="Times New Roman" pitchFamily="18" charset="0"/>
              </a:rPr>
              <a:t>Internet no esta preparada para las nuevas necesidades</a:t>
            </a:r>
          </a:p>
          <a:p>
            <a:pPr lvl="1">
              <a:lnSpc>
                <a:spcPct val="90000"/>
              </a:lnSpc>
              <a:buFontTx/>
              <a:buChar char="•"/>
            </a:pPr>
            <a:r>
              <a:rPr lang="es-AR" sz="3200" b="1" i="1" dirty="0">
                <a:solidFill>
                  <a:schemeClr val="bg1">
                    <a:lumMod val="75000"/>
                  </a:schemeClr>
                </a:solidFill>
                <a:latin typeface="Arial Rounded MT Bold" pitchFamily="34" charset="0"/>
                <a:cs typeface="Times New Roman" pitchFamily="18" charset="0"/>
              </a:rPr>
              <a:t>Videoconferencia - Trabajo en Grupo -Aplicaciones Científicas .</a:t>
            </a:r>
          </a:p>
          <a:p>
            <a:pPr>
              <a:lnSpc>
                <a:spcPct val="90000"/>
              </a:lnSpc>
            </a:pPr>
            <a:r>
              <a:rPr lang="es-AR" sz="3600" b="1" i="1" dirty="0">
                <a:solidFill>
                  <a:schemeClr val="bg1">
                    <a:lumMod val="75000"/>
                  </a:schemeClr>
                </a:solidFill>
                <a:latin typeface="Arial Rounded MT Bold" pitchFamily="34" charset="0"/>
                <a:cs typeface="Times New Roman" pitchFamily="18" charset="0"/>
              </a:rPr>
              <a:t>Seguridad  Intrínseca.</a:t>
            </a:r>
          </a:p>
        </p:txBody>
      </p:sp>
      <p:graphicFrame>
        <p:nvGraphicFramePr>
          <p:cNvPr id="6146" name="Object 4"/>
          <p:cNvGraphicFramePr>
            <a:graphicFrameLocks noChangeAspect="1"/>
          </p:cNvGraphicFramePr>
          <p:nvPr>
            <p:extLst>
              <p:ext uri="{D42A27DB-BD31-4B8C-83A1-F6EECF244321}">
                <p14:modId xmlns:p14="http://schemas.microsoft.com/office/powerpoint/2010/main" val="2930174598"/>
              </p:ext>
            </p:extLst>
          </p:nvPr>
        </p:nvGraphicFramePr>
        <p:xfrm>
          <a:off x="7236296" y="849312"/>
          <a:ext cx="914400" cy="631825"/>
        </p:xfrm>
        <a:graphic>
          <a:graphicData uri="http://schemas.openxmlformats.org/presentationml/2006/ole">
            <mc:AlternateContent xmlns:mc="http://schemas.openxmlformats.org/markup-compatibility/2006">
              <mc:Choice xmlns:v="urn:schemas-microsoft-com:vml" Requires="v">
                <p:oleObj spid="_x0000_s7170" name="Imagen de mapa de bits" r:id="rId4" imgW="1171429" imgH="809738" progId="PBrush">
                  <p:embed/>
                </p:oleObj>
              </mc:Choice>
              <mc:Fallback>
                <p:oleObj name="Imagen de mapa de bits" r:id="rId4" imgW="1171429" imgH="809738" progId="PBrush">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6296" y="849312"/>
                        <a:ext cx="914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73058"/>
                                        </p:tgtEl>
                                        <p:attrNameLst>
                                          <p:attrName>style.visibility</p:attrName>
                                        </p:attrNameLst>
                                      </p:cBhvr>
                                      <p:to>
                                        <p:strVal val="visible"/>
                                      </p:to>
                                    </p:set>
                                    <p:anim calcmode="lin" valueType="num">
                                      <p:cBhvr>
                                        <p:cTn id="7" dur="1000" fill="hold"/>
                                        <p:tgtEl>
                                          <p:spTgt spid="173058"/>
                                        </p:tgtEl>
                                        <p:attrNameLst>
                                          <p:attrName>ppt_w</p:attrName>
                                        </p:attrNameLst>
                                      </p:cBhvr>
                                      <p:tavLst>
                                        <p:tav tm="0">
                                          <p:val>
                                            <p:fltVal val="0"/>
                                          </p:val>
                                        </p:tav>
                                        <p:tav tm="100000">
                                          <p:val>
                                            <p:strVal val="#ppt_w"/>
                                          </p:val>
                                        </p:tav>
                                      </p:tavLst>
                                    </p:anim>
                                    <p:anim calcmode="lin" valueType="num">
                                      <p:cBhvr>
                                        <p:cTn id="8" dur="1000" fill="hold"/>
                                        <p:tgtEl>
                                          <p:spTgt spid="173058"/>
                                        </p:tgtEl>
                                        <p:attrNameLst>
                                          <p:attrName>ppt_h</p:attrName>
                                        </p:attrNameLst>
                                      </p:cBhvr>
                                      <p:tavLst>
                                        <p:tav tm="0">
                                          <p:val>
                                            <p:fltVal val="0"/>
                                          </p:val>
                                        </p:tav>
                                        <p:tav tm="100000">
                                          <p:val>
                                            <p:strVal val="#ppt_h"/>
                                          </p:val>
                                        </p:tav>
                                      </p:tavLst>
                                    </p:anim>
                                    <p:anim calcmode="lin" valueType="num">
                                      <p:cBhvr>
                                        <p:cTn id="9" dur="1000" fill="hold"/>
                                        <p:tgtEl>
                                          <p:spTgt spid="173058"/>
                                        </p:tgtEl>
                                        <p:attrNameLst>
                                          <p:attrName>style.rotation</p:attrName>
                                        </p:attrNameLst>
                                      </p:cBhvr>
                                      <p:tavLst>
                                        <p:tav tm="0">
                                          <p:val>
                                            <p:fltVal val="90"/>
                                          </p:val>
                                        </p:tav>
                                        <p:tav tm="100000">
                                          <p:val>
                                            <p:fltVal val="0"/>
                                          </p:val>
                                        </p:tav>
                                      </p:tavLst>
                                    </p:anim>
                                    <p:animEffect transition="in" filter="fade">
                                      <p:cBhvr>
                                        <p:cTn id="10" dur="1000"/>
                                        <p:tgtEl>
                                          <p:spTgt spid="173058"/>
                                        </p:tgtEl>
                                      </p:cBhvr>
                                    </p:animEffect>
                                  </p:childTnLst>
                                </p:cTn>
                              </p:par>
                              <p:par>
                                <p:cTn id="11" presetID="31" presetClass="entr" presetSubtype="0" fill="hold" nodeType="withEffect">
                                  <p:stCondLst>
                                    <p:cond delay="0"/>
                                  </p:stCondLst>
                                  <p:childTnLst>
                                    <p:set>
                                      <p:cBhvr>
                                        <p:cTn id="12" dur="1" fill="hold">
                                          <p:stCondLst>
                                            <p:cond delay="0"/>
                                          </p:stCondLst>
                                        </p:cTn>
                                        <p:tgtEl>
                                          <p:spTgt spid="6146"/>
                                        </p:tgtEl>
                                        <p:attrNameLst>
                                          <p:attrName>style.visibility</p:attrName>
                                        </p:attrNameLst>
                                      </p:cBhvr>
                                      <p:to>
                                        <p:strVal val="visible"/>
                                      </p:to>
                                    </p:set>
                                    <p:anim calcmode="lin" valueType="num">
                                      <p:cBhvr>
                                        <p:cTn id="13" dur="1000" fill="hold"/>
                                        <p:tgtEl>
                                          <p:spTgt spid="6146"/>
                                        </p:tgtEl>
                                        <p:attrNameLst>
                                          <p:attrName>ppt_w</p:attrName>
                                        </p:attrNameLst>
                                      </p:cBhvr>
                                      <p:tavLst>
                                        <p:tav tm="0">
                                          <p:val>
                                            <p:fltVal val="0"/>
                                          </p:val>
                                        </p:tav>
                                        <p:tav tm="100000">
                                          <p:val>
                                            <p:strVal val="#ppt_w"/>
                                          </p:val>
                                        </p:tav>
                                      </p:tavLst>
                                    </p:anim>
                                    <p:anim calcmode="lin" valueType="num">
                                      <p:cBhvr>
                                        <p:cTn id="14" dur="1000" fill="hold"/>
                                        <p:tgtEl>
                                          <p:spTgt spid="6146"/>
                                        </p:tgtEl>
                                        <p:attrNameLst>
                                          <p:attrName>ppt_h</p:attrName>
                                        </p:attrNameLst>
                                      </p:cBhvr>
                                      <p:tavLst>
                                        <p:tav tm="0">
                                          <p:val>
                                            <p:fltVal val="0"/>
                                          </p:val>
                                        </p:tav>
                                        <p:tav tm="100000">
                                          <p:val>
                                            <p:strVal val="#ppt_h"/>
                                          </p:val>
                                        </p:tav>
                                      </p:tavLst>
                                    </p:anim>
                                    <p:anim calcmode="lin" valueType="num">
                                      <p:cBhvr>
                                        <p:cTn id="15" dur="1000" fill="hold"/>
                                        <p:tgtEl>
                                          <p:spTgt spid="6146"/>
                                        </p:tgtEl>
                                        <p:attrNameLst>
                                          <p:attrName>style.rotation</p:attrName>
                                        </p:attrNameLst>
                                      </p:cBhvr>
                                      <p:tavLst>
                                        <p:tav tm="0">
                                          <p:val>
                                            <p:fltVal val="90"/>
                                          </p:val>
                                        </p:tav>
                                        <p:tav tm="100000">
                                          <p:val>
                                            <p:fltVal val="0"/>
                                          </p:val>
                                        </p:tav>
                                      </p:tavLst>
                                    </p:anim>
                                    <p:animEffect transition="in" filter="fade">
                                      <p:cBhvr>
                                        <p:cTn id="16" dur="1000"/>
                                        <p:tgtEl>
                                          <p:spTgt spid="6146"/>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6148">
                                            <p:bg/>
                                          </p:spTgt>
                                        </p:tgtEl>
                                        <p:attrNameLst>
                                          <p:attrName>style.visibility</p:attrName>
                                        </p:attrNameLst>
                                      </p:cBhvr>
                                      <p:to>
                                        <p:strVal val="visible"/>
                                      </p:to>
                                    </p:set>
                                    <p:anim calcmode="lin" valueType="num">
                                      <p:cBhvr>
                                        <p:cTn id="21" dur="1000" fill="hold"/>
                                        <p:tgtEl>
                                          <p:spTgt spid="6148">
                                            <p:bg/>
                                          </p:spTgt>
                                        </p:tgtEl>
                                        <p:attrNameLst>
                                          <p:attrName>ppt_w</p:attrName>
                                        </p:attrNameLst>
                                      </p:cBhvr>
                                      <p:tavLst>
                                        <p:tav tm="0">
                                          <p:val>
                                            <p:fltVal val="0"/>
                                          </p:val>
                                        </p:tav>
                                        <p:tav tm="100000">
                                          <p:val>
                                            <p:strVal val="#ppt_w"/>
                                          </p:val>
                                        </p:tav>
                                      </p:tavLst>
                                    </p:anim>
                                    <p:anim calcmode="lin" valueType="num">
                                      <p:cBhvr>
                                        <p:cTn id="22" dur="1000" fill="hold"/>
                                        <p:tgtEl>
                                          <p:spTgt spid="6148">
                                            <p:bg/>
                                          </p:spTgt>
                                        </p:tgtEl>
                                        <p:attrNameLst>
                                          <p:attrName>ppt_h</p:attrName>
                                        </p:attrNameLst>
                                      </p:cBhvr>
                                      <p:tavLst>
                                        <p:tav tm="0">
                                          <p:val>
                                            <p:fltVal val="0"/>
                                          </p:val>
                                        </p:tav>
                                        <p:tav tm="100000">
                                          <p:val>
                                            <p:strVal val="#ppt_h"/>
                                          </p:val>
                                        </p:tav>
                                      </p:tavLst>
                                    </p:anim>
                                    <p:anim calcmode="lin" valueType="num">
                                      <p:cBhvr>
                                        <p:cTn id="23" dur="1000" fill="hold"/>
                                        <p:tgtEl>
                                          <p:spTgt spid="6148">
                                            <p:bg/>
                                          </p:spTgt>
                                        </p:tgtEl>
                                        <p:attrNameLst>
                                          <p:attrName>style.rotation</p:attrName>
                                        </p:attrNameLst>
                                      </p:cBhvr>
                                      <p:tavLst>
                                        <p:tav tm="0">
                                          <p:val>
                                            <p:fltVal val="90"/>
                                          </p:val>
                                        </p:tav>
                                        <p:tav tm="100000">
                                          <p:val>
                                            <p:fltVal val="0"/>
                                          </p:val>
                                        </p:tav>
                                      </p:tavLst>
                                    </p:anim>
                                    <p:animEffect transition="in" filter="fade">
                                      <p:cBhvr>
                                        <p:cTn id="24" dur="1000"/>
                                        <p:tgtEl>
                                          <p:spTgt spid="6148">
                                            <p:bg/>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6148">
                                            <p:txEl>
                                              <p:pRg st="0" end="0"/>
                                            </p:txEl>
                                          </p:spTgt>
                                        </p:tgtEl>
                                        <p:attrNameLst>
                                          <p:attrName>style.visibility</p:attrName>
                                        </p:attrNameLst>
                                      </p:cBhvr>
                                      <p:to>
                                        <p:strVal val="visible"/>
                                      </p:to>
                                    </p:set>
                                    <p:anim calcmode="lin" valueType="num">
                                      <p:cBhvr>
                                        <p:cTn id="29" dur="1000" fill="hold"/>
                                        <p:tgtEl>
                                          <p:spTgt spid="6148">
                                            <p:txEl>
                                              <p:pRg st="0" end="0"/>
                                            </p:txEl>
                                          </p:spTgt>
                                        </p:tgtEl>
                                        <p:attrNameLst>
                                          <p:attrName>ppt_w</p:attrName>
                                        </p:attrNameLst>
                                      </p:cBhvr>
                                      <p:tavLst>
                                        <p:tav tm="0">
                                          <p:val>
                                            <p:fltVal val="0"/>
                                          </p:val>
                                        </p:tav>
                                        <p:tav tm="100000">
                                          <p:val>
                                            <p:strVal val="#ppt_w"/>
                                          </p:val>
                                        </p:tav>
                                      </p:tavLst>
                                    </p:anim>
                                    <p:anim calcmode="lin" valueType="num">
                                      <p:cBhvr>
                                        <p:cTn id="30" dur="1000" fill="hold"/>
                                        <p:tgtEl>
                                          <p:spTgt spid="6148">
                                            <p:txEl>
                                              <p:pRg st="0" end="0"/>
                                            </p:txEl>
                                          </p:spTgt>
                                        </p:tgtEl>
                                        <p:attrNameLst>
                                          <p:attrName>ppt_h</p:attrName>
                                        </p:attrNameLst>
                                      </p:cBhvr>
                                      <p:tavLst>
                                        <p:tav tm="0">
                                          <p:val>
                                            <p:fltVal val="0"/>
                                          </p:val>
                                        </p:tav>
                                        <p:tav tm="100000">
                                          <p:val>
                                            <p:strVal val="#ppt_h"/>
                                          </p:val>
                                        </p:tav>
                                      </p:tavLst>
                                    </p:anim>
                                    <p:anim calcmode="lin" valueType="num">
                                      <p:cBhvr>
                                        <p:cTn id="31" dur="1000" fill="hold"/>
                                        <p:tgtEl>
                                          <p:spTgt spid="6148">
                                            <p:txEl>
                                              <p:pRg st="0" end="0"/>
                                            </p:txEl>
                                          </p:spTgt>
                                        </p:tgtEl>
                                        <p:attrNameLst>
                                          <p:attrName>style.rotation</p:attrName>
                                        </p:attrNameLst>
                                      </p:cBhvr>
                                      <p:tavLst>
                                        <p:tav tm="0">
                                          <p:val>
                                            <p:fltVal val="90"/>
                                          </p:val>
                                        </p:tav>
                                        <p:tav tm="100000">
                                          <p:val>
                                            <p:fltVal val="0"/>
                                          </p:val>
                                        </p:tav>
                                      </p:tavLst>
                                    </p:anim>
                                    <p:animEffect transition="in" filter="fade">
                                      <p:cBhvr>
                                        <p:cTn id="32" dur="1000"/>
                                        <p:tgtEl>
                                          <p:spTgt spid="614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6148">
                                            <p:txEl>
                                              <p:pRg st="1" end="1"/>
                                            </p:txEl>
                                          </p:spTgt>
                                        </p:tgtEl>
                                        <p:attrNameLst>
                                          <p:attrName>style.visibility</p:attrName>
                                        </p:attrNameLst>
                                      </p:cBhvr>
                                      <p:to>
                                        <p:strVal val="visible"/>
                                      </p:to>
                                    </p:set>
                                    <p:anim calcmode="lin" valueType="num">
                                      <p:cBhvr>
                                        <p:cTn id="37" dur="1000" fill="hold"/>
                                        <p:tgtEl>
                                          <p:spTgt spid="6148">
                                            <p:txEl>
                                              <p:pRg st="1" end="1"/>
                                            </p:txEl>
                                          </p:spTgt>
                                        </p:tgtEl>
                                        <p:attrNameLst>
                                          <p:attrName>ppt_w</p:attrName>
                                        </p:attrNameLst>
                                      </p:cBhvr>
                                      <p:tavLst>
                                        <p:tav tm="0">
                                          <p:val>
                                            <p:fltVal val="0"/>
                                          </p:val>
                                        </p:tav>
                                        <p:tav tm="100000">
                                          <p:val>
                                            <p:strVal val="#ppt_w"/>
                                          </p:val>
                                        </p:tav>
                                      </p:tavLst>
                                    </p:anim>
                                    <p:anim calcmode="lin" valueType="num">
                                      <p:cBhvr>
                                        <p:cTn id="38" dur="1000" fill="hold"/>
                                        <p:tgtEl>
                                          <p:spTgt spid="6148">
                                            <p:txEl>
                                              <p:pRg st="1" end="1"/>
                                            </p:txEl>
                                          </p:spTgt>
                                        </p:tgtEl>
                                        <p:attrNameLst>
                                          <p:attrName>ppt_h</p:attrName>
                                        </p:attrNameLst>
                                      </p:cBhvr>
                                      <p:tavLst>
                                        <p:tav tm="0">
                                          <p:val>
                                            <p:fltVal val="0"/>
                                          </p:val>
                                        </p:tav>
                                        <p:tav tm="100000">
                                          <p:val>
                                            <p:strVal val="#ppt_h"/>
                                          </p:val>
                                        </p:tav>
                                      </p:tavLst>
                                    </p:anim>
                                    <p:anim calcmode="lin" valueType="num">
                                      <p:cBhvr>
                                        <p:cTn id="39" dur="1000" fill="hold"/>
                                        <p:tgtEl>
                                          <p:spTgt spid="6148">
                                            <p:txEl>
                                              <p:pRg st="1" end="1"/>
                                            </p:txEl>
                                          </p:spTgt>
                                        </p:tgtEl>
                                        <p:attrNameLst>
                                          <p:attrName>style.rotation</p:attrName>
                                        </p:attrNameLst>
                                      </p:cBhvr>
                                      <p:tavLst>
                                        <p:tav tm="0">
                                          <p:val>
                                            <p:fltVal val="90"/>
                                          </p:val>
                                        </p:tav>
                                        <p:tav tm="100000">
                                          <p:val>
                                            <p:fltVal val="0"/>
                                          </p:val>
                                        </p:tav>
                                      </p:tavLst>
                                    </p:anim>
                                    <p:animEffect transition="in" filter="fade">
                                      <p:cBhvr>
                                        <p:cTn id="40" dur="1000"/>
                                        <p:tgtEl>
                                          <p:spTgt spid="6148">
                                            <p:txEl>
                                              <p:pRg st="1" end="1"/>
                                            </p:txEl>
                                          </p:spTgt>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6148">
                                            <p:txEl>
                                              <p:pRg st="2" end="2"/>
                                            </p:txEl>
                                          </p:spTgt>
                                        </p:tgtEl>
                                        <p:attrNameLst>
                                          <p:attrName>style.visibility</p:attrName>
                                        </p:attrNameLst>
                                      </p:cBhvr>
                                      <p:to>
                                        <p:strVal val="visible"/>
                                      </p:to>
                                    </p:set>
                                    <p:anim calcmode="lin" valueType="num">
                                      <p:cBhvr>
                                        <p:cTn id="43" dur="1000" fill="hold"/>
                                        <p:tgtEl>
                                          <p:spTgt spid="6148">
                                            <p:txEl>
                                              <p:pRg st="2" end="2"/>
                                            </p:txEl>
                                          </p:spTgt>
                                        </p:tgtEl>
                                        <p:attrNameLst>
                                          <p:attrName>ppt_w</p:attrName>
                                        </p:attrNameLst>
                                      </p:cBhvr>
                                      <p:tavLst>
                                        <p:tav tm="0">
                                          <p:val>
                                            <p:fltVal val="0"/>
                                          </p:val>
                                        </p:tav>
                                        <p:tav tm="100000">
                                          <p:val>
                                            <p:strVal val="#ppt_w"/>
                                          </p:val>
                                        </p:tav>
                                      </p:tavLst>
                                    </p:anim>
                                    <p:anim calcmode="lin" valueType="num">
                                      <p:cBhvr>
                                        <p:cTn id="44" dur="1000" fill="hold"/>
                                        <p:tgtEl>
                                          <p:spTgt spid="6148">
                                            <p:txEl>
                                              <p:pRg st="2" end="2"/>
                                            </p:txEl>
                                          </p:spTgt>
                                        </p:tgtEl>
                                        <p:attrNameLst>
                                          <p:attrName>ppt_h</p:attrName>
                                        </p:attrNameLst>
                                      </p:cBhvr>
                                      <p:tavLst>
                                        <p:tav tm="0">
                                          <p:val>
                                            <p:fltVal val="0"/>
                                          </p:val>
                                        </p:tav>
                                        <p:tav tm="100000">
                                          <p:val>
                                            <p:strVal val="#ppt_h"/>
                                          </p:val>
                                        </p:tav>
                                      </p:tavLst>
                                    </p:anim>
                                    <p:anim calcmode="lin" valueType="num">
                                      <p:cBhvr>
                                        <p:cTn id="45" dur="1000" fill="hold"/>
                                        <p:tgtEl>
                                          <p:spTgt spid="6148">
                                            <p:txEl>
                                              <p:pRg st="2" end="2"/>
                                            </p:txEl>
                                          </p:spTgt>
                                        </p:tgtEl>
                                        <p:attrNameLst>
                                          <p:attrName>style.rotation</p:attrName>
                                        </p:attrNameLst>
                                      </p:cBhvr>
                                      <p:tavLst>
                                        <p:tav tm="0">
                                          <p:val>
                                            <p:fltVal val="90"/>
                                          </p:val>
                                        </p:tav>
                                        <p:tav tm="100000">
                                          <p:val>
                                            <p:fltVal val="0"/>
                                          </p:val>
                                        </p:tav>
                                      </p:tavLst>
                                    </p:anim>
                                    <p:animEffect transition="in" filter="fade">
                                      <p:cBhvr>
                                        <p:cTn id="46" dur="1000"/>
                                        <p:tgtEl>
                                          <p:spTgt spid="6148">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0" nodeType="clickEffect">
                                  <p:stCondLst>
                                    <p:cond delay="0"/>
                                  </p:stCondLst>
                                  <p:childTnLst>
                                    <p:set>
                                      <p:cBhvr>
                                        <p:cTn id="50" dur="1" fill="hold">
                                          <p:stCondLst>
                                            <p:cond delay="0"/>
                                          </p:stCondLst>
                                        </p:cTn>
                                        <p:tgtEl>
                                          <p:spTgt spid="6148">
                                            <p:txEl>
                                              <p:pRg st="3" end="3"/>
                                            </p:txEl>
                                          </p:spTgt>
                                        </p:tgtEl>
                                        <p:attrNameLst>
                                          <p:attrName>style.visibility</p:attrName>
                                        </p:attrNameLst>
                                      </p:cBhvr>
                                      <p:to>
                                        <p:strVal val="visible"/>
                                      </p:to>
                                    </p:set>
                                    <p:anim calcmode="lin" valueType="num">
                                      <p:cBhvr>
                                        <p:cTn id="51" dur="1000" fill="hold"/>
                                        <p:tgtEl>
                                          <p:spTgt spid="6148">
                                            <p:txEl>
                                              <p:pRg st="3" end="3"/>
                                            </p:txEl>
                                          </p:spTgt>
                                        </p:tgtEl>
                                        <p:attrNameLst>
                                          <p:attrName>ppt_w</p:attrName>
                                        </p:attrNameLst>
                                      </p:cBhvr>
                                      <p:tavLst>
                                        <p:tav tm="0">
                                          <p:val>
                                            <p:fltVal val="0"/>
                                          </p:val>
                                        </p:tav>
                                        <p:tav tm="100000">
                                          <p:val>
                                            <p:strVal val="#ppt_w"/>
                                          </p:val>
                                        </p:tav>
                                      </p:tavLst>
                                    </p:anim>
                                    <p:anim calcmode="lin" valueType="num">
                                      <p:cBhvr>
                                        <p:cTn id="52" dur="1000" fill="hold"/>
                                        <p:tgtEl>
                                          <p:spTgt spid="6148">
                                            <p:txEl>
                                              <p:pRg st="3" end="3"/>
                                            </p:txEl>
                                          </p:spTgt>
                                        </p:tgtEl>
                                        <p:attrNameLst>
                                          <p:attrName>ppt_h</p:attrName>
                                        </p:attrNameLst>
                                      </p:cBhvr>
                                      <p:tavLst>
                                        <p:tav tm="0">
                                          <p:val>
                                            <p:fltVal val="0"/>
                                          </p:val>
                                        </p:tav>
                                        <p:tav tm="100000">
                                          <p:val>
                                            <p:strVal val="#ppt_h"/>
                                          </p:val>
                                        </p:tav>
                                      </p:tavLst>
                                    </p:anim>
                                    <p:anim calcmode="lin" valueType="num">
                                      <p:cBhvr>
                                        <p:cTn id="53" dur="1000" fill="hold"/>
                                        <p:tgtEl>
                                          <p:spTgt spid="6148">
                                            <p:txEl>
                                              <p:pRg st="3" end="3"/>
                                            </p:txEl>
                                          </p:spTgt>
                                        </p:tgtEl>
                                        <p:attrNameLst>
                                          <p:attrName>style.rotation</p:attrName>
                                        </p:attrNameLst>
                                      </p:cBhvr>
                                      <p:tavLst>
                                        <p:tav tm="0">
                                          <p:val>
                                            <p:fltVal val="90"/>
                                          </p:val>
                                        </p:tav>
                                        <p:tav tm="100000">
                                          <p:val>
                                            <p:fltVal val="0"/>
                                          </p:val>
                                        </p:tav>
                                      </p:tavLst>
                                    </p:anim>
                                    <p:animEffect transition="in" filter="fade">
                                      <p:cBhvr>
                                        <p:cTn id="54" dur="1000"/>
                                        <p:tgtEl>
                                          <p:spTgt spid="614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8" grpId="0" animBg="1"/>
      <p:bldP spid="6148" grpId="0"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179512" y="228600"/>
            <a:ext cx="8659688" cy="1219200"/>
          </a:xfrm>
          <a:solidFill>
            <a:schemeClr val="accent2">
              <a:lumMod val="25000"/>
              <a:lumOff val="75000"/>
            </a:schemeClr>
          </a:solidFill>
          <a:ln w="76200" cap="flat">
            <a:solidFill>
              <a:schemeClr val="bg1">
                <a:lumMod val="60000"/>
                <a:lumOff val="40000"/>
              </a:schemeClr>
            </a:solidFill>
            <a:miter lim="800000"/>
            <a:headEnd/>
            <a:tailEnd/>
          </a:ln>
        </p:spPr>
        <p:txBody>
          <a:bodyPr vert="horz" wrap="square" lIns="91440" tIns="45720" rIns="91440" bIns="45720" numCol="1" anchor="ctr" anchorCtr="0" compatLnSpc="1">
            <a:prstTxWarp prst="textNoShape">
              <a:avLst/>
            </a:prstTxWarp>
          </a:bodyPr>
          <a:lstStyle/>
          <a:p>
            <a:r>
              <a:rPr lang="es-AR" sz="3200" b="1" i="1">
                <a:solidFill>
                  <a:schemeClr val="accent2">
                    <a:lumMod val="75000"/>
                    <a:lumOff val="25000"/>
                  </a:schemeClr>
                </a:solidFill>
                <a:effectLst>
                  <a:outerShdw blurRad="38100" dist="38100" dir="2700000" algn="tl">
                    <a:srgbClr val="000000"/>
                  </a:outerShdw>
                </a:effectLst>
                <a:latin typeface="Arial" pitchFamily="34" charset="0"/>
              </a:rPr>
              <a:t>WWW2  -  Internet 2</a:t>
            </a:r>
            <a:br>
              <a:rPr lang="es-AR" sz="3200" b="1" i="1">
                <a:solidFill>
                  <a:schemeClr val="accent2">
                    <a:lumMod val="75000"/>
                    <a:lumOff val="25000"/>
                  </a:schemeClr>
                </a:solidFill>
                <a:effectLst>
                  <a:outerShdw blurRad="38100" dist="38100" dir="2700000" algn="tl">
                    <a:srgbClr val="000000"/>
                  </a:outerShdw>
                </a:effectLst>
                <a:latin typeface="Arial" pitchFamily="34" charset="0"/>
              </a:rPr>
            </a:br>
            <a:r>
              <a:rPr lang="es-AR" sz="3200" b="1" i="1">
                <a:solidFill>
                  <a:schemeClr val="accent2">
                    <a:lumMod val="75000"/>
                    <a:lumOff val="25000"/>
                  </a:schemeClr>
                </a:solidFill>
                <a:effectLst>
                  <a:outerShdw blurRad="38100" dist="38100" dir="2700000" algn="tl">
                    <a:srgbClr val="000000"/>
                  </a:outerShdw>
                </a:effectLst>
                <a:latin typeface="Arial" pitchFamily="34" charset="0"/>
              </a:rPr>
              <a:t>Tendencias de Estilo</a:t>
            </a:r>
          </a:p>
        </p:txBody>
      </p:sp>
      <p:sp>
        <p:nvSpPr>
          <p:cNvPr id="7172" name="Rectangle 3"/>
          <p:cNvSpPr>
            <a:spLocks noGrp="1" noChangeArrowheads="1"/>
          </p:cNvSpPr>
          <p:nvPr>
            <p:ph type="body" idx="1"/>
          </p:nvPr>
        </p:nvSpPr>
        <p:spPr>
          <a:xfrm>
            <a:off x="179512" y="1752600"/>
            <a:ext cx="8735888" cy="4572000"/>
          </a:xfrm>
          <a:solidFill>
            <a:schemeClr val="accent2">
              <a:lumMod val="25000"/>
              <a:lumOff val="75000"/>
            </a:schemeClr>
          </a:solidFill>
          <a:ln w="76200" cap="flat">
            <a:solidFill>
              <a:schemeClr val="bg1">
                <a:lumMod val="60000"/>
                <a:lumOff val="40000"/>
              </a:schemeClr>
            </a:solidFill>
          </a:ln>
        </p:spPr>
        <p:txBody>
          <a:bodyPr/>
          <a:lstStyle/>
          <a:p>
            <a:pPr>
              <a:lnSpc>
                <a:spcPct val="90000"/>
              </a:lnSpc>
            </a:pPr>
            <a:r>
              <a:rPr lang="es-ES_tradnl" b="1" i="1" dirty="0">
                <a:solidFill>
                  <a:schemeClr val="accent6">
                    <a:lumMod val="75000"/>
                    <a:lumOff val="25000"/>
                  </a:schemeClr>
                </a:solidFill>
                <a:latin typeface="Arial Rounded MT Bold" pitchFamily="34" charset="0"/>
                <a:cs typeface="Times New Roman" pitchFamily="18" charset="0"/>
              </a:rPr>
              <a:t>Programación Orientada a Objetos</a:t>
            </a:r>
          </a:p>
          <a:p>
            <a:pPr lvl="1">
              <a:lnSpc>
                <a:spcPct val="90000"/>
              </a:lnSpc>
              <a:buFontTx/>
              <a:buChar char="•"/>
            </a:pPr>
            <a:r>
              <a:rPr lang="es-AR" sz="3200" b="1" i="1" dirty="0">
                <a:solidFill>
                  <a:schemeClr val="accent6">
                    <a:lumMod val="75000"/>
                    <a:lumOff val="25000"/>
                  </a:schemeClr>
                </a:solidFill>
                <a:latin typeface="Arial Rounded MT Bold" pitchFamily="34" charset="0"/>
                <a:cs typeface="Times New Roman" pitchFamily="18" charset="0"/>
              </a:rPr>
              <a:t>Modularización de Software </a:t>
            </a:r>
          </a:p>
          <a:p>
            <a:pPr lvl="2">
              <a:lnSpc>
                <a:spcPct val="90000"/>
              </a:lnSpc>
            </a:pPr>
            <a:r>
              <a:rPr lang="es-AR" sz="3200" b="1" i="1" dirty="0">
                <a:solidFill>
                  <a:schemeClr val="accent6">
                    <a:lumMod val="75000"/>
                    <a:lumOff val="25000"/>
                  </a:schemeClr>
                </a:solidFill>
                <a:latin typeface="Arial Rounded MT Bold" pitchFamily="34" charset="0"/>
                <a:cs typeface="Times New Roman" pitchFamily="18" charset="0"/>
                <a:sym typeface="Wingdings 3" pitchFamily="18" charset="2"/>
              </a:rPr>
              <a:t>  Componentes Interoperables</a:t>
            </a:r>
          </a:p>
          <a:p>
            <a:pPr>
              <a:lnSpc>
                <a:spcPct val="90000"/>
              </a:lnSpc>
            </a:pPr>
            <a:r>
              <a:rPr lang="es-AR" b="1" i="1" dirty="0">
                <a:solidFill>
                  <a:schemeClr val="accent6">
                    <a:lumMod val="75000"/>
                    <a:lumOff val="25000"/>
                  </a:schemeClr>
                </a:solidFill>
                <a:latin typeface="Arial Rounded MT Bold" pitchFamily="34" charset="0"/>
                <a:cs typeface="Times New Roman" pitchFamily="18" charset="0"/>
              </a:rPr>
              <a:t> Espacios Distribuidos.</a:t>
            </a:r>
          </a:p>
          <a:p>
            <a:pPr>
              <a:lnSpc>
                <a:spcPct val="90000"/>
              </a:lnSpc>
            </a:pPr>
            <a:r>
              <a:rPr lang="es-AR" b="1" i="1" dirty="0">
                <a:solidFill>
                  <a:schemeClr val="accent6">
                    <a:lumMod val="75000"/>
                    <a:lumOff val="25000"/>
                  </a:schemeClr>
                </a:solidFill>
                <a:latin typeface="Arial Rounded MT Bold" pitchFamily="34" charset="0"/>
                <a:cs typeface="Times New Roman" pitchFamily="18" charset="0"/>
              </a:rPr>
              <a:t>Desarrollo y Estandarización de </a:t>
            </a:r>
            <a:r>
              <a:rPr lang="es-AR" b="1" i="1" dirty="0" err="1">
                <a:solidFill>
                  <a:schemeClr val="accent6">
                    <a:lumMod val="75000"/>
                    <a:lumOff val="25000"/>
                  </a:schemeClr>
                </a:solidFill>
                <a:latin typeface="Arial Rounded MT Bold" pitchFamily="34" charset="0"/>
                <a:cs typeface="Times New Roman" pitchFamily="18" charset="0"/>
              </a:rPr>
              <a:t>API’s</a:t>
            </a:r>
            <a:endParaRPr lang="es-AR" b="1" i="1" dirty="0">
              <a:solidFill>
                <a:schemeClr val="accent6">
                  <a:lumMod val="75000"/>
                  <a:lumOff val="25000"/>
                </a:schemeClr>
              </a:solidFill>
              <a:latin typeface="Arial Rounded MT Bold" pitchFamily="34" charset="0"/>
              <a:cs typeface="Times New Roman" pitchFamily="18" charset="0"/>
            </a:endParaRPr>
          </a:p>
          <a:p>
            <a:pPr>
              <a:lnSpc>
                <a:spcPct val="90000"/>
              </a:lnSpc>
            </a:pPr>
            <a:r>
              <a:rPr lang="es-AR" b="1" i="1" dirty="0">
                <a:solidFill>
                  <a:schemeClr val="accent6">
                    <a:lumMod val="75000"/>
                    <a:lumOff val="25000"/>
                  </a:schemeClr>
                </a:solidFill>
                <a:latin typeface="Arial Rounded MT Bold" pitchFamily="34" charset="0"/>
                <a:cs typeface="Times New Roman" pitchFamily="18" charset="0"/>
              </a:rPr>
              <a:t>Gestión de Red Inteligente.</a:t>
            </a:r>
          </a:p>
          <a:p>
            <a:pPr>
              <a:lnSpc>
                <a:spcPct val="90000"/>
              </a:lnSpc>
            </a:pPr>
            <a:r>
              <a:rPr lang="es-AR" b="1" i="1" dirty="0">
                <a:solidFill>
                  <a:schemeClr val="accent6">
                    <a:lumMod val="75000"/>
                    <a:lumOff val="25000"/>
                  </a:schemeClr>
                </a:solidFill>
                <a:latin typeface="Arial Rounded MT Bold" pitchFamily="34" charset="0"/>
                <a:cs typeface="Times New Roman" pitchFamily="18" charset="0"/>
              </a:rPr>
              <a:t>Rendimiento Integrado.</a:t>
            </a:r>
          </a:p>
        </p:txBody>
      </p:sp>
      <p:graphicFrame>
        <p:nvGraphicFramePr>
          <p:cNvPr id="7170" name="Object 4"/>
          <p:cNvGraphicFramePr>
            <a:graphicFrameLocks noChangeAspect="1"/>
          </p:cNvGraphicFramePr>
          <p:nvPr/>
        </p:nvGraphicFramePr>
        <p:xfrm>
          <a:off x="7620000" y="533400"/>
          <a:ext cx="914400" cy="631825"/>
        </p:xfrm>
        <a:graphic>
          <a:graphicData uri="http://schemas.openxmlformats.org/presentationml/2006/ole">
            <mc:AlternateContent xmlns:mc="http://schemas.openxmlformats.org/markup-compatibility/2006">
              <mc:Choice xmlns:v="urn:schemas-microsoft-com:vml" Requires="v">
                <p:oleObj spid="_x0000_s8194" name="Imagen de mapa de bits" r:id="rId4" imgW="1171429" imgH="809738" progId="PBrush">
                  <p:embed/>
                </p:oleObj>
              </mc:Choice>
              <mc:Fallback>
                <p:oleObj name="Imagen de mapa de bits" r:id="rId4" imgW="1171429" imgH="809738" progId="PBrush">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533400"/>
                        <a:ext cx="914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75106"/>
                                        </p:tgtEl>
                                        <p:attrNameLst>
                                          <p:attrName>style.visibility</p:attrName>
                                        </p:attrNameLst>
                                      </p:cBhvr>
                                      <p:to>
                                        <p:strVal val="visible"/>
                                      </p:to>
                                    </p:set>
                                    <p:anim calcmode="lin" valueType="num">
                                      <p:cBhvr>
                                        <p:cTn id="7" dur="1000" fill="hold"/>
                                        <p:tgtEl>
                                          <p:spTgt spid="175106"/>
                                        </p:tgtEl>
                                        <p:attrNameLst>
                                          <p:attrName>ppt_w</p:attrName>
                                        </p:attrNameLst>
                                      </p:cBhvr>
                                      <p:tavLst>
                                        <p:tav tm="0">
                                          <p:val>
                                            <p:fltVal val="0"/>
                                          </p:val>
                                        </p:tav>
                                        <p:tav tm="100000">
                                          <p:val>
                                            <p:strVal val="#ppt_w"/>
                                          </p:val>
                                        </p:tav>
                                      </p:tavLst>
                                    </p:anim>
                                    <p:anim calcmode="lin" valueType="num">
                                      <p:cBhvr>
                                        <p:cTn id="8" dur="1000" fill="hold"/>
                                        <p:tgtEl>
                                          <p:spTgt spid="175106"/>
                                        </p:tgtEl>
                                        <p:attrNameLst>
                                          <p:attrName>ppt_h</p:attrName>
                                        </p:attrNameLst>
                                      </p:cBhvr>
                                      <p:tavLst>
                                        <p:tav tm="0">
                                          <p:val>
                                            <p:fltVal val="0"/>
                                          </p:val>
                                        </p:tav>
                                        <p:tav tm="100000">
                                          <p:val>
                                            <p:strVal val="#ppt_h"/>
                                          </p:val>
                                        </p:tav>
                                      </p:tavLst>
                                    </p:anim>
                                    <p:anim calcmode="lin" valueType="num">
                                      <p:cBhvr>
                                        <p:cTn id="9" dur="1000" fill="hold"/>
                                        <p:tgtEl>
                                          <p:spTgt spid="175106"/>
                                        </p:tgtEl>
                                        <p:attrNameLst>
                                          <p:attrName>style.rotation</p:attrName>
                                        </p:attrNameLst>
                                      </p:cBhvr>
                                      <p:tavLst>
                                        <p:tav tm="0">
                                          <p:val>
                                            <p:fltVal val="90"/>
                                          </p:val>
                                        </p:tav>
                                        <p:tav tm="100000">
                                          <p:val>
                                            <p:fltVal val="0"/>
                                          </p:val>
                                        </p:tav>
                                      </p:tavLst>
                                    </p:anim>
                                    <p:animEffect transition="in" filter="fade">
                                      <p:cBhvr>
                                        <p:cTn id="10" dur="1000"/>
                                        <p:tgtEl>
                                          <p:spTgt spid="175106"/>
                                        </p:tgtEl>
                                      </p:cBhvr>
                                    </p:animEffect>
                                  </p:childTnLst>
                                </p:cTn>
                              </p:par>
                              <p:par>
                                <p:cTn id="11" presetID="31" presetClass="entr" presetSubtype="0" fill="hold" nodeType="withEffect">
                                  <p:stCondLst>
                                    <p:cond delay="0"/>
                                  </p:stCondLst>
                                  <p:childTnLst>
                                    <p:set>
                                      <p:cBhvr>
                                        <p:cTn id="12" dur="1" fill="hold">
                                          <p:stCondLst>
                                            <p:cond delay="0"/>
                                          </p:stCondLst>
                                        </p:cTn>
                                        <p:tgtEl>
                                          <p:spTgt spid="7170"/>
                                        </p:tgtEl>
                                        <p:attrNameLst>
                                          <p:attrName>style.visibility</p:attrName>
                                        </p:attrNameLst>
                                      </p:cBhvr>
                                      <p:to>
                                        <p:strVal val="visible"/>
                                      </p:to>
                                    </p:set>
                                    <p:anim calcmode="lin" valueType="num">
                                      <p:cBhvr>
                                        <p:cTn id="13" dur="1000" fill="hold"/>
                                        <p:tgtEl>
                                          <p:spTgt spid="7170"/>
                                        </p:tgtEl>
                                        <p:attrNameLst>
                                          <p:attrName>ppt_w</p:attrName>
                                        </p:attrNameLst>
                                      </p:cBhvr>
                                      <p:tavLst>
                                        <p:tav tm="0">
                                          <p:val>
                                            <p:fltVal val="0"/>
                                          </p:val>
                                        </p:tav>
                                        <p:tav tm="100000">
                                          <p:val>
                                            <p:strVal val="#ppt_w"/>
                                          </p:val>
                                        </p:tav>
                                      </p:tavLst>
                                    </p:anim>
                                    <p:anim calcmode="lin" valueType="num">
                                      <p:cBhvr>
                                        <p:cTn id="14" dur="1000" fill="hold"/>
                                        <p:tgtEl>
                                          <p:spTgt spid="7170"/>
                                        </p:tgtEl>
                                        <p:attrNameLst>
                                          <p:attrName>ppt_h</p:attrName>
                                        </p:attrNameLst>
                                      </p:cBhvr>
                                      <p:tavLst>
                                        <p:tav tm="0">
                                          <p:val>
                                            <p:fltVal val="0"/>
                                          </p:val>
                                        </p:tav>
                                        <p:tav tm="100000">
                                          <p:val>
                                            <p:strVal val="#ppt_h"/>
                                          </p:val>
                                        </p:tav>
                                      </p:tavLst>
                                    </p:anim>
                                    <p:anim calcmode="lin" valueType="num">
                                      <p:cBhvr>
                                        <p:cTn id="15" dur="1000" fill="hold"/>
                                        <p:tgtEl>
                                          <p:spTgt spid="7170"/>
                                        </p:tgtEl>
                                        <p:attrNameLst>
                                          <p:attrName>style.rotation</p:attrName>
                                        </p:attrNameLst>
                                      </p:cBhvr>
                                      <p:tavLst>
                                        <p:tav tm="0">
                                          <p:val>
                                            <p:fltVal val="90"/>
                                          </p:val>
                                        </p:tav>
                                        <p:tav tm="100000">
                                          <p:val>
                                            <p:fltVal val="0"/>
                                          </p:val>
                                        </p:tav>
                                      </p:tavLst>
                                    </p:anim>
                                    <p:animEffect transition="in" filter="fade">
                                      <p:cBhvr>
                                        <p:cTn id="16" dur="1000"/>
                                        <p:tgtEl>
                                          <p:spTgt spid="7170"/>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7172">
                                            <p:bg/>
                                          </p:spTgt>
                                        </p:tgtEl>
                                        <p:attrNameLst>
                                          <p:attrName>style.visibility</p:attrName>
                                        </p:attrNameLst>
                                      </p:cBhvr>
                                      <p:to>
                                        <p:strVal val="visible"/>
                                      </p:to>
                                    </p:set>
                                    <p:anim calcmode="lin" valueType="num">
                                      <p:cBhvr>
                                        <p:cTn id="21" dur="1000" fill="hold"/>
                                        <p:tgtEl>
                                          <p:spTgt spid="7172">
                                            <p:bg/>
                                          </p:spTgt>
                                        </p:tgtEl>
                                        <p:attrNameLst>
                                          <p:attrName>ppt_w</p:attrName>
                                        </p:attrNameLst>
                                      </p:cBhvr>
                                      <p:tavLst>
                                        <p:tav tm="0">
                                          <p:val>
                                            <p:fltVal val="0"/>
                                          </p:val>
                                        </p:tav>
                                        <p:tav tm="100000">
                                          <p:val>
                                            <p:strVal val="#ppt_w"/>
                                          </p:val>
                                        </p:tav>
                                      </p:tavLst>
                                    </p:anim>
                                    <p:anim calcmode="lin" valueType="num">
                                      <p:cBhvr>
                                        <p:cTn id="22" dur="1000" fill="hold"/>
                                        <p:tgtEl>
                                          <p:spTgt spid="7172">
                                            <p:bg/>
                                          </p:spTgt>
                                        </p:tgtEl>
                                        <p:attrNameLst>
                                          <p:attrName>ppt_h</p:attrName>
                                        </p:attrNameLst>
                                      </p:cBhvr>
                                      <p:tavLst>
                                        <p:tav tm="0">
                                          <p:val>
                                            <p:fltVal val="0"/>
                                          </p:val>
                                        </p:tav>
                                        <p:tav tm="100000">
                                          <p:val>
                                            <p:strVal val="#ppt_h"/>
                                          </p:val>
                                        </p:tav>
                                      </p:tavLst>
                                    </p:anim>
                                    <p:anim calcmode="lin" valueType="num">
                                      <p:cBhvr>
                                        <p:cTn id="23" dur="1000" fill="hold"/>
                                        <p:tgtEl>
                                          <p:spTgt spid="7172">
                                            <p:bg/>
                                          </p:spTgt>
                                        </p:tgtEl>
                                        <p:attrNameLst>
                                          <p:attrName>style.rotation</p:attrName>
                                        </p:attrNameLst>
                                      </p:cBhvr>
                                      <p:tavLst>
                                        <p:tav tm="0">
                                          <p:val>
                                            <p:fltVal val="90"/>
                                          </p:val>
                                        </p:tav>
                                        <p:tav tm="100000">
                                          <p:val>
                                            <p:fltVal val="0"/>
                                          </p:val>
                                        </p:tav>
                                      </p:tavLst>
                                    </p:anim>
                                    <p:animEffect transition="in" filter="fade">
                                      <p:cBhvr>
                                        <p:cTn id="24" dur="1000"/>
                                        <p:tgtEl>
                                          <p:spTgt spid="7172">
                                            <p:bg/>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7172">
                                            <p:txEl>
                                              <p:pRg st="0" end="0"/>
                                            </p:txEl>
                                          </p:spTgt>
                                        </p:tgtEl>
                                        <p:attrNameLst>
                                          <p:attrName>style.visibility</p:attrName>
                                        </p:attrNameLst>
                                      </p:cBhvr>
                                      <p:to>
                                        <p:strVal val="visible"/>
                                      </p:to>
                                    </p:set>
                                    <p:anim calcmode="lin" valueType="num">
                                      <p:cBhvr>
                                        <p:cTn id="29" dur="1000" fill="hold"/>
                                        <p:tgtEl>
                                          <p:spTgt spid="7172">
                                            <p:txEl>
                                              <p:pRg st="0" end="0"/>
                                            </p:txEl>
                                          </p:spTgt>
                                        </p:tgtEl>
                                        <p:attrNameLst>
                                          <p:attrName>ppt_w</p:attrName>
                                        </p:attrNameLst>
                                      </p:cBhvr>
                                      <p:tavLst>
                                        <p:tav tm="0">
                                          <p:val>
                                            <p:fltVal val="0"/>
                                          </p:val>
                                        </p:tav>
                                        <p:tav tm="100000">
                                          <p:val>
                                            <p:strVal val="#ppt_w"/>
                                          </p:val>
                                        </p:tav>
                                      </p:tavLst>
                                    </p:anim>
                                    <p:anim calcmode="lin" valueType="num">
                                      <p:cBhvr>
                                        <p:cTn id="30" dur="1000" fill="hold"/>
                                        <p:tgtEl>
                                          <p:spTgt spid="7172">
                                            <p:txEl>
                                              <p:pRg st="0" end="0"/>
                                            </p:txEl>
                                          </p:spTgt>
                                        </p:tgtEl>
                                        <p:attrNameLst>
                                          <p:attrName>ppt_h</p:attrName>
                                        </p:attrNameLst>
                                      </p:cBhvr>
                                      <p:tavLst>
                                        <p:tav tm="0">
                                          <p:val>
                                            <p:fltVal val="0"/>
                                          </p:val>
                                        </p:tav>
                                        <p:tav tm="100000">
                                          <p:val>
                                            <p:strVal val="#ppt_h"/>
                                          </p:val>
                                        </p:tav>
                                      </p:tavLst>
                                    </p:anim>
                                    <p:anim calcmode="lin" valueType="num">
                                      <p:cBhvr>
                                        <p:cTn id="31" dur="1000" fill="hold"/>
                                        <p:tgtEl>
                                          <p:spTgt spid="7172">
                                            <p:txEl>
                                              <p:pRg st="0" end="0"/>
                                            </p:txEl>
                                          </p:spTgt>
                                        </p:tgtEl>
                                        <p:attrNameLst>
                                          <p:attrName>style.rotation</p:attrName>
                                        </p:attrNameLst>
                                      </p:cBhvr>
                                      <p:tavLst>
                                        <p:tav tm="0">
                                          <p:val>
                                            <p:fltVal val="90"/>
                                          </p:val>
                                        </p:tav>
                                        <p:tav tm="100000">
                                          <p:val>
                                            <p:fltVal val="0"/>
                                          </p:val>
                                        </p:tav>
                                      </p:tavLst>
                                    </p:anim>
                                    <p:animEffect transition="in" filter="fade">
                                      <p:cBhvr>
                                        <p:cTn id="32" dur="1000"/>
                                        <p:tgtEl>
                                          <p:spTgt spid="7172">
                                            <p:txEl>
                                              <p:pRg st="0" end="0"/>
                                            </p:txEl>
                                          </p:spTgt>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7172">
                                            <p:txEl>
                                              <p:pRg st="1" end="1"/>
                                            </p:txEl>
                                          </p:spTgt>
                                        </p:tgtEl>
                                        <p:attrNameLst>
                                          <p:attrName>style.visibility</p:attrName>
                                        </p:attrNameLst>
                                      </p:cBhvr>
                                      <p:to>
                                        <p:strVal val="visible"/>
                                      </p:to>
                                    </p:set>
                                    <p:anim calcmode="lin" valueType="num">
                                      <p:cBhvr>
                                        <p:cTn id="35" dur="1000" fill="hold"/>
                                        <p:tgtEl>
                                          <p:spTgt spid="7172">
                                            <p:txEl>
                                              <p:pRg st="1" end="1"/>
                                            </p:txEl>
                                          </p:spTgt>
                                        </p:tgtEl>
                                        <p:attrNameLst>
                                          <p:attrName>ppt_w</p:attrName>
                                        </p:attrNameLst>
                                      </p:cBhvr>
                                      <p:tavLst>
                                        <p:tav tm="0">
                                          <p:val>
                                            <p:fltVal val="0"/>
                                          </p:val>
                                        </p:tav>
                                        <p:tav tm="100000">
                                          <p:val>
                                            <p:strVal val="#ppt_w"/>
                                          </p:val>
                                        </p:tav>
                                      </p:tavLst>
                                    </p:anim>
                                    <p:anim calcmode="lin" valueType="num">
                                      <p:cBhvr>
                                        <p:cTn id="36" dur="1000" fill="hold"/>
                                        <p:tgtEl>
                                          <p:spTgt spid="7172">
                                            <p:txEl>
                                              <p:pRg st="1" end="1"/>
                                            </p:txEl>
                                          </p:spTgt>
                                        </p:tgtEl>
                                        <p:attrNameLst>
                                          <p:attrName>ppt_h</p:attrName>
                                        </p:attrNameLst>
                                      </p:cBhvr>
                                      <p:tavLst>
                                        <p:tav tm="0">
                                          <p:val>
                                            <p:fltVal val="0"/>
                                          </p:val>
                                        </p:tav>
                                        <p:tav tm="100000">
                                          <p:val>
                                            <p:strVal val="#ppt_h"/>
                                          </p:val>
                                        </p:tav>
                                      </p:tavLst>
                                    </p:anim>
                                    <p:anim calcmode="lin" valueType="num">
                                      <p:cBhvr>
                                        <p:cTn id="37" dur="1000" fill="hold"/>
                                        <p:tgtEl>
                                          <p:spTgt spid="7172">
                                            <p:txEl>
                                              <p:pRg st="1" end="1"/>
                                            </p:txEl>
                                          </p:spTgt>
                                        </p:tgtEl>
                                        <p:attrNameLst>
                                          <p:attrName>style.rotation</p:attrName>
                                        </p:attrNameLst>
                                      </p:cBhvr>
                                      <p:tavLst>
                                        <p:tav tm="0">
                                          <p:val>
                                            <p:fltVal val="90"/>
                                          </p:val>
                                        </p:tav>
                                        <p:tav tm="100000">
                                          <p:val>
                                            <p:fltVal val="0"/>
                                          </p:val>
                                        </p:tav>
                                      </p:tavLst>
                                    </p:anim>
                                    <p:animEffect transition="in" filter="fade">
                                      <p:cBhvr>
                                        <p:cTn id="38" dur="1000"/>
                                        <p:tgtEl>
                                          <p:spTgt spid="7172">
                                            <p:txEl>
                                              <p:pRg st="1" end="1"/>
                                            </p:txEl>
                                          </p:spTgt>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7172">
                                            <p:txEl>
                                              <p:pRg st="2" end="2"/>
                                            </p:txEl>
                                          </p:spTgt>
                                        </p:tgtEl>
                                        <p:attrNameLst>
                                          <p:attrName>style.visibility</p:attrName>
                                        </p:attrNameLst>
                                      </p:cBhvr>
                                      <p:to>
                                        <p:strVal val="visible"/>
                                      </p:to>
                                    </p:set>
                                    <p:anim calcmode="lin" valueType="num">
                                      <p:cBhvr>
                                        <p:cTn id="41" dur="1000" fill="hold"/>
                                        <p:tgtEl>
                                          <p:spTgt spid="7172">
                                            <p:txEl>
                                              <p:pRg st="2" end="2"/>
                                            </p:txEl>
                                          </p:spTgt>
                                        </p:tgtEl>
                                        <p:attrNameLst>
                                          <p:attrName>ppt_w</p:attrName>
                                        </p:attrNameLst>
                                      </p:cBhvr>
                                      <p:tavLst>
                                        <p:tav tm="0">
                                          <p:val>
                                            <p:fltVal val="0"/>
                                          </p:val>
                                        </p:tav>
                                        <p:tav tm="100000">
                                          <p:val>
                                            <p:strVal val="#ppt_w"/>
                                          </p:val>
                                        </p:tav>
                                      </p:tavLst>
                                    </p:anim>
                                    <p:anim calcmode="lin" valueType="num">
                                      <p:cBhvr>
                                        <p:cTn id="42" dur="1000" fill="hold"/>
                                        <p:tgtEl>
                                          <p:spTgt spid="7172">
                                            <p:txEl>
                                              <p:pRg st="2" end="2"/>
                                            </p:txEl>
                                          </p:spTgt>
                                        </p:tgtEl>
                                        <p:attrNameLst>
                                          <p:attrName>ppt_h</p:attrName>
                                        </p:attrNameLst>
                                      </p:cBhvr>
                                      <p:tavLst>
                                        <p:tav tm="0">
                                          <p:val>
                                            <p:fltVal val="0"/>
                                          </p:val>
                                        </p:tav>
                                        <p:tav tm="100000">
                                          <p:val>
                                            <p:strVal val="#ppt_h"/>
                                          </p:val>
                                        </p:tav>
                                      </p:tavLst>
                                    </p:anim>
                                    <p:anim calcmode="lin" valueType="num">
                                      <p:cBhvr>
                                        <p:cTn id="43" dur="1000" fill="hold"/>
                                        <p:tgtEl>
                                          <p:spTgt spid="7172">
                                            <p:txEl>
                                              <p:pRg st="2" end="2"/>
                                            </p:txEl>
                                          </p:spTgt>
                                        </p:tgtEl>
                                        <p:attrNameLst>
                                          <p:attrName>style.rotation</p:attrName>
                                        </p:attrNameLst>
                                      </p:cBhvr>
                                      <p:tavLst>
                                        <p:tav tm="0">
                                          <p:val>
                                            <p:fltVal val="90"/>
                                          </p:val>
                                        </p:tav>
                                        <p:tav tm="100000">
                                          <p:val>
                                            <p:fltVal val="0"/>
                                          </p:val>
                                        </p:tav>
                                      </p:tavLst>
                                    </p:anim>
                                    <p:animEffect transition="in" filter="fade">
                                      <p:cBhvr>
                                        <p:cTn id="44" dur="1000"/>
                                        <p:tgtEl>
                                          <p:spTgt spid="7172">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7172">
                                            <p:txEl>
                                              <p:pRg st="3" end="3"/>
                                            </p:txEl>
                                          </p:spTgt>
                                        </p:tgtEl>
                                        <p:attrNameLst>
                                          <p:attrName>style.visibility</p:attrName>
                                        </p:attrNameLst>
                                      </p:cBhvr>
                                      <p:to>
                                        <p:strVal val="visible"/>
                                      </p:to>
                                    </p:set>
                                    <p:anim calcmode="lin" valueType="num">
                                      <p:cBhvr>
                                        <p:cTn id="49" dur="1000" fill="hold"/>
                                        <p:tgtEl>
                                          <p:spTgt spid="7172">
                                            <p:txEl>
                                              <p:pRg st="3" end="3"/>
                                            </p:txEl>
                                          </p:spTgt>
                                        </p:tgtEl>
                                        <p:attrNameLst>
                                          <p:attrName>ppt_w</p:attrName>
                                        </p:attrNameLst>
                                      </p:cBhvr>
                                      <p:tavLst>
                                        <p:tav tm="0">
                                          <p:val>
                                            <p:fltVal val="0"/>
                                          </p:val>
                                        </p:tav>
                                        <p:tav tm="100000">
                                          <p:val>
                                            <p:strVal val="#ppt_w"/>
                                          </p:val>
                                        </p:tav>
                                      </p:tavLst>
                                    </p:anim>
                                    <p:anim calcmode="lin" valueType="num">
                                      <p:cBhvr>
                                        <p:cTn id="50" dur="1000" fill="hold"/>
                                        <p:tgtEl>
                                          <p:spTgt spid="7172">
                                            <p:txEl>
                                              <p:pRg st="3" end="3"/>
                                            </p:txEl>
                                          </p:spTgt>
                                        </p:tgtEl>
                                        <p:attrNameLst>
                                          <p:attrName>ppt_h</p:attrName>
                                        </p:attrNameLst>
                                      </p:cBhvr>
                                      <p:tavLst>
                                        <p:tav tm="0">
                                          <p:val>
                                            <p:fltVal val="0"/>
                                          </p:val>
                                        </p:tav>
                                        <p:tav tm="100000">
                                          <p:val>
                                            <p:strVal val="#ppt_h"/>
                                          </p:val>
                                        </p:tav>
                                      </p:tavLst>
                                    </p:anim>
                                    <p:anim calcmode="lin" valueType="num">
                                      <p:cBhvr>
                                        <p:cTn id="51" dur="1000" fill="hold"/>
                                        <p:tgtEl>
                                          <p:spTgt spid="7172">
                                            <p:txEl>
                                              <p:pRg st="3" end="3"/>
                                            </p:txEl>
                                          </p:spTgt>
                                        </p:tgtEl>
                                        <p:attrNameLst>
                                          <p:attrName>style.rotation</p:attrName>
                                        </p:attrNameLst>
                                      </p:cBhvr>
                                      <p:tavLst>
                                        <p:tav tm="0">
                                          <p:val>
                                            <p:fltVal val="90"/>
                                          </p:val>
                                        </p:tav>
                                        <p:tav tm="100000">
                                          <p:val>
                                            <p:fltVal val="0"/>
                                          </p:val>
                                        </p:tav>
                                      </p:tavLst>
                                    </p:anim>
                                    <p:animEffect transition="in" filter="fade">
                                      <p:cBhvr>
                                        <p:cTn id="52" dur="1000"/>
                                        <p:tgtEl>
                                          <p:spTgt spid="7172">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1" presetClass="entr" presetSubtype="0" fill="hold" grpId="0" nodeType="clickEffect">
                                  <p:stCondLst>
                                    <p:cond delay="0"/>
                                  </p:stCondLst>
                                  <p:childTnLst>
                                    <p:set>
                                      <p:cBhvr>
                                        <p:cTn id="56" dur="1" fill="hold">
                                          <p:stCondLst>
                                            <p:cond delay="0"/>
                                          </p:stCondLst>
                                        </p:cTn>
                                        <p:tgtEl>
                                          <p:spTgt spid="7172">
                                            <p:txEl>
                                              <p:pRg st="4" end="4"/>
                                            </p:txEl>
                                          </p:spTgt>
                                        </p:tgtEl>
                                        <p:attrNameLst>
                                          <p:attrName>style.visibility</p:attrName>
                                        </p:attrNameLst>
                                      </p:cBhvr>
                                      <p:to>
                                        <p:strVal val="visible"/>
                                      </p:to>
                                    </p:set>
                                    <p:anim calcmode="lin" valueType="num">
                                      <p:cBhvr>
                                        <p:cTn id="57" dur="1000" fill="hold"/>
                                        <p:tgtEl>
                                          <p:spTgt spid="7172">
                                            <p:txEl>
                                              <p:pRg st="4" end="4"/>
                                            </p:txEl>
                                          </p:spTgt>
                                        </p:tgtEl>
                                        <p:attrNameLst>
                                          <p:attrName>ppt_w</p:attrName>
                                        </p:attrNameLst>
                                      </p:cBhvr>
                                      <p:tavLst>
                                        <p:tav tm="0">
                                          <p:val>
                                            <p:fltVal val="0"/>
                                          </p:val>
                                        </p:tav>
                                        <p:tav tm="100000">
                                          <p:val>
                                            <p:strVal val="#ppt_w"/>
                                          </p:val>
                                        </p:tav>
                                      </p:tavLst>
                                    </p:anim>
                                    <p:anim calcmode="lin" valueType="num">
                                      <p:cBhvr>
                                        <p:cTn id="58" dur="1000" fill="hold"/>
                                        <p:tgtEl>
                                          <p:spTgt spid="7172">
                                            <p:txEl>
                                              <p:pRg st="4" end="4"/>
                                            </p:txEl>
                                          </p:spTgt>
                                        </p:tgtEl>
                                        <p:attrNameLst>
                                          <p:attrName>ppt_h</p:attrName>
                                        </p:attrNameLst>
                                      </p:cBhvr>
                                      <p:tavLst>
                                        <p:tav tm="0">
                                          <p:val>
                                            <p:fltVal val="0"/>
                                          </p:val>
                                        </p:tav>
                                        <p:tav tm="100000">
                                          <p:val>
                                            <p:strVal val="#ppt_h"/>
                                          </p:val>
                                        </p:tav>
                                      </p:tavLst>
                                    </p:anim>
                                    <p:anim calcmode="lin" valueType="num">
                                      <p:cBhvr>
                                        <p:cTn id="59" dur="1000" fill="hold"/>
                                        <p:tgtEl>
                                          <p:spTgt spid="7172">
                                            <p:txEl>
                                              <p:pRg st="4" end="4"/>
                                            </p:txEl>
                                          </p:spTgt>
                                        </p:tgtEl>
                                        <p:attrNameLst>
                                          <p:attrName>style.rotation</p:attrName>
                                        </p:attrNameLst>
                                      </p:cBhvr>
                                      <p:tavLst>
                                        <p:tav tm="0">
                                          <p:val>
                                            <p:fltVal val="90"/>
                                          </p:val>
                                        </p:tav>
                                        <p:tav tm="100000">
                                          <p:val>
                                            <p:fltVal val="0"/>
                                          </p:val>
                                        </p:tav>
                                      </p:tavLst>
                                    </p:anim>
                                    <p:animEffect transition="in" filter="fade">
                                      <p:cBhvr>
                                        <p:cTn id="60" dur="1000"/>
                                        <p:tgtEl>
                                          <p:spTgt spid="7172">
                                            <p:txEl>
                                              <p:pRg st="4" end="4"/>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1" presetClass="entr" presetSubtype="0" fill="hold" grpId="0" nodeType="clickEffect">
                                  <p:stCondLst>
                                    <p:cond delay="0"/>
                                  </p:stCondLst>
                                  <p:childTnLst>
                                    <p:set>
                                      <p:cBhvr>
                                        <p:cTn id="64" dur="1" fill="hold">
                                          <p:stCondLst>
                                            <p:cond delay="0"/>
                                          </p:stCondLst>
                                        </p:cTn>
                                        <p:tgtEl>
                                          <p:spTgt spid="7172">
                                            <p:txEl>
                                              <p:pRg st="5" end="5"/>
                                            </p:txEl>
                                          </p:spTgt>
                                        </p:tgtEl>
                                        <p:attrNameLst>
                                          <p:attrName>style.visibility</p:attrName>
                                        </p:attrNameLst>
                                      </p:cBhvr>
                                      <p:to>
                                        <p:strVal val="visible"/>
                                      </p:to>
                                    </p:set>
                                    <p:anim calcmode="lin" valueType="num">
                                      <p:cBhvr>
                                        <p:cTn id="65" dur="1000" fill="hold"/>
                                        <p:tgtEl>
                                          <p:spTgt spid="7172">
                                            <p:txEl>
                                              <p:pRg st="5" end="5"/>
                                            </p:txEl>
                                          </p:spTgt>
                                        </p:tgtEl>
                                        <p:attrNameLst>
                                          <p:attrName>ppt_w</p:attrName>
                                        </p:attrNameLst>
                                      </p:cBhvr>
                                      <p:tavLst>
                                        <p:tav tm="0">
                                          <p:val>
                                            <p:fltVal val="0"/>
                                          </p:val>
                                        </p:tav>
                                        <p:tav tm="100000">
                                          <p:val>
                                            <p:strVal val="#ppt_w"/>
                                          </p:val>
                                        </p:tav>
                                      </p:tavLst>
                                    </p:anim>
                                    <p:anim calcmode="lin" valueType="num">
                                      <p:cBhvr>
                                        <p:cTn id="66" dur="1000" fill="hold"/>
                                        <p:tgtEl>
                                          <p:spTgt spid="7172">
                                            <p:txEl>
                                              <p:pRg st="5" end="5"/>
                                            </p:txEl>
                                          </p:spTgt>
                                        </p:tgtEl>
                                        <p:attrNameLst>
                                          <p:attrName>ppt_h</p:attrName>
                                        </p:attrNameLst>
                                      </p:cBhvr>
                                      <p:tavLst>
                                        <p:tav tm="0">
                                          <p:val>
                                            <p:fltVal val="0"/>
                                          </p:val>
                                        </p:tav>
                                        <p:tav tm="100000">
                                          <p:val>
                                            <p:strVal val="#ppt_h"/>
                                          </p:val>
                                        </p:tav>
                                      </p:tavLst>
                                    </p:anim>
                                    <p:anim calcmode="lin" valueType="num">
                                      <p:cBhvr>
                                        <p:cTn id="67" dur="1000" fill="hold"/>
                                        <p:tgtEl>
                                          <p:spTgt spid="7172">
                                            <p:txEl>
                                              <p:pRg st="5" end="5"/>
                                            </p:txEl>
                                          </p:spTgt>
                                        </p:tgtEl>
                                        <p:attrNameLst>
                                          <p:attrName>style.rotation</p:attrName>
                                        </p:attrNameLst>
                                      </p:cBhvr>
                                      <p:tavLst>
                                        <p:tav tm="0">
                                          <p:val>
                                            <p:fltVal val="90"/>
                                          </p:val>
                                        </p:tav>
                                        <p:tav tm="100000">
                                          <p:val>
                                            <p:fltVal val="0"/>
                                          </p:val>
                                        </p:tav>
                                      </p:tavLst>
                                    </p:anim>
                                    <p:animEffect transition="in" filter="fade">
                                      <p:cBhvr>
                                        <p:cTn id="68" dur="1000"/>
                                        <p:tgtEl>
                                          <p:spTgt spid="7172">
                                            <p:txEl>
                                              <p:pRg st="5" end="5"/>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1" presetClass="entr" presetSubtype="0" fill="hold" grpId="0" nodeType="clickEffect">
                                  <p:stCondLst>
                                    <p:cond delay="0"/>
                                  </p:stCondLst>
                                  <p:childTnLst>
                                    <p:set>
                                      <p:cBhvr>
                                        <p:cTn id="72" dur="1" fill="hold">
                                          <p:stCondLst>
                                            <p:cond delay="0"/>
                                          </p:stCondLst>
                                        </p:cTn>
                                        <p:tgtEl>
                                          <p:spTgt spid="7172">
                                            <p:txEl>
                                              <p:pRg st="6" end="6"/>
                                            </p:txEl>
                                          </p:spTgt>
                                        </p:tgtEl>
                                        <p:attrNameLst>
                                          <p:attrName>style.visibility</p:attrName>
                                        </p:attrNameLst>
                                      </p:cBhvr>
                                      <p:to>
                                        <p:strVal val="visible"/>
                                      </p:to>
                                    </p:set>
                                    <p:anim calcmode="lin" valueType="num">
                                      <p:cBhvr>
                                        <p:cTn id="73" dur="1000" fill="hold"/>
                                        <p:tgtEl>
                                          <p:spTgt spid="7172">
                                            <p:txEl>
                                              <p:pRg st="6" end="6"/>
                                            </p:txEl>
                                          </p:spTgt>
                                        </p:tgtEl>
                                        <p:attrNameLst>
                                          <p:attrName>ppt_w</p:attrName>
                                        </p:attrNameLst>
                                      </p:cBhvr>
                                      <p:tavLst>
                                        <p:tav tm="0">
                                          <p:val>
                                            <p:fltVal val="0"/>
                                          </p:val>
                                        </p:tav>
                                        <p:tav tm="100000">
                                          <p:val>
                                            <p:strVal val="#ppt_w"/>
                                          </p:val>
                                        </p:tav>
                                      </p:tavLst>
                                    </p:anim>
                                    <p:anim calcmode="lin" valueType="num">
                                      <p:cBhvr>
                                        <p:cTn id="74" dur="1000" fill="hold"/>
                                        <p:tgtEl>
                                          <p:spTgt spid="7172">
                                            <p:txEl>
                                              <p:pRg st="6" end="6"/>
                                            </p:txEl>
                                          </p:spTgt>
                                        </p:tgtEl>
                                        <p:attrNameLst>
                                          <p:attrName>ppt_h</p:attrName>
                                        </p:attrNameLst>
                                      </p:cBhvr>
                                      <p:tavLst>
                                        <p:tav tm="0">
                                          <p:val>
                                            <p:fltVal val="0"/>
                                          </p:val>
                                        </p:tav>
                                        <p:tav tm="100000">
                                          <p:val>
                                            <p:strVal val="#ppt_h"/>
                                          </p:val>
                                        </p:tav>
                                      </p:tavLst>
                                    </p:anim>
                                    <p:anim calcmode="lin" valueType="num">
                                      <p:cBhvr>
                                        <p:cTn id="75" dur="1000" fill="hold"/>
                                        <p:tgtEl>
                                          <p:spTgt spid="7172">
                                            <p:txEl>
                                              <p:pRg st="6" end="6"/>
                                            </p:txEl>
                                          </p:spTgt>
                                        </p:tgtEl>
                                        <p:attrNameLst>
                                          <p:attrName>style.rotation</p:attrName>
                                        </p:attrNameLst>
                                      </p:cBhvr>
                                      <p:tavLst>
                                        <p:tav tm="0">
                                          <p:val>
                                            <p:fltVal val="90"/>
                                          </p:val>
                                        </p:tav>
                                        <p:tav tm="100000">
                                          <p:val>
                                            <p:fltVal val="0"/>
                                          </p:val>
                                        </p:tav>
                                      </p:tavLst>
                                    </p:anim>
                                    <p:animEffect transition="in" filter="fade">
                                      <p:cBhvr>
                                        <p:cTn id="76" dur="1000"/>
                                        <p:tgtEl>
                                          <p:spTgt spid="717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6" grpId="0" animBg="1"/>
      <p:bldP spid="7172" grpId="0"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323528" y="228600"/>
            <a:ext cx="8515672" cy="1219200"/>
          </a:xfrm>
          <a:solidFill>
            <a:schemeClr val="accent2">
              <a:lumMod val="25000"/>
              <a:lumOff val="75000"/>
            </a:schemeClr>
          </a:solidFill>
          <a:ln w="76200" cap="flat">
            <a:solidFill>
              <a:schemeClr val="bg1">
                <a:lumMod val="60000"/>
                <a:lumOff val="40000"/>
              </a:schemeClr>
            </a:solidFill>
            <a:miter lim="800000"/>
            <a:headEnd/>
            <a:tailEnd/>
          </a:ln>
        </p:spPr>
        <p:txBody>
          <a:bodyPr vert="horz" wrap="square" lIns="91440" tIns="45720" rIns="91440" bIns="45720" numCol="1" anchor="ctr" anchorCtr="0" compatLnSpc="1">
            <a:prstTxWarp prst="textNoShape">
              <a:avLst/>
            </a:prstTxWarp>
          </a:bodyPr>
          <a:lstStyle/>
          <a:p>
            <a:r>
              <a:rPr lang="es-AR" sz="3200" b="1" i="1">
                <a:solidFill>
                  <a:schemeClr val="accent2">
                    <a:lumMod val="75000"/>
                    <a:lumOff val="25000"/>
                  </a:schemeClr>
                </a:solidFill>
                <a:effectLst>
                  <a:outerShdw blurRad="38100" dist="38100" dir="2700000" algn="tl">
                    <a:srgbClr val="000000"/>
                  </a:outerShdw>
                </a:effectLst>
                <a:latin typeface="Arial" pitchFamily="34" charset="0"/>
              </a:rPr>
              <a:t>WWW2  -  Internet 2</a:t>
            </a:r>
            <a:br>
              <a:rPr lang="es-AR" sz="3200" b="1" i="1">
                <a:solidFill>
                  <a:schemeClr val="accent2">
                    <a:lumMod val="75000"/>
                    <a:lumOff val="25000"/>
                  </a:schemeClr>
                </a:solidFill>
                <a:effectLst>
                  <a:outerShdw blurRad="38100" dist="38100" dir="2700000" algn="tl">
                    <a:srgbClr val="000000"/>
                  </a:outerShdw>
                </a:effectLst>
                <a:latin typeface="Arial" pitchFamily="34" charset="0"/>
              </a:rPr>
            </a:br>
            <a:r>
              <a:rPr lang="es-AR" sz="3200" b="1" i="1">
                <a:solidFill>
                  <a:schemeClr val="accent2">
                    <a:lumMod val="75000"/>
                    <a:lumOff val="25000"/>
                  </a:schemeClr>
                </a:solidFill>
                <a:effectLst>
                  <a:outerShdw blurRad="38100" dist="38100" dir="2700000" algn="tl">
                    <a:srgbClr val="000000"/>
                  </a:outerShdw>
                </a:effectLst>
                <a:latin typeface="Arial" pitchFamily="34" charset="0"/>
              </a:rPr>
              <a:t>Tendencias de Estilo</a:t>
            </a:r>
          </a:p>
        </p:txBody>
      </p:sp>
      <p:sp>
        <p:nvSpPr>
          <p:cNvPr id="8196" name="Rectangle 3"/>
          <p:cNvSpPr>
            <a:spLocks noGrp="1" noChangeArrowheads="1"/>
          </p:cNvSpPr>
          <p:nvPr>
            <p:ph type="body" idx="1"/>
          </p:nvPr>
        </p:nvSpPr>
        <p:spPr>
          <a:xfrm>
            <a:off x="15968" y="1676400"/>
            <a:ext cx="8991600" cy="5029200"/>
          </a:xfrm>
          <a:solidFill>
            <a:schemeClr val="accent2">
              <a:lumMod val="25000"/>
              <a:lumOff val="75000"/>
            </a:schemeClr>
          </a:solidFill>
          <a:ln w="76200" cap="flat">
            <a:solidFill>
              <a:schemeClr val="bg1">
                <a:lumMod val="60000"/>
                <a:lumOff val="40000"/>
              </a:schemeClr>
            </a:solidFill>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s-ES_tradnl" b="1" i="1" dirty="0">
                <a:solidFill>
                  <a:schemeClr val="accent6">
                    <a:lumMod val="75000"/>
                    <a:lumOff val="25000"/>
                  </a:schemeClr>
                </a:solidFill>
                <a:latin typeface="Arial Rounded MT Bold" pitchFamily="34" charset="0"/>
                <a:cs typeface="Times New Roman" pitchFamily="18" charset="0"/>
              </a:rPr>
              <a:t>“</a:t>
            </a:r>
            <a:r>
              <a:rPr lang="es-ES_tradnl" b="1" i="1" dirty="0" err="1">
                <a:solidFill>
                  <a:schemeClr val="accent6">
                    <a:lumMod val="75000"/>
                    <a:lumOff val="25000"/>
                  </a:schemeClr>
                </a:solidFill>
                <a:latin typeface="Arial Rounded MT Bold" pitchFamily="34" charset="0"/>
                <a:cs typeface="Times New Roman" pitchFamily="18" charset="0"/>
              </a:rPr>
              <a:t>Gigapop</a:t>
            </a:r>
            <a:r>
              <a:rPr lang="es-ES_tradnl" b="1" i="1" dirty="0">
                <a:solidFill>
                  <a:schemeClr val="accent6">
                    <a:lumMod val="75000"/>
                    <a:lumOff val="25000"/>
                  </a:schemeClr>
                </a:solidFill>
                <a:latin typeface="Arial Rounded MT Bold" pitchFamily="34" charset="0"/>
                <a:cs typeface="Times New Roman" pitchFamily="18" charset="0"/>
              </a:rPr>
              <a:t>” - Punto de Presencia con capacidad de Gigabits.</a:t>
            </a:r>
          </a:p>
          <a:p>
            <a:pPr>
              <a:lnSpc>
                <a:spcPct val="90000"/>
              </a:lnSpc>
            </a:pPr>
            <a:r>
              <a:rPr lang="es-ES_tradnl" b="1" i="1" dirty="0">
                <a:solidFill>
                  <a:schemeClr val="accent6">
                    <a:lumMod val="75000"/>
                    <a:lumOff val="25000"/>
                  </a:schemeClr>
                </a:solidFill>
                <a:latin typeface="Arial Rounded MT Bold" pitchFamily="34" charset="0"/>
                <a:cs typeface="Times New Roman" pitchFamily="18" charset="0"/>
              </a:rPr>
              <a:t>Nivel Lógico : </a:t>
            </a:r>
          </a:p>
          <a:p>
            <a:pPr lvl="1">
              <a:lnSpc>
                <a:spcPct val="90000"/>
              </a:lnSpc>
              <a:buFontTx/>
              <a:buChar char="•"/>
            </a:pPr>
            <a:r>
              <a:rPr lang="es-ES_tradnl" sz="3200" b="1" i="1" dirty="0">
                <a:solidFill>
                  <a:schemeClr val="accent6">
                    <a:lumMod val="75000"/>
                    <a:lumOff val="25000"/>
                  </a:schemeClr>
                </a:solidFill>
                <a:latin typeface="Arial Rounded MT Bold" pitchFamily="34" charset="0"/>
                <a:cs typeface="Times New Roman" pitchFamily="18" charset="0"/>
              </a:rPr>
              <a:t>Punto de Interconexión de red que provee acceso a usuarios I2</a:t>
            </a:r>
            <a:endParaRPr lang="es-AR" sz="3200" b="1" i="1" dirty="0">
              <a:solidFill>
                <a:schemeClr val="accent6">
                  <a:lumMod val="75000"/>
                  <a:lumOff val="25000"/>
                </a:schemeClr>
              </a:solidFill>
              <a:latin typeface="Arial Rounded MT Bold" pitchFamily="34" charset="0"/>
              <a:cs typeface="Times New Roman" pitchFamily="18" charset="0"/>
            </a:endParaRPr>
          </a:p>
          <a:p>
            <a:pPr lvl="2">
              <a:lnSpc>
                <a:spcPct val="90000"/>
              </a:lnSpc>
            </a:pPr>
            <a:r>
              <a:rPr lang="es-AR" sz="3200" b="1" i="1" dirty="0">
                <a:solidFill>
                  <a:schemeClr val="accent6">
                    <a:lumMod val="75000"/>
                    <a:lumOff val="25000"/>
                  </a:schemeClr>
                </a:solidFill>
                <a:latin typeface="Arial Rounded MT Bold" pitchFamily="34" charset="0"/>
                <a:cs typeface="Times New Roman" pitchFamily="18" charset="0"/>
              </a:rPr>
              <a:t>C/</a:t>
            </a:r>
            <a:r>
              <a:rPr lang="es-AR" sz="3200" b="1" i="1" dirty="0" err="1">
                <a:solidFill>
                  <a:schemeClr val="accent6">
                    <a:lumMod val="75000"/>
                    <a:lumOff val="25000"/>
                  </a:schemeClr>
                </a:solidFill>
                <a:latin typeface="Arial Rounded MT Bold" pitchFamily="34" charset="0"/>
                <a:cs typeface="Times New Roman" pitchFamily="18" charset="0"/>
              </a:rPr>
              <a:t>Gp</a:t>
            </a:r>
            <a:r>
              <a:rPr lang="es-AR" sz="3200" b="1" i="1" dirty="0">
                <a:solidFill>
                  <a:schemeClr val="accent6">
                    <a:lumMod val="75000"/>
                    <a:lumOff val="25000"/>
                  </a:schemeClr>
                </a:solidFill>
                <a:latin typeface="Arial Rounded MT Bold" pitchFamily="34" charset="0"/>
                <a:cs typeface="Times New Roman" pitchFamily="18" charset="0"/>
              </a:rPr>
              <a:t> puede estar implementado por una o mas organizaciones.</a:t>
            </a:r>
          </a:p>
          <a:p>
            <a:pPr lvl="2">
              <a:lnSpc>
                <a:spcPct val="90000"/>
              </a:lnSpc>
            </a:pPr>
            <a:r>
              <a:rPr lang="es-AR" sz="3200" b="1" i="1" dirty="0">
                <a:solidFill>
                  <a:schemeClr val="accent6">
                    <a:lumMod val="75000"/>
                    <a:lumOff val="25000"/>
                  </a:schemeClr>
                </a:solidFill>
                <a:latin typeface="Arial Rounded MT Bold" pitchFamily="34" charset="0"/>
                <a:cs typeface="Times New Roman" pitchFamily="18" charset="0"/>
              </a:rPr>
              <a:t>Trafico exclusivo I2.</a:t>
            </a:r>
          </a:p>
          <a:p>
            <a:pPr lvl="2">
              <a:lnSpc>
                <a:spcPct val="90000"/>
              </a:lnSpc>
            </a:pPr>
            <a:r>
              <a:rPr lang="es-AR" sz="3200" b="1" i="1" dirty="0">
                <a:solidFill>
                  <a:schemeClr val="accent6">
                    <a:lumMod val="75000"/>
                    <a:lumOff val="25000"/>
                  </a:schemeClr>
                </a:solidFill>
                <a:latin typeface="Arial Rounded MT Bold" pitchFamily="34" charset="0"/>
                <a:cs typeface="Times New Roman" pitchFamily="18" charset="0"/>
              </a:rPr>
              <a:t>Trafico IP sobre  Tecnologías WAN.</a:t>
            </a:r>
          </a:p>
          <a:p>
            <a:pPr lvl="2">
              <a:lnSpc>
                <a:spcPct val="90000"/>
              </a:lnSpc>
            </a:pPr>
            <a:r>
              <a:rPr lang="es-AR" sz="3200" b="1" i="1" dirty="0">
                <a:solidFill>
                  <a:schemeClr val="accent6">
                    <a:lumMod val="75000"/>
                    <a:lumOff val="25000"/>
                  </a:schemeClr>
                </a:solidFill>
                <a:latin typeface="Arial Rounded MT Bold" pitchFamily="34" charset="0"/>
                <a:cs typeface="Times New Roman" pitchFamily="18" charset="0"/>
              </a:rPr>
              <a:t>Ipv6.</a:t>
            </a:r>
          </a:p>
        </p:txBody>
      </p:sp>
      <p:graphicFrame>
        <p:nvGraphicFramePr>
          <p:cNvPr id="8194" name="Object 4"/>
          <p:cNvGraphicFramePr>
            <a:graphicFrameLocks noChangeAspect="1"/>
          </p:cNvGraphicFramePr>
          <p:nvPr/>
        </p:nvGraphicFramePr>
        <p:xfrm>
          <a:off x="7848600" y="457200"/>
          <a:ext cx="914400" cy="631825"/>
        </p:xfrm>
        <a:graphic>
          <a:graphicData uri="http://schemas.openxmlformats.org/presentationml/2006/ole">
            <mc:AlternateContent xmlns:mc="http://schemas.openxmlformats.org/markup-compatibility/2006">
              <mc:Choice xmlns:v="urn:schemas-microsoft-com:vml" Requires="v">
                <p:oleObj spid="_x0000_s9218" name="Imagen de mapa de bits" r:id="rId4" imgW="1171429" imgH="809738" progId="PBrush">
                  <p:embed/>
                </p:oleObj>
              </mc:Choice>
              <mc:Fallback>
                <p:oleObj name="Imagen de mapa de bits" r:id="rId4" imgW="1171429" imgH="809738" progId="PBrush">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8600" y="457200"/>
                        <a:ext cx="914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251520" y="228600"/>
            <a:ext cx="8511480" cy="1219200"/>
          </a:xfrm>
          <a:solidFill>
            <a:schemeClr val="accent2">
              <a:lumMod val="25000"/>
              <a:lumOff val="75000"/>
            </a:schemeClr>
          </a:solidFill>
          <a:ln w="76200" cap="flat">
            <a:solidFill>
              <a:schemeClr val="bg1">
                <a:lumMod val="60000"/>
                <a:lumOff val="40000"/>
              </a:schemeClr>
            </a:solidFill>
            <a:miter lim="800000"/>
            <a:headEnd/>
            <a:tailEnd/>
          </a:ln>
        </p:spPr>
        <p:txBody>
          <a:bodyPr vert="horz" wrap="square" lIns="91440" tIns="45720" rIns="91440" bIns="45720" numCol="1" anchor="ctr" anchorCtr="0" compatLnSpc="1">
            <a:prstTxWarp prst="textNoShape">
              <a:avLst/>
            </a:prstTxWarp>
          </a:bodyPr>
          <a:lstStyle/>
          <a:p>
            <a:r>
              <a:rPr lang="es-AR" sz="3200" b="1" i="1">
                <a:solidFill>
                  <a:schemeClr val="accent2">
                    <a:lumMod val="75000"/>
                    <a:lumOff val="25000"/>
                  </a:schemeClr>
                </a:solidFill>
                <a:effectLst>
                  <a:outerShdw blurRad="38100" dist="38100" dir="2700000" algn="tl">
                    <a:srgbClr val="000000"/>
                  </a:outerShdw>
                </a:effectLst>
                <a:latin typeface="Arial" pitchFamily="34" charset="0"/>
              </a:rPr>
              <a:t>WWW2  -  Internet 2</a:t>
            </a:r>
            <a:br>
              <a:rPr lang="es-AR" sz="3200" b="1" i="1">
                <a:solidFill>
                  <a:schemeClr val="accent2">
                    <a:lumMod val="75000"/>
                    <a:lumOff val="25000"/>
                  </a:schemeClr>
                </a:solidFill>
                <a:effectLst>
                  <a:outerShdw blurRad="38100" dist="38100" dir="2700000" algn="tl">
                    <a:srgbClr val="000000"/>
                  </a:outerShdw>
                </a:effectLst>
                <a:latin typeface="Arial" pitchFamily="34" charset="0"/>
              </a:rPr>
            </a:br>
            <a:r>
              <a:rPr lang="es-AR" sz="3200" b="1" i="1">
                <a:solidFill>
                  <a:schemeClr val="accent2">
                    <a:lumMod val="75000"/>
                    <a:lumOff val="25000"/>
                  </a:schemeClr>
                </a:solidFill>
                <a:effectLst>
                  <a:outerShdw blurRad="38100" dist="38100" dir="2700000" algn="tl">
                    <a:srgbClr val="000000"/>
                  </a:outerShdw>
                </a:effectLst>
                <a:latin typeface="Arial" pitchFamily="34" charset="0"/>
              </a:rPr>
              <a:t>Tendencias de Estilo</a:t>
            </a:r>
          </a:p>
        </p:txBody>
      </p:sp>
      <p:sp>
        <p:nvSpPr>
          <p:cNvPr id="9220" name="Rectangle 3"/>
          <p:cNvSpPr>
            <a:spLocks noGrp="1" noChangeArrowheads="1"/>
          </p:cNvSpPr>
          <p:nvPr>
            <p:ph type="body" idx="1"/>
          </p:nvPr>
        </p:nvSpPr>
        <p:spPr>
          <a:xfrm>
            <a:off x="0" y="1676400"/>
            <a:ext cx="9144000" cy="5486400"/>
          </a:xfrm>
          <a:solidFill>
            <a:schemeClr val="accent2">
              <a:lumMod val="25000"/>
              <a:lumOff val="75000"/>
            </a:schemeClr>
          </a:solidFill>
          <a:ln w="76200" cap="flat">
            <a:solidFill>
              <a:schemeClr val="bg1">
                <a:lumMod val="60000"/>
                <a:lumOff val="40000"/>
              </a:schemeClr>
            </a:solidFill>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s-ES_tradnl" b="1" i="1">
                <a:solidFill>
                  <a:schemeClr val="accent6">
                    <a:lumMod val="75000"/>
                    <a:lumOff val="25000"/>
                  </a:schemeClr>
                </a:solidFill>
                <a:latin typeface="Arial Rounded MT Bold" pitchFamily="34" charset="0"/>
                <a:cs typeface="Times New Roman" pitchFamily="18" charset="0"/>
              </a:rPr>
              <a:t>“Gigapop” - Punto de Presencia regionales para redes avanzadas .</a:t>
            </a:r>
          </a:p>
          <a:p>
            <a:pPr>
              <a:lnSpc>
                <a:spcPct val="90000"/>
              </a:lnSpc>
            </a:pPr>
            <a:r>
              <a:rPr lang="es-ES_tradnl" b="1" i="1">
                <a:solidFill>
                  <a:schemeClr val="accent6">
                    <a:lumMod val="75000"/>
                    <a:lumOff val="25000"/>
                  </a:schemeClr>
                </a:solidFill>
                <a:latin typeface="Arial Rounded MT Bold" pitchFamily="34" charset="0"/>
                <a:cs typeface="Times New Roman" pitchFamily="18" charset="0"/>
              </a:rPr>
              <a:t>Nivel Físico : </a:t>
            </a:r>
          </a:p>
          <a:p>
            <a:pPr lvl="1">
              <a:lnSpc>
                <a:spcPct val="90000"/>
              </a:lnSpc>
              <a:buFontTx/>
              <a:buChar char="•"/>
            </a:pPr>
            <a:r>
              <a:rPr lang="es-ES_tradnl" sz="3200" b="1" i="1">
                <a:solidFill>
                  <a:schemeClr val="accent6">
                    <a:lumMod val="75000"/>
                    <a:lumOff val="25000"/>
                  </a:schemeClr>
                </a:solidFill>
                <a:latin typeface="Arial Rounded MT Bold" pitchFamily="34" charset="0"/>
                <a:cs typeface="Times New Roman" pitchFamily="18" charset="0"/>
              </a:rPr>
              <a:t>Lugar que alberga un conjunto de equipos de comunicaciones y hardware de soporte con un nivel de seguridad acorde.</a:t>
            </a:r>
            <a:endParaRPr lang="es-AR" sz="3200" b="1" i="1">
              <a:solidFill>
                <a:schemeClr val="accent6">
                  <a:lumMod val="75000"/>
                  <a:lumOff val="25000"/>
                </a:schemeClr>
              </a:solidFill>
              <a:latin typeface="Arial Rounded MT Bold" pitchFamily="34" charset="0"/>
              <a:cs typeface="Times New Roman" pitchFamily="18" charset="0"/>
            </a:endParaRPr>
          </a:p>
          <a:p>
            <a:pPr lvl="2">
              <a:lnSpc>
                <a:spcPct val="90000"/>
              </a:lnSpc>
            </a:pPr>
            <a:r>
              <a:rPr lang="es-AR" sz="3200" b="1" i="1">
                <a:solidFill>
                  <a:schemeClr val="accent6">
                    <a:lumMod val="75000"/>
                    <a:lumOff val="25000"/>
                  </a:schemeClr>
                </a:solidFill>
                <a:latin typeface="Arial Rounded MT Bold" pitchFamily="34" charset="0"/>
                <a:cs typeface="Times New Roman" pitchFamily="18" charset="0"/>
              </a:rPr>
              <a:t>Gestion Operativa de I2 (Servicios , Seguridad )</a:t>
            </a:r>
          </a:p>
          <a:p>
            <a:pPr lvl="2">
              <a:lnSpc>
                <a:spcPct val="90000"/>
              </a:lnSpc>
            </a:pPr>
            <a:r>
              <a:rPr lang="es-AR" sz="3200" b="1" i="1">
                <a:solidFill>
                  <a:schemeClr val="accent6">
                    <a:lumMod val="75000"/>
                    <a:lumOff val="25000"/>
                  </a:schemeClr>
                </a:solidFill>
                <a:latin typeface="Arial Rounded MT Bold" pitchFamily="34" charset="0"/>
                <a:cs typeface="Times New Roman" pitchFamily="18" charset="0"/>
              </a:rPr>
              <a:t>Un Entidad colectiva gobierna a cada Gigapop</a:t>
            </a:r>
          </a:p>
          <a:p>
            <a:pPr lvl="2">
              <a:lnSpc>
                <a:spcPct val="90000"/>
              </a:lnSpc>
            </a:pPr>
            <a:r>
              <a:rPr lang="es-AR" sz="3200" b="1" i="1">
                <a:solidFill>
                  <a:schemeClr val="accent6">
                    <a:lumMod val="75000"/>
                    <a:lumOff val="25000"/>
                  </a:schemeClr>
                </a:solidFill>
                <a:latin typeface="Arial Rounded MT Bold" pitchFamily="34" charset="0"/>
                <a:cs typeface="Times New Roman" pitchFamily="18" charset="0"/>
              </a:rPr>
              <a:t>Posibilita la Conexión de la siguiente generacion de Internet</a:t>
            </a:r>
          </a:p>
        </p:txBody>
      </p:sp>
      <p:graphicFrame>
        <p:nvGraphicFramePr>
          <p:cNvPr id="9218" name="Object 0"/>
          <p:cNvGraphicFramePr>
            <a:graphicFrameLocks noChangeAspect="1"/>
          </p:cNvGraphicFramePr>
          <p:nvPr/>
        </p:nvGraphicFramePr>
        <p:xfrm>
          <a:off x="7696200" y="457200"/>
          <a:ext cx="914400" cy="631825"/>
        </p:xfrm>
        <a:graphic>
          <a:graphicData uri="http://schemas.openxmlformats.org/presentationml/2006/ole">
            <mc:AlternateContent xmlns:mc="http://schemas.openxmlformats.org/markup-compatibility/2006">
              <mc:Choice xmlns:v="urn:schemas-microsoft-com:vml" Requires="v">
                <p:oleObj spid="_x0000_s10242" name="Imagen de mapa de bits" r:id="rId4" imgW="1171429" imgH="809738" progId="PBrush">
                  <p:embed/>
                </p:oleObj>
              </mc:Choice>
              <mc:Fallback>
                <p:oleObj name="Imagen de mapa de bits" r:id="rId4" imgW="1171429" imgH="809738" progId="PBrush">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200" y="457200"/>
                        <a:ext cx="914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descr="Papel seda azul"/>
          <p:cNvSpPr>
            <a:spLocks noGrp="1" noChangeArrowheads="1"/>
          </p:cNvSpPr>
          <p:nvPr>
            <p:ph type="title"/>
          </p:nvPr>
        </p:nvSpPr>
        <p:spPr>
          <a:xfrm>
            <a:off x="304800" y="381000"/>
            <a:ext cx="8839200" cy="1143000"/>
          </a:xfrm>
          <a:solidFill>
            <a:schemeClr val="accent2">
              <a:lumMod val="25000"/>
              <a:lumOff val="75000"/>
            </a:schemeClr>
          </a:solidFill>
          <a:ln w="76200" cap="flat">
            <a:solidFill>
              <a:schemeClr val="bg1">
                <a:lumMod val="60000"/>
                <a:lumOff val="40000"/>
              </a:schemeClr>
            </a:solidFill>
            <a:miter lim="800000"/>
            <a:headEnd/>
            <a:tailEnd/>
          </a:ln>
        </p:spPr>
        <p:txBody>
          <a:bodyPr vert="horz" wrap="square" lIns="91440" tIns="45720" rIns="91440" bIns="45720" numCol="1" anchor="ctr" anchorCtr="0" compatLnSpc="1">
            <a:prstTxWarp prst="textNoShape">
              <a:avLst/>
            </a:prstTxWarp>
          </a:bodyPr>
          <a:lstStyle/>
          <a:p>
            <a:r>
              <a:rPr lang="es-AR" sz="3200" b="1" i="1" dirty="0">
                <a:solidFill>
                  <a:schemeClr val="accent2">
                    <a:lumMod val="75000"/>
                    <a:lumOff val="25000"/>
                  </a:schemeClr>
                </a:solidFill>
                <a:effectLst>
                  <a:outerShdw blurRad="38100" dist="38100" dir="2700000" algn="tl">
                    <a:srgbClr val="000000"/>
                  </a:outerShdw>
                </a:effectLst>
                <a:latin typeface="Arial" pitchFamily="34" charset="0"/>
              </a:rPr>
              <a:t>WWW2  -  Internet 2</a:t>
            </a:r>
            <a:br>
              <a:rPr lang="es-AR" sz="3200" b="1" i="1" dirty="0">
                <a:solidFill>
                  <a:schemeClr val="accent2">
                    <a:lumMod val="75000"/>
                    <a:lumOff val="25000"/>
                  </a:schemeClr>
                </a:solidFill>
                <a:effectLst>
                  <a:outerShdw blurRad="38100" dist="38100" dir="2700000" algn="tl">
                    <a:srgbClr val="000000"/>
                  </a:outerShdw>
                </a:effectLst>
                <a:latin typeface="Arial" pitchFamily="34" charset="0"/>
              </a:rPr>
            </a:br>
            <a:r>
              <a:rPr lang="es-MX" sz="3200" b="1" i="1" dirty="0">
                <a:solidFill>
                  <a:schemeClr val="accent2">
                    <a:lumMod val="75000"/>
                    <a:lumOff val="25000"/>
                  </a:schemeClr>
                </a:solidFill>
                <a:effectLst>
                  <a:outerShdw blurRad="38100" dist="38100" dir="2700000" algn="tl">
                    <a:srgbClr val="000000"/>
                  </a:outerShdw>
                </a:effectLst>
                <a:latin typeface="Arial" pitchFamily="34" charset="0"/>
              </a:rPr>
              <a:t>Backbones Iniciales</a:t>
            </a:r>
            <a:endParaRPr lang="es-ES_tradnl" sz="3200" b="1" i="1" dirty="0">
              <a:solidFill>
                <a:schemeClr val="accent2">
                  <a:lumMod val="75000"/>
                  <a:lumOff val="25000"/>
                </a:schemeClr>
              </a:solidFill>
              <a:effectLst>
                <a:outerShdw blurRad="38100" dist="38100" dir="2700000" algn="tl">
                  <a:srgbClr val="000000"/>
                </a:outerShdw>
              </a:effectLst>
              <a:latin typeface="Arial" pitchFamily="34" charset="0"/>
            </a:endParaRPr>
          </a:p>
        </p:txBody>
      </p:sp>
      <p:graphicFrame>
        <p:nvGraphicFramePr>
          <p:cNvPr id="11266" name="Object 0"/>
          <p:cNvGraphicFramePr>
            <a:graphicFrameLocks noChangeAspect="1"/>
          </p:cNvGraphicFramePr>
          <p:nvPr>
            <p:extLst>
              <p:ext uri="{D42A27DB-BD31-4B8C-83A1-F6EECF244321}">
                <p14:modId xmlns:p14="http://schemas.microsoft.com/office/powerpoint/2010/main" val="533904841"/>
              </p:ext>
            </p:extLst>
          </p:nvPr>
        </p:nvGraphicFramePr>
        <p:xfrm>
          <a:off x="304800" y="1905000"/>
          <a:ext cx="8610600" cy="4838700"/>
        </p:xfrm>
        <a:graphic>
          <a:graphicData uri="http://schemas.openxmlformats.org/presentationml/2006/ole">
            <mc:AlternateContent xmlns:mc="http://schemas.openxmlformats.org/markup-compatibility/2006">
              <mc:Choice xmlns:v="urn:schemas-microsoft-com:vml" Requires="v">
                <p:oleObj spid="_x0000_s11266" name="Imagen de mapa de bits" r:id="rId3" imgW="5624047" imgH="3246401" progId="PBrush">
                  <p:embed/>
                </p:oleObj>
              </mc:Choice>
              <mc:Fallback>
                <p:oleObj name="Imagen de mapa de bits" r:id="rId3" imgW="5624047" imgH="3246401" progId="PBrush">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905000"/>
                        <a:ext cx="8610600" cy="4838700"/>
                      </a:xfrm>
                      <a:prstGeom prst="rect">
                        <a:avLst/>
                      </a:prstGeom>
                      <a:noFill/>
                      <a:ln w="762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3 Marcador de pie de página"/>
          <p:cNvSpPr>
            <a:spLocks noGrp="1"/>
          </p:cNvSpPr>
          <p:nvPr>
            <p:ph type="ftr" sz="quarter" idx="11"/>
          </p:nvPr>
        </p:nvSpPr>
        <p:spPr/>
        <p:txBody>
          <a:bodyPr/>
          <a:lstStyle/>
          <a:p>
            <a:pPr>
              <a:defRPr/>
            </a:pP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3" name="Rectangle 2"/>
          <p:cNvSpPr>
            <a:spLocks noChangeArrowheads="1"/>
          </p:cNvSpPr>
          <p:nvPr/>
        </p:nvSpPr>
        <p:spPr bwMode="auto">
          <a:xfrm>
            <a:off x="0" y="2667000"/>
            <a:ext cx="1905000" cy="381000"/>
          </a:xfrm>
          <a:prstGeom prst="rect">
            <a:avLst/>
          </a:prstGeom>
          <a:solidFill>
            <a:srgbClr val="000000">
              <a:alpha val="50195"/>
            </a:srgbClr>
          </a:solidFill>
          <a:ln w="12700" cap="sq">
            <a:noFill/>
            <a:miter lim="800000"/>
            <a:headEnd type="none" w="sm" len="sm"/>
            <a:tailEnd type="none" w="sm" len="sm"/>
          </a:ln>
        </p:spPr>
        <p:txBody>
          <a:bodyPr wrap="none" anchor="ctr"/>
          <a:lstStyle/>
          <a:p>
            <a:endParaRPr lang="es-ES"/>
          </a:p>
        </p:txBody>
      </p:sp>
      <p:sp>
        <p:nvSpPr>
          <p:cNvPr id="181251" name="Rectangle 3"/>
          <p:cNvSpPr>
            <a:spLocks noChangeArrowheads="1"/>
          </p:cNvSpPr>
          <p:nvPr/>
        </p:nvSpPr>
        <p:spPr bwMode="auto">
          <a:xfrm>
            <a:off x="1874838" y="1597025"/>
            <a:ext cx="9144000" cy="0"/>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defRPr/>
            </a:pPr>
            <a:endParaRPr lang="es-ES"/>
          </a:p>
        </p:txBody>
      </p:sp>
      <p:pic>
        <p:nvPicPr>
          <p:cNvPr id="10245" name="Picture 4"/>
          <p:cNvPicPr>
            <a:picLocks noChangeAspect="1" noChangeArrowheads="1"/>
          </p:cNvPicPr>
          <p:nvPr/>
        </p:nvPicPr>
        <p:blipFill>
          <a:blip r:embed="rId3" cstate="print"/>
          <a:srcRect/>
          <a:stretch>
            <a:fillRect/>
          </a:stretch>
        </p:blipFill>
        <p:spPr bwMode="auto">
          <a:xfrm>
            <a:off x="0" y="1524000"/>
            <a:ext cx="9144000" cy="5181600"/>
          </a:xfrm>
          <a:prstGeom prst="rect">
            <a:avLst/>
          </a:prstGeom>
          <a:blipFill dpi="0" rotWithShape="0">
            <a:blip r:embed="rId4" cstate="print"/>
            <a:srcRect/>
            <a:tile tx="0" ty="0" sx="100000" sy="100000" flip="none" algn="tl"/>
          </a:blipFill>
          <a:ln w="76200" cap="flat">
            <a:solidFill>
              <a:srgbClr val="0000FF"/>
            </a:solidFill>
            <a:miter lim="800000"/>
            <a:headEnd/>
            <a:tailEnd/>
          </a:ln>
        </p:spPr>
      </p:pic>
      <p:sp>
        <p:nvSpPr>
          <p:cNvPr id="181253" name="Rectangle 5"/>
          <p:cNvSpPr>
            <a:spLocks noGrp="1" noChangeArrowheads="1"/>
          </p:cNvSpPr>
          <p:nvPr>
            <p:ph type="title"/>
          </p:nvPr>
        </p:nvSpPr>
        <p:spPr>
          <a:xfrm>
            <a:off x="107504" y="0"/>
            <a:ext cx="9036496" cy="1219200"/>
          </a:xfrm>
          <a:solidFill>
            <a:schemeClr val="accent2">
              <a:lumMod val="25000"/>
              <a:lumOff val="75000"/>
            </a:schemeClr>
          </a:solidFill>
          <a:ln w="76200" cap="flat">
            <a:solidFill>
              <a:schemeClr val="bg1">
                <a:lumMod val="60000"/>
                <a:lumOff val="40000"/>
              </a:schemeClr>
            </a:solidFill>
            <a:miter lim="800000"/>
            <a:headEnd/>
            <a:tailEnd/>
          </a:ln>
        </p:spPr>
        <p:txBody>
          <a:bodyPr vert="horz" wrap="square" lIns="91440" tIns="45720" rIns="91440" bIns="45720" numCol="1" anchor="ctr" anchorCtr="0" compatLnSpc="1">
            <a:prstTxWarp prst="textNoShape">
              <a:avLst/>
            </a:prstTxWarp>
          </a:bodyPr>
          <a:lstStyle/>
          <a:p>
            <a:r>
              <a:rPr lang="es-AR" sz="3200" b="1" i="1" dirty="0">
                <a:solidFill>
                  <a:schemeClr val="accent2">
                    <a:lumMod val="75000"/>
                    <a:lumOff val="25000"/>
                  </a:schemeClr>
                </a:solidFill>
                <a:effectLst>
                  <a:outerShdw blurRad="38100" dist="38100" dir="2700000" algn="tl">
                    <a:srgbClr val="000000"/>
                  </a:outerShdw>
                </a:effectLst>
                <a:latin typeface="Arial" pitchFamily="34" charset="0"/>
              </a:rPr>
              <a:t>WWW2  -  Internet 2</a:t>
            </a:r>
            <a:br>
              <a:rPr lang="es-AR" sz="3200" b="1" i="1" dirty="0">
                <a:solidFill>
                  <a:schemeClr val="accent2">
                    <a:lumMod val="75000"/>
                    <a:lumOff val="25000"/>
                  </a:schemeClr>
                </a:solidFill>
                <a:effectLst>
                  <a:outerShdw blurRad="38100" dist="38100" dir="2700000" algn="tl">
                    <a:srgbClr val="000000"/>
                  </a:outerShdw>
                </a:effectLst>
                <a:latin typeface="Arial" pitchFamily="34" charset="0"/>
              </a:rPr>
            </a:br>
            <a:r>
              <a:rPr lang="es-MX" sz="3200" b="1" i="1" dirty="0">
                <a:solidFill>
                  <a:schemeClr val="accent2">
                    <a:lumMod val="75000"/>
                    <a:lumOff val="25000"/>
                  </a:schemeClr>
                </a:solidFill>
                <a:effectLst>
                  <a:outerShdw blurRad="38100" dist="38100" dir="2700000" algn="tl">
                    <a:srgbClr val="000000"/>
                  </a:outerShdw>
                </a:effectLst>
                <a:latin typeface="Arial" pitchFamily="34" charset="0"/>
              </a:rPr>
              <a:t>Backbones</a:t>
            </a:r>
            <a:endParaRPr lang="es-AR" sz="3200" b="1" i="1" dirty="0">
              <a:solidFill>
                <a:schemeClr val="accent2">
                  <a:lumMod val="75000"/>
                  <a:lumOff val="25000"/>
                </a:schemeClr>
              </a:solidFill>
              <a:effectLst>
                <a:outerShdw blurRad="38100" dist="38100" dir="2700000" algn="tl">
                  <a:srgbClr val="000000"/>
                </a:outerShdw>
              </a:effectLst>
              <a:latin typeface="Arial" pitchFamily="34" charset="0"/>
            </a:endParaRPr>
          </a:p>
        </p:txBody>
      </p:sp>
      <p:graphicFrame>
        <p:nvGraphicFramePr>
          <p:cNvPr id="10242" name="Object 6"/>
          <p:cNvGraphicFramePr>
            <a:graphicFrameLocks noChangeAspect="1"/>
          </p:cNvGraphicFramePr>
          <p:nvPr>
            <p:extLst>
              <p:ext uri="{D42A27DB-BD31-4B8C-83A1-F6EECF244321}">
                <p14:modId xmlns:p14="http://schemas.microsoft.com/office/powerpoint/2010/main" val="3020560319"/>
              </p:ext>
            </p:extLst>
          </p:nvPr>
        </p:nvGraphicFramePr>
        <p:xfrm>
          <a:off x="7884368" y="293687"/>
          <a:ext cx="914400" cy="631825"/>
        </p:xfrm>
        <a:graphic>
          <a:graphicData uri="http://schemas.openxmlformats.org/presentationml/2006/ole">
            <mc:AlternateContent xmlns:mc="http://schemas.openxmlformats.org/markup-compatibility/2006">
              <mc:Choice xmlns:v="urn:schemas-microsoft-com:vml" Requires="v">
                <p:oleObj spid="_x0000_s12290" name="Imagen de mapa de bits" r:id="rId5" imgW="1171429" imgH="809738" progId="PBrush">
                  <p:embed/>
                </p:oleObj>
              </mc:Choice>
              <mc:Fallback>
                <p:oleObj name="Imagen de mapa de bits" r:id="rId5" imgW="1171429" imgH="809738" progId="PBrush">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84368" y="293687"/>
                        <a:ext cx="914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81253"/>
                                        </p:tgtEl>
                                        <p:attrNameLst>
                                          <p:attrName>style.visibility</p:attrName>
                                        </p:attrNameLst>
                                      </p:cBhvr>
                                      <p:to>
                                        <p:strVal val="visible"/>
                                      </p:to>
                                    </p:set>
                                    <p:anim calcmode="lin" valueType="num">
                                      <p:cBhvr>
                                        <p:cTn id="7" dur="1000" fill="hold"/>
                                        <p:tgtEl>
                                          <p:spTgt spid="181253"/>
                                        </p:tgtEl>
                                        <p:attrNameLst>
                                          <p:attrName>ppt_w</p:attrName>
                                        </p:attrNameLst>
                                      </p:cBhvr>
                                      <p:tavLst>
                                        <p:tav tm="0">
                                          <p:val>
                                            <p:fltVal val="0"/>
                                          </p:val>
                                        </p:tav>
                                        <p:tav tm="100000">
                                          <p:val>
                                            <p:strVal val="#ppt_w"/>
                                          </p:val>
                                        </p:tav>
                                      </p:tavLst>
                                    </p:anim>
                                    <p:anim calcmode="lin" valueType="num">
                                      <p:cBhvr>
                                        <p:cTn id="8" dur="1000" fill="hold"/>
                                        <p:tgtEl>
                                          <p:spTgt spid="181253"/>
                                        </p:tgtEl>
                                        <p:attrNameLst>
                                          <p:attrName>ppt_h</p:attrName>
                                        </p:attrNameLst>
                                      </p:cBhvr>
                                      <p:tavLst>
                                        <p:tav tm="0">
                                          <p:val>
                                            <p:fltVal val="0"/>
                                          </p:val>
                                        </p:tav>
                                        <p:tav tm="100000">
                                          <p:val>
                                            <p:strVal val="#ppt_h"/>
                                          </p:val>
                                        </p:tav>
                                      </p:tavLst>
                                    </p:anim>
                                    <p:anim calcmode="lin" valueType="num">
                                      <p:cBhvr>
                                        <p:cTn id="9" dur="1000" fill="hold"/>
                                        <p:tgtEl>
                                          <p:spTgt spid="181253"/>
                                        </p:tgtEl>
                                        <p:attrNameLst>
                                          <p:attrName>style.rotation</p:attrName>
                                        </p:attrNameLst>
                                      </p:cBhvr>
                                      <p:tavLst>
                                        <p:tav tm="0">
                                          <p:val>
                                            <p:fltVal val="90"/>
                                          </p:val>
                                        </p:tav>
                                        <p:tav tm="100000">
                                          <p:val>
                                            <p:fltVal val="0"/>
                                          </p:val>
                                        </p:tav>
                                      </p:tavLst>
                                    </p:anim>
                                    <p:animEffect transition="in" filter="fade">
                                      <p:cBhvr>
                                        <p:cTn id="10" dur="1000"/>
                                        <p:tgtEl>
                                          <p:spTgt spid="181253"/>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10245"/>
                                        </p:tgtEl>
                                        <p:attrNameLst>
                                          <p:attrName>style.visibility</p:attrName>
                                        </p:attrNameLst>
                                      </p:cBhvr>
                                      <p:to>
                                        <p:strVal val="visible"/>
                                      </p:to>
                                    </p:set>
                                    <p:anim calcmode="lin" valueType="num">
                                      <p:cBhvr>
                                        <p:cTn id="15" dur="1000" fill="hold"/>
                                        <p:tgtEl>
                                          <p:spTgt spid="10245"/>
                                        </p:tgtEl>
                                        <p:attrNameLst>
                                          <p:attrName>ppt_w</p:attrName>
                                        </p:attrNameLst>
                                      </p:cBhvr>
                                      <p:tavLst>
                                        <p:tav tm="0">
                                          <p:val>
                                            <p:fltVal val="0"/>
                                          </p:val>
                                        </p:tav>
                                        <p:tav tm="100000">
                                          <p:val>
                                            <p:strVal val="#ppt_w"/>
                                          </p:val>
                                        </p:tav>
                                      </p:tavLst>
                                    </p:anim>
                                    <p:anim calcmode="lin" valueType="num">
                                      <p:cBhvr>
                                        <p:cTn id="16" dur="1000" fill="hold"/>
                                        <p:tgtEl>
                                          <p:spTgt spid="10245"/>
                                        </p:tgtEl>
                                        <p:attrNameLst>
                                          <p:attrName>ppt_h</p:attrName>
                                        </p:attrNameLst>
                                      </p:cBhvr>
                                      <p:tavLst>
                                        <p:tav tm="0">
                                          <p:val>
                                            <p:fltVal val="0"/>
                                          </p:val>
                                        </p:tav>
                                        <p:tav tm="100000">
                                          <p:val>
                                            <p:strVal val="#ppt_h"/>
                                          </p:val>
                                        </p:tav>
                                      </p:tavLst>
                                    </p:anim>
                                    <p:anim calcmode="lin" valueType="num">
                                      <p:cBhvr>
                                        <p:cTn id="17" dur="1000" fill="hold"/>
                                        <p:tgtEl>
                                          <p:spTgt spid="10245"/>
                                        </p:tgtEl>
                                        <p:attrNameLst>
                                          <p:attrName>style.rotation</p:attrName>
                                        </p:attrNameLst>
                                      </p:cBhvr>
                                      <p:tavLst>
                                        <p:tav tm="0">
                                          <p:val>
                                            <p:fltVal val="90"/>
                                          </p:val>
                                        </p:tav>
                                        <p:tav tm="100000">
                                          <p:val>
                                            <p:fltVal val="0"/>
                                          </p:val>
                                        </p:tav>
                                      </p:tavLst>
                                    </p:anim>
                                    <p:animEffect transition="in" filter="fade">
                                      <p:cBhvr>
                                        <p:cTn id="18" dur="1000"/>
                                        <p:tgtEl>
                                          <p:spTgt spid="10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descr="Papel seda azul"/>
          <p:cNvSpPr>
            <a:spLocks noGrp="1" noChangeArrowheads="1"/>
          </p:cNvSpPr>
          <p:nvPr>
            <p:ph type="title"/>
          </p:nvPr>
        </p:nvSpPr>
        <p:spPr>
          <a:xfrm>
            <a:off x="323528" y="26977"/>
            <a:ext cx="8496944" cy="1143000"/>
          </a:xfrm>
          <a:solidFill>
            <a:schemeClr val="accent2">
              <a:lumMod val="25000"/>
              <a:lumOff val="75000"/>
            </a:schemeClr>
          </a:solidFill>
          <a:ln w="76200" cap="flat">
            <a:solidFill>
              <a:schemeClr val="bg1">
                <a:lumMod val="60000"/>
                <a:lumOff val="40000"/>
              </a:schemeClr>
            </a:solidFill>
            <a:miter lim="800000"/>
            <a:headEnd/>
            <a:tailEnd/>
          </a:ln>
        </p:spPr>
        <p:txBody>
          <a:bodyPr vert="horz" wrap="square" lIns="91440" tIns="45720" rIns="91440" bIns="45720" numCol="1" anchor="ctr" anchorCtr="0" compatLnSpc="1">
            <a:prstTxWarp prst="textNoShape">
              <a:avLst/>
            </a:prstTxWarp>
          </a:bodyPr>
          <a:lstStyle/>
          <a:p>
            <a:r>
              <a:rPr lang="es-AR" sz="3200" b="1" i="1" dirty="0">
                <a:solidFill>
                  <a:schemeClr val="accent2">
                    <a:lumMod val="75000"/>
                    <a:lumOff val="25000"/>
                  </a:schemeClr>
                </a:solidFill>
                <a:effectLst>
                  <a:outerShdw blurRad="38100" dist="38100" dir="2700000" algn="tl">
                    <a:srgbClr val="000000"/>
                  </a:outerShdw>
                </a:effectLst>
                <a:latin typeface="Arial" pitchFamily="34" charset="0"/>
              </a:rPr>
              <a:t>WWW2  -  Internet 2</a:t>
            </a:r>
            <a:br>
              <a:rPr lang="es-AR" sz="3200" b="1" i="1" dirty="0">
                <a:solidFill>
                  <a:schemeClr val="accent2">
                    <a:lumMod val="75000"/>
                    <a:lumOff val="25000"/>
                  </a:schemeClr>
                </a:solidFill>
                <a:effectLst>
                  <a:outerShdw blurRad="38100" dist="38100" dir="2700000" algn="tl">
                    <a:srgbClr val="000000"/>
                  </a:outerShdw>
                </a:effectLst>
                <a:latin typeface="Arial" pitchFamily="34" charset="0"/>
              </a:rPr>
            </a:br>
            <a:r>
              <a:rPr lang="es-MX" sz="3200" b="1" i="1" dirty="0">
                <a:solidFill>
                  <a:schemeClr val="accent2">
                    <a:lumMod val="75000"/>
                    <a:lumOff val="25000"/>
                  </a:schemeClr>
                </a:solidFill>
                <a:effectLst>
                  <a:outerShdw blurRad="38100" dist="38100" dir="2700000" algn="tl">
                    <a:srgbClr val="000000"/>
                  </a:outerShdw>
                </a:effectLst>
                <a:latin typeface="Arial" pitchFamily="34" charset="0"/>
              </a:rPr>
              <a:t>Backbones Actuales</a:t>
            </a:r>
            <a:endParaRPr lang="es-ES_tradnl" sz="3200" b="1" i="1" dirty="0">
              <a:solidFill>
                <a:schemeClr val="accent2">
                  <a:lumMod val="75000"/>
                  <a:lumOff val="25000"/>
                </a:schemeClr>
              </a:solidFill>
              <a:effectLst>
                <a:outerShdw blurRad="38100" dist="38100" dir="2700000" algn="tl">
                  <a:srgbClr val="000000"/>
                </a:outerShdw>
              </a:effectLst>
              <a:latin typeface="Arial" pitchFamily="34" charset="0"/>
            </a:endParaRPr>
          </a:p>
        </p:txBody>
      </p:sp>
      <p:pic>
        <p:nvPicPr>
          <p:cNvPr id="2" name="1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423986"/>
            <a:ext cx="8496944" cy="5245181"/>
          </a:xfrm>
          <a:prstGeom prst="rect">
            <a:avLst/>
          </a:prstGeom>
          <a:blipFill dpi="0" rotWithShape="0">
            <a:blip r:embed="rId3" cstate="print"/>
            <a:srcRect/>
            <a:tile tx="0" ty="0" sx="100000" sy="100000" flip="none" algn="tl"/>
          </a:blipFill>
          <a:ln w="76200" cap="flat">
            <a:solidFill>
              <a:srgbClr val="0000FF"/>
            </a:solidFill>
            <a:miter lim="800000"/>
            <a:headEnd/>
            <a:tailEnd/>
          </a:ln>
        </p:spPr>
      </p:pic>
      <p:sp>
        <p:nvSpPr>
          <p:cNvPr id="4" name="3 Marcador de pie de página"/>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8827784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descr="Papel seda azul"/>
          <p:cNvSpPr>
            <a:spLocks noGrp="1" noChangeArrowheads="1"/>
          </p:cNvSpPr>
          <p:nvPr>
            <p:ph type="title"/>
          </p:nvPr>
        </p:nvSpPr>
        <p:spPr>
          <a:xfrm>
            <a:off x="172818" y="26977"/>
            <a:ext cx="8830692" cy="1143000"/>
          </a:xfrm>
          <a:solidFill>
            <a:schemeClr val="accent2">
              <a:lumMod val="10000"/>
              <a:lumOff val="90000"/>
            </a:schemeClr>
          </a:solidFill>
          <a:ln w="76200" cap="flat">
            <a:solidFill>
              <a:schemeClr val="bg1">
                <a:lumMod val="60000"/>
                <a:lumOff val="40000"/>
              </a:schemeClr>
            </a:solidFill>
            <a:miter lim="800000"/>
            <a:headEnd/>
            <a:tailEnd/>
          </a:ln>
        </p:spPr>
        <p:txBody>
          <a:bodyPr vert="horz" wrap="square" lIns="91440" tIns="45720" rIns="91440" bIns="45720" numCol="1" anchor="ctr" anchorCtr="0" compatLnSpc="1">
            <a:prstTxWarp prst="textNoShape">
              <a:avLst/>
            </a:prstTxWarp>
          </a:bodyPr>
          <a:lstStyle/>
          <a:p>
            <a:r>
              <a:rPr lang="es-AR" sz="3200" b="1" i="1" dirty="0">
                <a:solidFill>
                  <a:schemeClr val="accent2">
                    <a:lumMod val="75000"/>
                    <a:lumOff val="25000"/>
                  </a:schemeClr>
                </a:solidFill>
                <a:effectLst>
                  <a:outerShdw blurRad="38100" dist="38100" dir="2700000" algn="tl">
                    <a:srgbClr val="000000"/>
                  </a:outerShdw>
                </a:effectLst>
                <a:latin typeface="Arial" pitchFamily="34" charset="0"/>
              </a:rPr>
              <a:t>WWW2  -  Internet 2</a:t>
            </a:r>
            <a:br>
              <a:rPr lang="es-AR" sz="3200" b="1" i="1" dirty="0">
                <a:solidFill>
                  <a:schemeClr val="accent2">
                    <a:lumMod val="75000"/>
                    <a:lumOff val="25000"/>
                  </a:schemeClr>
                </a:solidFill>
                <a:effectLst>
                  <a:outerShdw blurRad="38100" dist="38100" dir="2700000" algn="tl">
                    <a:srgbClr val="000000"/>
                  </a:outerShdw>
                </a:effectLst>
                <a:latin typeface="Arial" pitchFamily="34" charset="0"/>
              </a:rPr>
            </a:br>
            <a:r>
              <a:rPr lang="es-AR" sz="3200" b="1" i="1" dirty="0">
                <a:solidFill>
                  <a:schemeClr val="accent2">
                    <a:lumMod val="75000"/>
                    <a:lumOff val="25000"/>
                  </a:schemeClr>
                </a:solidFill>
                <a:effectLst>
                  <a:outerShdw blurRad="38100" dist="38100" dir="2700000" algn="tl">
                    <a:srgbClr val="000000"/>
                  </a:outerShdw>
                </a:effectLst>
                <a:latin typeface="Arial" pitchFamily="34" charset="0"/>
              </a:rPr>
              <a:t>Red Clara – </a:t>
            </a:r>
            <a:r>
              <a:rPr lang="es-AR" sz="3200" b="1" i="1" dirty="0" err="1">
                <a:solidFill>
                  <a:schemeClr val="accent2">
                    <a:lumMod val="75000"/>
                    <a:lumOff val="25000"/>
                  </a:schemeClr>
                </a:solidFill>
                <a:effectLst>
                  <a:outerShdw blurRad="38100" dist="38100" dir="2700000" algn="tl">
                    <a:srgbClr val="000000"/>
                  </a:outerShdw>
                </a:effectLst>
                <a:latin typeface="Arial" pitchFamily="34" charset="0"/>
              </a:rPr>
              <a:t>Backbone</a:t>
            </a:r>
            <a:r>
              <a:rPr lang="es-AR" sz="3200" b="1" i="1" dirty="0">
                <a:solidFill>
                  <a:schemeClr val="accent2">
                    <a:lumMod val="75000"/>
                    <a:lumOff val="25000"/>
                  </a:schemeClr>
                </a:solidFill>
                <a:effectLst>
                  <a:outerShdw blurRad="38100" dist="38100" dir="2700000" algn="tl">
                    <a:srgbClr val="000000"/>
                  </a:outerShdw>
                </a:effectLst>
                <a:latin typeface="Arial" pitchFamily="34" charset="0"/>
              </a:rPr>
              <a:t> Argentina</a:t>
            </a:r>
            <a:endParaRPr lang="es-ES_tradnl" sz="3200" b="1" i="1" dirty="0">
              <a:solidFill>
                <a:schemeClr val="accent2">
                  <a:lumMod val="75000"/>
                  <a:lumOff val="25000"/>
                </a:schemeClr>
              </a:solidFill>
              <a:effectLst>
                <a:outerShdw blurRad="38100" dist="38100" dir="2700000" algn="tl">
                  <a:srgbClr val="000000"/>
                </a:outerShdw>
              </a:effectLst>
              <a:latin typeface="Arial" pitchFamily="34" charset="0"/>
            </a:endParaRP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818" y="1969349"/>
            <a:ext cx="4465807" cy="4628003"/>
          </a:xfrm>
          <a:prstGeom prst="rect">
            <a:avLst/>
          </a:prstGeom>
          <a:blipFill dpi="0" rotWithShape="0">
            <a:blip r:embed="rId4" cstate="print"/>
            <a:srcRect/>
            <a:tile tx="0" ty="0" sx="100000" sy="100000" flip="none" algn="tl"/>
          </a:blipFill>
          <a:ln w="76200" cap="flat">
            <a:solidFill>
              <a:srgbClr val="0000FF"/>
            </a:solidFill>
            <a:miter lim="800000"/>
            <a:headEnd/>
            <a:tailEnd/>
          </a:ln>
        </p:spPr>
      </p:pic>
      <p:pic>
        <p:nvPicPr>
          <p:cNvPr id="4" name="3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3669" y="2636912"/>
            <a:ext cx="4199841" cy="3960440"/>
          </a:xfrm>
          <a:prstGeom prst="rect">
            <a:avLst/>
          </a:prstGeom>
          <a:blipFill dpi="0" rotWithShape="0">
            <a:blip r:embed="rId4" cstate="print"/>
            <a:srcRect/>
            <a:tile tx="0" ty="0" sx="100000" sy="100000" flip="none" algn="tl"/>
          </a:blipFill>
          <a:ln w="76200" cap="flat">
            <a:solidFill>
              <a:srgbClr val="0000FF"/>
            </a:solidFill>
            <a:miter lim="800000"/>
            <a:headEnd/>
            <a:tailEnd/>
          </a:ln>
        </p:spPr>
      </p:pic>
      <p:sp>
        <p:nvSpPr>
          <p:cNvPr id="5" name="Rectangle 2" descr="Papel seda azul"/>
          <p:cNvSpPr txBox="1">
            <a:spLocks noChangeArrowheads="1"/>
          </p:cNvSpPr>
          <p:nvPr/>
        </p:nvSpPr>
        <p:spPr bwMode="auto">
          <a:xfrm>
            <a:off x="5796136" y="1568673"/>
            <a:ext cx="2583904" cy="801351"/>
          </a:xfrm>
          <a:prstGeom prst="rect">
            <a:avLst/>
          </a:prstGeom>
          <a:solidFill>
            <a:schemeClr val="accent2">
              <a:lumMod val="10000"/>
              <a:lumOff val="9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pPr>
              <a:defRPr/>
            </a:pPr>
            <a:r>
              <a:rPr lang="es-AR" sz="3200" b="1" i="1" kern="0" dirty="0">
                <a:solidFill>
                  <a:schemeClr val="accent6">
                    <a:lumMod val="75000"/>
                    <a:lumOff val="25000"/>
                  </a:schemeClr>
                </a:solidFill>
                <a:effectLst>
                  <a:outerShdw blurRad="38100" dist="38100" dir="2700000" algn="tl">
                    <a:srgbClr val="000000"/>
                  </a:outerShdw>
                </a:effectLst>
                <a:latin typeface="Arial" pitchFamily="34" charset="0"/>
              </a:rPr>
              <a:t>Innova Red</a:t>
            </a:r>
            <a:endParaRPr lang="es-ES_tradnl" sz="3200" b="1" i="1" kern="0" dirty="0">
              <a:solidFill>
                <a:schemeClr val="accent6">
                  <a:lumMod val="75000"/>
                  <a:lumOff val="25000"/>
                </a:schemeClr>
              </a:solidFill>
              <a:effectLst>
                <a:outerShdw blurRad="38100" dist="38100" dir="2700000" algn="tl">
                  <a:srgbClr val="000000"/>
                </a:outerShdw>
              </a:effectLst>
              <a:latin typeface="Arial" pitchFamily="34" charset="0"/>
            </a:endParaRPr>
          </a:p>
        </p:txBody>
      </p:sp>
      <p:sp>
        <p:nvSpPr>
          <p:cNvPr id="6" name="5 Marcador de pie de página"/>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798616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82274"/>
                                        </p:tgtEl>
                                        <p:attrNameLst>
                                          <p:attrName>style.visibility</p:attrName>
                                        </p:attrNameLst>
                                      </p:cBhvr>
                                      <p:to>
                                        <p:strVal val="visible"/>
                                      </p:to>
                                    </p:set>
                                    <p:anim calcmode="lin" valueType="num">
                                      <p:cBhvr>
                                        <p:cTn id="7" dur="1000" fill="hold"/>
                                        <p:tgtEl>
                                          <p:spTgt spid="182274"/>
                                        </p:tgtEl>
                                        <p:attrNameLst>
                                          <p:attrName>ppt_w</p:attrName>
                                        </p:attrNameLst>
                                      </p:cBhvr>
                                      <p:tavLst>
                                        <p:tav tm="0">
                                          <p:val>
                                            <p:fltVal val="0"/>
                                          </p:val>
                                        </p:tav>
                                        <p:tav tm="100000">
                                          <p:val>
                                            <p:strVal val="#ppt_w"/>
                                          </p:val>
                                        </p:tav>
                                      </p:tavLst>
                                    </p:anim>
                                    <p:anim calcmode="lin" valueType="num">
                                      <p:cBhvr>
                                        <p:cTn id="8" dur="1000" fill="hold"/>
                                        <p:tgtEl>
                                          <p:spTgt spid="182274"/>
                                        </p:tgtEl>
                                        <p:attrNameLst>
                                          <p:attrName>ppt_h</p:attrName>
                                        </p:attrNameLst>
                                      </p:cBhvr>
                                      <p:tavLst>
                                        <p:tav tm="0">
                                          <p:val>
                                            <p:fltVal val="0"/>
                                          </p:val>
                                        </p:tav>
                                        <p:tav tm="100000">
                                          <p:val>
                                            <p:strVal val="#ppt_h"/>
                                          </p:val>
                                        </p:tav>
                                      </p:tavLst>
                                    </p:anim>
                                    <p:anim calcmode="lin" valueType="num">
                                      <p:cBhvr>
                                        <p:cTn id="9" dur="1000" fill="hold"/>
                                        <p:tgtEl>
                                          <p:spTgt spid="182274"/>
                                        </p:tgtEl>
                                        <p:attrNameLst>
                                          <p:attrName>style.rotation</p:attrName>
                                        </p:attrNameLst>
                                      </p:cBhvr>
                                      <p:tavLst>
                                        <p:tav tm="0">
                                          <p:val>
                                            <p:fltVal val="90"/>
                                          </p:val>
                                        </p:tav>
                                        <p:tav tm="100000">
                                          <p:val>
                                            <p:fltVal val="0"/>
                                          </p:val>
                                        </p:tav>
                                      </p:tavLst>
                                    </p:anim>
                                    <p:animEffect transition="in" filter="fade">
                                      <p:cBhvr>
                                        <p:cTn id="10" dur="1000"/>
                                        <p:tgtEl>
                                          <p:spTgt spid="18227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1000" fill="hold"/>
                                        <p:tgtEl>
                                          <p:spTgt spid="5"/>
                                        </p:tgtEl>
                                        <p:attrNameLst>
                                          <p:attrName>ppt_w</p:attrName>
                                        </p:attrNameLst>
                                      </p:cBhvr>
                                      <p:tavLst>
                                        <p:tav tm="0">
                                          <p:val>
                                            <p:fltVal val="0"/>
                                          </p:val>
                                        </p:tav>
                                        <p:tav tm="100000">
                                          <p:val>
                                            <p:strVal val="#ppt_w"/>
                                          </p:val>
                                        </p:tav>
                                      </p:tavLst>
                                    </p:anim>
                                    <p:anim calcmode="lin" valueType="num">
                                      <p:cBhvr>
                                        <p:cTn id="24" dur="1000" fill="hold"/>
                                        <p:tgtEl>
                                          <p:spTgt spid="5"/>
                                        </p:tgtEl>
                                        <p:attrNameLst>
                                          <p:attrName>ppt_h</p:attrName>
                                        </p:attrNameLst>
                                      </p:cBhvr>
                                      <p:tavLst>
                                        <p:tav tm="0">
                                          <p:val>
                                            <p:fltVal val="0"/>
                                          </p:val>
                                        </p:tav>
                                        <p:tav tm="100000">
                                          <p:val>
                                            <p:strVal val="#ppt_h"/>
                                          </p:val>
                                        </p:tav>
                                      </p:tavLst>
                                    </p:anim>
                                    <p:anim calcmode="lin" valueType="num">
                                      <p:cBhvr>
                                        <p:cTn id="25" dur="1000" fill="hold"/>
                                        <p:tgtEl>
                                          <p:spTgt spid="5"/>
                                        </p:tgtEl>
                                        <p:attrNameLst>
                                          <p:attrName>style.rotation</p:attrName>
                                        </p:attrNameLst>
                                      </p:cBhvr>
                                      <p:tavLst>
                                        <p:tav tm="0">
                                          <p:val>
                                            <p:fltVal val="90"/>
                                          </p:val>
                                        </p:tav>
                                        <p:tav tm="100000">
                                          <p:val>
                                            <p:fltVal val="0"/>
                                          </p:val>
                                        </p:tav>
                                      </p:tavLst>
                                    </p:anim>
                                    <p:animEffect transition="in" filter="fade">
                                      <p:cBhvr>
                                        <p:cTn id="26" dur="1000"/>
                                        <p:tgtEl>
                                          <p:spTgt spid="5"/>
                                        </p:tgtEl>
                                      </p:cBhvr>
                                    </p:animEffect>
                                  </p:childTnLst>
                                </p:cTn>
                              </p:par>
                              <p:par>
                                <p:cTn id="27" presetID="26"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down)">
                                      <p:cBhvr>
                                        <p:cTn id="29" dur="580">
                                          <p:stCondLst>
                                            <p:cond delay="0"/>
                                          </p:stCondLst>
                                        </p:cTn>
                                        <p:tgtEl>
                                          <p:spTgt spid="4"/>
                                        </p:tgtEl>
                                      </p:cBhvr>
                                    </p:animEffect>
                                    <p:anim calcmode="lin" valueType="num">
                                      <p:cBhvr>
                                        <p:cTn id="30"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5" dur="26">
                                          <p:stCondLst>
                                            <p:cond delay="650"/>
                                          </p:stCondLst>
                                        </p:cTn>
                                        <p:tgtEl>
                                          <p:spTgt spid="4"/>
                                        </p:tgtEl>
                                      </p:cBhvr>
                                      <p:to x="100000" y="60000"/>
                                    </p:animScale>
                                    <p:animScale>
                                      <p:cBhvr>
                                        <p:cTn id="36" dur="166" decel="50000">
                                          <p:stCondLst>
                                            <p:cond delay="676"/>
                                          </p:stCondLst>
                                        </p:cTn>
                                        <p:tgtEl>
                                          <p:spTgt spid="4"/>
                                        </p:tgtEl>
                                      </p:cBhvr>
                                      <p:to x="100000" y="100000"/>
                                    </p:animScale>
                                    <p:animScale>
                                      <p:cBhvr>
                                        <p:cTn id="37" dur="26">
                                          <p:stCondLst>
                                            <p:cond delay="1312"/>
                                          </p:stCondLst>
                                        </p:cTn>
                                        <p:tgtEl>
                                          <p:spTgt spid="4"/>
                                        </p:tgtEl>
                                      </p:cBhvr>
                                      <p:to x="100000" y="80000"/>
                                    </p:animScale>
                                    <p:animScale>
                                      <p:cBhvr>
                                        <p:cTn id="38" dur="166" decel="50000">
                                          <p:stCondLst>
                                            <p:cond delay="1338"/>
                                          </p:stCondLst>
                                        </p:cTn>
                                        <p:tgtEl>
                                          <p:spTgt spid="4"/>
                                        </p:tgtEl>
                                      </p:cBhvr>
                                      <p:to x="100000" y="100000"/>
                                    </p:animScale>
                                    <p:animScale>
                                      <p:cBhvr>
                                        <p:cTn id="39" dur="26">
                                          <p:stCondLst>
                                            <p:cond delay="1642"/>
                                          </p:stCondLst>
                                        </p:cTn>
                                        <p:tgtEl>
                                          <p:spTgt spid="4"/>
                                        </p:tgtEl>
                                      </p:cBhvr>
                                      <p:to x="100000" y="90000"/>
                                    </p:animScale>
                                    <p:animScale>
                                      <p:cBhvr>
                                        <p:cTn id="40" dur="166" decel="50000">
                                          <p:stCondLst>
                                            <p:cond delay="1668"/>
                                          </p:stCondLst>
                                        </p:cTn>
                                        <p:tgtEl>
                                          <p:spTgt spid="4"/>
                                        </p:tgtEl>
                                      </p:cBhvr>
                                      <p:to x="100000" y="100000"/>
                                    </p:animScale>
                                    <p:animScale>
                                      <p:cBhvr>
                                        <p:cTn id="41" dur="26">
                                          <p:stCondLst>
                                            <p:cond delay="1808"/>
                                          </p:stCondLst>
                                        </p:cTn>
                                        <p:tgtEl>
                                          <p:spTgt spid="4"/>
                                        </p:tgtEl>
                                      </p:cBhvr>
                                      <p:to x="100000" y="95000"/>
                                    </p:animScale>
                                    <p:animScale>
                                      <p:cBhvr>
                                        <p:cTn id="42"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4" grpId="0" animBg="1"/>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179512" y="228600"/>
            <a:ext cx="8659688" cy="1219200"/>
          </a:xfrm>
          <a:solidFill>
            <a:schemeClr val="accent2">
              <a:lumMod val="25000"/>
              <a:lumOff val="75000"/>
            </a:schemeClr>
          </a:solidFill>
          <a:ln w="76200" cap="flat">
            <a:solidFill>
              <a:schemeClr val="bg1">
                <a:lumMod val="60000"/>
                <a:lumOff val="40000"/>
              </a:schemeClr>
            </a:solidFill>
            <a:miter lim="800000"/>
            <a:headEnd/>
            <a:tailEnd/>
          </a:ln>
        </p:spPr>
        <p:txBody>
          <a:bodyPr vert="horz" wrap="square" lIns="91440" tIns="45720" rIns="91440" bIns="45720" numCol="1" anchor="ctr" anchorCtr="0" compatLnSpc="1">
            <a:prstTxWarp prst="textNoShape">
              <a:avLst/>
            </a:prstTxWarp>
          </a:bodyPr>
          <a:lstStyle/>
          <a:p>
            <a:r>
              <a:rPr lang="es-AR" sz="3200" b="1" i="1">
                <a:solidFill>
                  <a:schemeClr val="accent2">
                    <a:lumMod val="75000"/>
                    <a:lumOff val="25000"/>
                  </a:schemeClr>
                </a:solidFill>
                <a:effectLst>
                  <a:outerShdw blurRad="38100" dist="38100" dir="2700000" algn="tl">
                    <a:srgbClr val="000000"/>
                  </a:outerShdw>
                </a:effectLst>
                <a:latin typeface="Arial" pitchFamily="34" charset="0"/>
              </a:rPr>
              <a:t>WWW2  -  Internet 2</a:t>
            </a:r>
            <a:br>
              <a:rPr lang="es-AR" sz="3200" b="1" i="1">
                <a:solidFill>
                  <a:schemeClr val="accent2">
                    <a:lumMod val="75000"/>
                    <a:lumOff val="25000"/>
                  </a:schemeClr>
                </a:solidFill>
                <a:effectLst>
                  <a:outerShdw blurRad="38100" dist="38100" dir="2700000" algn="tl">
                    <a:srgbClr val="000000"/>
                  </a:outerShdw>
                </a:effectLst>
                <a:latin typeface="Arial" pitchFamily="34" charset="0"/>
              </a:rPr>
            </a:br>
            <a:r>
              <a:rPr lang="es-AR" sz="3200" b="1" i="1">
                <a:solidFill>
                  <a:schemeClr val="accent2">
                    <a:lumMod val="75000"/>
                    <a:lumOff val="25000"/>
                  </a:schemeClr>
                </a:solidFill>
                <a:effectLst>
                  <a:outerShdw blurRad="38100" dist="38100" dir="2700000" algn="tl">
                    <a:srgbClr val="000000"/>
                  </a:outerShdw>
                </a:effectLst>
                <a:latin typeface="Arial" pitchFamily="34" charset="0"/>
              </a:rPr>
              <a:t>Aplicaciones</a:t>
            </a:r>
          </a:p>
        </p:txBody>
      </p:sp>
      <p:sp>
        <p:nvSpPr>
          <p:cNvPr id="12292" name="Rectangle 3"/>
          <p:cNvSpPr>
            <a:spLocks noGrp="1" noChangeArrowheads="1"/>
          </p:cNvSpPr>
          <p:nvPr>
            <p:ph type="body" idx="1"/>
          </p:nvPr>
        </p:nvSpPr>
        <p:spPr>
          <a:xfrm>
            <a:off x="0" y="1752600"/>
            <a:ext cx="8915400" cy="4772744"/>
          </a:xfrm>
          <a:solidFill>
            <a:schemeClr val="accent2">
              <a:lumMod val="25000"/>
              <a:lumOff val="75000"/>
            </a:schemeClr>
          </a:solidFill>
          <a:ln w="76200" cap="flat">
            <a:solidFill>
              <a:schemeClr val="bg1">
                <a:lumMod val="60000"/>
                <a:lumOff val="40000"/>
              </a:schemeClr>
            </a:solidFill>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s-AR" b="1" i="1" dirty="0">
                <a:solidFill>
                  <a:schemeClr val="accent6">
                    <a:lumMod val="75000"/>
                    <a:lumOff val="25000"/>
                  </a:schemeClr>
                </a:solidFill>
                <a:latin typeface="Arial Rounded MT Bold" pitchFamily="34" charset="0"/>
                <a:cs typeface="Times New Roman" pitchFamily="18" charset="0"/>
              </a:rPr>
              <a:t>Video Conferencia.</a:t>
            </a:r>
          </a:p>
          <a:p>
            <a:pPr>
              <a:lnSpc>
                <a:spcPct val="90000"/>
              </a:lnSpc>
            </a:pPr>
            <a:r>
              <a:rPr lang="es-AR" b="1" i="1" dirty="0">
                <a:solidFill>
                  <a:schemeClr val="accent6">
                    <a:lumMod val="75000"/>
                    <a:lumOff val="25000"/>
                  </a:schemeClr>
                </a:solidFill>
                <a:latin typeface="Arial Rounded MT Bold" pitchFamily="34" charset="0"/>
                <a:cs typeface="Times New Roman" pitchFamily="18" charset="0"/>
              </a:rPr>
              <a:t>Video a pedido. </a:t>
            </a:r>
          </a:p>
          <a:p>
            <a:pPr>
              <a:lnSpc>
                <a:spcPct val="90000"/>
              </a:lnSpc>
            </a:pPr>
            <a:r>
              <a:rPr lang="es-AR" b="1" i="1" dirty="0">
                <a:solidFill>
                  <a:schemeClr val="accent6">
                    <a:lumMod val="75000"/>
                    <a:lumOff val="25000"/>
                  </a:schemeClr>
                </a:solidFill>
                <a:latin typeface="Arial Rounded MT Bold" pitchFamily="34" charset="0"/>
                <a:cs typeface="Times New Roman" pitchFamily="18" charset="0"/>
              </a:rPr>
              <a:t>Acceso a depósitos masivos de datos.</a:t>
            </a:r>
          </a:p>
          <a:p>
            <a:pPr>
              <a:lnSpc>
                <a:spcPct val="90000"/>
              </a:lnSpc>
            </a:pPr>
            <a:r>
              <a:rPr lang="es-AR" b="1" i="1" dirty="0">
                <a:solidFill>
                  <a:schemeClr val="accent6">
                    <a:lumMod val="75000"/>
                    <a:lumOff val="25000"/>
                  </a:schemeClr>
                </a:solidFill>
                <a:latin typeface="Arial Rounded MT Bold" pitchFamily="34" charset="0"/>
                <a:cs typeface="Times New Roman" pitchFamily="18" charset="0"/>
              </a:rPr>
              <a:t>Simulación distribuida .</a:t>
            </a:r>
          </a:p>
          <a:p>
            <a:pPr lvl="1">
              <a:lnSpc>
                <a:spcPct val="90000"/>
              </a:lnSpc>
              <a:buFontTx/>
              <a:buChar char="•"/>
            </a:pPr>
            <a:r>
              <a:rPr lang="es-AR" sz="3200" b="1" i="1" dirty="0">
                <a:solidFill>
                  <a:schemeClr val="accent6">
                    <a:lumMod val="75000"/>
                    <a:lumOff val="25000"/>
                  </a:schemeClr>
                </a:solidFill>
                <a:latin typeface="Arial Rounded MT Bold" pitchFamily="34" charset="0"/>
                <a:cs typeface="Times New Roman" pitchFamily="18" charset="0"/>
              </a:rPr>
              <a:t>Teleinmersión</a:t>
            </a:r>
          </a:p>
          <a:p>
            <a:pPr lvl="1">
              <a:lnSpc>
                <a:spcPct val="90000"/>
              </a:lnSpc>
              <a:buFontTx/>
              <a:buChar char="•"/>
            </a:pPr>
            <a:r>
              <a:rPr lang="es-AR" sz="3200" b="1" i="1" dirty="0">
                <a:solidFill>
                  <a:schemeClr val="accent6">
                    <a:lumMod val="75000"/>
                    <a:lumOff val="25000"/>
                  </a:schemeClr>
                </a:solidFill>
                <a:latin typeface="Arial Rounded MT Bold" pitchFamily="34" charset="0"/>
                <a:cs typeface="Times New Roman" pitchFamily="18" charset="0"/>
              </a:rPr>
              <a:t>Temedicina</a:t>
            </a:r>
          </a:p>
          <a:p>
            <a:pPr lvl="1">
              <a:lnSpc>
                <a:spcPct val="90000"/>
              </a:lnSpc>
              <a:buFontTx/>
              <a:buChar char="•"/>
            </a:pPr>
            <a:r>
              <a:rPr lang="es-AR" sz="3200" b="1" i="1" dirty="0">
                <a:solidFill>
                  <a:schemeClr val="accent6">
                    <a:lumMod val="75000"/>
                    <a:lumOff val="25000"/>
                  </a:schemeClr>
                </a:solidFill>
                <a:latin typeface="Arial Rounded MT Bold" pitchFamily="34" charset="0"/>
                <a:cs typeface="Times New Roman" pitchFamily="18" charset="0"/>
              </a:rPr>
              <a:t>Reserva de Espacio (</a:t>
            </a:r>
            <a:r>
              <a:rPr lang="es-AR" sz="2400" b="1" i="1" dirty="0">
                <a:solidFill>
                  <a:schemeClr val="accent6">
                    <a:lumMod val="75000"/>
                    <a:lumOff val="25000"/>
                  </a:schemeClr>
                </a:solidFill>
                <a:latin typeface="Arial Rounded MT Bold" pitchFamily="34" charset="0"/>
                <a:cs typeface="Times New Roman" pitchFamily="18" charset="0"/>
              </a:rPr>
              <a:t>Medicina - Astronomía).</a:t>
            </a:r>
          </a:p>
        </p:txBody>
      </p:sp>
      <p:graphicFrame>
        <p:nvGraphicFramePr>
          <p:cNvPr id="12290" name="Object 0"/>
          <p:cNvGraphicFramePr>
            <a:graphicFrameLocks noChangeAspect="1"/>
          </p:cNvGraphicFramePr>
          <p:nvPr/>
        </p:nvGraphicFramePr>
        <p:xfrm>
          <a:off x="7620000" y="457200"/>
          <a:ext cx="914400" cy="631825"/>
        </p:xfrm>
        <a:graphic>
          <a:graphicData uri="http://schemas.openxmlformats.org/presentationml/2006/ole">
            <mc:AlternateContent xmlns:mc="http://schemas.openxmlformats.org/markup-compatibility/2006">
              <mc:Choice xmlns:v="urn:schemas-microsoft-com:vml" Requires="v">
                <p:oleObj spid="_x0000_s13314" name="Imagen de mapa de bits" r:id="rId4" imgW="1171429" imgH="809738" progId="PBrush">
                  <p:embed/>
                </p:oleObj>
              </mc:Choice>
              <mc:Fallback>
                <p:oleObj name="Imagen de mapa de bits" r:id="rId4" imgW="1171429" imgH="809738" progId="PBrush">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457200"/>
                        <a:ext cx="914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83298"/>
                                        </p:tgtEl>
                                        <p:attrNameLst>
                                          <p:attrName>style.visibility</p:attrName>
                                        </p:attrNameLst>
                                      </p:cBhvr>
                                      <p:to>
                                        <p:strVal val="visible"/>
                                      </p:to>
                                    </p:set>
                                    <p:anim calcmode="lin" valueType="num">
                                      <p:cBhvr>
                                        <p:cTn id="7" dur="1000" fill="hold"/>
                                        <p:tgtEl>
                                          <p:spTgt spid="183298"/>
                                        </p:tgtEl>
                                        <p:attrNameLst>
                                          <p:attrName>ppt_w</p:attrName>
                                        </p:attrNameLst>
                                      </p:cBhvr>
                                      <p:tavLst>
                                        <p:tav tm="0">
                                          <p:val>
                                            <p:fltVal val="0"/>
                                          </p:val>
                                        </p:tav>
                                        <p:tav tm="100000">
                                          <p:val>
                                            <p:strVal val="#ppt_w"/>
                                          </p:val>
                                        </p:tav>
                                      </p:tavLst>
                                    </p:anim>
                                    <p:anim calcmode="lin" valueType="num">
                                      <p:cBhvr>
                                        <p:cTn id="8" dur="1000" fill="hold"/>
                                        <p:tgtEl>
                                          <p:spTgt spid="183298"/>
                                        </p:tgtEl>
                                        <p:attrNameLst>
                                          <p:attrName>ppt_h</p:attrName>
                                        </p:attrNameLst>
                                      </p:cBhvr>
                                      <p:tavLst>
                                        <p:tav tm="0">
                                          <p:val>
                                            <p:fltVal val="0"/>
                                          </p:val>
                                        </p:tav>
                                        <p:tav tm="100000">
                                          <p:val>
                                            <p:strVal val="#ppt_h"/>
                                          </p:val>
                                        </p:tav>
                                      </p:tavLst>
                                    </p:anim>
                                    <p:anim calcmode="lin" valueType="num">
                                      <p:cBhvr>
                                        <p:cTn id="9" dur="1000" fill="hold"/>
                                        <p:tgtEl>
                                          <p:spTgt spid="183298"/>
                                        </p:tgtEl>
                                        <p:attrNameLst>
                                          <p:attrName>style.rotation</p:attrName>
                                        </p:attrNameLst>
                                      </p:cBhvr>
                                      <p:tavLst>
                                        <p:tav tm="0">
                                          <p:val>
                                            <p:fltVal val="90"/>
                                          </p:val>
                                        </p:tav>
                                        <p:tav tm="100000">
                                          <p:val>
                                            <p:fltVal val="0"/>
                                          </p:val>
                                        </p:tav>
                                      </p:tavLst>
                                    </p:anim>
                                    <p:animEffect transition="in" filter="fade">
                                      <p:cBhvr>
                                        <p:cTn id="10" dur="1000"/>
                                        <p:tgtEl>
                                          <p:spTgt spid="183298"/>
                                        </p:tgtEl>
                                      </p:cBhvr>
                                    </p:animEffect>
                                  </p:childTnLst>
                                </p:cTn>
                              </p:par>
                              <p:par>
                                <p:cTn id="11" presetID="31" presetClass="entr" presetSubtype="0" fill="hold" nodeType="withEffect">
                                  <p:stCondLst>
                                    <p:cond delay="0"/>
                                  </p:stCondLst>
                                  <p:childTnLst>
                                    <p:set>
                                      <p:cBhvr>
                                        <p:cTn id="12" dur="1" fill="hold">
                                          <p:stCondLst>
                                            <p:cond delay="0"/>
                                          </p:stCondLst>
                                        </p:cTn>
                                        <p:tgtEl>
                                          <p:spTgt spid="12290"/>
                                        </p:tgtEl>
                                        <p:attrNameLst>
                                          <p:attrName>style.visibility</p:attrName>
                                        </p:attrNameLst>
                                      </p:cBhvr>
                                      <p:to>
                                        <p:strVal val="visible"/>
                                      </p:to>
                                    </p:set>
                                    <p:anim calcmode="lin" valueType="num">
                                      <p:cBhvr>
                                        <p:cTn id="13" dur="1000" fill="hold"/>
                                        <p:tgtEl>
                                          <p:spTgt spid="12290"/>
                                        </p:tgtEl>
                                        <p:attrNameLst>
                                          <p:attrName>ppt_w</p:attrName>
                                        </p:attrNameLst>
                                      </p:cBhvr>
                                      <p:tavLst>
                                        <p:tav tm="0">
                                          <p:val>
                                            <p:fltVal val="0"/>
                                          </p:val>
                                        </p:tav>
                                        <p:tav tm="100000">
                                          <p:val>
                                            <p:strVal val="#ppt_w"/>
                                          </p:val>
                                        </p:tav>
                                      </p:tavLst>
                                    </p:anim>
                                    <p:anim calcmode="lin" valueType="num">
                                      <p:cBhvr>
                                        <p:cTn id="14" dur="1000" fill="hold"/>
                                        <p:tgtEl>
                                          <p:spTgt spid="12290"/>
                                        </p:tgtEl>
                                        <p:attrNameLst>
                                          <p:attrName>ppt_h</p:attrName>
                                        </p:attrNameLst>
                                      </p:cBhvr>
                                      <p:tavLst>
                                        <p:tav tm="0">
                                          <p:val>
                                            <p:fltVal val="0"/>
                                          </p:val>
                                        </p:tav>
                                        <p:tav tm="100000">
                                          <p:val>
                                            <p:strVal val="#ppt_h"/>
                                          </p:val>
                                        </p:tav>
                                      </p:tavLst>
                                    </p:anim>
                                    <p:anim calcmode="lin" valueType="num">
                                      <p:cBhvr>
                                        <p:cTn id="15" dur="1000" fill="hold"/>
                                        <p:tgtEl>
                                          <p:spTgt spid="12290"/>
                                        </p:tgtEl>
                                        <p:attrNameLst>
                                          <p:attrName>style.rotation</p:attrName>
                                        </p:attrNameLst>
                                      </p:cBhvr>
                                      <p:tavLst>
                                        <p:tav tm="0">
                                          <p:val>
                                            <p:fltVal val="90"/>
                                          </p:val>
                                        </p:tav>
                                        <p:tav tm="100000">
                                          <p:val>
                                            <p:fltVal val="0"/>
                                          </p:val>
                                        </p:tav>
                                      </p:tavLst>
                                    </p:anim>
                                    <p:animEffect transition="in" filter="fade">
                                      <p:cBhvr>
                                        <p:cTn id="16" dur="1000"/>
                                        <p:tgtEl>
                                          <p:spTgt spid="12290"/>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12292">
                                            <p:bg/>
                                          </p:spTgt>
                                        </p:tgtEl>
                                        <p:attrNameLst>
                                          <p:attrName>style.visibility</p:attrName>
                                        </p:attrNameLst>
                                      </p:cBhvr>
                                      <p:to>
                                        <p:strVal val="visible"/>
                                      </p:to>
                                    </p:set>
                                    <p:anim calcmode="lin" valueType="num">
                                      <p:cBhvr>
                                        <p:cTn id="21" dur="1000" fill="hold"/>
                                        <p:tgtEl>
                                          <p:spTgt spid="12292">
                                            <p:bg/>
                                          </p:spTgt>
                                        </p:tgtEl>
                                        <p:attrNameLst>
                                          <p:attrName>ppt_w</p:attrName>
                                        </p:attrNameLst>
                                      </p:cBhvr>
                                      <p:tavLst>
                                        <p:tav tm="0">
                                          <p:val>
                                            <p:fltVal val="0"/>
                                          </p:val>
                                        </p:tav>
                                        <p:tav tm="100000">
                                          <p:val>
                                            <p:strVal val="#ppt_w"/>
                                          </p:val>
                                        </p:tav>
                                      </p:tavLst>
                                    </p:anim>
                                    <p:anim calcmode="lin" valueType="num">
                                      <p:cBhvr>
                                        <p:cTn id="22" dur="1000" fill="hold"/>
                                        <p:tgtEl>
                                          <p:spTgt spid="12292">
                                            <p:bg/>
                                          </p:spTgt>
                                        </p:tgtEl>
                                        <p:attrNameLst>
                                          <p:attrName>ppt_h</p:attrName>
                                        </p:attrNameLst>
                                      </p:cBhvr>
                                      <p:tavLst>
                                        <p:tav tm="0">
                                          <p:val>
                                            <p:fltVal val="0"/>
                                          </p:val>
                                        </p:tav>
                                        <p:tav tm="100000">
                                          <p:val>
                                            <p:strVal val="#ppt_h"/>
                                          </p:val>
                                        </p:tav>
                                      </p:tavLst>
                                    </p:anim>
                                    <p:anim calcmode="lin" valueType="num">
                                      <p:cBhvr>
                                        <p:cTn id="23" dur="1000" fill="hold"/>
                                        <p:tgtEl>
                                          <p:spTgt spid="12292">
                                            <p:bg/>
                                          </p:spTgt>
                                        </p:tgtEl>
                                        <p:attrNameLst>
                                          <p:attrName>style.rotation</p:attrName>
                                        </p:attrNameLst>
                                      </p:cBhvr>
                                      <p:tavLst>
                                        <p:tav tm="0">
                                          <p:val>
                                            <p:fltVal val="90"/>
                                          </p:val>
                                        </p:tav>
                                        <p:tav tm="100000">
                                          <p:val>
                                            <p:fltVal val="0"/>
                                          </p:val>
                                        </p:tav>
                                      </p:tavLst>
                                    </p:anim>
                                    <p:animEffect transition="in" filter="fade">
                                      <p:cBhvr>
                                        <p:cTn id="24" dur="1000"/>
                                        <p:tgtEl>
                                          <p:spTgt spid="12292">
                                            <p:bg/>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12292">
                                            <p:txEl>
                                              <p:pRg st="0" end="0"/>
                                            </p:txEl>
                                          </p:spTgt>
                                        </p:tgtEl>
                                        <p:attrNameLst>
                                          <p:attrName>style.visibility</p:attrName>
                                        </p:attrNameLst>
                                      </p:cBhvr>
                                      <p:to>
                                        <p:strVal val="visible"/>
                                      </p:to>
                                    </p:set>
                                    <p:anim calcmode="lin" valueType="num">
                                      <p:cBhvr>
                                        <p:cTn id="29" dur="1000" fill="hold"/>
                                        <p:tgtEl>
                                          <p:spTgt spid="12292">
                                            <p:txEl>
                                              <p:pRg st="0" end="0"/>
                                            </p:txEl>
                                          </p:spTgt>
                                        </p:tgtEl>
                                        <p:attrNameLst>
                                          <p:attrName>ppt_w</p:attrName>
                                        </p:attrNameLst>
                                      </p:cBhvr>
                                      <p:tavLst>
                                        <p:tav tm="0">
                                          <p:val>
                                            <p:fltVal val="0"/>
                                          </p:val>
                                        </p:tav>
                                        <p:tav tm="100000">
                                          <p:val>
                                            <p:strVal val="#ppt_w"/>
                                          </p:val>
                                        </p:tav>
                                      </p:tavLst>
                                    </p:anim>
                                    <p:anim calcmode="lin" valueType="num">
                                      <p:cBhvr>
                                        <p:cTn id="30" dur="1000" fill="hold"/>
                                        <p:tgtEl>
                                          <p:spTgt spid="12292">
                                            <p:txEl>
                                              <p:pRg st="0" end="0"/>
                                            </p:txEl>
                                          </p:spTgt>
                                        </p:tgtEl>
                                        <p:attrNameLst>
                                          <p:attrName>ppt_h</p:attrName>
                                        </p:attrNameLst>
                                      </p:cBhvr>
                                      <p:tavLst>
                                        <p:tav tm="0">
                                          <p:val>
                                            <p:fltVal val="0"/>
                                          </p:val>
                                        </p:tav>
                                        <p:tav tm="100000">
                                          <p:val>
                                            <p:strVal val="#ppt_h"/>
                                          </p:val>
                                        </p:tav>
                                      </p:tavLst>
                                    </p:anim>
                                    <p:anim calcmode="lin" valueType="num">
                                      <p:cBhvr>
                                        <p:cTn id="31" dur="1000" fill="hold"/>
                                        <p:tgtEl>
                                          <p:spTgt spid="12292">
                                            <p:txEl>
                                              <p:pRg st="0" end="0"/>
                                            </p:txEl>
                                          </p:spTgt>
                                        </p:tgtEl>
                                        <p:attrNameLst>
                                          <p:attrName>style.rotation</p:attrName>
                                        </p:attrNameLst>
                                      </p:cBhvr>
                                      <p:tavLst>
                                        <p:tav tm="0">
                                          <p:val>
                                            <p:fltVal val="90"/>
                                          </p:val>
                                        </p:tav>
                                        <p:tav tm="100000">
                                          <p:val>
                                            <p:fltVal val="0"/>
                                          </p:val>
                                        </p:tav>
                                      </p:tavLst>
                                    </p:anim>
                                    <p:animEffect transition="in" filter="fade">
                                      <p:cBhvr>
                                        <p:cTn id="32" dur="1000"/>
                                        <p:tgtEl>
                                          <p:spTgt spid="1229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12292">
                                            <p:txEl>
                                              <p:pRg st="1" end="1"/>
                                            </p:txEl>
                                          </p:spTgt>
                                        </p:tgtEl>
                                        <p:attrNameLst>
                                          <p:attrName>style.visibility</p:attrName>
                                        </p:attrNameLst>
                                      </p:cBhvr>
                                      <p:to>
                                        <p:strVal val="visible"/>
                                      </p:to>
                                    </p:set>
                                    <p:anim calcmode="lin" valueType="num">
                                      <p:cBhvr>
                                        <p:cTn id="37" dur="1000" fill="hold"/>
                                        <p:tgtEl>
                                          <p:spTgt spid="12292">
                                            <p:txEl>
                                              <p:pRg st="1" end="1"/>
                                            </p:txEl>
                                          </p:spTgt>
                                        </p:tgtEl>
                                        <p:attrNameLst>
                                          <p:attrName>ppt_w</p:attrName>
                                        </p:attrNameLst>
                                      </p:cBhvr>
                                      <p:tavLst>
                                        <p:tav tm="0">
                                          <p:val>
                                            <p:fltVal val="0"/>
                                          </p:val>
                                        </p:tav>
                                        <p:tav tm="100000">
                                          <p:val>
                                            <p:strVal val="#ppt_w"/>
                                          </p:val>
                                        </p:tav>
                                      </p:tavLst>
                                    </p:anim>
                                    <p:anim calcmode="lin" valueType="num">
                                      <p:cBhvr>
                                        <p:cTn id="38" dur="1000" fill="hold"/>
                                        <p:tgtEl>
                                          <p:spTgt spid="12292">
                                            <p:txEl>
                                              <p:pRg st="1" end="1"/>
                                            </p:txEl>
                                          </p:spTgt>
                                        </p:tgtEl>
                                        <p:attrNameLst>
                                          <p:attrName>ppt_h</p:attrName>
                                        </p:attrNameLst>
                                      </p:cBhvr>
                                      <p:tavLst>
                                        <p:tav tm="0">
                                          <p:val>
                                            <p:fltVal val="0"/>
                                          </p:val>
                                        </p:tav>
                                        <p:tav tm="100000">
                                          <p:val>
                                            <p:strVal val="#ppt_h"/>
                                          </p:val>
                                        </p:tav>
                                      </p:tavLst>
                                    </p:anim>
                                    <p:anim calcmode="lin" valueType="num">
                                      <p:cBhvr>
                                        <p:cTn id="39" dur="1000" fill="hold"/>
                                        <p:tgtEl>
                                          <p:spTgt spid="12292">
                                            <p:txEl>
                                              <p:pRg st="1" end="1"/>
                                            </p:txEl>
                                          </p:spTgt>
                                        </p:tgtEl>
                                        <p:attrNameLst>
                                          <p:attrName>style.rotation</p:attrName>
                                        </p:attrNameLst>
                                      </p:cBhvr>
                                      <p:tavLst>
                                        <p:tav tm="0">
                                          <p:val>
                                            <p:fltVal val="90"/>
                                          </p:val>
                                        </p:tav>
                                        <p:tav tm="100000">
                                          <p:val>
                                            <p:fltVal val="0"/>
                                          </p:val>
                                        </p:tav>
                                      </p:tavLst>
                                    </p:anim>
                                    <p:animEffect transition="in" filter="fade">
                                      <p:cBhvr>
                                        <p:cTn id="40" dur="1000"/>
                                        <p:tgtEl>
                                          <p:spTgt spid="12292">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grpId="0" nodeType="clickEffect">
                                  <p:stCondLst>
                                    <p:cond delay="0"/>
                                  </p:stCondLst>
                                  <p:childTnLst>
                                    <p:set>
                                      <p:cBhvr>
                                        <p:cTn id="44" dur="1" fill="hold">
                                          <p:stCondLst>
                                            <p:cond delay="0"/>
                                          </p:stCondLst>
                                        </p:cTn>
                                        <p:tgtEl>
                                          <p:spTgt spid="12292">
                                            <p:txEl>
                                              <p:pRg st="2" end="2"/>
                                            </p:txEl>
                                          </p:spTgt>
                                        </p:tgtEl>
                                        <p:attrNameLst>
                                          <p:attrName>style.visibility</p:attrName>
                                        </p:attrNameLst>
                                      </p:cBhvr>
                                      <p:to>
                                        <p:strVal val="visible"/>
                                      </p:to>
                                    </p:set>
                                    <p:anim calcmode="lin" valueType="num">
                                      <p:cBhvr>
                                        <p:cTn id="45" dur="1000" fill="hold"/>
                                        <p:tgtEl>
                                          <p:spTgt spid="12292">
                                            <p:txEl>
                                              <p:pRg st="2" end="2"/>
                                            </p:txEl>
                                          </p:spTgt>
                                        </p:tgtEl>
                                        <p:attrNameLst>
                                          <p:attrName>ppt_w</p:attrName>
                                        </p:attrNameLst>
                                      </p:cBhvr>
                                      <p:tavLst>
                                        <p:tav tm="0">
                                          <p:val>
                                            <p:fltVal val="0"/>
                                          </p:val>
                                        </p:tav>
                                        <p:tav tm="100000">
                                          <p:val>
                                            <p:strVal val="#ppt_w"/>
                                          </p:val>
                                        </p:tav>
                                      </p:tavLst>
                                    </p:anim>
                                    <p:anim calcmode="lin" valueType="num">
                                      <p:cBhvr>
                                        <p:cTn id="46" dur="1000" fill="hold"/>
                                        <p:tgtEl>
                                          <p:spTgt spid="12292">
                                            <p:txEl>
                                              <p:pRg st="2" end="2"/>
                                            </p:txEl>
                                          </p:spTgt>
                                        </p:tgtEl>
                                        <p:attrNameLst>
                                          <p:attrName>ppt_h</p:attrName>
                                        </p:attrNameLst>
                                      </p:cBhvr>
                                      <p:tavLst>
                                        <p:tav tm="0">
                                          <p:val>
                                            <p:fltVal val="0"/>
                                          </p:val>
                                        </p:tav>
                                        <p:tav tm="100000">
                                          <p:val>
                                            <p:strVal val="#ppt_h"/>
                                          </p:val>
                                        </p:tav>
                                      </p:tavLst>
                                    </p:anim>
                                    <p:anim calcmode="lin" valueType="num">
                                      <p:cBhvr>
                                        <p:cTn id="47" dur="1000" fill="hold"/>
                                        <p:tgtEl>
                                          <p:spTgt spid="12292">
                                            <p:txEl>
                                              <p:pRg st="2" end="2"/>
                                            </p:txEl>
                                          </p:spTgt>
                                        </p:tgtEl>
                                        <p:attrNameLst>
                                          <p:attrName>style.rotation</p:attrName>
                                        </p:attrNameLst>
                                      </p:cBhvr>
                                      <p:tavLst>
                                        <p:tav tm="0">
                                          <p:val>
                                            <p:fltVal val="90"/>
                                          </p:val>
                                        </p:tav>
                                        <p:tav tm="100000">
                                          <p:val>
                                            <p:fltVal val="0"/>
                                          </p:val>
                                        </p:tav>
                                      </p:tavLst>
                                    </p:anim>
                                    <p:animEffect transition="in" filter="fade">
                                      <p:cBhvr>
                                        <p:cTn id="48" dur="1000"/>
                                        <p:tgtEl>
                                          <p:spTgt spid="12292">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grpId="0" nodeType="clickEffect">
                                  <p:stCondLst>
                                    <p:cond delay="0"/>
                                  </p:stCondLst>
                                  <p:childTnLst>
                                    <p:set>
                                      <p:cBhvr>
                                        <p:cTn id="52" dur="1" fill="hold">
                                          <p:stCondLst>
                                            <p:cond delay="0"/>
                                          </p:stCondLst>
                                        </p:cTn>
                                        <p:tgtEl>
                                          <p:spTgt spid="12292">
                                            <p:txEl>
                                              <p:pRg st="3" end="3"/>
                                            </p:txEl>
                                          </p:spTgt>
                                        </p:tgtEl>
                                        <p:attrNameLst>
                                          <p:attrName>style.visibility</p:attrName>
                                        </p:attrNameLst>
                                      </p:cBhvr>
                                      <p:to>
                                        <p:strVal val="visible"/>
                                      </p:to>
                                    </p:set>
                                    <p:anim calcmode="lin" valueType="num">
                                      <p:cBhvr>
                                        <p:cTn id="53" dur="1000" fill="hold"/>
                                        <p:tgtEl>
                                          <p:spTgt spid="12292">
                                            <p:txEl>
                                              <p:pRg st="3" end="3"/>
                                            </p:txEl>
                                          </p:spTgt>
                                        </p:tgtEl>
                                        <p:attrNameLst>
                                          <p:attrName>ppt_w</p:attrName>
                                        </p:attrNameLst>
                                      </p:cBhvr>
                                      <p:tavLst>
                                        <p:tav tm="0">
                                          <p:val>
                                            <p:fltVal val="0"/>
                                          </p:val>
                                        </p:tav>
                                        <p:tav tm="100000">
                                          <p:val>
                                            <p:strVal val="#ppt_w"/>
                                          </p:val>
                                        </p:tav>
                                      </p:tavLst>
                                    </p:anim>
                                    <p:anim calcmode="lin" valueType="num">
                                      <p:cBhvr>
                                        <p:cTn id="54" dur="1000" fill="hold"/>
                                        <p:tgtEl>
                                          <p:spTgt spid="12292">
                                            <p:txEl>
                                              <p:pRg st="3" end="3"/>
                                            </p:txEl>
                                          </p:spTgt>
                                        </p:tgtEl>
                                        <p:attrNameLst>
                                          <p:attrName>ppt_h</p:attrName>
                                        </p:attrNameLst>
                                      </p:cBhvr>
                                      <p:tavLst>
                                        <p:tav tm="0">
                                          <p:val>
                                            <p:fltVal val="0"/>
                                          </p:val>
                                        </p:tav>
                                        <p:tav tm="100000">
                                          <p:val>
                                            <p:strVal val="#ppt_h"/>
                                          </p:val>
                                        </p:tav>
                                      </p:tavLst>
                                    </p:anim>
                                    <p:anim calcmode="lin" valueType="num">
                                      <p:cBhvr>
                                        <p:cTn id="55" dur="1000" fill="hold"/>
                                        <p:tgtEl>
                                          <p:spTgt spid="12292">
                                            <p:txEl>
                                              <p:pRg st="3" end="3"/>
                                            </p:txEl>
                                          </p:spTgt>
                                        </p:tgtEl>
                                        <p:attrNameLst>
                                          <p:attrName>style.rotation</p:attrName>
                                        </p:attrNameLst>
                                      </p:cBhvr>
                                      <p:tavLst>
                                        <p:tav tm="0">
                                          <p:val>
                                            <p:fltVal val="90"/>
                                          </p:val>
                                        </p:tav>
                                        <p:tav tm="100000">
                                          <p:val>
                                            <p:fltVal val="0"/>
                                          </p:val>
                                        </p:tav>
                                      </p:tavLst>
                                    </p:anim>
                                    <p:animEffect transition="in" filter="fade">
                                      <p:cBhvr>
                                        <p:cTn id="56" dur="1000"/>
                                        <p:tgtEl>
                                          <p:spTgt spid="12292">
                                            <p:txEl>
                                              <p:pRg st="3" end="3"/>
                                            </p:txEl>
                                          </p:spTgt>
                                        </p:tgtEl>
                                      </p:cBhvr>
                                    </p:animEffect>
                                  </p:childTnLst>
                                </p:cTn>
                              </p:par>
                              <p:par>
                                <p:cTn id="57" presetID="31" presetClass="entr" presetSubtype="0" fill="hold" grpId="0" nodeType="withEffect">
                                  <p:stCondLst>
                                    <p:cond delay="0"/>
                                  </p:stCondLst>
                                  <p:childTnLst>
                                    <p:set>
                                      <p:cBhvr>
                                        <p:cTn id="58" dur="1" fill="hold">
                                          <p:stCondLst>
                                            <p:cond delay="0"/>
                                          </p:stCondLst>
                                        </p:cTn>
                                        <p:tgtEl>
                                          <p:spTgt spid="12292">
                                            <p:txEl>
                                              <p:pRg st="4" end="4"/>
                                            </p:txEl>
                                          </p:spTgt>
                                        </p:tgtEl>
                                        <p:attrNameLst>
                                          <p:attrName>style.visibility</p:attrName>
                                        </p:attrNameLst>
                                      </p:cBhvr>
                                      <p:to>
                                        <p:strVal val="visible"/>
                                      </p:to>
                                    </p:set>
                                    <p:anim calcmode="lin" valueType="num">
                                      <p:cBhvr>
                                        <p:cTn id="59" dur="1000" fill="hold"/>
                                        <p:tgtEl>
                                          <p:spTgt spid="12292">
                                            <p:txEl>
                                              <p:pRg st="4" end="4"/>
                                            </p:txEl>
                                          </p:spTgt>
                                        </p:tgtEl>
                                        <p:attrNameLst>
                                          <p:attrName>ppt_w</p:attrName>
                                        </p:attrNameLst>
                                      </p:cBhvr>
                                      <p:tavLst>
                                        <p:tav tm="0">
                                          <p:val>
                                            <p:fltVal val="0"/>
                                          </p:val>
                                        </p:tav>
                                        <p:tav tm="100000">
                                          <p:val>
                                            <p:strVal val="#ppt_w"/>
                                          </p:val>
                                        </p:tav>
                                      </p:tavLst>
                                    </p:anim>
                                    <p:anim calcmode="lin" valueType="num">
                                      <p:cBhvr>
                                        <p:cTn id="60" dur="1000" fill="hold"/>
                                        <p:tgtEl>
                                          <p:spTgt spid="12292">
                                            <p:txEl>
                                              <p:pRg st="4" end="4"/>
                                            </p:txEl>
                                          </p:spTgt>
                                        </p:tgtEl>
                                        <p:attrNameLst>
                                          <p:attrName>ppt_h</p:attrName>
                                        </p:attrNameLst>
                                      </p:cBhvr>
                                      <p:tavLst>
                                        <p:tav tm="0">
                                          <p:val>
                                            <p:fltVal val="0"/>
                                          </p:val>
                                        </p:tav>
                                        <p:tav tm="100000">
                                          <p:val>
                                            <p:strVal val="#ppt_h"/>
                                          </p:val>
                                        </p:tav>
                                      </p:tavLst>
                                    </p:anim>
                                    <p:anim calcmode="lin" valueType="num">
                                      <p:cBhvr>
                                        <p:cTn id="61" dur="1000" fill="hold"/>
                                        <p:tgtEl>
                                          <p:spTgt spid="12292">
                                            <p:txEl>
                                              <p:pRg st="4" end="4"/>
                                            </p:txEl>
                                          </p:spTgt>
                                        </p:tgtEl>
                                        <p:attrNameLst>
                                          <p:attrName>style.rotation</p:attrName>
                                        </p:attrNameLst>
                                      </p:cBhvr>
                                      <p:tavLst>
                                        <p:tav tm="0">
                                          <p:val>
                                            <p:fltVal val="90"/>
                                          </p:val>
                                        </p:tav>
                                        <p:tav tm="100000">
                                          <p:val>
                                            <p:fltVal val="0"/>
                                          </p:val>
                                        </p:tav>
                                      </p:tavLst>
                                    </p:anim>
                                    <p:animEffect transition="in" filter="fade">
                                      <p:cBhvr>
                                        <p:cTn id="62" dur="1000"/>
                                        <p:tgtEl>
                                          <p:spTgt spid="12292">
                                            <p:txEl>
                                              <p:pRg st="4" end="4"/>
                                            </p:txEl>
                                          </p:spTgt>
                                        </p:tgtEl>
                                      </p:cBhvr>
                                    </p:animEffect>
                                  </p:childTnLst>
                                </p:cTn>
                              </p:par>
                              <p:par>
                                <p:cTn id="63" presetID="31" presetClass="entr" presetSubtype="0" fill="hold" grpId="0" nodeType="withEffect">
                                  <p:stCondLst>
                                    <p:cond delay="0"/>
                                  </p:stCondLst>
                                  <p:childTnLst>
                                    <p:set>
                                      <p:cBhvr>
                                        <p:cTn id="64" dur="1" fill="hold">
                                          <p:stCondLst>
                                            <p:cond delay="0"/>
                                          </p:stCondLst>
                                        </p:cTn>
                                        <p:tgtEl>
                                          <p:spTgt spid="12292">
                                            <p:txEl>
                                              <p:pRg st="5" end="5"/>
                                            </p:txEl>
                                          </p:spTgt>
                                        </p:tgtEl>
                                        <p:attrNameLst>
                                          <p:attrName>style.visibility</p:attrName>
                                        </p:attrNameLst>
                                      </p:cBhvr>
                                      <p:to>
                                        <p:strVal val="visible"/>
                                      </p:to>
                                    </p:set>
                                    <p:anim calcmode="lin" valueType="num">
                                      <p:cBhvr>
                                        <p:cTn id="65" dur="1000" fill="hold"/>
                                        <p:tgtEl>
                                          <p:spTgt spid="12292">
                                            <p:txEl>
                                              <p:pRg st="5" end="5"/>
                                            </p:txEl>
                                          </p:spTgt>
                                        </p:tgtEl>
                                        <p:attrNameLst>
                                          <p:attrName>ppt_w</p:attrName>
                                        </p:attrNameLst>
                                      </p:cBhvr>
                                      <p:tavLst>
                                        <p:tav tm="0">
                                          <p:val>
                                            <p:fltVal val="0"/>
                                          </p:val>
                                        </p:tav>
                                        <p:tav tm="100000">
                                          <p:val>
                                            <p:strVal val="#ppt_w"/>
                                          </p:val>
                                        </p:tav>
                                      </p:tavLst>
                                    </p:anim>
                                    <p:anim calcmode="lin" valueType="num">
                                      <p:cBhvr>
                                        <p:cTn id="66" dur="1000" fill="hold"/>
                                        <p:tgtEl>
                                          <p:spTgt spid="12292">
                                            <p:txEl>
                                              <p:pRg st="5" end="5"/>
                                            </p:txEl>
                                          </p:spTgt>
                                        </p:tgtEl>
                                        <p:attrNameLst>
                                          <p:attrName>ppt_h</p:attrName>
                                        </p:attrNameLst>
                                      </p:cBhvr>
                                      <p:tavLst>
                                        <p:tav tm="0">
                                          <p:val>
                                            <p:fltVal val="0"/>
                                          </p:val>
                                        </p:tav>
                                        <p:tav tm="100000">
                                          <p:val>
                                            <p:strVal val="#ppt_h"/>
                                          </p:val>
                                        </p:tav>
                                      </p:tavLst>
                                    </p:anim>
                                    <p:anim calcmode="lin" valueType="num">
                                      <p:cBhvr>
                                        <p:cTn id="67" dur="1000" fill="hold"/>
                                        <p:tgtEl>
                                          <p:spTgt spid="12292">
                                            <p:txEl>
                                              <p:pRg st="5" end="5"/>
                                            </p:txEl>
                                          </p:spTgt>
                                        </p:tgtEl>
                                        <p:attrNameLst>
                                          <p:attrName>style.rotation</p:attrName>
                                        </p:attrNameLst>
                                      </p:cBhvr>
                                      <p:tavLst>
                                        <p:tav tm="0">
                                          <p:val>
                                            <p:fltVal val="90"/>
                                          </p:val>
                                        </p:tav>
                                        <p:tav tm="100000">
                                          <p:val>
                                            <p:fltVal val="0"/>
                                          </p:val>
                                        </p:tav>
                                      </p:tavLst>
                                    </p:anim>
                                    <p:animEffect transition="in" filter="fade">
                                      <p:cBhvr>
                                        <p:cTn id="68" dur="1000"/>
                                        <p:tgtEl>
                                          <p:spTgt spid="12292">
                                            <p:txEl>
                                              <p:pRg st="5" end="5"/>
                                            </p:txEl>
                                          </p:spTgt>
                                        </p:tgtEl>
                                      </p:cBhvr>
                                    </p:animEffect>
                                  </p:childTnLst>
                                </p:cTn>
                              </p:par>
                              <p:par>
                                <p:cTn id="69" presetID="31" presetClass="entr" presetSubtype="0" fill="hold" grpId="0" nodeType="withEffect">
                                  <p:stCondLst>
                                    <p:cond delay="0"/>
                                  </p:stCondLst>
                                  <p:childTnLst>
                                    <p:set>
                                      <p:cBhvr>
                                        <p:cTn id="70" dur="1" fill="hold">
                                          <p:stCondLst>
                                            <p:cond delay="0"/>
                                          </p:stCondLst>
                                        </p:cTn>
                                        <p:tgtEl>
                                          <p:spTgt spid="12292">
                                            <p:txEl>
                                              <p:pRg st="6" end="6"/>
                                            </p:txEl>
                                          </p:spTgt>
                                        </p:tgtEl>
                                        <p:attrNameLst>
                                          <p:attrName>style.visibility</p:attrName>
                                        </p:attrNameLst>
                                      </p:cBhvr>
                                      <p:to>
                                        <p:strVal val="visible"/>
                                      </p:to>
                                    </p:set>
                                    <p:anim calcmode="lin" valueType="num">
                                      <p:cBhvr>
                                        <p:cTn id="71" dur="1000" fill="hold"/>
                                        <p:tgtEl>
                                          <p:spTgt spid="12292">
                                            <p:txEl>
                                              <p:pRg st="6" end="6"/>
                                            </p:txEl>
                                          </p:spTgt>
                                        </p:tgtEl>
                                        <p:attrNameLst>
                                          <p:attrName>ppt_w</p:attrName>
                                        </p:attrNameLst>
                                      </p:cBhvr>
                                      <p:tavLst>
                                        <p:tav tm="0">
                                          <p:val>
                                            <p:fltVal val="0"/>
                                          </p:val>
                                        </p:tav>
                                        <p:tav tm="100000">
                                          <p:val>
                                            <p:strVal val="#ppt_w"/>
                                          </p:val>
                                        </p:tav>
                                      </p:tavLst>
                                    </p:anim>
                                    <p:anim calcmode="lin" valueType="num">
                                      <p:cBhvr>
                                        <p:cTn id="72" dur="1000" fill="hold"/>
                                        <p:tgtEl>
                                          <p:spTgt spid="12292">
                                            <p:txEl>
                                              <p:pRg st="6" end="6"/>
                                            </p:txEl>
                                          </p:spTgt>
                                        </p:tgtEl>
                                        <p:attrNameLst>
                                          <p:attrName>ppt_h</p:attrName>
                                        </p:attrNameLst>
                                      </p:cBhvr>
                                      <p:tavLst>
                                        <p:tav tm="0">
                                          <p:val>
                                            <p:fltVal val="0"/>
                                          </p:val>
                                        </p:tav>
                                        <p:tav tm="100000">
                                          <p:val>
                                            <p:strVal val="#ppt_h"/>
                                          </p:val>
                                        </p:tav>
                                      </p:tavLst>
                                    </p:anim>
                                    <p:anim calcmode="lin" valueType="num">
                                      <p:cBhvr>
                                        <p:cTn id="73" dur="1000" fill="hold"/>
                                        <p:tgtEl>
                                          <p:spTgt spid="12292">
                                            <p:txEl>
                                              <p:pRg st="6" end="6"/>
                                            </p:txEl>
                                          </p:spTgt>
                                        </p:tgtEl>
                                        <p:attrNameLst>
                                          <p:attrName>style.rotation</p:attrName>
                                        </p:attrNameLst>
                                      </p:cBhvr>
                                      <p:tavLst>
                                        <p:tav tm="0">
                                          <p:val>
                                            <p:fltVal val="90"/>
                                          </p:val>
                                        </p:tav>
                                        <p:tav tm="100000">
                                          <p:val>
                                            <p:fltVal val="0"/>
                                          </p:val>
                                        </p:tav>
                                      </p:tavLst>
                                    </p:anim>
                                    <p:animEffect transition="in" filter="fade">
                                      <p:cBhvr>
                                        <p:cTn id="74" dur="1000"/>
                                        <p:tgtEl>
                                          <p:spTgt spid="1229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8" grpId="0" animBg="1"/>
      <p:bldP spid="12292" grpId="0" build="p"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395536" y="228600"/>
            <a:ext cx="8519864" cy="1219200"/>
          </a:xfrm>
          <a:solidFill>
            <a:schemeClr val="accent2">
              <a:lumMod val="25000"/>
              <a:lumOff val="75000"/>
            </a:schemeClr>
          </a:solidFill>
          <a:ln w="76200" cap="flat">
            <a:solidFill>
              <a:schemeClr val="bg1">
                <a:lumMod val="60000"/>
                <a:lumOff val="40000"/>
              </a:schemeClr>
            </a:solidFill>
            <a:miter lim="800000"/>
            <a:headEnd/>
            <a:tailEnd/>
          </a:ln>
        </p:spPr>
        <p:txBody>
          <a:bodyPr vert="horz" wrap="square" lIns="91440" tIns="45720" rIns="91440" bIns="45720" numCol="1" anchor="ctr" anchorCtr="0" compatLnSpc="1">
            <a:prstTxWarp prst="textNoShape">
              <a:avLst/>
            </a:prstTxWarp>
          </a:bodyPr>
          <a:lstStyle/>
          <a:p>
            <a:r>
              <a:rPr lang="es-AR" sz="3200" b="1" i="1">
                <a:solidFill>
                  <a:schemeClr val="accent2">
                    <a:lumMod val="75000"/>
                    <a:lumOff val="25000"/>
                  </a:schemeClr>
                </a:solidFill>
                <a:effectLst>
                  <a:outerShdw blurRad="38100" dist="38100" dir="2700000" algn="tl">
                    <a:srgbClr val="000000"/>
                  </a:outerShdw>
                </a:effectLst>
                <a:latin typeface="Arial" pitchFamily="34" charset="0"/>
              </a:rPr>
              <a:t>WWW2  -  Internet 2</a:t>
            </a:r>
            <a:br>
              <a:rPr lang="es-AR" sz="3200" b="1" i="1">
                <a:solidFill>
                  <a:schemeClr val="accent2">
                    <a:lumMod val="75000"/>
                    <a:lumOff val="25000"/>
                  </a:schemeClr>
                </a:solidFill>
                <a:effectLst>
                  <a:outerShdw blurRad="38100" dist="38100" dir="2700000" algn="tl">
                    <a:srgbClr val="000000"/>
                  </a:outerShdw>
                </a:effectLst>
                <a:latin typeface="Arial" pitchFamily="34" charset="0"/>
              </a:rPr>
            </a:br>
            <a:r>
              <a:rPr lang="es-AR" sz="3200" b="1" i="1">
                <a:solidFill>
                  <a:schemeClr val="accent2">
                    <a:lumMod val="75000"/>
                    <a:lumOff val="25000"/>
                  </a:schemeClr>
                </a:solidFill>
                <a:effectLst>
                  <a:outerShdw blurRad="38100" dist="38100" dir="2700000" algn="tl">
                    <a:srgbClr val="000000"/>
                  </a:outerShdw>
                </a:effectLst>
                <a:latin typeface="Arial" pitchFamily="34" charset="0"/>
              </a:rPr>
              <a:t>Aplicaciones</a:t>
            </a:r>
          </a:p>
        </p:txBody>
      </p:sp>
      <p:sp>
        <p:nvSpPr>
          <p:cNvPr id="13316" name="Rectangle 3"/>
          <p:cNvSpPr>
            <a:spLocks noGrp="1" noChangeArrowheads="1"/>
          </p:cNvSpPr>
          <p:nvPr>
            <p:ph type="body" idx="1"/>
          </p:nvPr>
        </p:nvSpPr>
        <p:spPr>
          <a:xfrm>
            <a:off x="228600" y="2133600"/>
            <a:ext cx="8915400" cy="4038600"/>
          </a:xfrm>
          <a:solidFill>
            <a:schemeClr val="accent2">
              <a:lumMod val="25000"/>
              <a:lumOff val="75000"/>
            </a:schemeClr>
          </a:solidFill>
          <a:ln w="76200" cap="flat">
            <a:solidFill>
              <a:schemeClr val="bg1">
                <a:lumMod val="60000"/>
                <a:lumOff val="40000"/>
              </a:schemeClr>
            </a:solidFill>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s-AR" b="1" i="1" dirty="0">
                <a:solidFill>
                  <a:schemeClr val="accent6">
                    <a:lumMod val="75000"/>
                    <a:lumOff val="25000"/>
                  </a:schemeClr>
                </a:solidFill>
                <a:latin typeface="Arial Rounded MT Bold" pitchFamily="34" charset="0"/>
                <a:cs typeface="Times New Roman" pitchFamily="18" charset="0"/>
              </a:rPr>
              <a:t>Bibliotecas Digitales.</a:t>
            </a:r>
          </a:p>
          <a:p>
            <a:pPr>
              <a:lnSpc>
                <a:spcPct val="90000"/>
              </a:lnSpc>
            </a:pPr>
            <a:r>
              <a:rPr lang="es-AR" b="1" i="1" dirty="0">
                <a:solidFill>
                  <a:schemeClr val="accent6">
                    <a:lumMod val="75000"/>
                    <a:lumOff val="25000"/>
                  </a:schemeClr>
                </a:solidFill>
                <a:latin typeface="Arial Rounded MT Bold" pitchFamily="34" charset="0"/>
                <a:cs typeface="Times New Roman" pitchFamily="18" charset="0"/>
              </a:rPr>
              <a:t>Realidad Virtual.</a:t>
            </a:r>
          </a:p>
          <a:p>
            <a:pPr>
              <a:lnSpc>
                <a:spcPct val="90000"/>
              </a:lnSpc>
            </a:pPr>
            <a:r>
              <a:rPr lang="es-AR" b="1" i="1" dirty="0">
                <a:solidFill>
                  <a:schemeClr val="accent6">
                    <a:lumMod val="75000"/>
                    <a:lumOff val="25000"/>
                  </a:schemeClr>
                </a:solidFill>
                <a:latin typeface="Arial Rounded MT Bold" pitchFamily="34" charset="0"/>
                <a:cs typeface="Times New Roman" pitchFamily="18" charset="0"/>
              </a:rPr>
              <a:t>Laboratorios Virtuales (LAV).</a:t>
            </a:r>
          </a:p>
          <a:p>
            <a:pPr>
              <a:lnSpc>
                <a:spcPct val="90000"/>
              </a:lnSpc>
            </a:pPr>
            <a:r>
              <a:rPr lang="es-AR" b="1" i="1" dirty="0">
                <a:solidFill>
                  <a:schemeClr val="accent6">
                    <a:lumMod val="75000"/>
                    <a:lumOff val="25000"/>
                  </a:schemeClr>
                </a:solidFill>
                <a:latin typeface="Arial Rounded MT Bold" pitchFamily="34" charset="0"/>
                <a:cs typeface="Times New Roman" pitchFamily="18" charset="0"/>
              </a:rPr>
              <a:t>Servicios Interactivos (TV Interactiva).</a:t>
            </a:r>
          </a:p>
          <a:p>
            <a:pPr>
              <a:lnSpc>
                <a:spcPct val="90000"/>
              </a:lnSpc>
            </a:pPr>
            <a:r>
              <a:rPr lang="es-AR" b="1" i="1" dirty="0">
                <a:solidFill>
                  <a:schemeClr val="accent6">
                    <a:lumMod val="75000"/>
                    <a:lumOff val="25000"/>
                  </a:schemeClr>
                </a:solidFill>
                <a:latin typeface="Arial Rounded MT Bold" pitchFamily="34" charset="0"/>
                <a:cs typeface="Times New Roman" pitchFamily="18" charset="0"/>
              </a:rPr>
              <a:t>Utilización de Servicios Remotos (Telescopios).</a:t>
            </a:r>
          </a:p>
          <a:p>
            <a:pPr>
              <a:lnSpc>
                <a:spcPct val="90000"/>
              </a:lnSpc>
            </a:pPr>
            <a:endParaRPr lang="es-AR" b="1" i="1" dirty="0">
              <a:solidFill>
                <a:schemeClr val="accent6">
                  <a:lumMod val="75000"/>
                  <a:lumOff val="25000"/>
                </a:schemeClr>
              </a:solidFill>
              <a:latin typeface="Arial Rounded MT Bold" pitchFamily="34" charset="0"/>
              <a:cs typeface="Times New Roman" pitchFamily="18" charset="0"/>
            </a:endParaRPr>
          </a:p>
        </p:txBody>
      </p:sp>
      <p:graphicFrame>
        <p:nvGraphicFramePr>
          <p:cNvPr id="13314" name="Object 0"/>
          <p:cNvGraphicFramePr>
            <a:graphicFrameLocks noChangeAspect="1"/>
          </p:cNvGraphicFramePr>
          <p:nvPr/>
        </p:nvGraphicFramePr>
        <p:xfrm>
          <a:off x="7696200" y="457200"/>
          <a:ext cx="914400" cy="631825"/>
        </p:xfrm>
        <a:graphic>
          <a:graphicData uri="http://schemas.openxmlformats.org/presentationml/2006/ole">
            <mc:AlternateContent xmlns:mc="http://schemas.openxmlformats.org/markup-compatibility/2006">
              <mc:Choice xmlns:v="urn:schemas-microsoft-com:vml" Requires="v">
                <p:oleObj spid="_x0000_s14338" name="Imagen de mapa de bits" r:id="rId4" imgW="1171429" imgH="809738" progId="PBrush">
                  <p:embed/>
                </p:oleObj>
              </mc:Choice>
              <mc:Fallback>
                <p:oleObj name="Imagen de mapa de bits" r:id="rId4" imgW="1171429" imgH="809738" progId="PBrush">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200" y="457200"/>
                        <a:ext cx="914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4 Marcador de pie de página"/>
          <p:cNvSpPr>
            <a:spLocks noGrp="1"/>
          </p:cNvSpPr>
          <p:nvPr>
            <p:ph type="ftr" sz="quarter" idx="11"/>
          </p:nvPr>
        </p:nvSpPr>
        <p:spPr/>
        <p:txBody>
          <a:bodyPr/>
          <a:lstStyle/>
          <a:p>
            <a:pPr>
              <a:defRPr/>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6699"/>
            </a:gs>
            <a:gs pos="100000">
              <a:srgbClr val="00060A"/>
            </a:gs>
          </a:gsLst>
          <a:lin ang="5400000" scaled="1"/>
        </a:gradFill>
        <a:effectLst/>
      </p:bgPr>
    </p:bg>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533400" y="381000"/>
            <a:ext cx="8120063" cy="1389063"/>
          </a:xfrm>
          <a:solidFill>
            <a:schemeClr val="bg1">
              <a:lumMod val="20000"/>
              <a:lumOff val="80000"/>
            </a:schemeClr>
          </a:solidFill>
          <a:ln w="76200" cap="flat">
            <a:solidFill>
              <a:schemeClr val="accent2">
                <a:lumMod val="50000"/>
                <a:lumOff val="50000"/>
              </a:schemeClr>
            </a:solidFill>
          </a:ln>
        </p:spPr>
        <p:txBody>
          <a:bodyPr/>
          <a:lstStyle/>
          <a:p>
            <a:pPr>
              <a:defRPr/>
            </a:pPr>
            <a:r>
              <a:rPr lang="es-ES_tradnl" sz="3600" b="1" i="1">
                <a:solidFill>
                  <a:schemeClr val="bg1">
                    <a:lumMod val="60000"/>
                    <a:lumOff val="40000"/>
                  </a:schemeClr>
                </a:solidFill>
                <a:effectLst>
                  <a:outerShdw blurRad="38100" dist="38100" dir="2700000" algn="tl">
                    <a:srgbClr val="000000"/>
                  </a:outerShdw>
                </a:effectLst>
                <a:latin typeface="Arial" pitchFamily="34" charset="0"/>
              </a:rPr>
              <a:t>REDES DE COMPUTADORAS</a:t>
            </a:r>
            <a:br>
              <a:rPr lang="es-ES_tradnl" sz="3600" b="1" i="1">
                <a:solidFill>
                  <a:schemeClr val="bg1">
                    <a:lumMod val="60000"/>
                    <a:lumOff val="40000"/>
                  </a:schemeClr>
                </a:solidFill>
                <a:effectLst>
                  <a:outerShdw blurRad="38100" dist="38100" dir="2700000" algn="tl">
                    <a:srgbClr val="000000"/>
                  </a:outerShdw>
                </a:effectLst>
                <a:latin typeface="Arial" pitchFamily="34" charset="0"/>
              </a:rPr>
            </a:br>
            <a:r>
              <a:rPr lang="es-ES_tradnl" sz="3600" b="1" i="1">
                <a:solidFill>
                  <a:schemeClr val="bg1">
                    <a:lumMod val="60000"/>
                    <a:lumOff val="40000"/>
                  </a:schemeClr>
                </a:solidFill>
                <a:effectLst>
                  <a:outerShdw blurRad="38100" dist="38100" dir="2700000" algn="tl">
                    <a:srgbClr val="000000"/>
                  </a:outerShdw>
                </a:effectLst>
                <a:latin typeface="Arial" pitchFamily="34" charset="0"/>
              </a:rPr>
              <a:t>Distribución Geográfica</a:t>
            </a:r>
          </a:p>
        </p:txBody>
      </p:sp>
      <p:sp>
        <p:nvSpPr>
          <p:cNvPr id="22531" name="Freeform 3"/>
          <p:cNvSpPr>
            <a:spLocks/>
          </p:cNvSpPr>
          <p:nvPr/>
        </p:nvSpPr>
        <p:spPr bwMode="auto">
          <a:xfrm>
            <a:off x="533400" y="1981200"/>
            <a:ext cx="8094663" cy="1588"/>
          </a:xfrm>
          <a:custGeom>
            <a:avLst/>
            <a:gdLst>
              <a:gd name="T0" fmla="*/ 0 w 5522"/>
              <a:gd name="T1" fmla="*/ 0 h 1"/>
              <a:gd name="T2" fmla="*/ 2147483647 w 5522"/>
              <a:gd name="T3" fmla="*/ 0 h 1"/>
              <a:gd name="T4" fmla="*/ 0 60000 65536"/>
              <a:gd name="T5" fmla="*/ 0 60000 65536"/>
              <a:gd name="T6" fmla="*/ 0 w 5522"/>
              <a:gd name="T7" fmla="*/ 0 h 1"/>
              <a:gd name="T8" fmla="*/ 5522 w 5522"/>
              <a:gd name="T9" fmla="*/ 1 h 1"/>
            </a:gdLst>
            <a:ahLst/>
            <a:cxnLst>
              <a:cxn ang="T4">
                <a:pos x="T0" y="T1"/>
              </a:cxn>
              <a:cxn ang="T5">
                <a:pos x="T2" y="T3"/>
              </a:cxn>
            </a:cxnLst>
            <a:rect l="T6" t="T7" r="T8" b="T9"/>
            <a:pathLst>
              <a:path w="5522" h="1">
                <a:moveTo>
                  <a:pt x="0" y="0"/>
                </a:moveTo>
                <a:lnTo>
                  <a:pt x="5521" y="0"/>
                </a:lnTo>
              </a:path>
            </a:pathLst>
          </a:custGeom>
          <a:noFill/>
          <a:ln w="635">
            <a:solidFill>
              <a:srgbClr val="0000FF"/>
            </a:solidFill>
            <a:round/>
            <a:headEnd/>
            <a:tailEnd/>
          </a:ln>
        </p:spPr>
        <p:txBody>
          <a:bodyPr/>
          <a:lstStyle/>
          <a:p>
            <a:endParaRPr lang="es-ES"/>
          </a:p>
        </p:txBody>
      </p:sp>
      <p:sp>
        <p:nvSpPr>
          <p:cNvPr id="142340" name="Rectangle 4"/>
          <p:cNvSpPr>
            <a:spLocks noGrp="1" noChangeArrowheads="1"/>
          </p:cNvSpPr>
          <p:nvPr>
            <p:ph type="body" idx="1"/>
          </p:nvPr>
        </p:nvSpPr>
        <p:spPr>
          <a:xfrm>
            <a:off x="457200" y="2209800"/>
            <a:ext cx="8458200" cy="4114800"/>
          </a:xfrm>
          <a:solidFill>
            <a:schemeClr val="bg1">
              <a:lumMod val="20000"/>
              <a:lumOff val="80000"/>
            </a:schemeClr>
          </a:solidFill>
          <a:ln w="76200" cap="flat">
            <a:solidFill>
              <a:schemeClr val="accent2">
                <a:lumMod val="50000"/>
                <a:lumOff val="50000"/>
              </a:schemeClr>
            </a:solidFill>
          </a:ln>
        </p:spPr>
        <p:txBody>
          <a:bodyPr/>
          <a:lstStyle/>
          <a:p>
            <a:pPr>
              <a:lnSpc>
                <a:spcPct val="90000"/>
              </a:lnSpc>
              <a:defRPr/>
            </a:pPr>
            <a:r>
              <a:rPr lang="es-MX" sz="4000" b="1" i="1" dirty="0">
                <a:solidFill>
                  <a:schemeClr val="bg1">
                    <a:lumMod val="60000"/>
                    <a:lumOff val="40000"/>
                  </a:schemeClr>
                </a:solidFill>
                <a:effectLst>
                  <a:outerShdw blurRad="38100" dist="38100" dir="2700000" algn="tl">
                    <a:srgbClr val="000000"/>
                  </a:outerShdw>
                </a:effectLst>
                <a:latin typeface="Arial" pitchFamily="34" charset="0"/>
              </a:rPr>
              <a:t>LAN  Local</a:t>
            </a:r>
          </a:p>
          <a:p>
            <a:pPr>
              <a:lnSpc>
                <a:spcPct val="90000"/>
              </a:lnSpc>
              <a:defRPr/>
            </a:pPr>
            <a:r>
              <a:rPr lang="es-MX" sz="4000" b="1" i="1" dirty="0">
                <a:solidFill>
                  <a:schemeClr val="bg1">
                    <a:lumMod val="60000"/>
                    <a:lumOff val="40000"/>
                  </a:schemeClr>
                </a:solidFill>
                <a:effectLst>
                  <a:outerShdw blurRad="38100" dist="38100" dir="2700000" algn="tl">
                    <a:srgbClr val="000000"/>
                  </a:outerShdw>
                </a:effectLst>
                <a:latin typeface="Arial" pitchFamily="34" charset="0"/>
              </a:rPr>
              <a:t>MAN Metropolitana</a:t>
            </a:r>
          </a:p>
          <a:p>
            <a:pPr>
              <a:lnSpc>
                <a:spcPct val="90000"/>
              </a:lnSpc>
              <a:defRPr/>
            </a:pPr>
            <a:r>
              <a:rPr lang="es-MX" sz="4000" b="1" i="1" dirty="0">
                <a:solidFill>
                  <a:schemeClr val="bg1">
                    <a:lumMod val="60000"/>
                    <a:lumOff val="40000"/>
                  </a:schemeClr>
                </a:solidFill>
                <a:effectLst>
                  <a:outerShdw blurRad="38100" dist="38100" dir="2700000" algn="tl">
                    <a:srgbClr val="000000"/>
                  </a:outerShdw>
                </a:effectLst>
                <a:latin typeface="Arial" pitchFamily="34" charset="0"/>
              </a:rPr>
              <a:t>WAN Amplia</a:t>
            </a:r>
          </a:p>
          <a:p>
            <a:pPr>
              <a:lnSpc>
                <a:spcPct val="90000"/>
              </a:lnSpc>
              <a:defRPr/>
            </a:pPr>
            <a:r>
              <a:rPr lang="es-MX" sz="4000" b="1" i="1" dirty="0">
                <a:solidFill>
                  <a:schemeClr val="bg1">
                    <a:lumMod val="60000"/>
                    <a:lumOff val="40000"/>
                  </a:schemeClr>
                </a:solidFill>
                <a:effectLst>
                  <a:outerShdw blurRad="38100" dist="38100" dir="2700000" algn="tl">
                    <a:srgbClr val="000000"/>
                  </a:outerShdw>
                </a:effectLst>
                <a:latin typeface="Arial" pitchFamily="34" charset="0"/>
              </a:rPr>
              <a:t>PAN Personal</a:t>
            </a:r>
          </a:p>
          <a:p>
            <a:pPr>
              <a:lnSpc>
                <a:spcPct val="90000"/>
              </a:lnSpc>
              <a:defRPr/>
            </a:pPr>
            <a:r>
              <a:rPr lang="es-MX" sz="4000" b="1" i="1" dirty="0">
                <a:solidFill>
                  <a:schemeClr val="bg1">
                    <a:lumMod val="60000"/>
                    <a:lumOff val="40000"/>
                  </a:schemeClr>
                </a:solidFill>
                <a:effectLst>
                  <a:outerShdw blurRad="38100" dist="38100" dir="2700000" algn="tl">
                    <a:srgbClr val="000000"/>
                  </a:outerShdw>
                </a:effectLst>
                <a:latin typeface="Arial" pitchFamily="34" charset="0"/>
              </a:rPr>
              <a:t>SAN Almacenamiento (</a:t>
            </a:r>
            <a:r>
              <a:rPr lang="es-MX" sz="4000" b="1" i="1" dirty="0" err="1">
                <a:solidFill>
                  <a:schemeClr val="bg1">
                    <a:lumMod val="60000"/>
                    <a:lumOff val="40000"/>
                  </a:schemeClr>
                </a:solidFill>
                <a:effectLst>
                  <a:outerShdw blurRad="38100" dist="38100" dir="2700000" algn="tl">
                    <a:srgbClr val="000000"/>
                  </a:outerShdw>
                </a:effectLst>
                <a:latin typeface="Arial" pitchFamily="34" charset="0"/>
              </a:rPr>
              <a:t>Backup</a:t>
            </a:r>
            <a:r>
              <a:rPr lang="es-MX" sz="4000" b="1" i="1" dirty="0">
                <a:solidFill>
                  <a:schemeClr val="bg1">
                    <a:lumMod val="60000"/>
                    <a:lumOff val="40000"/>
                  </a:schemeClr>
                </a:solidFill>
                <a:effectLst>
                  <a:outerShdw blurRad="38100" dist="38100" dir="2700000" algn="tl">
                    <a:srgbClr val="000000"/>
                  </a:outerShdw>
                </a:effectLst>
                <a:latin typeface="Arial" pitchFamily="34" charset="0"/>
              </a:rPr>
              <a:t>)</a:t>
            </a:r>
            <a:endParaRPr lang="es-AR" sz="4000" b="1" i="1" dirty="0">
              <a:solidFill>
                <a:schemeClr val="bg1">
                  <a:lumMod val="60000"/>
                  <a:lumOff val="40000"/>
                </a:schemeClr>
              </a:solidFill>
              <a:effectLst>
                <a:outerShdw blurRad="38100" dist="38100" dir="2700000" algn="tl">
                  <a:srgbClr val="000000"/>
                </a:outerShdw>
              </a:effectLst>
              <a:latin typeface="Arial"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7394" name="Rectangle 2"/>
          <p:cNvSpPr>
            <a:spLocks noChangeArrowheads="1"/>
          </p:cNvSpPr>
          <p:nvPr/>
        </p:nvSpPr>
        <p:spPr bwMode="auto">
          <a:xfrm>
            <a:off x="3856038" y="2873375"/>
            <a:ext cx="9144000" cy="0"/>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defRPr/>
            </a:pPr>
            <a:endParaRPr lang="es-ES"/>
          </a:p>
        </p:txBody>
      </p:sp>
      <p:sp>
        <p:nvSpPr>
          <p:cNvPr id="187395" name="Rectangle 3"/>
          <p:cNvSpPr>
            <a:spLocks noChangeArrowheads="1"/>
          </p:cNvSpPr>
          <p:nvPr/>
        </p:nvSpPr>
        <p:spPr bwMode="auto">
          <a:xfrm>
            <a:off x="0" y="1524000"/>
            <a:ext cx="9144000" cy="4339650"/>
          </a:xfrm>
          <a:prstGeom prst="rect">
            <a:avLst/>
          </a:prstGeom>
          <a:solidFill>
            <a:schemeClr val="accent2">
              <a:lumMod val="10000"/>
              <a:lumOff val="90000"/>
            </a:schemeClr>
          </a:solidFill>
          <a:ln w="12700" cap="sq">
            <a:noFill/>
            <a:miter lim="800000"/>
            <a:headEnd/>
            <a:tailEnd/>
          </a:ln>
          <a:effectLst>
            <a:outerShdw dist="17961" dir="2700000" algn="ctr" rotWithShape="0">
              <a:srgbClr val="000000"/>
            </a:outerShdw>
          </a:effectLst>
        </p:spPr>
        <p:txBody>
          <a:bodyPr>
            <a:spAutoFit/>
          </a:bodyPr>
          <a:lstStyle/>
          <a:p>
            <a:pPr algn="just" eaLnBrk="1" hangingPunct="1">
              <a:spcBef>
                <a:spcPct val="50000"/>
              </a:spcBef>
              <a:buFontTx/>
              <a:buChar char="•"/>
              <a:defRPr/>
            </a:pPr>
            <a:r>
              <a:rPr kumimoji="1" lang="es-ES_tradnl" b="1" i="1" dirty="0">
                <a:solidFill>
                  <a:schemeClr val="accent6">
                    <a:lumMod val="75000"/>
                    <a:lumOff val="25000"/>
                  </a:schemeClr>
                </a:solidFill>
                <a:latin typeface="Verdana" pitchFamily="34" charset="0"/>
                <a:ea typeface="Arial Unicode MS" pitchFamily="34" charset="-128"/>
                <a:cs typeface="Arial Unicode MS" pitchFamily="34" charset="-128"/>
              </a:rPr>
              <a:t>Aplicación permite la visualización en tiempo real de la actividad del cerebro durante actividades de representación visual y de memoria, con el sujeto en un explorador MRI remoto. </a:t>
            </a:r>
            <a:endParaRPr kumimoji="1" lang="en-US" b="1" i="1" dirty="0">
              <a:solidFill>
                <a:schemeClr val="accent6">
                  <a:lumMod val="75000"/>
                  <a:lumOff val="25000"/>
                </a:schemeClr>
              </a:solidFill>
              <a:latin typeface="Arial Unicode MS" pitchFamily="34" charset="-128"/>
              <a:ea typeface="Arial Unicode MS" pitchFamily="34" charset="-128"/>
              <a:cs typeface="Arial Unicode MS" pitchFamily="34" charset="-128"/>
            </a:endParaRPr>
          </a:p>
          <a:p>
            <a:pPr algn="just">
              <a:spcBef>
                <a:spcPct val="50000"/>
              </a:spcBef>
              <a:buFontTx/>
              <a:buChar char="•"/>
              <a:defRPr/>
            </a:pPr>
            <a:r>
              <a:rPr kumimoji="1" lang="es-ES_tradnl" b="1" i="1" dirty="0">
                <a:solidFill>
                  <a:schemeClr val="accent6">
                    <a:lumMod val="75000"/>
                    <a:lumOff val="25000"/>
                  </a:schemeClr>
                </a:solidFill>
                <a:latin typeface="Verdana" pitchFamily="34" charset="0"/>
                <a:ea typeface="Arial Unicode MS" pitchFamily="34" charset="-128"/>
                <a:cs typeface="Arial Unicode MS" pitchFamily="34" charset="-128"/>
              </a:rPr>
              <a:t>Internet2 proporcionará el volumen de datos y la calidad del servicio (QoS) necesarios para conectar en paralelo la computadora de análisis con la computadora de visualización.</a:t>
            </a:r>
            <a:endParaRPr kumimoji="1" lang="en-US" b="1" i="1" dirty="0">
              <a:solidFill>
                <a:schemeClr val="accent6">
                  <a:lumMod val="75000"/>
                  <a:lumOff val="25000"/>
                </a:schemeClr>
              </a:solidFill>
              <a:latin typeface="Arial Unicode MS" pitchFamily="34" charset="-128"/>
              <a:ea typeface="Arial Unicode MS" pitchFamily="34" charset="-128"/>
              <a:cs typeface="Arial Unicode MS" pitchFamily="34" charset="-128"/>
            </a:endParaRPr>
          </a:p>
          <a:p>
            <a:pPr>
              <a:spcBef>
                <a:spcPct val="50000"/>
              </a:spcBef>
              <a:buFontTx/>
              <a:buChar char="•"/>
              <a:defRPr/>
            </a:pPr>
            <a:r>
              <a:rPr kumimoji="1" lang="es-ES_tradnl" sz="1600" b="1" i="1" dirty="0">
                <a:solidFill>
                  <a:schemeClr val="accent6">
                    <a:lumMod val="75000"/>
                    <a:lumOff val="25000"/>
                  </a:schemeClr>
                </a:solidFill>
                <a:effectLst>
                  <a:outerShdw blurRad="38100" dist="38100" dir="2700000" algn="tl">
                    <a:srgbClr val="000000"/>
                  </a:outerShdw>
                </a:effectLst>
                <a:latin typeface="Verdana" pitchFamily="34" charset="0"/>
                <a:ea typeface="Arial Unicode MS" pitchFamily="34" charset="-128"/>
                <a:cs typeface="Arial Unicode MS" pitchFamily="34" charset="-128"/>
                <a:hlinkClick r:id="rId3"/>
              </a:rPr>
              <a:t>http://www.psc.edu/science/Goddard/goddard.html</a:t>
            </a:r>
            <a:r>
              <a:rPr kumimoji="1" lang="es-ES_tradnl" dirty="0">
                <a:solidFill>
                  <a:schemeClr val="accent6">
                    <a:lumMod val="75000"/>
                    <a:lumOff val="25000"/>
                  </a:schemeClr>
                </a:solidFill>
                <a:latin typeface="Verdana" pitchFamily="34" charset="0"/>
                <a:ea typeface="Arial Unicode MS" pitchFamily="34" charset="-128"/>
                <a:cs typeface="Arial Unicode MS" pitchFamily="34" charset="-128"/>
              </a:rPr>
              <a:t> </a:t>
            </a:r>
            <a:endParaRPr kumimoji="1" lang="en-US" dirty="0">
              <a:solidFill>
                <a:schemeClr val="accent6">
                  <a:lumMod val="75000"/>
                  <a:lumOff val="25000"/>
                </a:schemeClr>
              </a:solidFill>
              <a:latin typeface="Arial Unicode MS" pitchFamily="34" charset="-128"/>
              <a:ea typeface="Arial Unicode MS" pitchFamily="34" charset="-128"/>
              <a:cs typeface="Arial Unicode MS" pitchFamily="34" charset="-128"/>
            </a:endParaRPr>
          </a:p>
          <a:p>
            <a:pPr algn="ctr">
              <a:spcBef>
                <a:spcPct val="50000"/>
              </a:spcBef>
              <a:defRPr/>
            </a:pPr>
            <a:endParaRPr kumimoji="1" lang="en-US" dirty="0">
              <a:solidFill>
                <a:schemeClr val="accent6">
                  <a:lumMod val="75000"/>
                  <a:lumOff val="25000"/>
                </a:schemeClr>
              </a:solidFill>
            </a:endParaRPr>
          </a:p>
        </p:txBody>
      </p:sp>
      <p:sp>
        <p:nvSpPr>
          <p:cNvPr id="187397" name="Rectangle 5"/>
          <p:cNvSpPr>
            <a:spLocks noGrp="1" noChangeArrowheads="1"/>
          </p:cNvSpPr>
          <p:nvPr>
            <p:ph type="title"/>
          </p:nvPr>
        </p:nvSpPr>
        <p:spPr>
          <a:xfrm>
            <a:off x="179512" y="174626"/>
            <a:ext cx="8735888" cy="1219200"/>
          </a:xfrm>
          <a:solidFill>
            <a:schemeClr val="accent2">
              <a:lumMod val="25000"/>
              <a:lumOff val="75000"/>
            </a:schemeClr>
          </a:solidFill>
          <a:ln w="76200" cap="flat">
            <a:solidFill>
              <a:schemeClr val="bg1">
                <a:lumMod val="60000"/>
                <a:lumOff val="40000"/>
              </a:schemeClr>
            </a:solidFill>
            <a:miter lim="800000"/>
            <a:headEnd/>
            <a:tailEnd/>
          </a:ln>
        </p:spPr>
        <p:txBody>
          <a:bodyPr vert="horz" wrap="square" lIns="91440" tIns="45720" rIns="91440" bIns="45720" numCol="1" anchor="ctr" anchorCtr="0" compatLnSpc="1">
            <a:prstTxWarp prst="textNoShape">
              <a:avLst/>
            </a:prstTxWarp>
          </a:bodyPr>
          <a:lstStyle/>
          <a:p>
            <a:r>
              <a:rPr lang="es-AR" sz="3200" b="1" i="1">
                <a:solidFill>
                  <a:schemeClr val="accent2">
                    <a:lumMod val="75000"/>
                    <a:lumOff val="25000"/>
                  </a:schemeClr>
                </a:solidFill>
                <a:effectLst>
                  <a:outerShdw blurRad="38100" dist="38100" dir="2700000" algn="tl">
                    <a:srgbClr val="000000"/>
                  </a:outerShdw>
                </a:effectLst>
                <a:latin typeface="Arial" pitchFamily="34" charset="0"/>
              </a:rPr>
              <a:t>WWW2  -  Internet 2</a:t>
            </a:r>
            <a:br>
              <a:rPr lang="es-AR" sz="3200" b="1" i="1">
                <a:solidFill>
                  <a:schemeClr val="accent2">
                    <a:lumMod val="75000"/>
                    <a:lumOff val="25000"/>
                  </a:schemeClr>
                </a:solidFill>
                <a:effectLst>
                  <a:outerShdw blurRad="38100" dist="38100" dir="2700000" algn="tl">
                    <a:srgbClr val="000000"/>
                  </a:outerShdw>
                </a:effectLst>
                <a:latin typeface="Arial" pitchFamily="34" charset="0"/>
              </a:rPr>
            </a:br>
            <a:r>
              <a:rPr lang="es-MX" sz="3200" b="1" i="1">
                <a:solidFill>
                  <a:schemeClr val="accent2">
                    <a:lumMod val="75000"/>
                    <a:lumOff val="25000"/>
                  </a:schemeClr>
                </a:solidFill>
                <a:effectLst>
                  <a:outerShdw blurRad="38100" dist="38100" dir="2700000" algn="tl">
                    <a:srgbClr val="000000"/>
                  </a:outerShdw>
                </a:effectLst>
                <a:latin typeface="Arial" pitchFamily="34" charset="0"/>
              </a:rPr>
              <a:t>Mapeo en 3D del Cerebro</a:t>
            </a:r>
            <a:endParaRPr lang="es-AR" sz="3200" b="1" i="1">
              <a:solidFill>
                <a:schemeClr val="accent2">
                  <a:lumMod val="75000"/>
                  <a:lumOff val="25000"/>
                </a:schemeClr>
              </a:solidFill>
              <a:effectLst>
                <a:outerShdw blurRad="38100" dist="38100" dir="2700000" algn="tl">
                  <a:srgbClr val="000000"/>
                </a:outerShdw>
              </a:effectLst>
              <a:latin typeface="Arial" pitchFamily="34" charset="0"/>
            </a:endParaRPr>
          </a:p>
        </p:txBody>
      </p:sp>
      <p:pic>
        <p:nvPicPr>
          <p:cNvPr id="14343" name="Picture 6" descr="http://www.retina.ar/retina/imagenes/apps_3dbrain.gif"/>
          <p:cNvPicPr>
            <a:picLocks noChangeAspect="1" noChangeArrowheads="1"/>
          </p:cNvPicPr>
          <p:nvPr/>
        </p:nvPicPr>
        <p:blipFill>
          <a:blip r:embed="rId4" r:link="rId5" cstate="print"/>
          <a:srcRect/>
          <a:stretch>
            <a:fillRect/>
          </a:stretch>
        </p:blipFill>
        <p:spPr bwMode="auto">
          <a:xfrm>
            <a:off x="6705600" y="4962525"/>
            <a:ext cx="2438400" cy="1895475"/>
          </a:xfrm>
          <a:prstGeom prst="rect">
            <a:avLst/>
          </a:prstGeom>
          <a:noFill/>
          <a:ln w="9525">
            <a:noFill/>
            <a:miter lim="800000"/>
            <a:headEnd/>
            <a:tailEnd/>
          </a:ln>
        </p:spPr>
      </p:pic>
      <p:graphicFrame>
        <p:nvGraphicFramePr>
          <p:cNvPr id="14339" name="Object 7"/>
          <p:cNvGraphicFramePr>
            <a:graphicFrameLocks noChangeAspect="1"/>
          </p:cNvGraphicFramePr>
          <p:nvPr/>
        </p:nvGraphicFramePr>
        <p:xfrm>
          <a:off x="7696200" y="457200"/>
          <a:ext cx="914400" cy="631825"/>
        </p:xfrm>
        <a:graphic>
          <a:graphicData uri="http://schemas.openxmlformats.org/presentationml/2006/ole">
            <mc:AlternateContent xmlns:mc="http://schemas.openxmlformats.org/markup-compatibility/2006">
              <mc:Choice xmlns:v="urn:schemas-microsoft-com:vml" Requires="v">
                <p:oleObj spid="_x0000_s15362" name="Imagen de mapa de bits" r:id="rId6" imgW="1171429" imgH="809738" progId="PBrush">
                  <p:embed/>
                </p:oleObj>
              </mc:Choice>
              <mc:Fallback>
                <p:oleObj name="Imagen de mapa de bits" r:id="rId6" imgW="1171429" imgH="809738" progId="PBrush">
                  <p:embed/>
                  <p:pic>
                    <p:nvPicPr>
                      <p:cNvPr id="0"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96200" y="457200"/>
                        <a:ext cx="914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3856038" y="2873375"/>
            <a:ext cx="9144000" cy="0"/>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defRPr/>
            </a:pPr>
            <a:endParaRPr lang="es-ES"/>
          </a:p>
        </p:txBody>
      </p:sp>
      <p:sp>
        <p:nvSpPr>
          <p:cNvPr id="188419" name="Rectangle 3"/>
          <p:cNvSpPr>
            <a:spLocks noChangeArrowheads="1"/>
          </p:cNvSpPr>
          <p:nvPr/>
        </p:nvSpPr>
        <p:spPr bwMode="auto">
          <a:xfrm>
            <a:off x="0" y="1524000"/>
            <a:ext cx="9144000" cy="5133975"/>
          </a:xfrm>
          <a:prstGeom prst="rect">
            <a:avLst/>
          </a:prstGeom>
          <a:solidFill>
            <a:schemeClr val="accent2">
              <a:lumMod val="10000"/>
              <a:lumOff val="90000"/>
            </a:schemeClr>
          </a:solidFill>
          <a:ln w="76200" cap="sq">
            <a:solidFill>
              <a:schemeClr val="bg1">
                <a:lumMod val="60000"/>
                <a:lumOff val="40000"/>
              </a:schemeClr>
            </a:solidFill>
            <a:miter lim="800000"/>
            <a:headEnd/>
            <a:tailEnd/>
          </a:ln>
          <a:effectLst>
            <a:outerShdw dist="17961" dir="2700000" algn="ctr" rotWithShape="0">
              <a:srgbClr val="000000"/>
            </a:outerShdw>
          </a:effectLst>
        </p:spPr>
        <p:txBody>
          <a:bodyPr wrap="square">
            <a:spAutoFit/>
          </a:bodyPr>
          <a:lstStyle/>
          <a:p>
            <a:pPr algn="just" eaLnBrk="1" hangingPunct="1">
              <a:spcBef>
                <a:spcPct val="50000"/>
              </a:spcBef>
              <a:buFontTx/>
              <a:buChar char="•"/>
              <a:defRPr/>
            </a:pPr>
            <a:r>
              <a:rPr kumimoji="1" lang="en-US" sz="2000" b="1" i="1" dirty="0">
                <a:solidFill>
                  <a:srgbClr val="0000FF"/>
                </a:solidFill>
                <a:effectLst>
                  <a:outerShdw blurRad="38100" dist="38100" dir="2700000" algn="tl">
                    <a:srgbClr val="000000"/>
                  </a:outerShdw>
                </a:effectLst>
                <a:latin typeface="Verdana" pitchFamily="34" charset="0"/>
                <a:ea typeface="Arial Unicode MS" pitchFamily="34" charset="-128"/>
                <a:cs typeface="Arial Unicode MS" pitchFamily="34" charset="-128"/>
              </a:rPr>
              <a:t>Carnegie Mellon University, University of Pittsburgh Medical Center, Pittsburgh Supercomputing Center</a:t>
            </a:r>
            <a:endParaRPr kumimoji="1" lang="es-ES" sz="2000" b="1" i="1" dirty="0">
              <a:solidFill>
                <a:srgbClr val="0000FF"/>
              </a:solidFill>
              <a:effectLst>
                <a:outerShdw blurRad="38100" dist="38100" dir="2700000" algn="tl">
                  <a:srgbClr val="000000"/>
                </a:outerShdw>
              </a:effectLst>
              <a:latin typeface="Verdana" pitchFamily="34" charset="0"/>
              <a:ea typeface="Arial Unicode MS" pitchFamily="34" charset="-128"/>
              <a:cs typeface="Arial Unicode MS" pitchFamily="34" charset="-128"/>
            </a:endParaRPr>
          </a:p>
          <a:p>
            <a:pPr algn="just" eaLnBrk="1" hangingPunct="1">
              <a:spcBef>
                <a:spcPct val="50000"/>
              </a:spcBef>
              <a:buFontTx/>
              <a:buChar char="•"/>
              <a:defRPr/>
            </a:pPr>
            <a:r>
              <a:rPr kumimoji="1" lang="es-ES_tradnl" sz="2000" b="1" i="1" dirty="0">
                <a:solidFill>
                  <a:schemeClr val="accent6">
                    <a:lumMod val="75000"/>
                    <a:lumOff val="25000"/>
                  </a:schemeClr>
                </a:solidFill>
                <a:effectLst>
                  <a:outerShdw blurRad="38100" dist="38100" dir="2700000" algn="tl">
                    <a:srgbClr val="000000"/>
                  </a:outerShdw>
                </a:effectLst>
                <a:latin typeface="Verdana" pitchFamily="34" charset="0"/>
                <a:ea typeface="Arial Unicode MS" pitchFamily="34" charset="-128"/>
                <a:cs typeface="Arial Unicode MS" pitchFamily="34" charset="-128"/>
              </a:rPr>
              <a:t>Proceso de diseñar un sistema en línea de un microscopio que pueda generar imágenes de las muestras vivas, y registrar acontecimientos de 3 dimensiones dinámicamente produciendo conjuntos de datos tetra dimensionales (4-D) (espacio TRIDIMENSIONAL más tiempo) en un computadora remota.</a:t>
            </a:r>
          </a:p>
          <a:p>
            <a:pPr algn="just" eaLnBrk="1" hangingPunct="1">
              <a:spcBef>
                <a:spcPct val="50000"/>
              </a:spcBef>
              <a:buFontTx/>
              <a:buChar char="•"/>
              <a:defRPr/>
            </a:pPr>
            <a:r>
              <a:rPr kumimoji="1" lang="es-ES_tradnl" sz="2000" b="1" i="1" dirty="0">
                <a:solidFill>
                  <a:srgbClr val="0000FF"/>
                </a:solidFill>
                <a:effectLst>
                  <a:outerShdw blurRad="38100" dist="38100" dir="2700000" algn="tl">
                    <a:srgbClr val="000000"/>
                  </a:outerShdw>
                </a:effectLst>
                <a:latin typeface="Verdana" pitchFamily="34" charset="0"/>
                <a:ea typeface="Arial Unicode MS" pitchFamily="34" charset="-128"/>
                <a:cs typeface="Arial Unicode MS" pitchFamily="34" charset="-128"/>
              </a:rPr>
              <a:t>El proyecto de Tele microscopia 4-D requerirá ancho de banda y calidad de servicio intensivas y garantizadas cuando este utilizado su capacidad completa. Internet2 ayudará a asegurar que los conjuntos de datos sean transmitidos rápidamente y confiablemente antes puedan ocurrir daños a los organismos</a:t>
            </a:r>
            <a:r>
              <a:rPr kumimoji="1" lang="es-ES_tradnl" sz="2000" b="1" i="1" dirty="0">
                <a:solidFill>
                  <a:srgbClr val="782727"/>
                </a:solidFill>
                <a:effectLst>
                  <a:outerShdw blurRad="38100" dist="38100" dir="2700000" algn="tl">
                    <a:srgbClr val="000000"/>
                  </a:outerShdw>
                </a:effectLst>
                <a:latin typeface="Verdana" pitchFamily="34" charset="0"/>
                <a:ea typeface="Arial Unicode MS" pitchFamily="34" charset="-128"/>
                <a:cs typeface="Arial Unicode MS" pitchFamily="34" charset="-128"/>
              </a:rPr>
              <a:t>. </a:t>
            </a:r>
            <a:endParaRPr kumimoji="1" lang="es-ES" sz="2000" b="1" i="1" dirty="0">
              <a:solidFill>
                <a:srgbClr val="782727"/>
              </a:solidFill>
              <a:effectLst>
                <a:outerShdw blurRad="38100" dist="38100" dir="2700000" algn="tl">
                  <a:srgbClr val="000000"/>
                </a:outerShdw>
              </a:effectLst>
              <a:latin typeface="Verdana" pitchFamily="34" charset="0"/>
              <a:ea typeface="Arial Unicode MS" pitchFamily="34" charset="-128"/>
              <a:cs typeface="Arial Unicode MS" pitchFamily="34" charset="-128"/>
            </a:endParaRPr>
          </a:p>
          <a:p>
            <a:pPr algn="just" eaLnBrk="1" hangingPunct="1">
              <a:spcBef>
                <a:spcPct val="50000"/>
              </a:spcBef>
              <a:buFontTx/>
              <a:buChar char="•"/>
              <a:defRPr/>
            </a:pPr>
            <a:r>
              <a:rPr kumimoji="1" lang="en-US" sz="2000" b="1" i="1" dirty="0">
                <a:solidFill>
                  <a:srgbClr val="782727"/>
                </a:solidFill>
                <a:latin typeface="Verdana" pitchFamily="34" charset="0"/>
                <a:ea typeface="Arial Unicode MS" pitchFamily="34" charset="-128"/>
                <a:cs typeface="Arial Unicode MS" pitchFamily="34" charset="-128"/>
                <a:hlinkClick r:id="rId4"/>
              </a:rPr>
              <a:t>http://www.psc.edu/science/Goddard/goddard.html </a:t>
            </a:r>
            <a:endParaRPr kumimoji="1" lang="en-US" sz="2000" b="1" i="1" dirty="0">
              <a:solidFill>
                <a:srgbClr val="782727"/>
              </a:solidFill>
              <a:latin typeface="Verdana" pitchFamily="34" charset="0"/>
              <a:ea typeface="Arial Unicode MS" pitchFamily="34" charset="-128"/>
              <a:cs typeface="Arial Unicode MS" pitchFamily="34" charset="-128"/>
            </a:endParaRPr>
          </a:p>
        </p:txBody>
      </p:sp>
      <p:sp>
        <p:nvSpPr>
          <p:cNvPr id="188421" name="Rectangle 5"/>
          <p:cNvSpPr>
            <a:spLocks noGrp="1" noChangeArrowheads="1"/>
          </p:cNvSpPr>
          <p:nvPr>
            <p:ph type="title"/>
          </p:nvPr>
        </p:nvSpPr>
        <p:spPr>
          <a:xfrm>
            <a:off x="228600" y="228600"/>
            <a:ext cx="8686800" cy="1219200"/>
          </a:xfrm>
          <a:solidFill>
            <a:schemeClr val="accent2">
              <a:lumMod val="25000"/>
              <a:lumOff val="75000"/>
            </a:schemeClr>
          </a:solidFill>
          <a:ln w="76200" cap="flat">
            <a:solidFill>
              <a:schemeClr val="bg1">
                <a:lumMod val="60000"/>
                <a:lumOff val="40000"/>
              </a:schemeClr>
            </a:solidFill>
            <a:miter lim="800000"/>
            <a:headEnd/>
            <a:tailEnd/>
          </a:ln>
        </p:spPr>
        <p:txBody>
          <a:bodyPr vert="horz" wrap="square" lIns="91440" tIns="45720" rIns="91440" bIns="45720" numCol="1" anchor="ctr" anchorCtr="0" compatLnSpc="1">
            <a:prstTxWarp prst="textNoShape">
              <a:avLst/>
            </a:prstTxWarp>
          </a:bodyPr>
          <a:lstStyle/>
          <a:p>
            <a:r>
              <a:rPr lang="es-AR" sz="3200" b="1" i="1">
                <a:solidFill>
                  <a:schemeClr val="accent2">
                    <a:lumMod val="75000"/>
                    <a:lumOff val="25000"/>
                  </a:schemeClr>
                </a:solidFill>
                <a:effectLst>
                  <a:outerShdw blurRad="38100" dist="38100" dir="2700000" algn="tl">
                    <a:srgbClr val="000000"/>
                  </a:outerShdw>
                </a:effectLst>
                <a:latin typeface="Arial" pitchFamily="34" charset="0"/>
              </a:rPr>
              <a:t>WWW2  -  Internet 2</a:t>
            </a:r>
            <a:br>
              <a:rPr lang="es-AR" sz="3200" b="1" i="1">
                <a:solidFill>
                  <a:schemeClr val="accent2">
                    <a:lumMod val="75000"/>
                    <a:lumOff val="25000"/>
                  </a:schemeClr>
                </a:solidFill>
                <a:effectLst>
                  <a:outerShdw blurRad="38100" dist="38100" dir="2700000" algn="tl">
                    <a:srgbClr val="000000"/>
                  </a:outerShdw>
                </a:effectLst>
                <a:latin typeface="Arial" pitchFamily="34" charset="0"/>
              </a:rPr>
            </a:br>
            <a:r>
              <a:rPr lang="es-AR" sz="3200" b="1" i="1">
                <a:solidFill>
                  <a:schemeClr val="accent2">
                    <a:lumMod val="75000"/>
                    <a:lumOff val="25000"/>
                  </a:schemeClr>
                </a:solidFill>
                <a:effectLst>
                  <a:outerShdw blurRad="38100" dist="38100" dir="2700000" algn="tl">
                    <a:srgbClr val="000000"/>
                  </a:outerShdw>
                </a:effectLst>
                <a:latin typeface="Arial" pitchFamily="34" charset="0"/>
              </a:rPr>
              <a:t> </a:t>
            </a:r>
            <a:r>
              <a:rPr lang="es-MX" sz="3200" b="1" i="1">
                <a:solidFill>
                  <a:schemeClr val="accent2">
                    <a:lumMod val="75000"/>
                    <a:lumOff val="25000"/>
                  </a:schemeClr>
                </a:solidFill>
                <a:effectLst>
                  <a:outerShdw blurRad="38100" dist="38100" dir="2700000" algn="tl">
                    <a:srgbClr val="000000"/>
                  </a:outerShdw>
                </a:effectLst>
                <a:latin typeface="Arial" pitchFamily="34" charset="0"/>
              </a:rPr>
              <a:t>Tele microscopia 4-D</a:t>
            </a:r>
            <a:endParaRPr lang="es-AR" sz="3200" b="1" i="1">
              <a:solidFill>
                <a:schemeClr val="accent2">
                  <a:lumMod val="75000"/>
                  <a:lumOff val="25000"/>
                </a:schemeClr>
              </a:solidFill>
              <a:effectLst>
                <a:outerShdw blurRad="38100" dist="38100" dir="2700000" algn="tl">
                  <a:srgbClr val="000000"/>
                </a:outerShdw>
              </a:effectLst>
              <a:latin typeface="Arial" pitchFamily="34" charset="0"/>
            </a:endParaRPr>
          </a:p>
        </p:txBody>
      </p:sp>
      <p:graphicFrame>
        <p:nvGraphicFramePr>
          <p:cNvPr id="15363" name="Object 6"/>
          <p:cNvGraphicFramePr>
            <a:graphicFrameLocks noChangeAspect="1"/>
          </p:cNvGraphicFramePr>
          <p:nvPr/>
        </p:nvGraphicFramePr>
        <p:xfrm>
          <a:off x="7696200" y="533400"/>
          <a:ext cx="914400" cy="631825"/>
        </p:xfrm>
        <a:graphic>
          <a:graphicData uri="http://schemas.openxmlformats.org/presentationml/2006/ole">
            <mc:AlternateContent xmlns:mc="http://schemas.openxmlformats.org/markup-compatibility/2006">
              <mc:Choice xmlns:v="urn:schemas-microsoft-com:vml" Requires="v">
                <p:oleObj spid="_x0000_s16386" name="Imagen de mapa de bits" r:id="rId5" imgW="1171429" imgH="809738" progId="PBrush">
                  <p:embed/>
                </p:oleObj>
              </mc:Choice>
              <mc:Fallback>
                <p:oleObj name="Imagen de mapa de bits" r:id="rId5" imgW="1171429" imgH="809738" progId="PBrush">
                  <p:embed/>
                  <p:pic>
                    <p:nvPicPr>
                      <p:cNvPr id="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6200" y="533400"/>
                        <a:ext cx="914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9442" name="Rectangle 2"/>
          <p:cNvSpPr>
            <a:spLocks noChangeArrowheads="1"/>
          </p:cNvSpPr>
          <p:nvPr/>
        </p:nvSpPr>
        <p:spPr bwMode="auto">
          <a:xfrm>
            <a:off x="3856038" y="2873375"/>
            <a:ext cx="9144000" cy="0"/>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defRPr/>
            </a:pPr>
            <a:endParaRPr lang="es-ES"/>
          </a:p>
        </p:txBody>
      </p:sp>
      <p:sp>
        <p:nvSpPr>
          <p:cNvPr id="189443" name="Rectangle 3"/>
          <p:cNvSpPr>
            <a:spLocks noChangeArrowheads="1"/>
          </p:cNvSpPr>
          <p:nvPr/>
        </p:nvSpPr>
        <p:spPr bwMode="auto">
          <a:xfrm>
            <a:off x="0" y="1371600"/>
            <a:ext cx="9144000" cy="5447645"/>
          </a:xfrm>
          <a:prstGeom prst="rect">
            <a:avLst/>
          </a:prstGeom>
          <a:solidFill>
            <a:schemeClr val="accent2">
              <a:lumMod val="10000"/>
              <a:lumOff val="90000"/>
            </a:schemeClr>
          </a:solidFill>
          <a:ln w="76200" cap="sq">
            <a:solidFill>
              <a:schemeClr val="bg1">
                <a:lumMod val="60000"/>
                <a:lumOff val="40000"/>
              </a:schemeClr>
            </a:solidFill>
            <a:miter lim="800000"/>
            <a:headEnd/>
            <a:tailEnd/>
          </a:ln>
          <a:effectLst>
            <a:outerShdw dist="17961" dir="2700000" algn="ctr" rotWithShape="0">
              <a:srgbClr val="000000"/>
            </a:outerShdw>
          </a:effectLst>
        </p:spPr>
        <p:txBody>
          <a:bodyPr wrap="square">
            <a:spAutoFit/>
          </a:bodyPr>
          <a:lstStyle/>
          <a:p>
            <a:pPr algn="just" eaLnBrk="1" hangingPunct="1">
              <a:spcBef>
                <a:spcPct val="50000"/>
              </a:spcBef>
              <a:buFontTx/>
              <a:buChar char="•"/>
            </a:pPr>
            <a:r>
              <a:rPr kumimoji="1" lang="es-ES_tradnl" b="1" i="1" dirty="0">
                <a:solidFill>
                  <a:srgbClr val="0000FF"/>
                </a:solidFill>
                <a:effectLst>
                  <a:outerShdw blurRad="38100" dist="38100" dir="2700000" algn="tl">
                    <a:srgbClr val="000000"/>
                  </a:outerShdw>
                </a:effectLst>
                <a:latin typeface="Verdana" pitchFamily="34" charset="0"/>
                <a:ea typeface="Arial Unicode MS" pitchFamily="34" charset="-128"/>
                <a:cs typeface="Arial Unicode MS" pitchFamily="34" charset="-128"/>
              </a:rPr>
              <a:t>El ambiente inmersivo conectado Arquitectónicamente.</a:t>
            </a:r>
          </a:p>
          <a:p>
            <a:pPr algn="just" eaLnBrk="1" hangingPunct="1">
              <a:spcBef>
                <a:spcPct val="50000"/>
              </a:spcBef>
              <a:buFontTx/>
              <a:buChar char="•"/>
            </a:pPr>
            <a:r>
              <a:rPr kumimoji="1" lang="es-ES_tradnl" b="1" i="1" dirty="0">
                <a:solidFill>
                  <a:srgbClr val="0000FF"/>
                </a:solidFill>
                <a:effectLst>
                  <a:outerShdw blurRad="38100" dist="38100" dir="2700000" algn="tl">
                    <a:srgbClr val="000000"/>
                  </a:outerShdw>
                </a:effectLst>
                <a:latin typeface="Verdana" pitchFamily="34" charset="0"/>
                <a:ea typeface="Arial Unicode MS" pitchFamily="34" charset="-128"/>
                <a:cs typeface="Arial Unicode MS" pitchFamily="34" charset="-128"/>
              </a:rPr>
              <a:t>Evalúa la utilidad de la realidad virtual en colaboración para el diseño arquitectónico. </a:t>
            </a:r>
          </a:p>
          <a:p>
            <a:pPr algn="just" eaLnBrk="1" hangingPunct="1">
              <a:spcBef>
                <a:spcPct val="50000"/>
              </a:spcBef>
              <a:buFontTx/>
              <a:buChar char="•"/>
            </a:pPr>
            <a:r>
              <a:rPr kumimoji="1" lang="es-ES_tradnl" b="1" i="1" dirty="0">
                <a:solidFill>
                  <a:srgbClr val="0000FF"/>
                </a:solidFill>
                <a:effectLst>
                  <a:outerShdw blurRad="38100" dist="38100" dir="2700000" algn="tl">
                    <a:srgbClr val="000000"/>
                  </a:outerShdw>
                </a:effectLst>
                <a:latin typeface="Verdana" pitchFamily="34" charset="0"/>
                <a:ea typeface="Arial Unicode MS" pitchFamily="34" charset="-128"/>
                <a:cs typeface="Arial Unicode MS" pitchFamily="34" charset="-128"/>
              </a:rPr>
              <a:t>Comenzó en febrero de 1999 en SARA en cooperación con EVL y la oficina de Arquitectura metropolitana. En febrero de 1998, el arquitecto Rem </a:t>
            </a:r>
            <a:r>
              <a:rPr kumimoji="1" lang="es-ES_tradnl" b="1" i="1" dirty="0" err="1">
                <a:solidFill>
                  <a:srgbClr val="0000FF"/>
                </a:solidFill>
                <a:effectLst>
                  <a:outerShdw blurRad="38100" dist="38100" dir="2700000" algn="tl">
                    <a:srgbClr val="000000"/>
                  </a:outerShdw>
                </a:effectLst>
                <a:latin typeface="Verdana" pitchFamily="34" charset="0"/>
                <a:ea typeface="Arial Unicode MS" pitchFamily="34" charset="-128"/>
                <a:cs typeface="Arial Unicode MS" pitchFamily="34" charset="-128"/>
              </a:rPr>
              <a:t>Koolhaas</a:t>
            </a:r>
            <a:r>
              <a:rPr kumimoji="1" lang="es-ES_tradnl" b="1" i="1" dirty="0">
                <a:solidFill>
                  <a:srgbClr val="0000FF"/>
                </a:solidFill>
                <a:effectLst>
                  <a:outerShdw blurRad="38100" dist="38100" dir="2700000" algn="tl">
                    <a:srgbClr val="000000"/>
                  </a:outerShdw>
                </a:effectLst>
                <a:latin typeface="Verdana" pitchFamily="34" charset="0"/>
                <a:ea typeface="Arial Unicode MS" pitchFamily="34" charset="-128"/>
                <a:cs typeface="Arial Unicode MS" pitchFamily="34" charset="-128"/>
              </a:rPr>
              <a:t> ganó la competencia internacional de diseño de la Fundación Richard H.</a:t>
            </a:r>
          </a:p>
          <a:p>
            <a:pPr algn="just" eaLnBrk="1" hangingPunct="1">
              <a:spcBef>
                <a:spcPct val="50000"/>
              </a:spcBef>
              <a:buFontTx/>
              <a:buChar char="•"/>
            </a:pPr>
            <a:r>
              <a:rPr kumimoji="1" lang="es-ES_tradnl" b="1" i="1" dirty="0">
                <a:solidFill>
                  <a:srgbClr val="0000FF"/>
                </a:solidFill>
                <a:effectLst>
                  <a:outerShdw blurRad="38100" dist="38100" dir="2700000" algn="tl">
                    <a:srgbClr val="000000"/>
                  </a:outerShdw>
                </a:effectLst>
                <a:latin typeface="Verdana" pitchFamily="34" charset="0"/>
                <a:ea typeface="Arial Unicode MS" pitchFamily="34" charset="-128"/>
                <a:cs typeface="Arial Unicode MS" pitchFamily="34" charset="-128"/>
              </a:rPr>
              <a:t> </a:t>
            </a:r>
            <a:r>
              <a:rPr kumimoji="1" lang="es-ES_tradnl" b="1" i="1" dirty="0" err="1">
                <a:solidFill>
                  <a:srgbClr val="0000FF"/>
                </a:solidFill>
                <a:effectLst>
                  <a:outerShdw blurRad="38100" dist="38100" dir="2700000" algn="tl">
                    <a:srgbClr val="000000"/>
                  </a:outerShdw>
                </a:effectLst>
                <a:latin typeface="Verdana" pitchFamily="34" charset="0"/>
                <a:ea typeface="Arial Unicode MS" pitchFamily="34" charset="-128"/>
                <a:cs typeface="Arial Unicode MS" pitchFamily="34" charset="-128"/>
              </a:rPr>
              <a:t>Driehaus</a:t>
            </a:r>
            <a:r>
              <a:rPr kumimoji="1" lang="es-ES_tradnl" b="1" i="1" dirty="0">
                <a:solidFill>
                  <a:srgbClr val="0000FF"/>
                </a:solidFill>
                <a:effectLst>
                  <a:outerShdw blurRad="38100" dist="38100" dir="2700000" algn="tl">
                    <a:srgbClr val="000000"/>
                  </a:outerShdw>
                </a:effectLst>
                <a:latin typeface="Verdana" pitchFamily="34" charset="0"/>
                <a:ea typeface="Arial Unicode MS" pitchFamily="34" charset="-128"/>
                <a:cs typeface="Arial Unicode MS" pitchFamily="34" charset="-128"/>
              </a:rPr>
              <a:t>.</a:t>
            </a:r>
            <a:endParaRPr kumimoji="1" lang="es-ES" b="1" i="1" dirty="0">
              <a:solidFill>
                <a:srgbClr val="0000FF"/>
              </a:solidFill>
              <a:effectLst>
                <a:outerShdw blurRad="38100" dist="38100" dir="2700000" algn="tl">
                  <a:srgbClr val="000000"/>
                </a:outerShdw>
              </a:effectLst>
              <a:latin typeface="Verdana" pitchFamily="34" charset="0"/>
              <a:ea typeface="Arial Unicode MS" pitchFamily="34" charset="-128"/>
              <a:cs typeface="Arial Unicode MS" pitchFamily="34" charset="-128"/>
            </a:endParaRPr>
          </a:p>
          <a:p>
            <a:pPr algn="just" eaLnBrk="1" hangingPunct="1">
              <a:spcBef>
                <a:spcPct val="50000"/>
              </a:spcBef>
              <a:buFontTx/>
              <a:buChar char="•"/>
            </a:pPr>
            <a:r>
              <a:rPr kumimoji="1" lang="en-US" b="1" i="1" dirty="0">
                <a:solidFill>
                  <a:srgbClr val="0000FF"/>
                </a:solidFill>
                <a:effectLst>
                  <a:outerShdw blurRad="38100" dist="38100" dir="2700000" algn="tl">
                    <a:srgbClr val="000000"/>
                  </a:outerShdw>
                </a:effectLst>
                <a:latin typeface="Verdana" pitchFamily="34" charset="0"/>
                <a:ea typeface="Arial Unicode MS" pitchFamily="34" charset="-128"/>
                <a:cs typeface="Arial Unicode MS" pitchFamily="34" charset="-128"/>
              </a:rPr>
              <a:t>Netherlands / United States           </a:t>
            </a:r>
            <a:endParaRPr kumimoji="1" lang="es-ES" b="1" i="1" dirty="0">
              <a:solidFill>
                <a:srgbClr val="0000FF"/>
              </a:solidFill>
              <a:effectLst>
                <a:outerShdw blurRad="38100" dist="38100" dir="2700000" algn="tl">
                  <a:srgbClr val="000000"/>
                </a:outerShdw>
              </a:effectLst>
              <a:latin typeface="Verdana" pitchFamily="34" charset="0"/>
              <a:ea typeface="Arial Unicode MS" pitchFamily="34" charset="-128"/>
              <a:cs typeface="Arial Unicode MS" pitchFamily="34" charset="-128"/>
            </a:endParaRPr>
          </a:p>
          <a:p>
            <a:pPr algn="just" eaLnBrk="1" hangingPunct="1">
              <a:spcBef>
                <a:spcPct val="50000"/>
              </a:spcBef>
              <a:buFontTx/>
              <a:buChar char="•"/>
            </a:pPr>
            <a:r>
              <a:rPr kumimoji="1" lang="en-US" b="1" i="1" dirty="0">
                <a:solidFill>
                  <a:srgbClr val="0000FF"/>
                </a:solidFill>
                <a:effectLst>
                  <a:outerShdw blurRad="38100" dist="38100" dir="2700000" algn="tl">
                    <a:srgbClr val="000000"/>
                  </a:outerShdw>
                </a:effectLst>
                <a:latin typeface="Verdana" pitchFamily="34" charset="0"/>
                <a:ea typeface="Arial Unicode MS" pitchFamily="34" charset="-128"/>
                <a:cs typeface="Arial Unicode MS" pitchFamily="34" charset="-128"/>
                <a:hlinkClick r:id="rId3"/>
              </a:rPr>
              <a:t>http://www.sara.nl/</a:t>
            </a:r>
            <a:endParaRPr kumimoji="1" lang="es-ES" b="1" i="1" dirty="0">
              <a:solidFill>
                <a:srgbClr val="0000FF"/>
              </a:solidFill>
              <a:effectLst>
                <a:outerShdw blurRad="38100" dist="38100" dir="2700000" algn="tl">
                  <a:srgbClr val="000000"/>
                </a:outerShdw>
              </a:effectLst>
              <a:latin typeface="Verdana" pitchFamily="34" charset="0"/>
              <a:ea typeface="Arial Unicode MS" pitchFamily="34" charset="-128"/>
              <a:cs typeface="Arial Unicode MS" pitchFamily="34" charset="-128"/>
            </a:endParaRPr>
          </a:p>
        </p:txBody>
      </p:sp>
      <p:sp>
        <p:nvSpPr>
          <p:cNvPr id="189444" name="Rectangle 4"/>
          <p:cNvSpPr>
            <a:spLocks noChangeArrowheads="1"/>
          </p:cNvSpPr>
          <p:nvPr/>
        </p:nvSpPr>
        <p:spPr bwMode="auto">
          <a:xfrm>
            <a:off x="3711575" y="2587625"/>
            <a:ext cx="9144000" cy="0"/>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defRPr/>
            </a:pPr>
            <a:endParaRPr lang="es-ES"/>
          </a:p>
        </p:txBody>
      </p:sp>
      <p:pic>
        <p:nvPicPr>
          <p:cNvPr id="16391" name="Picture 5" descr="http://www.retina.ar/retina/imagenes/neth-usa_alive.jpg"/>
          <p:cNvPicPr>
            <a:picLocks noChangeAspect="1" noChangeArrowheads="1"/>
          </p:cNvPicPr>
          <p:nvPr/>
        </p:nvPicPr>
        <p:blipFill>
          <a:blip r:embed="rId4" r:link="rId5" cstate="print"/>
          <a:srcRect/>
          <a:stretch>
            <a:fillRect/>
          </a:stretch>
        </p:blipFill>
        <p:spPr bwMode="auto">
          <a:xfrm>
            <a:off x="5943600" y="4343400"/>
            <a:ext cx="3200400" cy="2514600"/>
          </a:xfrm>
          <a:prstGeom prst="rect">
            <a:avLst/>
          </a:prstGeom>
          <a:noFill/>
          <a:ln w="9525">
            <a:noFill/>
            <a:miter lim="800000"/>
            <a:headEnd/>
            <a:tailEnd/>
          </a:ln>
        </p:spPr>
      </p:pic>
      <p:sp>
        <p:nvSpPr>
          <p:cNvPr id="189447" name="Rectangle 7"/>
          <p:cNvSpPr>
            <a:spLocks noGrp="1" noChangeArrowheads="1"/>
          </p:cNvSpPr>
          <p:nvPr>
            <p:ph type="title"/>
          </p:nvPr>
        </p:nvSpPr>
        <p:spPr>
          <a:xfrm>
            <a:off x="0" y="0"/>
            <a:ext cx="8915400" cy="1295400"/>
          </a:xfrm>
          <a:solidFill>
            <a:schemeClr val="accent2">
              <a:lumMod val="25000"/>
              <a:lumOff val="75000"/>
            </a:schemeClr>
          </a:solidFill>
          <a:ln w="76200" cap="flat">
            <a:solidFill>
              <a:schemeClr val="bg1">
                <a:lumMod val="60000"/>
                <a:lumOff val="40000"/>
              </a:schemeClr>
            </a:solidFill>
            <a:miter lim="800000"/>
            <a:headEnd/>
            <a:tailEnd/>
          </a:ln>
        </p:spPr>
        <p:txBody>
          <a:bodyPr vert="horz" wrap="square" lIns="91440" tIns="45720" rIns="91440" bIns="45720" numCol="1" anchor="ctr" anchorCtr="0" compatLnSpc="1">
            <a:prstTxWarp prst="textNoShape">
              <a:avLst/>
            </a:prstTxWarp>
          </a:bodyPr>
          <a:lstStyle/>
          <a:p>
            <a:br>
              <a:rPr lang="es-MX" sz="3200" b="1" i="1">
                <a:solidFill>
                  <a:schemeClr val="accent2">
                    <a:lumMod val="75000"/>
                    <a:lumOff val="25000"/>
                  </a:schemeClr>
                </a:solidFill>
                <a:effectLst>
                  <a:outerShdw blurRad="38100" dist="38100" dir="2700000" algn="tl">
                    <a:srgbClr val="000000"/>
                  </a:outerShdw>
                </a:effectLst>
                <a:latin typeface="Arial" pitchFamily="34" charset="0"/>
              </a:rPr>
            </a:br>
            <a:r>
              <a:rPr lang="es-AR" sz="3200" b="1" i="1">
                <a:solidFill>
                  <a:schemeClr val="accent2">
                    <a:lumMod val="75000"/>
                    <a:lumOff val="25000"/>
                  </a:schemeClr>
                </a:solidFill>
                <a:effectLst>
                  <a:outerShdw blurRad="38100" dist="38100" dir="2700000" algn="tl">
                    <a:srgbClr val="000000"/>
                  </a:outerShdw>
                </a:effectLst>
                <a:latin typeface="Arial" pitchFamily="34" charset="0"/>
              </a:rPr>
              <a:t>WWW2  -  Internet 2</a:t>
            </a:r>
            <a:br>
              <a:rPr lang="es-MX" sz="3200" b="1" i="1">
                <a:solidFill>
                  <a:schemeClr val="accent2">
                    <a:lumMod val="75000"/>
                    <a:lumOff val="25000"/>
                  </a:schemeClr>
                </a:solidFill>
                <a:effectLst>
                  <a:outerShdw blurRad="38100" dist="38100" dir="2700000" algn="tl">
                    <a:srgbClr val="000000"/>
                  </a:outerShdw>
                </a:effectLst>
                <a:latin typeface="Arial" pitchFamily="34" charset="0"/>
              </a:rPr>
            </a:br>
            <a:r>
              <a:rPr lang="es-AR" sz="3200" b="1" i="1">
                <a:solidFill>
                  <a:schemeClr val="accent2">
                    <a:lumMod val="75000"/>
                    <a:lumOff val="25000"/>
                  </a:schemeClr>
                </a:solidFill>
                <a:effectLst>
                  <a:outerShdw blurRad="38100" dist="38100" dir="2700000" algn="tl">
                    <a:srgbClr val="000000"/>
                  </a:outerShdw>
                </a:effectLst>
                <a:latin typeface="Arial" pitchFamily="34" charset="0"/>
              </a:rPr>
              <a:t> </a:t>
            </a:r>
            <a:r>
              <a:rPr lang="es-MX" sz="3200" b="1" i="1">
                <a:solidFill>
                  <a:schemeClr val="accent2">
                    <a:lumMod val="75000"/>
                    <a:lumOff val="25000"/>
                  </a:schemeClr>
                </a:solidFill>
                <a:effectLst>
                  <a:outerShdw blurRad="38100" dist="38100" dir="2700000" algn="tl">
                    <a:srgbClr val="000000"/>
                  </a:outerShdw>
                </a:effectLst>
                <a:latin typeface="Arial" pitchFamily="34" charset="0"/>
              </a:rPr>
              <a:t>Alive</a:t>
            </a:r>
            <a:br>
              <a:rPr lang="es-ES" sz="3200" b="1" i="1">
                <a:solidFill>
                  <a:schemeClr val="accent2">
                    <a:lumMod val="75000"/>
                    <a:lumOff val="25000"/>
                  </a:schemeClr>
                </a:solidFill>
                <a:effectLst>
                  <a:outerShdw blurRad="38100" dist="38100" dir="2700000" algn="tl">
                    <a:srgbClr val="000000"/>
                  </a:outerShdw>
                </a:effectLst>
                <a:latin typeface="Arial" pitchFamily="34" charset="0"/>
              </a:rPr>
            </a:br>
            <a:endParaRPr lang="es-AR" sz="3200" b="1" i="1">
              <a:solidFill>
                <a:schemeClr val="accent2">
                  <a:lumMod val="75000"/>
                  <a:lumOff val="25000"/>
                </a:schemeClr>
              </a:solidFill>
              <a:effectLst>
                <a:outerShdw blurRad="38100" dist="38100" dir="2700000" algn="tl">
                  <a:srgbClr val="000000"/>
                </a:outerShdw>
              </a:effectLst>
              <a:latin typeface="Arial" pitchFamily="34" charset="0"/>
            </a:endParaRPr>
          </a:p>
        </p:txBody>
      </p:sp>
      <p:graphicFrame>
        <p:nvGraphicFramePr>
          <p:cNvPr id="16387" name="Object 1"/>
          <p:cNvGraphicFramePr>
            <a:graphicFrameLocks noChangeAspect="1"/>
          </p:cNvGraphicFramePr>
          <p:nvPr/>
        </p:nvGraphicFramePr>
        <p:xfrm>
          <a:off x="7772400" y="381000"/>
          <a:ext cx="914400" cy="631825"/>
        </p:xfrm>
        <a:graphic>
          <a:graphicData uri="http://schemas.openxmlformats.org/presentationml/2006/ole">
            <mc:AlternateContent xmlns:mc="http://schemas.openxmlformats.org/markup-compatibility/2006">
              <mc:Choice xmlns:v="urn:schemas-microsoft-com:vml" Requires="v">
                <p:oleObj spid="_x0000_s17410" name="Imagen de mapa de bits" r:id="rId6" imgW="1171429" imgH="809738" progId="PBrush">
                  <p:embed/>
                </p:oleObj>
              </mc:Choice>
              <mc:Fallback>
                <p:oleObj name="Imagen de mapa de bits" r:id="rId6" imgW="1171429" imgH="809738" progId="PBrush">
                  <p:embed/>
                  <p:pic>
                    <p:nvPicPr>
                      <p:cNvPr id="0"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72400" y="381000"/>
                        <a:ext cx="914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0466" name="Rectangle 2"/>
          <p:cNvSpPr>
            <a:spLocks noChangeArrowheads="1"/>
          </p:cNvSpPr>
          <p:nvPr/>
        </p:nvSpPr>
        <p:spPr bwMode="auto">
          <a:xfrm>
            <a:off x="3856038" y="2873375"/>
            <a:ext cx="9144000" cy="0"/>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defRPr/>
            </a:pPr>
            <a:endParaRPr lang="es-ES"/>
          </a:p>
        </p:txBody>
      </p:sp>
      <p:sp>
        <p:nvSpPr>
          <p:cNvPr id="190467" name="Rectangle 3"/>
          <p:cNvSpPr>
            <a:spLocks noChangeArrowheads="1"/>
          </p:cNvSpPr>
          <p:nvPr/>
        </p:nvSpPr>
        <p:spPr bwMode="auto">
          <a:xfrm>
            <a:off x="228600" y="1066800"/>
            <a:ext cx="8915400" cy="4893647"/>
          </a:xfrm>
          <a:prstGeom prst="rect">
            <a:avLst/>
          </a:prstGeom>
          <a:solidFill>
            <a:schemeClr val="accent2">
              <a:lumMod val="10000"/>
              <a:lumOff val="90000"/>
            </a:schemeClr>
          </a:solidFill>
          <a:ln w="12700" cap="sq">
            <a:noFill/>
            <a:miter lim="800000"/>
            <a:headEnd/>
            <a:tailEnd/>
          </a:ln>
          <a:effectLst>
            <a:outerShdw dist="17961" dir="2700000" algn="ctr" rotWithShape="0">
              <a:srgbClr val="000000"/>
            </a:outerShdw>
          </a:effectLst>
        </p:spPr>
        <p:txBody>
          <a:bodyPr>
            <a:spAutoFit/>
          </a:bodyPr>
          <a:lstStyle/>
          <a:p>
            <a:pPr algn="just" eaLnBrk="1" hangingPunct="1">
              <a:spcBef>
                <a:spcPct val="50000"/>
              </a:spcBef>
              <a:buFontTx/>
              <a:buChar char="•"/>
              <a:defRPr/>
            </a:pPr>
            <a:r>
              <a:rPr kumimoji="1" lang="es-ES_tradnl" b="1" i="1" dirty="0" err="1">
                <a:solidFill>
                  <a:schemeClr val="accent6">
                    <a:lumMod val="75000"/>
                    <a:lumOff val="25000"/>
                  </a:schemeClr>
                </a:solidFill>
                <a:latin typeface="Verdana" pitchFamily="34" charset="0"/>
                <a:ea typeface="Arial Unicode MS" pitchFamily="34" charset="-128"/>
                <a:cs typeface="Arial Unicode MS" pitchFamily="34" charset="-128"/>
              </a:rPr>
              <a:t>Hawai</a:t>
            </a:r>
            <a:r>
              <a:rPr kumimoji="1" lang="es-ES_tradnl" b="1" i="1" dirty="0">
                <a:solidFill>
                  <a:schemeClr val="accent6">
                    <a:lumMod val="75000"/>
                    <a:lumOff val="25000"/>
                  </a:schemeClr>
                </a:solidFill>
                <a:latin typeface="Verdana" pitchFamily="34" charset="0"/>
                <a:ea typeface="Arial Unicode MS" pitchFamily="34" charset="-128"/>
                <a:cs typeface="Arial Unicode MS" pitchFamily="34" charset="-128"/>
              </a:rPr>
              <a:t>-vinculado vía una conexión de alta velocidad con el sitio de la conferencia INET2000/</a:t>
            </a:r>
            <a:r>
              <a:rPr kumimoji="1" lang="es-ES_tradnl" b="1" i="1" dirty="0" err="1">
                <a:solidFill>
                  <a:schemeClr val="accent6">
                    <a:lumMod val="75000"/>
                    <a:lumOff val="25000"/>
                  </a:schemeClr>
                </a:solidFill>
                <a:latin typeface="Verdana" pitchFamily="34" charset="0"/>
                <a:ea typeface="Arial Unicode MS" pitchFamily="34" charset="-128"/>
                <a:cs typeface="Arial Unicode MS" pitchFamily="34" charset="-128"/>
              </a:rPr>
              <a:t>iGrid</a:t>
            </a:r>
            <a:r>
              <a:rPr kumimoji="1" lang="es-ES_tradnl" b="1" i="1" dirty="0">
                <a:solidFill>
                  <a:schemeClr val="accent6">
                    <a:lumMod val="75000"/>
                    <a:lumOff val="25000"/>
                  </a:schemeClr>
                </a:solidFill>
                <a:latin typeface="Verdana" pitchFamily="34" charset="0"/>
                <a:ea typeface="Arial Unicode MS" pitchFamily="34" charset="-128"/>
                <a:cs typeface="Arial Unicode MS" pitchFamily="34" charset="-128"/>
              </a:rPr>
              <a:t> 2000 en Yokohama. </a:t>
            </a:r>
          </a:p>
          <a:p>
            <a:pPr algn="just" eaLnBrk="1" hangingPunct="1">
              <a:spcBef>
                <a:spcPct val="50000"/>
              </a:spcBef>
              <a:buFontTx/>
              <a:buChar char="•"/>
              <a:defRPr/>
            </a:pPr>
            <a:r>
              <a:rPr kumimoji="1" lang="es-ES_tradnl" b="1" i="1" dirty="0">
                <a:solidFill>
                  <a:schemeClr val="accent6">
                    <a:lumMod val="75000"/>
                    <a:lumOff val="25000"/>
                  </a:schemeClr>
                </a:solidFill>
                <a:latin typeface="Verdana" pitchFamily="34" charset="0"/>
                <a:ea typeface="Arial Unicode MS" pitchFamily="34" charset="-128"/>
                <a:cs typeface="Arial Unicode MS" pitchFamily="34" charset="-128"/>
              </a:rPr>
              <a:t>Imágenes astronómicas de alta definición se extraen y se descargan rápidamente. </a:t>
            </a:r>
          </a:p>
          <a:p>
            <a:pPr algn="just" eaLnBrk="1" hangingPunct="1">
              <a:spcBef>
                <a:spcPct val="50000"/>
              </a:spcBef>
              <a:buFontTx/>
              <a:buChar char="•"/>
              <a:defRPr/>
            </a:pPr>
            <a:r>
              <a:rPr kumimoji="1" lang="es-ES_tradnl" b="1" i="1" dirty="0">
                <a:solidFill>
                  <a:schemeClr val="accent6">
                    <a:lumMod val="75000"/>
                    <a:lumOff val="25000"/>
                  </a:schemeClr>
                </a:solidFill>
                <a:latin typeface="Verdana" pitchFamily="34" charset="0"/>
                <a:ea typeface="Arial Unicode MS" pitchFamily="34" charset="-128"/>
                <a:cs typeface="Arial Unicode MS" pitchFamily="34" charset="-128"/>
              </a:rPr>
              <a:t>Clases y las discusiones interactivas en tiempo real con los investigadores entre </a:t>
            </a:r>
            <a:r>
              <a:rPr kumimoji="1" lang="es-ES_tradnl" b="1" i="1" dirty="0" err="1">
                <a:solidFill>
                  <a:schemeClr val="accent6">
                    <a:lumMod val="75000"/>
                    <a:lumOff val="25000"/>
                  </a:schemeClr>
                </a:solidFill>
                <a:latin typeface="Verdana" pitchFamily="34" charset="0"/>
                <a:ea typeface="Arial Unicode MS" pitchFamily="34" charset="-128"/>
                <a:cs typeface="Arial Unicode MS" pitchFamily="34" charset="-128"/>
              </a:rPr>
              <a:t>Hawai</a:t>
            </a:r>
            <a:r>
              <a:rPr kumimoji="1" lang="es-ES_tradnl" b="1" i="1" dirty="0">
                <a:solidFill>
                  <a:schemeClr val="accent6">
                    <a:lumMod val="75000"/>
                    <a:lumOff val="25000"/>
                  </a:schemeClr>
                </a:solidFill>
                <a:latin typeface="Verdana" pitchFamily="34" charset="0"/>
                <a:ea typeface="Arial Unicode MS" pitchFamily="34" charset="-128"/>
                <a:cs typeface="Arial Unicode MS" pitchFamily="34" charset="-128"/>
              </a:rPr>
              <a:t> y Yokohama usando las herramientas multimedia de comunicación de alta calidad.</a:t>
            </a:r>
            <a:endParaRPr kumimoji="1" lang="es-ES" b="1" i="1" dirty="0">
              <a:solidFill>
                <a:schemeClr val="accent6">
                  <a:lumMod val="75000"/>
                  <a:lumOff val="25000"/>
                </a:schemeClr>
              </a:solidFill>
              <a:latin typeface="Verdana" pitchFamily="34" charset="0"/>
              <a:ea typeface="Arial Unicode MS" pitchFamily="34" charset="-128"/>
              <a:cs typeface="Arial Unicode MS" pitchFamily="34" charset="-128"/>
            </a:endParaRPr>
          </a:p>
          <a:p>
            <a:pPr algn="just" eaLnBrk="1" hangingPunct="1">
              <a:spcBef>
                <a:spcPct val="50000"/>
              </a:spcBef>
              <a:buFontTx/>
              <a:buChar char="•"/>
              <a:defRPr/>
            </a:pPr>
            <a:r>
              <a:rPr kumimoji="1" lang="en-US" b="1" i="1" dirty="0">
                <a:solidFill>
                  <a:schemeClr val="accent6">
                    <a:lumMod val="75000"/>
                    <a:lumOff val="25000"/>
                  </a:schemeClr>
                </a:solidFill>
                <a:latin typeface="Verdana" pitchFamily="34" charset="0"/>
                <a:ea typeface="Arial Unicode MS" pitchFamily="34" charset="-128"/>
                <a:cs typeface="Arial Unicode MS" pitchFamily="34" charset="-128"/>
              </a:rPr>
              <a:t>Japan / United States        </a:t>
            </a:r>
            <a:endParaRPr kumimoji="1" lang="es-ES" b="1" i="1" dirty="0">
              <a:solidFill>
                <a:schemeClr val="accent6">
                  <a:lumMod val="75000"/>
                  <a:lumOff val="25000"/>
                </a:schemeClr>
              </a:solidFill>
              <a:latin typeface="Verdana" pitchFamily="34" charset="0"/>
              <a:ea typeface="Arial Unicode MS" pitchFamily="34" charset="-128"/>
              <a:cs typeface="Arial Unicode MS" pitchFamily="34" charset="-128"/>
            </a:endParaRPr>
          </a:p>
          <a:p>
            <a:pPr algn="just" eaLnBrk="1" hangingPunct="1">
              <a:spcBef>
                <a:spcPct val="50000"/>
              </a:spcBef>
              <a:buFontTx/>
              <a:buChar char="•"/>
              <a:defRPr/>
            </a:pPr>
            <a:r>
              <a:rPr kumimoji="1" lang="en-US" b="1" i="1" dirty="0">
                <a:solidFill>
                  <a:schemeClr val="accent6">
                    <a:lumMod val="75000"/>
                    <a:lumOff val="25000"/>
                  </a:schemeClr>
                </a:solidFill>
                <a:latin typeface="Verdana" pitchFamily="34" charset="0"/>
                <a:ea typeface="Arial Unicode MS" pitchFamily="34" charset="-128"/>
                <a:cs typeface="Arial Unicode MS" pitchFamily="34" charset="-128"/>
                <a:hlinkClick r:id="rId3"/>
              </a:rPr>
              <a:t>http://www.naoj.org/</a:t>
            </a:r>
            <a:r>
              <a:rPr kumimoji="1" lang="es-ES" b="1" i="1" dirty="0">
                <a:solidFill>
                  <a:schemeClr val="accent6">
                    <a:lumMod val="75000"/>
                    <a:lumOff val="25000"/>
                  </a:schemeClr>
                </a:solidFill>
                <a:latin typeface="Verdana" pitchFamily="34" charset="0"/>
                <a:ea typeface="Arial Unicode MS" pitchFamily="34" charset="-128"/>
                <a:cs typeface="Arial Unicode MS" pitchFamily="34" charset="-128"/>
              </a:rPr>
              <a:t> </a:t>
            </a:r>
            <a:endParaRPr kumimoji="1" lang="en-US" b="1" i="1" dirty="0">
              <a:solidFill>
                <a:schemeClr val="accent6">
                  <a:lumMod val="75000"/>
                  <a:lumOff val="25000"/>
                </a:schemeClr>
              </a:solidFill>
              <a:latin typeface="Verdana" pitchFamily="34" charset="0"/>
              <a:ea typeface="Arial Unicode MS" pitchFamily="34" charset="-128"/>
              <a:cs typeface="Arial Unicode MS" pitchFamily="34" charset="-128"/>
            </a:endParaRPr>
          </a:p>
        </p:txBody>
      </p:sp>
      <p:sp>
        <p:nvSpPr>
          <p:cNvPr id="190468" name="Rectangle 4"/>
          <p:cNvSpPr>
            <a:spLocks noChangeArrowheads="1"/>
          </p:cNvSpPr>
          <p:nvPr/>
        </p:nvSpPr>
        <p:spPr bwMode="auto">
          <a:xfrm>
            <a:off x="3592513" y="2449513"/>
            <a:ext cx="9144000" cy="0"/>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defRPr/>
            </a:pPr>
            <a:endParaRPr lang="es-ES"/>
          </a:p>
        </p:txBody>
      </p:sp>
      <p:pic>
        <p:nvPicPr>
          <p:cNvPr id="17415" name="Picture 5" descr="http://www.retina.ar/retina/imagenes/jap-usa_telescope.jpg"/>
          <p:cNvPicPr>
            <a:picLocks noChangeAspect="1" noChangeArrowheads="1"/>
          </p:cNvPicPr>
          <p:nvPr/>
        </p:nvPicPr>
        <p:blipFill>
          <a:blip r:embed="rId4" r:link="rId5" cstate="print"/>
          <a:srcRect/>
          <a:stretch>
            <a:fillRect/>
          </a:stretch>
        </p:blipFill>
        <p:spPr bwMode="auto">
          <a:xfrm>
            <a:off x="6858000" y="4572000"/>
            <a:ext cx="2286000" cy="2286000"/>
          </a:xfrm>
          <a:prstGeom prst="rect">
            <a:avLst/>
          </a:prstGeom>
          <a:noFill/>
          <a:ln w="9525">
            <a:noFill/>
            <a:miter lim="800000"/>
            <a:headEnd/>
            <a:tailEnd/>
          </a:ln>
        </p:spPr>
      </p:pic>
      <p:sp>
        <p:nvSpPr>
          <p:cNvPr id="190471" name="Rectangle 7"/>
          <p:cNvSpPr>
            <a:spLocks noGrp="1" noChangeArrowheads="1"/>
          </p:cNvSpPr>
          <p:nvPr>
            <p:ph type="title"/>
          </p:nvPr>
        </p:nvSpPr>
        <p:spPr>
          <a:xfrm>
            <a:off x="228600" y="0"/>
            <a:ext cx="8915400" cy="1066800"/>
          </a:xfrm>
          <a:solidFill>
            <a:schemeClr val="accent2">
              <a:lumMod val="25000"/>
              <a:lumOff val="75000"/>
            </a:schemeClr>
          </a:solidFill>
          <a:ln w="76200" cap="flat">
            <a:solidFill>
              <a:schemeClr val="bg1">
                <a:lumMod val="60000"/>
                <a:lumOff val="40000"/>
              </a:schemeClr>
            </a:solidFill>
            <a:miter lim="800000"/>
            <a:headEnd/>
            <a:tailEnd/>
          </a:ln>
        </p:spPr>
        <p:txBody>
          <a:bodyPr vert="horz" wrap="square" lIns="91440" tIns="45720" rIns="91440" bIns="45720" numCol="1" anchor="ctr" anchorCtr="0" compatLnSpc="1">
            <a:prstTxWarp prst="textNoShape">
              <a:avLst/>
            </a:prstTxWarp>
          </a:bodyPr>
          <a:lstStyle/>
          <a:p>
            <a:r>
              <a:rPr lang="es-MX" sz="3200" b="1" i="1">
                <a:solidFill>
                  <a:schemeClr val="accent2">
                    <a:lumMod val="75000"/>
                    <a:lumOff val="25000"/>
                  </a:schemeClr>
                </a:solidFill>
                <a:effectLst>
                  <a:outerShdw blurRad="38100" dist="38100" dir="2700000" algn="tl">
                    <a:srgbClr val="000000"/>
                  </a:outerShdw>
                </a:effectLst>
                <a:latin typeface="Arial" pitchFamily="34" charset="0"/>
              </a:rPr>
              <a:t>W</a:t>
            </a:r>
            <a:r>
              <a:rPr lang="es-AR" sz="3200" b="1" i="1">
                <a:solidFill>
                  <a:schemeClr val="accent2">
                    <a:lumMod val="75000"/>
                    <a:lumOff val="25000"/>
                  </a:schemeClr>
                </a:solidFill>
                <a:effectLst>
                  <a:outerShdw blurRad="38100" dist="38100" dir="2700000" algn="tl">
                    <a:srgbClr val="000000"/>
                  </a:outerShdw>
                </a:effectLst>
                <a:latin typeface="Arial" pitchFamily="34" charset="0"/>
              </a:rPr>
              <a:t>WW2  -  Internet 2</a:t>
            </a:r>
            <a:br>
              <a:rPr lang="es-MX" sz="3200" b="1" i="1">
                <a:solidFill>
                  <a:schemeClr val="accent2">
                    <a:lumMod val="75000"/>
                    <a:lumOff val="25000"/>
                  </a:schemeClr>
                </a:solidFill>
                <a:effectLst>
                  <a:outerShdw blurRad="38100" dist="38100" dir="2700000" algn="tl">
                    <a:srgbClr val="000000"/>
                  </a:outerShdw>
                </a:effectLst>
                <a:latin typeface="Arial" pitchFamily="34" charset="0"/>
              </a:rPr>
            </a:br>
            <a:r>
              <a:rPr lang="es-MX" sz="3200" b="1" i="1">
                <a:solidFill>
                  <a:schemeClr val="accent2">
                    <a:lumMod val="75000"/>
                    <a:lumOff val="25000"/>
                  </a:schemeClr>
                </a:solidFill>
                <a:effectLst>
                  <a:outerShdw blurRad="38100" dist="38100" dir="2700000" algn="tl">
                    <a:srgbClr val="000000"/>
                  </a:outerShdw>
                </a:effectLst>
                <a:latin typeface="Arial" pitchFamily="34" charset="0"/>
              </a:rPr>
              <a:t>Telescopio Subaro Hawai</a:t>
            </a:r>
            <a:endParaRPr lang="es-AR" sz="3200" b="1" i="1">
              <a:solidFill>
                <a:schemeClr val="accent2">
                  <a:lumMod val="75000"/>
                  <a:lumOff val="25000"/>
                </a:schemeClr>
              </a:solidFill>
              <a:effectLst>
                <a:outerShdw blurRad="38100" dist="38100" dir="2700000" algn="tl">
                  <a:srgbClr val="000000"/>
                </a:outerShdw>
              </a:effectLst>
              <a:latin typeface="Arial" pitchFamily="34" charset="0"/>
            </a:endParaRPr>
          </a:p>
        </p:txBody>
      </p:sp>
      <p:graphicFrame>
        <p:nvGraphicFramePr>
          <p:cNvPr id="17411" name="Object 8"/>
          <p:cNvGraphicFramePr>
            <a:graphicFrameLocks noChangeAspect="1"/>
          </p:cNvGraphicFramePr>
          <p:nvPr/>
        </p:nvGraphicFramePr>
        <p:xfrm>
          <a:off x="7924800" y="304800"/>
          <a:ext cx="914400" cy="631825"/>
        </p:xfrm>
        <a:graphic>
          <a:graphicData uri="http://schemas.openxmlformats.org/presentationml/2006/ole">
            <mc:AlternateContent xmlns:mc="http://schemas.openxmlformats.org/markup-compatibility/2006">
              <mc:Choice xmlns:v="urn:schemas-microsoft-com:vml" Requires="v">
                <p:oleObj spid="_x0000_s18434" name="Imagen de mapa de bits" r:id="rId6" imgW="1171429" imgH="809738" progId="PBrush">
                  <p:embed/>
                </p:oleObj>
              </mc:Choice>
              <mc:Fallback>
                <p:oleObj name="Imagen de mapa de bits" r:id="rId6" imgW="1171429" imgH="809738" progId="PBrush">
                  <p:embed/>
                  <p:pic>
                    <p:nvPicPr>
                      <p:cNvPr id="0"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24800" y="304800"/>
                        <a:ext cx="914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228600" y="228600"/>
            <a:ext cx="8686800" cy="1143000"/>
          </a:xfrm>
          <a:solidFill>
            <a:schemeClr val="accent2">
              <a:lumMod val="10000"/>
              <a:lumOff val="90000"/>
            </a:schemeClr>
          </a:solidFill>
          <a:ln w="76200" cap="flat">
            <a:solidFill>
              <a:schemeClr val="bg1">
                <a:lumMod val="60000"/>
                <a:lumOff val="40000"/>
              </a:schemeClr>
            </a:solidFill>
          </a:ln>
        </p:spPr>
        <p:txBody>
          <a:bodyPr/>
          <a:lstStyle/>
          <a:p>
            <a:pPr>
              <a:defRPr/>
            </a:pPr>
            <a:r>
              <a:rPr lang="es-ES_tradnl" sz="4000" b="1" i="1" dirty="0">
                <a:solidFill>
                  <a:schemeClr val="bg1">
                    <a:lumMod val="60000"/>
                    <a:lumOff val="40000"/>
                  </a:schemeClr>
                </a:solidFill>
                <a:effectLst>
                  <a:outerShdw blurRad="38100" dist="38100" dir="2700000" algn="tl">
                    <a:srgbClr val="000000"/>
                  </a:outerShdw>
                </a:effectLst>
                <a:latin typeface="Arial" pitchFamily="34" charset="0"/>
              </a:rPr>
              <a:t>Red Virtual (Usuario)</a:t>
            </a:r>
          </a:p>
        </p:txBody>
      </p:sp>
      <p:sp>
        <p:nvSpPr>
          <p:cNvPr id="37891" name="Rectangle 3"/>
          <p:cNvSpPr>
            <a:spLocks noGrp="1" noChangeArrowheads="1"/>
          </p:cNvSpPr>
          <p:nvPr>
            <p:ph type="body" idx="1"/>
          </p:nvPr>
        </p:nvSpPr>
        <p:spPr>
          <a:xfrm>
            <a:off x="228600" y="1981200"/>
            <a:ext cx="8686800" cy="4114800"/>
          </a:xfrm>
          <a:solidFill>
            <a:schemeClr val="accent2"/>
          </a:solidFill>
          <a:ln w="76200" cap="flat">
            <a:solidFill>
              <a:schemeClr val="bg1">
                <a:lumMod val="60000"/>
                <a:lumOff val="40000"/>
              </a:schemeClr>
            </a:solidFill>
          </a:ln>
        </p:spPr>
        <p:txBody>
          <a:bodyPr/>
          <a:lstStyle/>
          <a:p>
            <a:pPr algn="just"/>
            <a:r>
              <a:rPr lang="es-ES_tradnl" sz="2800" b="1" i="1" dirty="0">
                <a:latin typeface="Arial Rounded MT Bold" pitchFamily="34" charset="0"/>
                <a:cs typeface="Times New Roman" pitchFamily="18" charset="0"/>
              </a:rPr>
              <a:t>Es la combinación de hardware y software heterogéneo, que entrega al usuario la apariencia de un sistema de comunicación integrado y uniforme al cual se conectan muchas computadoras.</a:t>
            </a:r>
          </a:p>
          <a:p>
            <a:pPr algn="just"/>
            <a:r>
              <a:rPr lang="es-ES_tradnl" sz="2800" b="1" i="1" dirty="0">
                <a:solidFill>
                  <a:schemeClr val="accent6">
                    <a:lumMod val="10000"/>
                    <a:lumOff val="90000"/>
                  </a:schemeClr>
                </a:solidFill>
                <a:latin typeface="Arial Rounded MT Bold" pitchFamily="34" charset="0"/>
                <a:cs typeface="Times New Roman" pitchFamily="18" charset="0"/>
              </a:rPr>
              <a:t>Una Internet es un sistema de red virtual porque da la ilusión de un sistema uniforme.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457200" y="152400"/>
            <a:ext cx="8305800" cy="990600"/>
          </a:xfrm>
          <a:solidFill>
            <a:schemeClr val="accent2">
              <a:lumMod val="10000"/>
              <a:lumOff val="90000"/>
            </a:schemeClr>
          </a:solidFill>
          <a:ln w="76200" cap="flat">
            <a:solidFill>
              <a:schemeClr val="bg1">
                <a:lumMod val="60000"/>
                <a:lumOff val="40000"/>
              </a:schemeClr>
            </a:solidFill>
            <a:miter lim="800000"/>
            <a:headEnd/>
            <a:tailEnd/>
          </a:ln>
        </p:spPr>
        <p:txBody>
          <a:bodyPr vert="horz" wrap="square" lIns="91440" tIns="45720" rIns="91440" bIns="45720" numCol="1" anchor="ctr" anchorCtr="0" compatLnSpc="1">
            <a:prstTxWarp prst="textNoShape">
              <a:avLst/>
            </a:prstTxWarp>
          </a:bodyPr>
          <a:lstStyle/>
          <a:p>
            <a:r>
              <a:rPr lang="es-ES_tradnl" sz="4000" b="1" i="1">
                <a:solidFill>
                  <a:schemeClr val="bg1">
                    <a:lumMod val="60000"/>
                    <a:lumOff val="40000"/>
                  </a:schemeClr>
                </a:solidFill>
                <a:effectLst>
                  <a:outerShdw blurRad="38100" dist="38100" dir="2700000" algn="tl">
                    <a:srgbClr val="000000"/>
                  </a:outerShdw>
                </a:effectLst>
                <a:latin typeface="Arial" pitchFamily="34" charset="0"/>
              </a:rPr>
              <a:t>Red Virtual (Usuario)</a:t>
            </a:r>
          </a:p>
        </p:txBody>
      </p:sp>
      <p:sp>
        <p:nvSpPr>
          <p:cNvPr id="38915" name="Rectangle 3"/>
          <p:cNvSpPr>
            <a:spLocks noGrp="1" noChangeArrowheads="1"/>
          </p:cNvSpPr>
          <p:nvPr>
            <p:ph type="body" idx="1"/>
          </p:nvPr>
        </p:nvSpPr>
        <p:spPr/>
        <p:txBody>
          <a:bodyPr/>
          <a:lstStyle/>
          <a:p>
            <a:endParaRPr lang="es-AR"/>
          </a:p>
        </p:txBody>
      </p:sp>
      <p:pic>
        <p:nvPicPr>
          <p:cNvPr id="38916" name="Picture 4" descr="F13_3"/>
          <p:cNvPicPr>
            <a:picLocks noChangeAspect="1" noChangeArrowheads="1"/>
          </p:cNvPicPr>
          <p:nvPr/>
        </p:nvPicPr>
        <p:blipFill>
          <a:blip r:embed="rId2" cstate="print">
            <a:lum bright="-50000" contrast="64000"/>
            <a:grayscl/>
          </a:blip>
          <a:srcRect/>
          <a:stretch>
            <a:fillRect/>
          </a:stretch>
        </p:blipFill>
        <p:spPr bwMode="auto">
          <a:xfrm>
            <a:off x="457200" y="1371600"/>
            <a:ext cx="8305800" cy="5186363"/>
          </a:xfrm>
          <a:prstGeom prst="rect">
            <a:avLst/>
          </a:prstGeom>
          <a:noFill/>
          <a:ln w="50800">
            <a:solidFill>
              <a:schemeClr val="bg1">
                <a:lumMod val="60000"/>
                <a:lumOff val="40000"/>
              </a:schemeClr>
            </a:solidFill>
            <a:miter lim="800000"/>
            <a:headEnd/>
            <a:tailEnd/>
          </a:ln>
        </p:spPr>
      </p:pic>
      <p:sp>
        <p:nvSpPr>
          <p:cNvPr id="5" name="4 Marcador de pie de página"/>
          <p:cNvSpPr>
            <a:spLocks noGrp="1"/>
          </p:cNvSpPr>
          <p:nvPr>
            <p:ph type="ftr" sz="quarter" idx="11"/>
          </p:nvPr>
        </p:nvSpPr>
        <p:spPr/>
        <p:txBody>
          <a:bodyPr/>
          <a:lstStyle/>
          <a:p>
            <a:pPr>
              <a:defRPr/>
            </a:pP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395536" y="228600"/>
            <a:ext cx="8367464" cy="914400"/>
          </a:xfrm>
          <a:solidFill>
            <a:schemeClr val="accent2">
              <a:lumMod val="10000"/>
              <a:lumOff val="90000"/>
            </a:schemeClr>
          </a:solidFill>
          <a:ln w="76200" cap="flat">
            <a:solidFill>
              <a:schemeClr val="bg1">
                <a:lumMod val="60000"/>
                <a:lumOff val="40000"/>
              </a:schemeClr>
            </a:solidFill>
            <a:miter lim="800000"/>
            <a:headEnd/>
            <a:tailEnd/>
          </a:ln>
        </p:spPr>
        <p:txBody>
          <a:bodyPr vert="horz" wrap="square" lIns="91440" tIns="45720" rIns="91440" bIns="45720" numCol="1" anchor="ctr" anchorCtr="0" compatLnSpc="1">
            <a:prstTxWarp prst="textNoShape">
              <a:avLst/>
            </a:prstTxWarp>
          </a:bodyPr>
          <a:lstStyle/>
          <a:p>
            <a:r>
              <a:rPr lang="es-ES_tradnl" sz="4000" b="1" i="1">
                <a:solidFill>
                  <a:schemeClr val="bg1">
                    <a:lumMod val="60000"/>
                    <a:lumOff val="40000"/>
                  </a:schemeClr>
                </a:solidFill>
                <a:effectLst>
                  <a:outerShdw blurRad="38100" dist="38100" dir="2700000" algn="tl">
                    <a:srgbClr val="000000"/>
                  </a:outerShdw>
                </a:effectLst>
                <a:latin typeface="Arial" pitchFamily="34" charset="0"/>
              </a:rPr>
              <a:t>VLAN (LAN Virtuales) </a:t>
            </a:r>
          </a:p>
        </p:txBody>
      </p:sp>
      <p:sp>
        <p:nvSpPr>
          <p:cNvPr id="39939" name="Rectangle 3"/>
          <p:cNvSpPr>
            <a:spLocks noGrp="1" noChangeArrowheads="1"/>
          </p:cNvSpPr>
          <p:nvPr>
            <p:ph type="body" idx="1"/>
          </p:nvPr>
        </p:nvSpPr>
        <p:spPr>
          <a:xfrm>
            <a:off x="228600" y="1295400"/>
            <a:ext cx="8915400" cy="4876800"/>
          </a:xfrm>
          <a:solidFill>
            <a:schemeClr val="accent2"/>
          </a:solidFill>
          <a:ln w="76200" cap="flat">
            <a:solidFill>
              <a:schemeClr val="bg1">
                <a:lumMod val="60000"/>
                <a:lumOff val="40000"/>
              </a:schemeClr>
            </a:solidFill>
          </a:ln>
        </p:spPr>
        <p:txBody>
          <a:bodyPr/>
          <a:lstStyle/>
          <a:p>
            <a:pPr algn="just">
              <a:lnSpc>
                <a:spcPct val="90000"/>
              </a:lnSpc>
            </a:pPr>
            <a:r>
              <a:rPr lang="es-ES_tradnl" b="1" i="1" dirty="0">
                <a:latin typeface="Arial Rounded MT Bold" pitchFamily="34" charset="0"/>
                <a:cs typeface="Times New Roman" pitchFamily="18" charset="0"/>
              </a:rPr>
              <a:t>Agrupación Lógica de Dispositivos y Usuarios.</a:t>
            </a:r>
          </a:p>
          <a:p>
            <a:pPr algn="just">
              <a:lnSpc>
                <a:spcPct val="90000"/>
              </a:lnSpc>
            </a:pPr>
            <a:r>
              <a:rPr lang="es-ES_tradnl" b="1" i="1" dirty="0">
                <a:solidFill>
                  <a:schemeClr val="accent2">
                    <a:lumMod val="10000"/>
                    <a:lumOff val="90000"/>
                  </a:schemeClr>
                </a:solidFill>
                <a:latin typeface="Arial Rounded MT Bold" pitchFamily="34" charset="0"/>
                <a:cs typeface="Times New Roman" pitchFamily="18" charset="0"/>
              </a:rPr>
              <a:t>Están agrupados por función, aplicación o departamento sin tener en cuenta la ubicación del segmento físico.</a:t>
            </a:r>
          </a:p>
          <a:p>
            <a:pPr algn="just">
              <a:lnSpc>
                <a:spcPct val="90000"/>
              </a:lnSpc>
            </a:pPr>
            <a:r>
              <a:rPr lang="es-ES_tradnl" b="1" i="1" dirty="0">
                <a:latin typeface="Arial Rounded MT Bold" pitchFamily="34" charset="0"/>
                <a:cs typeface="Times New Roman" pitchFamily="18" charset="0"/>
              </a:rPr>
              <a:t>Dividen las LAN formando los grupos de trabajo a través de  </a:t>
            </a:r>
            <a:r>
              <a:rPr lang="es-ES_tradnl" b="1" i="1" dirty="0" err="1">
                <a:latin typeface="Arial Rounded MT Bold" pitchFamily="34" charset="0"/>
                <a:cs typeface="Times New Roman" pitchFamily="18" charset="0"/>
              </a:rPr>
              <a:t>backbones</a:t>
            </a:r>
            <a:r>
              <a:rPr lang="es-ES_tradnl" b="1" i="1" dirty="0">
                <a:latin typeface="Arial Rounded MT Bold" pitchFamily="34" charset="0"/>
                <a:cs typeface="Times New Roman" pitchFamily="18" charset="0"/>
              </a:rPr>
              <a:t> comunes.</a:t>
            </a:r>
          </a:p>
          <a:p>
            <a:pPr algn="just">
              <a:lnSpc>
                <a:spcPct val="90000"/>
              </a:lnSpc>
            </a:pPr>
            <a:r>
              <a:rPr lang="es-ES_tradnl" b="1" i="1" dirty="0">
                <a:solidFill>
                  <a:schemeClr val="accent2">
                    <a:lumMod val="10000"/>
                    <a:lumOff val="90000"/>
                  </a:schemeClr>
                </a:solidFill>
                <a:latin typeface="Arial Rounded MT Bold" pitchFamily="34" charset="0"/>
                <a:cs typeface="Times New Roman" pitchFamily="18" charset="0"/>
              </a:rPr>
              <a:t>Segmentan lógicamente infraestructura de LAN Físicas en distintas Subredes.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vlan"/>
          <p:cNvPicPr>
            <a:picLocks noChangeAspect="1" noChangeArrowheads="1"/>
          </p:cNvPicPr>
          <p:nvPr/>
        </p:nvPicPr>
        <p:blipFill>
          <a:blip r:embed="rId2" cstate="print"/>
          <a:srcRect/>
          <a:stretch>
            <a:fillRect/>
          </a:stretch>
        </p:blipFill>
        <p:spPr bwMode="auto">
          <a:xfrm>
            <a:off x="0" y="0"/>
            <a:ext cx="9144000" cy="6381750"/>
          </a:xfrm>
          <a:prstGeom prst="rect">
            <a:avLst/>
          </a:prstGeom>
          <a:noFill/>
          <a:ln w="9525">
            <a:noFill/>
            <a:miter lim="800000"/>
            <a:headEnd/>
            <a:tailEnd/>
          </a:ln>
        </p:spPr>
      </p:pic>
      <p:sp>
        <p:nvSpPr>
          <p:cNvPr id="196611" name="Rectangle 3"/>
          <p:cNvSpPr>
            <a:spLocks noGrp="1" noChangeArrowheads="1"/>
          </p:cNvSpPr>
          <p:nvPr>
            <p:ph type="title"/>
          </p:nvPr>
        </p:nvSpPr>
        <p:spPr>
          <a:xfrm>
            <a:off x="0" y="6172200"/>
            <a:ext cx="9144000" cy="685800"/>
          </a:xfrm>
          <a:solidFill>
            <a:schemeClr val="hlink"/>
          </a:solidFill>
        </p:spPr>
        <p:txBody>
          <a:bodyPr/>
          <a:lstStyle/>
          <a:p>
            <a:pPr>
              <a:tabLst>
                <a:tab pos="2959100" algn="l"/>
              </a:tabLst>
              <a:defRPr/>
            </a:pPr>
            <a:r>
              <a:rPr lang="es-ES_tradnl" sz="4000" b="1" i="1">
                <a:solidFill>
                  <a:srgbClr val="00FFFF"/>
                </a:solidFill>
                <a:effectLst>
                  <a:outerShdw blurRad="38100" dist="38100" dir="2700000" algn="tl">
                    <a:srgbClr val="000000"/>
                  </a:outerShdw>
                </a:effectLst>
                <a:latin typeface="Arial" pitchFamily="34" charset="0"/>
              </a:rPr>
              <a:t>VLAN (LAN Virtuales)</a:t>
            </a:r>
            <a:r>
              <a:rPr lang="es-ES_tradnl" sz="4000" b="1" i="1">
                <a:solidFill>
                  <a:schemeClr val="folHlink"/>
                </a:solidFill>
                <a:effectLst>
                  <a:outerShdw blurRad="38100" dist="38100" dir="2700000" algn="tl">
                    <a:srgbClr val="000000"/>
                  </a:outerShdw>
                </a:effectLst>
                <a:latin typeface="Arial" pitchFamily="34" charset="0"/>
              </a:rPr>
              <a:t> </a:t>
            </a:r>
            <a:endParaRPr lang="es-ES_tradnl">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0962"/>
                                        </p:tgtEl>
                                        <p:attrNameLst>
                                          <p:attrName>style.visibility</p:attrName>
                                        </p:attrNameLst>
                                      </p:cBhvr>
                                      <p:to>
                                        <p:strVal val="visible"/>
                                      </p:to>
                                    </p:set>
                                    <p:anim calcmode="lin" valueType="num">
                                      <p:cBhvr>
                                        <p:cTn id="7" dur="1000" fill="hold"/>
                                        <p:tgtEl>
                                          <p:spTgt spid="40962"/>
                                        </p:tgtEl>
                                        <p:attrNameLst>
                                          <p:attrName>ppt_w</p:attrName>
                                        </p:attrNameLst>
                                      </p:cBhvr>
                                      <p:tavLst>
                                        <p:tav tm="0">
                                          <p:val>
                                            <p:fltVal val="0"/>
                                          </p:val>
                                        </p:tav>
                                        <p:tav tm="100000">
                                          <p:val>
                                            <p:strVal val="#ppt_w"/>
                                          </p:val>
                                        </p:tav>
                                      </p:tavLst>
                                    </p:anim>
                                    <p:anim calcmode="lin" valueType="num">
                                      <p:cBhvr>
                                        <p:cTn id="8" dur="1000" fill="hold"/>
                                        <p:tgtEl>
                                          <p:spTgt spid="40962"/>
                                        </p:tgtEl>
                                        <p:attrNameLst>
                                          <p:attrName>ppt_h</p:attrName>
                                        </p:attrNameLst>
                                      </p:cBhvr>
                                      <p:tavLst>
                                        <p:tav tm="0">
                                          <p:val>
                                            <p:fltVal val="0"/>
                                          </p:val>
                                        </p:tav>
                                        <p:tav tm="100000">
                                          <p:val>
                                            <p:strVal val="#ppt_h"/>
                                          </p:val>
                                        </p:tav>
                                      </p:tavLst>
                                    </p:anim>
                                    <p:anim calcmode="lin" valueType="num">
                                      <p:cBhvr>
                                        <p:cTn id="9" dur="1000" fill="hold"/>
                                        <p:tgtEl>
                                          <p:spTgt spid="40962"/>
                                        </p:tgtEl>
                                        <p:attrNameLst>
                                          <p:attrName>style.rotation</p:attrName>
                                        </p:attrNameLst>
                                      </p:cBhvr>
                                      <p:tavLst>
                                        <p:tav tm="0">
                                          <p:val>
                                            <p:fltVal val="90"/>
                                          </p:val>
                                        </p:tav>
                                        <p:tav tm="100000">
                                          <p:val>
                                            <p:fltVal val="0"/>
                                          </p:val>
                                        </p:tav>
                                      </p:tavLst>
                                    </p:anim>
                                    <p:animEffect transition="in" filter="fade">
                                      <p:cBhvr>
                                        <p:cTn id="10" dur="1000"/>
                                        <p:tgtEl>
                                          <p:spTgt spid="40962"/>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96611"/>
                                        </p:tgtEl>
                                        <p:attrNameLst>
                                          <p:attrName>style.visibility</p:attrName>
                                        </p:attrNameLst>
                                      </p:cBhvr>
                                      <p:to>
                                        <p:strVal val="visible"/>
                                      </p:to>
                                    </p:set>
                                    <p:anim calcmode="lin" valueType="num">
                                      <p:cBhvr>
                                        <p:cTn id="13" dur="1000" fill="hold"/>
                                        <p:tgtEl>
                                          <p:spTgt spid="196611"/>
                                        </p:tgtEl>
                                        <p:attrNameLst>
                                          <p:attrName>ppt_w</p:attrName>
                                        </p:attrNameLst>
                                      </p:cBhvr>
                                      <p:tavLst>
                                        <p:tav tm="0">
                                          <p:val>
                                            <p:fltVal val="0"/>
                                          </p:val>
                                        </p:tav>
                                        <p:tav tm="100000">
                                          <p:val>
                                            <p:strVal val="#ppt_w"/>
                                          </p:val>
                                        </p:tav>
                                      </p:tavLst>
                                    </p:anim>
                                    <p:anim calcmode="lin" valueType="num">
                                      <p:cBhvr>
                                        <p:cTn id="14" dur="1000" fill="hold"/>
                                        <p:tgtEl>
                                          <p:spTgt spid="196611"/>
                                        </p:tgtEl>
                                        <p:attrNameLst>
                                          <p:attrName>ppt_h</p:attrName>
                                        </p:attrNameLst>
                                      </p:cBhvr>
                                      <p:tavLst>
                                        <p:tav tm="0">
                                          <p:val>
                                            <p:fltVal val="0"/>
                                          </p:val>
                                        </p:tav>
                                        <p:tav tm="100000">
                                          <p:val>
                                            <p:strVal val="#ppt_h"/>
                                          </p:val>
                                        </p:tav>
                                      </p:tavLst>
                                    </p:anim>
                                    <p:anim calcmode="lin" valueType="num">
                                      <p:cBhvr>
                                        <p:cTn id="15" dur="1000" fill="hold"/>
                                        <p:tgtEl>
                                          <p:spTgt spid="196611"/>
                                        </p:tgtEl>
                                        <p:attrNameLst>
                                          <p:attrName>style.rotation</p:attrName>
                                        </p:attrNameLst>
                                      </p:cBhvr>
                                      <p:tavLst>
                                        <p:tav tm="0">
                                          <p:val>
                                            <p:fltVal val="90"/>
                                          </p:val>
                                        </p:tav>
                                        <p:tav tm="100000">
                                          <p:val>
                                            <p:fltVal val="0"/>
                                          </p:val>
                                        </p:tav>
                                      </p:tavLst>
                                    </p:anim>
                                    <p:animEffect transition="in" filter="fade">
                                      <p:cBhvr>
                                        <p:cTn id="16" dur="1000"/>
                                        <p:tgtEl>
                                          <p:spTgt spid="196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395536" y="228600"/>
            <a:ext cx="8367464" cy="914400"/>
          </a:xfrm>
          <a:solidFill>
            <a:schemeClr val="accent2">
              <a:lumMod val="10000"/>
              <a:lumOff val="90000"/>
            </a:schemeClr>
          </a:solidFill>
          <a:ln w="76200" cap="flat">
            <a:solidFill>
              <a:schemeClr val="bg1">
                <a:lumMod val="60000"/>
                <a:lumOff val="40000"/>
              </a:schemeClr>
            </a:solidFill>
            <a:miter lim="800000"/>
            <a:headEnd/>
            <a:tailEnd/>
          </a:ln>
        </p:spPr>
        <p:txBody>
          <a:bodyPr vert="horz" wrap="square" lIns="91440" tIns="45720" rIns="91440" bIns="45720" numCol="1" anchor="ctr" anchorCtr="0" compatLnSpc="1">
            <a:prstTxWarp prst="textNoShape">
              <a:avLst/>
            </a:prstTxWarp>
          </a:bodyPr>
          <a:lstStyle/>
          <a:p>
            <a:r>
              <a:rPr lang="es-ES_tradnl" sz="4000" b="1" i="1" dirty="0">
                <a:solidFill>
                  <a:schemeClr val="bg1">
                    <a:lumMod val="60000"/>
                    <a:lumOff val="40000"/>
                  </a:schemeClr>
                </a:solidFill>
                <a:effectLst>
                  <a:outerShdw blurRad="38100" dist="38100" dir="2700000" algn="tl">
                    <a:srgbClr val="000000"/>
                  </a:outerShdw>
                </a:effectLst>
                <a:latin typeface="Arial" pitchFamily="34" charset="0"/>
              </a:rPr>
              <a:t>VLAN (LAN Virtuales) </a:t>
            </a:r>
          </a:p>
        </p:txBody>
      </p:sp>
      <p:pic>
        <p:nvPicPr>
          <p:cNvPr id="5" name="Marcador de contenido 4" descr="Imagen que contiene captura de pantalla&#10;&#10;Descripción generada automáticamente">
            <a:extLst>
              <a:ext uri="{FF2B5EF4-FFF2-40B4-BE49-F238E27FC236}">
                <a16:creationId xmlns:a16="http://schemas.microsoft.com/office/drawing/2014/main" id="{9455ACFC-159B-457F-8AE6-5B777C350F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646" y="1268760"/>
            <a:ext cx="8788708" cy="5360640"/>
          </a:xfrm>
          <a:solidFill>
            <a:schemeClr val="accent2">
              <a:lumMod val="10000"/>
              <a:lumOff val="90000"/>
            </a:schemeClr>
          </a:solidFill>
          <a:ln w="76200" cap="flat">
            <a:solidFill>
              <a:schemeClr val="bg1">
                <a:lumMod val="60000"/>
                <a:lumOff val="40000"/>
              </a:schemeClr>
            </a:solidFill>
            <a:miter lim="800000"/>
            <a:headEnd/>
            <a:tailEnd/>
          </a:ln>
        </p:spPr>
      </p:pic>
    </p:spTree>
    <p:extLst>
      <p:ext uri="{BB962C8B-B14F-4D97-AF65-F5344CB8AC3E}">
        <p14:creationId xmlns:p14="http://schemas.microsoft.com/office/powerpoint/2010/main" val="3789643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5586"/>
                                        </p:tgtEl>
                                        <p:attrNameLst>
                                          <p:attrName>style.visibility</p:attrName>
                                        </p:attrNameLst>
                                      </p:cBhvr>
                                      <p:to>
                                        <p:strVal val="visible"/>
                                      </p:to>
                                    </p:set>
                                    <p:anim calcmode="lin" valueType="num">
                                      <p:cBhvr additive="base">
                                        <p:cTn id="7" dur="500" fill="hold"/>
                                        <p:tgtEl>
                                          <p:spTgt spid="195586"/>
                                        </p:tgtEl>
                                        <p:attrNameLst>
                                          <p:attrName>ppt_x</p:attrName>
                                        </p:attrNameLst>
                                      </p:cBhvr>
                                      <p:tavLst>
                                        <p:tav tm="0">
                                          <p:val>
                                            <p:strVal val="#ppt_x"/>
                                          </p:val>
                                        </p:tav>
                                        <p:tav tm="100000">
                                          <p:val>
                                            <p:strVal val="#ppt_x"/>
                                          </p:val>
                                        </p:tav>
                                      </p:tavLst>
                                    </p:anim>
                                    <p:anim calcmode="lin" valueType="num">
                                      <p:cBhvr additive="base">
                                        <p:cTn id="8" dur="500" fill="hold"/>
                                        <p:tgtEl>
                                          <p:spTgt spid="19558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388268" y="0"/>
            <a:ext cx="8367464" cy="914400"/>
          </a:xfrm>
          <a:solidFill>
            <a:schemeClr val="accent2">
              <a:lumMod val="10000"/>
              <a:lumOff val="90000"/>
            </a:schemeClr>
          </a:solidFill>
          <a:ln w="76200" cap="flat">
            <a:solidFill>
              <a:schemeClr val="bg1">
                <a:lumMod val="60000"/>
                <a:lumOff val="40000"/>
              </a:schemeClr>
            </a:solidFill>
            <a:miter lim="800000"/>
            <a:headEnd/>
            <a:tailEnd/>
          </a:ln>
        </p:spPr>
        <p:txBody>
          <a:bodyPr vert="horz" wrap="square" lIns="91440" tIns="45720" rIns="91440" bIns="45720" numCol="1" anchor="ctr" anchorCtr="0" compatLnSpc="1">
            <a:prstTxWarp prst="textNoShape">
              <a:avLst/>
            </a:prstTxWarp>
          </a:bodyPr>
          <a:lstStyle/>
          <a:p>
            <a:r>
              <a:rPr lang="es-ES_tradnl" sz="4000" b="1" i="1" dirty="0">
                <a:solidFill>
                  <a:schemeClr val="bg1">
                    <a:lumMod val="60000"/>
                    <a:lumOff val="40000"/>
                  </a:schemeClr>
                </a:solidFill>
                <a:effectLst>
                  <a:outerShdw blurRad="38100" dist="38100" dir="2700000" algn="tl">
                    <a:srgbClr val="000000"/>
                  </a:outerShdw>
                </a:effectLst>
                <a:latin typeface="Arial" pitchFamily="34" charset="0"/>
              </a:rPr>
              <a:t>VLAN de Contención </a:t>
            </a:r>
          </a:p>
        </p:txBody>
      </p:sp>
      <p:sp>
        <p:nvSpPr>
          <p:cNvPr id="39939" name="Rectangle 3"/>
          <p:cNvSpPr>
            <a:spLocks noGrp="1" noChangeArrowheads="1"/>
          </p:cNvSpPr>
          <p:nvPr>
            <p:ph type="body" idx="1"/>
          </p:nvPr>
        </p:nvSpPr>
        <p:spPr>
          <a:xfrm>
            <a:off x="0" y="1052736"/>
            <a:ext cx="9144000" cy="5805264"/>
          </a:xfrm>
          <a:solidFill>
            <a:schemeClr val="accent2"/>
          </a:solidFill>
          <a:ln w="76200" cap="flat">
            <a:solidFill>
              <a:schemeClr val="bg1">
                <a:lumMod val="60000"/>
                <a:lumOff val="40000"/>
              </a:schemeClr>
            </a:solidFill>
          </a:ln>
        </p:spPr>
        <p:txBody>
          <a:bodyPr/>
          <a:lstStyle/>
          <a:p>
            <a:pPr algn="just">
              <a:lnSpc>
                <a:spcPct val="90000"/>
              </a:lnSpc>
            </a:pPr>
            <a:r>
              <a:rPr lang="es-ES_tradnl" b="1" i="1" dirty="0">
                <a:latin typeface="Arial Rounded MT Bold" pitchFamily="34" charset="0"/>
                <a:cs typeface="Times New Roman" pitchFamily="18" charset="0"/>
              </a:rPr>
              <a:t>Es una VLAN para dispositivos y usuarios no registrados en la RED.</a:t>
            </a:r>
          </a:p>
          <a:p>
            <a:pPr algn="just">
              <a:lnSpc>
                <a:spcPct val="90000"/>
              </a:lnSpc>
            </a:pPr>
            <a:r>
              <a:rPr lang="es-ES_tradnl" b="1" i="1" dirty="0">
                <a:solidFill>
                  <a:schemeClr val="accent2">
                    <a:lumMod val="10000"/>
                    <a:lumOff val="90000"/>
                  </a:schemeClr>
                </a:solidFill>
                <a:latin typeface="Arial Rounded MT Bold" pitchFamily="34" charset="0"/>
                <a:cs typeface="Times New Roman" pitchFamily="18" charset="0"/>
              </a:rPr>
              <a:t>La utilizan los Administradores a los efectos de realizar tareas de monitoreo en terminales conectadas a Domino o Entorno de Red. </a:t>
            </a:r>
          </a:p>
          <a:p>
            <a:pPr algn="just">
              <a:lnSpc>
                <a:spcPct val="90000"/>
              </a:lnSpc>
            </a:pPr>
            <a:r>
              <a:rPr lang="es-ES_tradnl" b="1" i="1" dirty="0">
                <a:latin typeface="Arial Rounded MT Bold" pitchFamily="34" charset="0"/>
                <a:cs typeface="Times New Roman" pitchFamily="18" charset="0"/>
              </a:rPr>
              <a:t>Todos aquellos usuarios y dispositivos no registrados o dados de alta ilegalmente en el entorno pueden ser escaneados para verificar estado de actividad.</a:t>
            </a:r>
          </a:p>
          <a:p>
            <a:pPr algn="just">
              <a:lnSpc>
                <a:spcPct val="90000"/>
              </a:lnSpc>
            </a:pPr>
            <a:r>
              <a:rPr lang="es-ES_tradnl" b="1" i="1" dirty="0">
                <a:solidFill>
                  <a:schemeClr val="accent2">
                    <a:lumMod val="10000"/>
                    <a:lumOff val="90000"/>
                  </a:schemeClr>
                </a:solidFill>
                <a:latin typeface="Arial Rounded MT Bold" pitchFamily="34" charset="0"/>
                <a:cs typeface="Times New Roman" pitchFamily="18" charset="0"/>
              </a:rPr>
              <a:t>Se realiza a través de la Dir. Mac del Dispositivo o Terminal .</a:t>
            </a:r>
          </a:p>
        </p:txBody>
      </p:sp>
    </p:spTree>
    <p:extLst>
      <p:ext uri="{BB962C8B-B14F-4D97-AF65-F5344CB8AC3E}">
        <p14:creationId xmlns:p14="http://schemas.microsoft.com/office/powerpoint/2010/main" val="2575288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95586"/>
                                        </p:tgtEl>
                                        <p:attrNameLst>
                                          <p:attrName>style.visibility</p:attrName>
                                        </p:attrNameLst>
                                      </p:cBhvr>
                                      <p:to>
                                        <p:strVal val="visible"/>
                                      </p:to>
                                    </p:set>
                                    <p:anim calcmode="lin" valueType="num">
                                      <p:cBhvr>
                                        <p:cTn id="7" dur="1000" fill="hold"/>
                                        <p:tgtEl>
                                          <p:spTgt spid="195586"/>
                                        </p:tgtEl>
                                        <p:attrNameLst>
                                          <p:attrName>ppt_w</p:attrName>
                                        </p:attrNameLst>
                                      </p:cBhvr>
                                      <p:tavLst>
                                        <p:tav tm="0">
                                          <p:val>
                                            <p:fltVal val="0"/>
                                          </p:val>
                                        </p:tav>
                                        <p:tav tm="100000">
                                          <p:val>
                                            <p:strVal val="#ppt_w"/>
                                          </p:val>
                                        </p:tav>
                                      </p:tavLst>
                                    </p:anim>
                                    <p:anim calcmode="lin" valueType="num">
                                      <p:cBhvr>
                                        <p:cTn id="8" dur="1000" fill="hold"/>
                                        <p:tgtEl>
                                          <p:spTgt spid="195586"/>
                                        </p:tgtEl>
                                        <p:attrNameLst>
                                          <p:attrName>ppt_h</p:attrName>
                                        </p:attrNameLst>
                                      </p:cBhvr>
                                      <p:tavLst>
                                        <p:tav tm="0">
                                          <p:val>
                                            <p:fltVal val="0"/>
                                          </p:val>
                                        </p:tav>
                                        <p:tav tm="100000">
                                          <p:val>
                                            <p:strVal val="#ppt_h"/>
                                          </p:val>
                                        </p:tav>
                                      </p:tavLst>
                                    </p:anim>
                                    <p:anim calcmode="lin" valueType="num">
                                      <p:cBhvr>
                                        <p:cTn id="9" dur="1000" fill="hold"/>
                                        <p:tgtEl>
                                          <p:spTgt spid="195586"/>
                                        </p:tgtEl>
                                        <p:attrNameLst>
                                          <p:attrName>style.rotation</p:attrName>
                                        </p:attrNameLst>
                                      </p:cBhvr>
                                      <p:tavLst>
                                        <p:tav tm="0">
                                          <p:val>
                                            <p:fltVal val="90"/>
                                          </p:val>
                                        </p:tav>
                                        <p:tav tm="100000">
                                          <p:val>
                                            <p:fltVal val="0"/>
                                          </p:val>
                                        </p:tav>
                                      </p:tavLst>
                                    </p:anim>
                                    <p:animEffect transition="in" filter="fade">
                                      <p:cBhvr>
                                        <p:cTn id="10" dur="1000"/>
                                        <p:tgtEl>
                                          <p:spTgt spid="19558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9939">
                                            <p:bg/>
                                          </p:spTgt>
                                        </p:tgtEl>
                                        <p:attrNameLst>
                                          <p:attrName>style.visibility</p:attrName>
                                        </p:attrNameLst>
                                      </p:cBhvr>
                                      <p:to>
                                        <p:strVal val="visible"/>
                                      </p:to>
                                    </p:set>
                                    <p:anim calcmode="lin" valueType="num">
                                      <p:cBhvr>
                                        <p:cTn id="15" dur="1000" fill="hold"/>
                                        <p:tgtEl>
                                          <p:spTgt spid="39939">
                                            <p:bg/>
                                          </p:spTgt>
                                        </p:tgtEl>
                                        <p:attrNameLst>
                                          <p:attrName>ppt_w</p:attrName>
                                        </p:attrNameLst>
                                      </p:cBhvr>
                                      <p:tavLst>
                                        <p:tav tm="0">
                                          <p:val>
                                            <p:fltVal val="0"/>
                                          </p:val>
                                        </p:tav>
                                        <p:tav tm="100000">
                                          <p:val>
                                            <p:strVal val="#ppt_w"/>
                                          </p:val>
                                        </p:tav>
                                      </p:tavLst>
                                    </p:anim>
                                    <p:anim calcmode="lin" valueType="num">
                                      <p:cBhvr>
                                        <p:cTn id="16" dur="1000" fill="hold"/>
                                        <p:tgtEl>
                                          <p:spTgt spid="39939">
                                            <p:bg/>
                                          </p:spTgt>
                                        </p:tgtEl>
                                        <p:attrNameLst>
                                          <p:attrName>ppt_h</p:attrName>
                                        </p:attrNameLst>
                                      </p:cBhvr>
                                      <p:tavLst>
                                        <p:tav tm="0">
                                          <p:val>
                                            <p:fltVal val="0"/>
                                          </p:val>
                                        </p:tav>
                                        <p:tav tm="100000">
                                          <p:val>
                                            <p:strVal val="#ppt_h"/>
                                          </p:val>
                                        </p:tav>
                                      </p:tavLst>
                                    </p:anim>
                                    <p:anim calcmode="lin" valueType="num">
                                      <p:cBhvr>
                                        <p:cTn id="17" dur="1000" fill="hold"/>
                                        <p:tgtEl>
                                          <p:spTgt spid="39939">
                                            <p:bg/>
                                          </p:spTgt>
                                        </p:tgtEl>
                                        <p:attrNameLst>
                                          <p:attrName>style.rotation</p:attrName>
                                        </p:attrNameLst>
                                      </p:cBhvr>
                                      <p:tavLst>
                                        <p:tav tm="0">
                                          <p:val>
                                            <p:fltVal val="90"/>
                                          </p:val>
                                        </p:tav>
                                        <p:tav tm="100000">
                                          <p:val>
                                            <p:fltVal val="0"/>
                                          </p:val>
                                        </p:tav>
                                      </p:tavLst>
                                    </p:anim>
                                    <p:animEffect transition="in" filter="fade">
                                      <p:cBhvr>
                                        <p:cTn id="18" dur="1000"/>
                                        <p:tgtEl>
                                          <p:spTgt spid="39939">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9939">
                                            <p:txEl>
                                              <p:pRg st="0" end="0"/>
                                            </p:txEl>
                                          </p:spTgt>
                                        </p:tgtEl>
                                        <p:attrNameLst>
                                          <p:attrName>style.visibility</p:attrName>
                                        </p:attrNameLst>
                                      </p:cBhvr>
                                      <p:to>
                                        <p:strVal val="visible"/>
                                      </p:to>
                                    </p:set>
                                    <p:anim calcmode="lin" valueType="num">
                                      <p:cBhvr>
                                        <p:cTn id="23" dur="1000" fill="hold"/>
                                        <p:tgtEl>
                                          <p:spTgt spid="39939">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39939">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39939">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3993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9939">
                                            <p:txEl>
                                              <p:pRg st="1" end="1"/>
                                            </p:txEl>
                                          </p:spTgt>
                                        </p:tgtEl>
                                        <p:attrNameLst>
                                          <p:attrName>style.visibility</p:attrName>
                                        </p:attrNameLst>
                                      </p:cBhvr>
                                      <p:to>
                                        <p:strVal val="visible"/>
                                      </p:to>
                                    </p:set>
                                    <p:anim calcmode="lin" valueType="num">
                                      <p:cBhvr>
                                        <p:cTn id="31" dur="1000" fill="hold"/>
                                        <p:tgtEl>
                                          <p:spTgt spid="39939">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39939">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39939">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39939">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39939">
                                            <p:txEl>
                                              <p:pRg st="2" end="2"/>
                                            </p:txEl>
                                          </p:spTgt>
                                        </p:tgtEl>
                                        <p:attrNameLst>
                                          <p:attrName>style.visibility</p:attrName>
                                        </p:attrNameLst>
                                      </p:cBhvr>
                                      <p:to>
                                        <p:strVal val="visible"/>
                                      </p:to>
                                    </p:set>
                                    <p:anim calcmode="lin" valueType="num">
                                      <p:cBhvr>
                                        <p:cTn id="39" dur="1000" fill="hold"/>
                                        <p:tgtEl>
                                          <p:spTgt spid="39939">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39939">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39939">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39939">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39939">
                                            <p:txEl>
                                              <p:pRg st="3" end="3"/>
                                            </p:txEl>
                                          </p:spTgt>
                                        </p:tgtEl>
                                        <p:attrNameLst>
                                          <p:attrName>style.visibility</p:attrName>
                                        </p:attrNameLst>
                                      </p:cBhvr>
                                      <p:to>
                                        <p:strVal val="visible"/>
                                      </p:to>
                                    </p:set>
                                    <p:anim calcmode="lin" valueType="num">
                                      <p:cBhvr>
                                        <p:cTn id="47" dur="1000" fill="hold"/>
                                        <p:tgtEl>
                                          <p:spTgt spid="39939">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39939">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39939">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399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animBg="1"/>
      <p:bldP spid="39939"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7 Imagen" descr="fotointernet.jpg"/>
          <p:cNvPicPr>
            <a:picLocks noChangeAspect="1"/>
          </p:cNvPicPr>
          <p:nvPr/>
        </p:nvPicPr>
        <p:blipFill>
          <a:blip r:embed="rId2" cstate="print"/>
          <a:stretch>
            <a:fillRect/>
          </a:stretch>
        </p:blipFill>
        <p:spPr>
          <a:xfrm>
            <a:off x="4579087" y="1988840"/>
            <a:ext cx="4221088" cy="4221088"/>
          </a:xfrm>
          <a:prstGeom prst="rect">
            <a:avLst/>
          </a:prstGeom>
          <a:ln w="76200">
            <a:solidFill>
              <a:schemeClr val="accent2">
                <a:lumMod val="50000"/>
                <a:lumOff val="50000"/>
              </a:schemeClr>
            </a:solidFill>
          </a:ln>
        </p:spPr>
      </p:pic>
      <p:sp>
        <p:nvSpPr>
          <p:cNvPr id="5" name="4 Título"/>
          <p:cNvSpPr>
            <a:spLocks noGrp="1"/>
          </p:cNvSpPr>
          <p:nvPr>
            <p:ph type="title"/>
          </p:nvPr>
        </p:nvSpPr>
        <p:spPr>
          <a:xfrm>
            <a:off x="755576" y="285729"/>
            <a:ext cx="7587630" cy="1088576"/>
          </a:xfrm>
          <a:solidFill>
            <a:schemeClr val="bg1">
              <a:lumMod val="20000"/>
              <a:lumOff val="80000"/>
            </a:schemeClr>
          </a:solidFill>
          <a:ln w="76200" cap="flat" algn="ctr">
            <a:solidFill>
              <a:schemeClr val="accent2">
                <a:lumMod val="50000"/>
                <a:lumOff val="50000"/>
              </a:schemeClr>
            </a:solidFill>
            <a:miter lim="800000"/>
            <a:headEnd/>
            <a:tailEnd/>
          </a:ln>
        </p:spPr>
        <p:txBody>
          <a:bodyPr vert="horz" wrap="square" lIns="91440" tIns="45720" rIns="91440" bIns="45720" numCol="1" anchor="t" anchorCtr="0" compatLnSpc="1">
            <a:prstTxWarp prst="textNoShape">
              <a:avLst/>
            </a:prstTxWarp>
          </a:bodyPr>
          <a:lstStyle/>
          <a:p>
            <a:pPr algn="ctr">
              <a:spcBef>
                <a:spcPct val="20000"/>
              </a:spcBef>
            </a:pPr>
            <a:r>
              <a:rPr lang="es-AR" sz="5400" i="1"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Internet</a:t>
            </a:r>
          </a:p>
        </p:txBody>
      </p:sp>
      <p:pic>
        <p:nvPicPr>
          <p:cNvPr id="7" name="6 Imagen" descr="ciencia-01-internet-10000.jpg"/>
          <p:cNvPicPr>
            <a:picLocks noChangeAspect="1"/>
          </p:cNvPicPr>
          <p:nvPr/>
        </p:nvPicPr>
        <p:blipFill>
          <a:blip r:embed="rId3" cstate="print"/>
          <a:stretch>
            <a:fillRect/>
          </a:stretch>
        </p:blipFill>
        <p:spPr>
          <a:xfrm>
            <a:off x="251521" y="2276872"/>
            <a:ext cx="4176464" cy="3024336"/>
          </a:xfrm>
          <a:prstGeom prst="rect">
            <a:avLst/>
          </a:prstGeom>
          <a:ln w="76200">
            <a:solidFill>
              <a:schemeClr val="accent2">
                <a:lumMod val="50000"/>
                <a:lumOff val="50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8" presetClass="entr" presetSubtype="0" accel="5000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5"/>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5"/>
                                        </p:tgtEl>
                                        <p:attrNameLst>
                                          <p:attrName>ppt_y</p:attrName>
                                        </p:attrNameLst>
                                      </p:cBhvr>
                                      <p:tavLst>
                                        <p:tav tm="0">
                                          <p:val>
                                            <p:strVal val="#ppt_y"/>
                                          </p:val>
                                        </p:tav>
                                        <p:tav tm="100000">
                                          <p:val>
                                            <p:strVal val="#ppt_y"/>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amond(in)">
                                      <p:cBhvr>
                                        <p:cTn id="15" dur="2000"/>
                                        <p:tgtEl>
                                          <p:spTgt spid="7"/>
                                        </p:tgtEl>
                                      </p:cBhvr>
                                    </p:animEffect>
                                  </p:childTnLst>
                                </p:cTn>
                              </p:par>
                              <p:par>
                                <p:cTn id="16" presetID="21" presetClass="entr" presetSubtype="4"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heel(4)">
                                      <p:cBhvr>
                                        <p:cTn id="18" dur="20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nodeType="clickEffect">
                                  <p:stCondLst>
                                    <p:cond delay="0"/>
                                  </p:stCondLst>
                                  <p:childTnLst>
                                    <p:animScale>
                                      <p:cBhvr>
                                        <p:cTn id="22" dur="1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0" y="201168"/>
            <a:ext cx="9144000" cy="838200"/>
          </a:xfrm>
          <a:solidFill>
            <a:schemeClr val="accent2">
              <a:lumMod val="10000"/>
              <a:lumOff val="90000"/>
            </a:schemeClr>
          </a:solidFill>
          <a:ln w="76200" cap="flat">
            <a:solidFill>
              <a:schemeClr val="bg1">
                <a:lumMod val="60000"/>
                <a:lumOff val="40000"/>
              </a:schemeClr>
            </a:solidFill>
            <a:miter lim="800000"/>
            <a:headEnd/>
            <a:tailEnd/>
          </a:ln>
        </p:spPr>
        <p:txBody>
          <a:bodyPr vert="horz" wrap="square" lIns="91440" tIns="45720" rIns="91440" bIns="45720" numCol="1" anchor="ctr" anchorCtr="0" compatLnSpc="1">
            <a:prstTxWarp prst="textNoShape">
              <a:avLst/>
            </a:prstTxWarp>
          </a:bodyPr>
          <a:lstStyle/>
          <a:p>
            <a:br>
              <a:rPr lang="es-ES_tradnl" sz="4000" b="1" i="1">
                <a:solidFill>
                  <a:schemeClr val="bg1">
                    <a:lumMod val="60000"/>
                    <a:lumOff val="40000"/>
                  </a:schemeClr>
                </a:solidFill>
                <a:effectLst>
                  <a:outerShdw blurRad="38100" dist="38100" dir="2700000" algn="tl">
                    <a:srgbClr val="000000"/>
                  </a:outerShdw>
                </a:effectLst>
                <a:latin typeface="Arial" pitchFamily="34" charset="0"/>
              </a:rPr>
            </a:br>
            <a:r>
              <a:rPr lang="es-ES_tradnl" sz="4000" b="1" i="1">
                <a:solidFill>
                  <a:schemeClr val="bg1">
                    <a:lumMod val="60000"/>
                    <a:lumOff val="40000"/>
                  </a:schemeClr>
                </a:solidFill>
                <a:effectLst>
                  <a:outerShdw blurRad="38100" dist="38100" dir="2700000" algn="tl">
                    <a:srgbClr val="000000"/>
                  </a:outerShdw>
                </a:effectLst>
                <a:latin typeface="Arial" pitchFamily="34" charset="0"/>
              </a:rPr>
              <a:t>Trunking </a:t>
            </a:r>
            <a:br>
              <a:rPr lang="es-ES_tradnl" sz="4000" b="1" i="1">
                <a:solidFill>
                  <a:schemeClr val="bg1">
                    <a:lumMod val="60000"/>
                    <a:lumOff val="40000"/>
                  </a:schemeClr>
                </a:solidFill>
                <a:effectLst>
                  <a:outerShdw blurRad="38100" dist="38100" dir="2700000" algn="tl">
                    <a:srgbClr val="000000"/>
                  </a:outerShdw>
                </a:effectLst>
                <a:latin typeface="Arial" pitchFamily="34" charset="0"/>
              </a:rPr>
            </a:br>
            <a:endParaRPr lang="es-ES_tradnl" sz="4000" b="1" i="1">
              <a:solidFill>
                <a:schemeClr val="bg1">
                  <a:lumMod val="60000"/>
                  <a:lumOff val="40000"/>
                </a:schemeClr>
              </a:solidFill>
              <a:effectLst>
                <a:outerShdw blurRad="38100" dist="38100" dir="2700000" algn="tl">
                  <a:srgbClr val="000000"/>
                </a:outerShdw>
              </a:effectLst>
              <a:latin typeface="Arial" pitchFamily="34" charset="0"/>
            </a:endParaRPr>
          </a:p>
        </p:txBody>
      </p:sp>
      <p:sp>
        <p:nvSpPr>
          <p:cNvPr id="41987" name="Rectangle 3"/>
          <p:cNvSpPr>
            <a:spLocks noGrp="1" noChangeArrowheads="1"/>
          </p:cNvSpPr>
          <p:nvPr>
            <p:ph type="body" idx="1"/>
          </p:nvPr>
        </p:nvSpPr>
        <p:spPr>
          <a:xfrm>
            <a:off x="0" y="1219200"/>
            <a:ext cx="9144000" cy="5334000"/>
          </a:xfrm>
          <a:solidFill>
            <a:schemeClr val="accent2"/>
          </a:solidFill>
          <a:ln w="76200" cap="flat">
            <a:solidFill>
              <a:schemeClr val="bg1">
                <a:lumMod val="60000"/>
                <a:lumOff val="40000"/>
              </a:schemeClr>
            </a:solidFill>
          </a:ln>
        </p:spPr>
        <p:txBody>
          <a:bodyPr/>
          <a:lstStyle/>
          <a:p>
            <a:pPr algn="just"/>
            <a:r>
              <a:rPr lang="es-ES_tradnl" sz="2800" b="1" i="1" dirty="0">
                <a:latin typeface="Arial Rounded MT Bold" pitchFamily="34" charset="0"/>
                <a:cs typeface="Times New Roman" pitchFamily="18" charset="0"/>
              </a:rPr>
              <a:t>Es un circuito virtual para  comunicaciones punto a punto utilizado en redes.</a:t>
            </a:r>
          </a:p>
          <a:p>
            <a:pPr algn="just"/>
            <a:r>
              <a:rPr lang="es-ES_tradnl" sz="2800" b="1" i="1" dirty="0">
                <a:solidFill>
                  <a:schemeClr val="accent2">
                    <a:lumMod val="10000"/>
                    <a:lumOff val="90000"/>
                  </a:schemeClr>
                </a:solidFill>
                <a:latin typeface="Arial Rounded MT Bold" pitchFamily="34" charset="0"/>
                <a:cs typeface="Times New Roman" pitchFamily="18" charset="0"/>
              </a:rPr>
              <a:t>Este concepto presupone la compartición de ancho de banda en un mismo medio de transmisión.</a:t>
            </a:r>
          </a:p>
          <a:p>
            <a:pPr algn="just"/>
            <a:r>
              <a:rPr lang="es-ES_tradnl" sz="2800" b="1" i="1" dirty="0">
                <a:latin typeface="Arial Rounded MT Bold" pitchFamily="34" charset="0"/>
                <a:cs typeface="Times New Roman" pitchFamily="18" charset="0"/>
              </a:rPr>
              <a:t>Son los distintos circuitos creados en la </a:t>
            </a:r>
            <a:r>
              <a:rPr lang="es-ES_tradnl" sz="2800" b="1" i="1" dirty="0" err="1">
                <a:latin typeface="Arial Rounded MT Bold" pitchFamily="34" charset="0"/>
                <a:cs typeface="Times New Roman" pitchFamily="18" charset="0"/>
              </a:rPr>
              <a:t>VLANs</a:t>
            </a:r>
            <a:endParaRPr lang="es-ES_tradnl" sz="2800" b="1" i="1" dirty="0">
              <a:latin typeface="Arial Rounded MT Bold" pitchFamily="34" charset="0"/>
              <a:cs typeface="Times New Roman" pitchFamily="18" charset="0"/>
            </a:endParaRPr>
          </a:p>
          <a:p>
            <a:pPr algn="just"/>
            <a:r>
              <a:rPr lang="es-ES_tradnl" sz="2800" b="1" i="1" dirty="0">
                <a:solidFill>
                  <a:schemeClr val="accent2">
                    <a:lumMod val="10000"/>
                    <a:lumOff val="90000"/>
                  </a:schemeClr>
                </a:solidFill>
                <a:latin typeface="Arial Rounded MT Bold" pitchFamily="34" charset="0"/>
                <a:cs typeface="Times New Roman" pitchFamily="18" charset="0"/>
              </a:rPr>
              <a:t>Un TRACK que permite el intercambio de información entre corresponsales de una misma VLAN .</a:t>
            </a:r>
          </a:p>
          <a:p>
            <a:pPr algn="just"/>
            <a:r>
              <a:rPr lang="es-ES_tradnl" sz="2800" b="1" i="1" dirty="0">
                <a:latin typeface="Arial Rounded MT Bold" pitchFamily="34" charset="0"/>
                <a:cs typeface="Times New Roman" pitchFamily="18" charset="0"/>
              </a:rPr>
              <a:t>Es implementado por medio de protocolos como ISL o 802,1q .</a:t>
            </a:r>
          </a:p>
          <a:p>
            <a:pPr algn="just"/>
            <a:endParaRPr lang="es-ES_tradnl" sz="2800" b="1" i="1" dirty="0">
              <a:latin typeface="Arial Rounded MT Bold" pitchFamily="34" charset="0"/>
              <a:cs typeface="Times New Roman"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0" y="0"/>
            <a:ext cx="8915400" cy="1066800"/>
          </a:xfrm>
          <a:solidFill>
            <a:schemeClr val="accent2">
              <a:lumMod val="10000"/>
              <a:lumOff val="90000"/>
            </a:schemeClr>
          </a:solidFill>
          <a:ln w="76200" cap="flat">
            <a:solidFill>
              <a:schemeClr val="bg1">
                <a:lumMod val="60000"/>
                <a:lumOff val="40000"/>
              </a:schemeClr>
            </a:solidFill>
            <a:miter lim="800000"/>
            <a:headEnd/>
            <a:tailEnd/>
          </a:ln>
        </p:spPr>
        <p:txBody>
          <a:bodyPr vert="horz" wrap="square" lIns="91440" tIns="45720" rIns="91440" bIns="45720" numCol="1" anchor="ctr" anchorCtr="0" compatLnSpc="1">
            <a:prstTxWarp prst="textNoShape">
              <a:avLst/>
            </a:prstTxWarp>
          </a:bodyPr>
          <a:lstStyle/>
          <a:p>
            <a:r>
              <a:rPr lang="es-ES_tradnl" sz="4000" b="1" i="1">
                <a:solidFill>
                  <a:schemeClr val="bg1">
                    <a:lumMod val="60000"/>
                    <a:lumOff val="40000"/>
                  </a:schemeClr>
                </a:solidFill>
                <a:effectLst>
                  <a:outerShdw blurRad="38100" dist="38100" dir="2700000" algn="tl">
                    <a:srgbClr val="000000"/>
                  </a:outerShdw>
                </a:effectLst>
                <a:latin typeface="Arial" pitchFamily="34" charset="0"/>
              </a:rPr>
              <a:t>Trunking</a:t>
            </a:r>
          </a:p>
        </p:txBody>
      </p:sp>
      <p:sp>
        <p:nvSpPr>
          <p:cNvPr id="43011" name="Rectangle 3"/>
          <p:cNvSpPr>
            <a:spLocks noGrp="1" noChangeArrowheads="1"/>
          </p:cNvSpPr>
          <p:nvPr>
            <p:ph type="body" idx="1"/>
          </p:nvPr>
        </p:nvSpPr>
        <p:spPr/>
        <p:txBody>
          <a:bodyPr/>
          <a:lstStyle/>
          <a:p>
            <a:endParaRPr lang="es-AR"/>
          </a:p>
        </p:txBody>
      </p:sp>
      <p:pic>
        <p:nvPicPr>
          <p:cNvPr id="43012" name="Picture 4" descr="2c"/>
          <p:cNvPicPr>
            <a:picLocks noChangeAspect="1" noChangeArrowheads="1"/>
          </p:cNvPicPr>
          <p:nvPr/>
        </p:nvPicPr>
        <p:blipFill>
          <a:blip r:embed="rId2" cstate="print"/>
          <a:srcRect/>
          <a:stretch>
            <a:fillRect/>
          </a:stretch>
        </p:blipFill>
        <p:spPr bwMode="auto">
          <a:xfrm>
            <a:off x="457200" y="1295400"/>
            <a:ext cx="8305800" cy="4953000"/>
          </a:xfrm>
          <a:prstGeom prst="rect">
            <a:avLst/>
          </a:prstGeom>
          <a:solidFill>
            <a:schemeClr val="accent2">
              <a:lumMod val="10000"/>
              <a:lumOff val="90000"/>
            </a:schemeClr>
          </a:solidFill>
          <a:ln w="76200">
            <a:solidFill>
              <a:schemeClr val="bg1">
                <a:lumMod val="60000"/>
                <a:lumOff val="40000"/>
              </a:schemeClr>
            </a:solidFill>
            <a:miter lim="800000"/>
            <a:headEnd/>
            <a:tailEnd/>
          </a:ln>
        </p:spPr>
      </p:pic>
      <p:sp>
        <p:nvSpPr>
          <p:cNvPr id="5" name="4 Marcador de pie de página"/>
          <p:cNvSpPr>
            <a:spLocks noGrp="1"/>
          </p:cNvSpPr>
          <p:nvPr>
            <p:ph type="ftr" sz="quarter" idx="11"/>
          </p:nvPr>
        </p:nvSpPr>
        <p:spPr/>
        <p:txBody>
          <a:bodyPr/>
          <a:lstStyle/>
          <a:p>
            <a:pPr>
              <a:defRPr/>
            </a:pP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179512" y="228600"/>
            <a:ext cx="8507288" cy="1143000"/>
          </a:xfrm>
          <a:solidFill>
            <a:schemeClr val="accent2">
              <a:lumMod val="10000"/>
              <a:lumOff val="90000"/>
            </a:schemeClr>
          </a:solidFill>
          <a:ln w="76200" cap="flat">
            <a:solidFill>
              <a:schemeClr val="bg1">
                <a:lumMod val="60000"/>
                <a:lumOff val="40000"/>
              </a:schemeClr>
            </a:solidFill>
            <a:miter lim="800000"/>
            <a:headEnd/>
            <a:tailEnd/>
          </a:ln>
        </p:spPr>
        <p:txBody>
          <a:bodyPr vert="horz" wrap="square" lIns="91440" tIns="45720" rIns="91440" bIns="45720" numCol="1" anchor="ctr" anchorCtr="0" compatLnSpc="1">
            <a:prstTxWarp prst="textNoShape">
              <a:avLst/>
            </a:prstTxWarp>
          </a:bodyPr>
          <a:lstStyle/>
          <a:p>
            <a:r>
              <a:rPr lang="es-ES_tradnl" sz="4000" b="1" i="1">
                <a:solidFill>
                  <a:schemeClr val="bg1">
                    <a:lumMod val="60000"/>
                    <a:lumOff val="40000"/>
                  </a:schemeClr>
                </a:solidFill>
                <a:effectLst>
                  <a:outerShdw blurRad="38100" dist="38100" dir="2700000" algn="tl">
                    <a:srgbClr val="000000"/>
                  </a:outerShdw>
                </a:effectLst>
                <a:latin typeface="Arial" pitchFamily="34" charset="0"/>
              </a:rPr>
              <a:t>Red Privada Virtual (VPN)</a:t>
            </a:r>
          </a:p>
        </p:txBody>
      </p:sp>
      <p:sp>
        <p:nvSpPr>
          <p:cNvPr id="44035" name="Rectangle 3"/>
          <p:cNvSpPr>
            <a:spLocks noGrp="1" noChangeArrowheads="1"/>
          </p:cNvSpPr>
          <p:nvPr>
            <p:ph type="body" idx="1"/>
          </p:nvPr>
        </p:nvSpPr>
        <p:spPr>
          <a:xfrm>
            <a:off x="457200" y="1752600"/>
            <a:ext cx="8229600" cy="4953000"/>
          </a:xfrm>
          <a:solidFill>
            <a:schemeClr val="accent2"/>
          </a:solidFill>
          <a:ln w="76200" cap="flat">
            <a:solidFill>
              <a:schemeClr val="bg1">
                <a:lumMod val="60000"/>
                <a:lumOff val="40000"/>
              </a:schemeClr>
            </a:solidFill>
          </a:ln>
        </p:spPr>
        <p:txBody>
          <a:bodyPr/>
          <a:lstStyle/>
          <a:p>
            <a:pPr algn="just">
              <a:lnSpc>
                <a:spcPct val="90000"/>
              </a:lnSpc>
            </a:pPr>
            <a:r>
              <a:rPr lang="es-ES_tradnl" sz="2800" b="1" i="1" dirty="0">
                <a:latin typeface="Arial Rounded MT Bold" pitchFamily="34" charset="0"/>
                <a:cs typeface="Times New Roman" pitchFamily="18" charset="0"/>
              </a:rPr>
              <a:t>Es el uso de facilidades de conectividad para acceder a entornos privado de trabajos comunicados a través de Internet.</a:t>
            </a:r>
          </a:p>
          <a:p>
            <a:pPr algn="just">
              <a:lnSpc>
                <a:spcPct val="90000"/>
              </a:lnSpc>
            </a:pPr>
            <a:r>
              <a:rPr lang="es-ES_tradnl" sz="2800" b="1" i="1" dirty="0">
                <a:solidFill>
                  <a:schemeClr val="accent2">
                    <a:lumMod val="10000"/>
                    <a:lumOff val="90000"/>
                  </a:schemeClr>
                </a:solidFill>
                <a:latin typeface="Arial Rounded MT Bold" pitchFamily="34" charset="0"/>
                <a:cs typeface="Times New Roman" pitchFamily="18" charset="0"/>
              </a:rPr>
              <a:t>Permite la conexión con el uso de Sistemas de Seguridad de Accesos/Procesos para el trabajo de :</a:t>
            </a:r>
          </a:p>
          <a:p>
            <a:pPr lvl="1" algn="just">
              <a:lnSpc>
                <a:spcPct val="90000"/>
              </a:lnSpc>
              <a:buFontTx/>
              <a:buChar char="•"/>
            </a:pPr>
            <a:r>
              <a:rPr lang="es-ES_tradnl" b="1" i="1" dirty="0">
                <a:solidFill>
                  <a:schemeClr val="tx1">
                    <a:lumMod val="85000"/>
                  </a:schemeClr>
                </a:solidFill>
                <a:latin typeface="Arial Rounded MT Bold" pitchFamily="34" charset="0"/>
                <a:cs typeface="Times New Roman" pitchFamily="18" charset="0"/>
              </a:rPr>
              <a:t>Oficinas de Enlace</a:t>
            </a:r>
          </a:p>
          <a:p>
            <a:pPr lvl="1" algn="just">
              <a:lnSpc>
                <a:spcPct val="90000"/>
              </a:lnSpc>
              <a:buFontTx/>
              <a:buChar char="•"/>
            </a:pPr>
            <a:r>
              <a:rPr lang="es-ES_tradnl" b="1" i="1" dirty="0">
                <a:solidFill>
                  <a:schemeClr val="tx1">
                    <a:lumMod val="85000"/>
                  </a:schemeClr>
                </a:solidFill>
                <a:latin typeface="Arial Rounded MT Bold" pitchFamily="34" charset="0"/>
                <a:cs typeface="Times New Roman" pitchFamily="18" charset="0"/>
              </a:rPr>
              <a:t>Empleados Móviles</a:t>
            </a:r>
          </a:p>
          <a:p>
            <a:pPr lvl="1" algn="just">
              <a:lnSpc>
                <a:spcPct val="90000"/>
              </a:lnSpc>
              <a:buFontTx/>
              <a:buChar char="•"/>
            </a:pPr>
            <a:r>
              <a:rPr lang="es-ES_tradnl" b="1" i="1" dirty="0">
                <a:solidFill>
                  <a:schemeClr val="tx1">
                    <a:lumMod val="85000"/>
                  </a:schemeClr>
                </a:solidFill>
                <a:latin typeface="Arial Rounded MT Bold" pitchFamily="34" charset="0"/>
                <a:cs typeface="Times New Roman" pitchFamily="18" charset="0"/>
              </a:rPr>
              <a:t>Proveedores</a:t>
            </a:r>
          </a:p>
          <a:p>
            <a:pPr lvl="1" algn="just">
              <a:lnSpc>
                <a:spcPct val="90000"/>
              </a:lnSpc>
              <a:buFontTx/>
              <a:buChar char="•"/>
            </a:pPr>
            <a:r>
              <a:rPr lang="es-ES_tradnl" b="1" i="1" dirty="0">
                <a:solidFill>
                  <a:schemeClr val="tx1">
                    <a:lumMod val="85000"/>
                  </a:schemeClr>
                </a:solidFill>
                <a:latin typeface="Arial Rounded MT Bold" pitchFamily="34" charset="0"/>
                <a:cs typeface="Times New Roman" pitchFamily="18" charset="0"/>
              </a:rPr>
              <a:t>Vendedores Externos </a:t>
            </a:r>
          </a:p>
          <a:p>
            <a:pPr lvl="1" algn="just">
              <a:lnSpc>
                <a:spcPct val="90000"/>
              </a:lnSpc>
              <a:buFontTx/>
              <a:buChar char="•"/>
            </a:pPr>
            <a:r>
              <a:rPr lang="es-ES_tradnl" b="1" i="1" dirty="0">
                <a:solidFill>
                  <a:schemeClr val="tx1">
                    <a:lumMod val="85000"/>
                  </a:schemeClr>
                </a:solidFill>
                <a:latin typeface="Arial Rounded MT Bold" pitchFamily="34" charset="0"/>
                <a:cs typeface="Times New Roman" pitchFamily="18" charset="0"/>
              </a:rPr>
              <a:t>Oficinas de Trabajo Remotas etc.</a:t>
            </a:r>
          </a:p>
          <a:p>
            <a:pPr lvl="1" algn="just">
              <a:lnSpc>
                <a:spcPct val="90000"/>
              </a:lnSpc>
              <a:buFontTx/>
              <a:buChar char="•"/>
            </a:pPr>
            <a:endParaRPr lang="es-ES_tradnl" b="1" i="1" dirty="0">
              <a:latin typeface="Arial Rounded MT Bold" pitchFamily="34" charset="0"/>
              <a:cs typeface="Times New Roman" pitchFamily="18" charset="0"/>
            </a:endParaRPr>
          </a:p>
        </p:txBody>
      </p:sp>
      <p:sp>
        <p:nvSpPr>
          <p:cNvPr id="4" name="3 Marcador de pie de página"/>
          <p:cNvSpPr>
            <a:spLocks noGrp="1"/>
          </p:cNvSpPr>
          <p:nvPr>
            <p:ph type="ftr" sz="quarter" idx="11"/>
          </p:nvPr>
        </p:nvSpPr>
        <p:spPr/>
        <p:txBody>
          <a:bodyPr/>
          <a:lstStyle/>
          <a:p>
            <a:pPr>
              <a:defRPr/>
            </a:pP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395536" y="304800"/>
            <a:ext cx="8443664" cy="1143000"/>
          </a:xfrm>
          <a:solidFill>
            <a:schemeClr val="accent2">
              <a:lumMod val="10000"/>
              <a:lumOff val="90000"/>
            </a:schemeClr>
          </a:solidFill>
          <a:ln w="76200" cap="flat">
            <a:solidFill>
              <a:schemeClr val="bg1">
                <a:lumMod val="60000"/>
                <a:lumOff val="40000"/>
              </a:schemeClr>
            </a:solidFill>
            <a:miter lim="800000"/>
            <a:headEnd/>
            <a:tailEnd/>
          </a:ln>
        </p:spPr>
        <p:txBody>
          <a:bodyPr vert="horz" wrap="square" lIns="91440" tIns="45720" rIns="91440" bIns="45720" numCol="1" anchor="ctr" anchorCtr="0" compatLnSpc="1">
            <a:prstTxWarp prst="textNoShape">
              <a:avLst/>
            </a:prstTxWarp>
          </a:bodyPr>
          <a:lstStyle/>
          <a:p>
            <a:r>
              <a:rPr lang="es-ES_tradnl" sz="4000" b="1" i="1">
                <a:solidFill>
                  <a:schemeClr val="bg1">
                    <a:lumMod val="60000"/>
                    <a:lumOff val="40000"/>
                  </a:schemeClr>
                </a:solidFill>
                <a:effectLst>
                  <a:outerShdw blurRad="38100" dist="38100" dir="2700000" algn="tl">
                    <a:srgbClr val="000000"/>
                  </a:outerShdw>
                </a:effectLst>
                <a:latin typeface="Arial" pitchFamily="34" charset="0"/>
              </a:rPr>
              <a:t>Red Privada Virtual (VPN)</a:t>
            </a:r>
          </a:p>
        </p:txBody>
      </p:sp>
      <p:sp>
        <p:nvSpPr>
          <p:cNvPr id="45059" name="Rectangle 3"/>
          <p:cNvSpPr>
            <a:spLocks noGrp="1" noChangeArrowheads="1"/>
          </p:cNvSpPr>
          <p:nvPr>
            <p:ph type="body" idx="1"/>
          </p:nvPr>
        </p:nvSpPr>
        <p:spPr>
          <a:xfrm>
            <a:off x="179512" y="1981200"/>
            <a:ext cx="8583488" cy="4495800"/>
          </a:xfrm>
          <a:solidFill>
            <a:schemeClr val="accent2"/>
          </a:solidFill>
          <a:ln w="76200" cap="flat">
            <a:solidFill>
              <a:schemeClr val="bg1">
                <a:lumMod val="60000"/>
                <a:lumOff val="40000"/>
              </a:schemeClr>
            </a:solidFill>
          </a:ln>
        </p:spPr>
        <p:txBody>
          <a:bodyPr/>
          <a:lstStyle/>
          <a:p>
            <a:pPr algn="just">
              <a:lnSpc>
                <a:spcPct val="90000"/>
              </a:lnSpc>
            </a:pPr>
            <a:r>
              <a:rPr lang="es-ES_tradnl" b="1" i="1" dirty="0">
                <a:latin typeface="Arial Rounded MT Bold" pitchFamily="34" charset="0"/>
                <a:cs typeface="Times New Roman" pitchFamily="18" charset="0"/>
              </a:rPr>
              <a:t>Para la formación de las VPN se debe tener el cuenta la combinación de  :</a:t>
            </a:r>
          </a:p>
          <a:p>
            <a:pPr lvl="1" algn="just">
              <a:lnSpc>
                <a:spcPct val="90000"/>
              </a:lnSpc>
              <a:buFontTx/>
              <a:buChar char="•"/>
            </a:pPr>
            <a:r>
              <a:rPr lang="es-ES_tradnl" sz="3200" b="1" i="1" dirty="0">
                <a:solidFill>
                  <a:schemeClr val="bg1">
                    <a:lumMod val="20000"/>
                    <a:lumOff val="80000"/>
                  </a:schemeClr>
                </a:solidFill>
                <a:latin typeface="Arial Rounded MT Bold" pitchFamily="34" charset="0"/>
                <a:cs typeface="Times New Roman" pitchFamily="18" charset="0"/>
              </a:rPr>
              <a:t>Firewalls (Políticas de Uso y Seguridad).</a:t>
            </a:r>
          </a:p>
          <a:p>
            <a:pPr lvl="1" algn="just">
              <a:lnSpc>
                <a:spcPct val="90000"/>
              </a:lnSpc>
              <a:buFontTx/>
              <a:buChar char="•"/>
            </a:pPr>
            <a:r>
              <a:rPr lang="es-ES_tradnl" sz="3200" b="1" i="1" dirty="0">
                <a:solidFill>
                  <a:schemeClr val="bg1">
                    <a:lumMod val="20000"/>
                    <a:lumOff val="80000"/>
                  </a:schemeClr>
                </a:solidFill>
                <a:latin typeface="Arial Rounded MT Bold" pitchFamily="34" charset="0"/>
                <a:cs typeface="Times New Roman" pitchFamily="18" charset="0"/>
              </a:rPr>
              <a:t>Proxys.</a:t>
            </a:r>
          </a:p>
          <a:p>
            <a:pPr lvl="1" algn="just">
              <a:lnSpc>
                <a:spcPct val="90000"/>
              </a:lnSpc>
              <a:buFontTx/>
              <a:buChar char="•"/>
            </a:pPr>
            <a:r>
              <a:rPr lang="es-ES_tradnl" sz="3200" b="1" i="1" dirty="0">
                <a:solidFill>
                  <a:schemeClr val="bg1">
                    <a:lumMod val="20000"/>
                    <a:lumOff val="80000"/>
                  </a:schemeClr>
                </a:solidFill>
                <a:latin typeface="Arial Rounded MT Bold" pitchFamily="34" charset="0"/>
                <a:cs typeface="Times New Roman" pitchFamily="18" charset="0"/>
              </a:rPr>
              <a:t>Servidores de Acceso.</a:t>
            </a:r>
          </a:p>
          <a:p>
            <a:pPr lvl="1" algn="just">
              <a:lnSpc>
                <a:spcPct val="90000"/>
              </a:lnSpc>
              <a:buFontTx/>
              <a:buChar char="•"/>
            </a:pPr>
            <a:r>
              <a:rPr lang="es-ES_tradnl" sz="3200" b="1" i="1" dirty="0">
                <a:solidFill>
                  <a:schemeClr val="bg1">
                    <a:lumMod val="20000"/>
                    <a:lumOff val="80000"/>
                  </a:schemeClr>
                </a:solidFill>
                <a:latin typeface="Arial Rounded MT Bold" pitchFamily="34" charset="0"/>
                <a:cs typeface="Times New Roman" pitchFamily="18" charset="0"/>
              </a:rPr>
              <a:t>Métodos de encriptación (IP </a:t>
            </a:r>
            <a:r>
              <a:rPr lang="es-ES_tradnl" sz="3200" b="1" i="1" dirty="0" err="1">
                <a:solidFill>
                  <a:schemeClr val="bg1">
                    <a:lumMod val="20000"/>
                    <a:lumOff val="80000"/>
                  </a:schemeClr>
                </a:solidFill>
                <a:latin typeface="Arial Rounded MT Bold" pitchFamily="34" charset="0"/>
                <a:cs typeface="Times New Roman" pitchFamily="18" charset="0"/>
              </a:rPr>
              <a:t>sec</a:t>
            </a:r>
            <a:r>
              <a:rPr lang="es-ES_tradnl" sz="3200" b="1" i="1" dirty="0">
                <a:solidFill>
                  <a:schemeClr val="bg1">
                    <a:lumMod val="20000"/>
                    <a:lumOff val="80000"/>
                  </a:schemeClr>
                </a:solidFill>
                <a:latin typeface="Arial Rounded MT Bold" pitchFamily="34" charset="0"/>
                <a:cs typeface="Times New Roman" pitchFamily="18" charset="0"/>
              </a:rPr>
              <a:t>).</a:t>
            </a:r>
            <a:endParaRPr lang="es-ES_tradnl" b="1" i="1" dirty="0">
              <a:solidFill>
                <a:schemeClr val="bg1">
                  <a:lumMod val="20000"/>
                  <a:lumOff val="80000"/>
                </a:schemeClr>
              </a:solidFill>
              <a:latin typeface="Arial Rounded MT Bold" pitchFamily="34"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00706"/>
                                        </p:tgtEl>
                                        <p:attrNameLst>
                                          <p:attrName>style.visibility</p:attrName>
                                        </p:attrNameLst>
                                      </p:cBhvr>
                                      <p:to>
                                        <p:strVal val="visible"/>
                                      </p:to>
                                    </p:set>
                                    <p:anim calcmode="lin" valueType="num">
                                      <p:cBhvr>
                                        <p:cTn id="7" dur="1000" fill="hold"/>
                                        <p:tgtEl>
                                          <p:spTgt spid="200706"/>
                                        </p:tgtEl>
                                        <p:attrNameLst>
                                          <p:attrName>ppt_w</p:attrName>
                                        </p:attrNameLst>
                                      </p:cBhvr>
                                      <p:tavLst>
                                        <p:tav tm="0">
                                          <p:val>
                                            <p:fltVal val="0"/>
                                          </p:val>
                                        </p:tav>
                                        <p:tav tm="100000">
                                          <p:val>
                                            <p:strVal val="#ppt_w"/>
                                          </p:val>
                                        </p:tav>
                                      </p:tavLst>
                                    </p:anim>
                                    <p:anim calcmode="lin" valueType="num">
                                      <p:cBhvr>
                                        <p:cTn id="8" dur="1000" fill="hold"/>
                                        <p:tgtEl>
                                          <p:spTgt spid="200706"/>
                                        </p:tgtEl>
                                        <p:attrNameLst>
                                          <p:attrName>ppt_h</p:attrName>
                                        </p:attrNameLst>
                                      </p:cBhvr>
                                      <p:tavLst>
                                        <p:tav tm="0">
                                          <p:val>
                                            <p:fltVal val="0"/>
                                          </p:val>
                                        </p:tav>
                                        <p:tav tm="100000">
                                          <p:val>
                                            <p:strVal val="#ppt_h"/>
                                          </p:val>
                                        </p:tav>
                                      </p:tavLst>
                                    </p:anim>
                                    <p:anim calcmode="lin" valueType="num">
                                      <p:cBhvr>
                                        <p:cTn id="9" dur="1000" fill="hold"/>
                                        <p:tgtEl>
                                          <p:spTgt spid="200706"/>
                                        </p:tgtEl>
                                        <p:attrNameLst>
                                          <p:attrName>style.rotation</p:attrName>
                                        </p:attrNameLst>
                                      </p:cBhvr>
                                      <p:tavLst>
                                        <p:tav tm="0">
                                          <p:val>
                                            <p:fltVal val="90"/>
                                          </p:val>
                                        </p:tav>
                                        <p:tav tm="100000">
                                          <p:val>
                                            <p:fltVal val="0"/>
                                          </p:val>
                                        </p:tav>
                                      </p:tavLst>
                                    </p:anim>
                                    <p:animEffect transition="in" filter="fade">
                                      <p:cBhvr>
                                        <p:cTn id="10" dur="1000"/>
                                        <p:tgtEl>
                                          <p:spTgt spid="20070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5059">
                                            <p:bg/>
                                          </p:spTgt>
                                        </p:tgtEl>
                                        <p:attrNameLst>
                                          <p:attrName>style.visibility</p:attrName>
                                        </p:attrNameLst>
                                      </p:cBhvr>
                                      <p:to>
                                        <p:strVal val="visible"/>
                                      </p:to>
                                    </p:set>
                                    <p:anim calcmode="lin" valueType="num">
                                      <p:cBhvr>
                                        <p:cTn id="15" dur="1000" fill="hold"/>
                                        <p:tgtEl>
                                          <p:spTgt spid="45059">
                                            <p:bg/>
                                          </p:spTgt>
                                        </p:tgtEl>
                                        <p:attrNameLst>
                                          <p:attrName>ppt_w</p:attrName>
                                        </p:attrNameLst>
                                      </p:cBhvr>
                                      <p:tavLst>
                                        <p:tav tm="0">
                                          <p:val>
                                            <p:fltVal val="0"/>
                                          </p:val>
                                        </p:tav>
                                        <p:tav tm="100000">
                                          <p:val>
                                            <p:strVal val="#ppt_w"/>
                                          </p:val>
                                        </p:tav>
                                      </p:tavLst>
                                    </p:anim>
                                    <p:anim calcmode="lin" valueType="num">
                                      <p:cBhvr>
                                        <p:cTn id="16" dur="1000" fill="hold"/>
                                        <p:tgtEl>
                                          <p:spTgt spid="45059">
                                            <p:bg/>
                                          </p:spTgt>
                                        </p:tgtEl>
                                        <p:attrNameLst>
                                          <p:attrName>ppt_h</p:attrName>
                                        </p:attrNameLst>
                                      </p:cBhvr>
                                      <p:tavLst>
                                        <p:tav tm="0">
                                          <p:val>
                                            <p:fltVal val="0"/>
                                          </p:val>
                                        </p:tav>
                                        <p:tav tm="100000">
                                          <p:val>
                                            <p:strVal val="#ppt_h"/>
                                          </p:val>
                                        </p:tav>
                                      </p:tavLst>
                                    </p:anim>
                                    <p:anim calcmode="lin" valueType="num">
                                      <p:cBhvr>
                                        <p:cTn id="17" dur="1000" fill="hold"/>
                                        <p:tgtEl>
                                          <p:spTgt spid="45059">
                                            <p:bg/>
                                          </p:spTgt>
                                        </p:tgtEl>
                                        <p:attrNameLst>
                                          <p:attrName>style.rotation</p:attrName>
                                        </p:attrNameLst>
                                      </p:cBhvr>
                                      <p:tavLst>
                                        <p:tav tm="0">
                                          <p:val>
                                            <p:fltVal val="90"/>
                                          </p:val>
                                        </p:tav>
                                        <p:tav tm="100000">
                                          <p:val>
                                            <p:fltVal val="0"/>
                                          </p:val>
                                        </p:tav>
                                      </p:tavLst>
                                    </p:anim>
                                    <p:animEffect transition="in" filter="fade">
                                      <p:cBhvr>
                                        <p:cTn id="18" dur="1000"/>
                                        <p:tgtEl>
                                          <p:spTgt spid="45059">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5059">
                                            <p:txEl>
                                              <p:pRg st="0" end="0"/>
                                            </p:txEl>
                                          </p:spTgt>
                                        </p:tgtEl>
                                        <p:attrNameLst>
                                          <p:attrName>style.visibility</p:attrName>
                                        </p:attrNameLst>
                                      </p:cBhvr>
                                      <p:to>
                                        <p:strVal val="visible"/>
                                      </p:to>
                                    </p:set>
                                    <p:anim calcmode="lin" valueType="num">
                                      <p:cBhvr>
                                        <p:cTn id="23" dur="1000" fill="hold"/>
                                        <p:tgtEl>
                                          <p:spTgt spid="45059">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5059">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5059">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5059">
                                            <p:txEl>
                                              <p:pRg st="0" end="0"/>
                                            </p:txEl>
                                          </p:spTgt>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45059">
                                            <p:txEl>
                                              <p:pRg st="1" end="1"/>
                                            </p:txEl>
                                          </p:spTgt>
                                        </p:tgtEl>
                                        <p:attrNameLst>
                                          <p:attrName>style.visibility</p:attrName>
                                        </p:attrNameLst>
                                      </p:cBhvr>
                                      <p:to>
                                        <p:strVal val="visible"/>
                                      </p:to>
                                    </p:set>
                                    <p:anim calcmode="lin" valueType="num">
                                      <p:cBhvr>
                                        <p:cTn id="29" dur="1000" fill="hold"/>
                                        <p:tgtEl>
                                          <p:spTgt spid="45059">
                                            <p:txEl>
                                              <p:pRg st="1" end="1"/>
                                            </p:txEl>
                                          </p:spTgt>
                                        </p:tgtEl>
                                        <p:attrNameLst>
                                          <p:attrName>ppt_w</p:attrName>
                                        </p:attrNameLst>
                                      </p:cBhvr>
                                      <p:tavLst>
                                        <p:tav tm="0">
                                          <p:val>
                                            <p:fltVal val="0"/>
                                          </p:val>
                                        </p:tav>
                                        <p:tav tm="100000">
                                          <p:val>
                                            <p:strVal val="#ppt_w"/>
                                          </p:val>
                                        </p:tav>
                                      </p:tavLst>
                                    </p:anim>
                                    <p:anim calcmode="lin" valueType="num">
                                      <p:cBhvr>
                                        <p:cTn id="30" dur="1000" fill="hold"/>
                                        <p:tgtEl>
                                          <p:spTgt spid="45059">
                                            <p:txEl>
                                              <p:pRg st="1" end="1"/>
                                            </p:txEl>
                                          </p:spTgt>
                                        </p:tgtEl>
                                        <p:attrNameLst>
                                          <p:attrName>ppt_h</p:attrName>
                                        </p:attrNameLst>
                                      </p:cBhvr>
                                      <p:tavLst>
                                        <p:tav tm="0">
                                          <p:val>
                                            <p:fltVal val="0"/>
                                          </p:val>
                                        </p:tav>
                                        <p:tav tm="100000">
                                          <p:val>
                                            <p:strVal val="#ppt_h"/>
                                          </p:val>
                                        </p:tav>
                                      </p:tavLst>
                                    </p:anim>
                                    <p:anim calcmode="lin" valueType="num">
                                      <p:cBhvr>
                                        <p:cTn id="31" dur="1000" fill="hold"/>
                                        <p:tgtEl>
                                          <p:spTgt spid="45059">
                                            <p:txEl>
                                              <p:pRg st="1" end="1"/>
                                            </p:txEl>
                                          </p:spTgt>
                                        </p:tgtEl>
                                        <p:attrNameLst>
                                          <p:attrName>style.rotation</p:attrName>
                                        </p:attrNameLst>
                                      </p:cBhvr>
                                      <p:tavLst>
                                        <p:tav tm="0">
                                          <p:val>
                                            <p:fltVal val="90"/>
                                          </p:val>
                                        </p:tav>
                                        <p:tav tm="100000">
                                          <p:val>
                                            <p:fltVal val="0"/>
                                          </p:val>
                                        </p:tav>
                                      </p:tavLst>
                                    </p:anim>
                                    <p:animEffect transition="in" filter="fade">
                                      <p:cBhvr>
                                        <p:cTn id="32" dur="1000"/>
                                        <p:tgtEl>
                                          <p:spTgt spid="45059">
                                            <p:txEl>
                                              <p:pRg st="1" end="1"/>
                                            </p:txEl>
                                          </p:spTgt>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45059">
                                            <p:txEl>
                                              <p:pRg st="2" end="2"/>
                                            </p:txEl>
                                          </p:spTgt>
                                        </p:tgtEl>
                                        <p:attrNameLst>
                                          <p:attrName>style.visibility</p:attrName>
                                        </p:attrNameLst>
                                      </p:cBhvr>
                                      <p:to>
                                        <p:strVal val="visible"/>
                                      </p:to>
                                    </p:set>
                                    <p:anim calcmode="lin" valueType="num">
                                      <p:cBhvr>
                                        <p:cTn id="35" dur="1000" fill="hold"/>
                                        <p:tgtEl>
                                          <p:spTgt spid="45059">
                                            <p:txEl>
                                              <p:pRg st="2" end="2"/>
                                            </p:txEl>
                                          </p:spTgt>
                                        </p:tgtEl>
                                        <p:attrNameLst>
                                          <p:attrName>ppt_w</p:attrName>
                                        </p:attrNameLst>
                                      </p:cBhvr>
                                      <p:tavLst>
                                        <p:tav tm="0">
                                          <p:val>
                                            <p:fltVal val="0"/>
                                          </p:val>
                                        </p:tav>
                                        <p:tav tm="100000">
                                          <p:val>
                                            <p:strVal val="#ppt_w"/>
                                          </p:val>
                                        </p:tav>
                                      </p:tavLst>
                                    </p:anim>
                                    <p:anim calcmode="lin" valueType="num">
                                      <p:cBhvr>
                                        <p:cTn id="36" dur="1000" fill="hold"/>
                                        <p:tgtEl>
                                          <p:spTgt spid="45059">
                                            <p:txEl>
                                              <p:pRg st="2" end="2"/>
                                            </p:txEl>
                                          </p:spTgt>
                                        </p:tgtEl>
                                        <p:attrNameLst>
                                          <p:attrName>ppt_h</p:attrName>
                                        </p:attrNameLst>
                                      </p:cBhvr>
                                      <p:tavLst>
                                        <p:tav tm="0">
                                          <p:val>
                                            <p:fltVal val="0"/>
                                          </p:val>
                                        </p:tav>
                                        <p:tav tm="100000">
                                          <p:val>
                                            <p:strVal val="#ppt_h"/>
                                          </p:val>
                                        </p:tav>
                                      </p:tavLst>
                                    </p:anim>
                                    <p:anim calcmode="lin" valueType="num">
                                      <p:cBhvr>
                                        <p:cTn id="37" dur="1000" fill="hold"/>
                                        <p:tgtEl>
                                          <p:spTgt spid="45059">
                                            <p:txEl>
                                              <p:pRg st="2" end="2"/>
                                            </p:txEl>
                                          </p:spTgt>
                                        </p:tgtEl>
                                        <p:attrNameLst>
                                          <p:attrName>style.rotation</p:attrName>
                                        </p:attrNameLst>
                                      </p:cBhvr>
                                      <p:tavLst>
                                        <p:tav tm="0">
                                          <p:val>
                                            <p:fltVal val="90"/>
                                          </p:val>
                                        </p:tav>
                                        <p:tav tm="100000">
                                          <p:val>
                                            <p:fltVal val="0"/>
                                          </p:val>
                                        </p:tav>
                                      </p:tavLst>
                                    </p:anim>
                                    <p:animEffect transition="in" filter="fade">
                                      <p:cBhvr>
                                        <p:cTn id="38" dur="1000"/>
                                        <p:tgtEl>
                                          <p:spTgt spid="45059">
                                            <p:txEl>
                                              <p:pRg st="2" end="2"/>
                                            </p:txEl>
                                          </p:spTgt>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45059">
                                            <p:txEl>
                                              <p:pRg st="3" end="3"/>
                                            </p:txEl>
                                          </p:spTgt>
                                        </p:tgtEl>
                                        <p:attrNameLst>
                                          <p:attrName>style.visibility</p:attrName>
                                        </p:attrNameLst>
                                      </p:cBhvr>
                                      <p:to>
                                        <p:strVal val="visible"/>
                                      </p:to>
                                    </p:set>
                                    <p:anim calcmode="lin" valueType="num">
                                      <p:cBhvr>
                                        <p:cTn id="41" dur="1000" fill="hold"/>
                                        <p:tgtEl>
                                          <p:spTgt spid="45059">
                                            <p:txEl>
                                              <p:pRg st="3" end="3"/>
                                            </p:txEl>
                                          </p:spTgt>
                                        </p:tgtEl>
                                        <p:attrNameLst>
                                          <p:attrName>ppt_w</p:attrName>
                                        </p:attrNameLst>
                                      </p:cBhvr>
                                      <p:tavLst>
                                        <p:tav tm="0">
                                          <p:val>
                                            <p:fltVal val="0"/>
                                          </p:val>
                                        </p:tav>
                                        <p:tav tm="100000">
                                          <p:val>
                                            <p:strVal val="#ppt_w"/>
                                          </p:val>
                                        </p:tav>
                                      </p:tavLst>
                                    </p:anim>
                                    <p:anim calcmode="lin" valueType="num">
                                      <p:cBhvr>
                                        <p:cTn id="42" dur="1000" fill="hold"/>
                                        <p:tgtEl>
                                          <p:spTgt spid="45059">
                                            <p:txEl>
                                              <p:pRg st="3" end="3"/>
                                            </p:txEl>
                                          </p:spTgt>
                                        </p:tgtEl>
                                        <p:attrNameLst>
                                          <p:attrName>ppt_h</p:attrName>
                                        </p:attrNameLst>
                                      </p:cBhvr>
                                      <p:tavLst>
                                        <p:tav tm="0">
                                          <p:val>
                                            <p:fltVal val="0"/>
                                          </p:val>
                                        </p:tav>
                                        <p:tav tm="100000">
                                          <p:val>
                                            <p:strVal val="#ppt_h"/>
                                          </p:val>
                                        </p:tav>
                                      </p:tavLst>
                                    </p:anim>
                                    <p:anim calcmode="lin" valueType="num">
                                      <p:cBhvr>
                                        <p:cTn id="43" dur="1000" fill="hold"/>
                                        <p:tgtEl>
                                          <p:spTgt spid="45059">
                                            <p:txEl>
                                              <p:pRg st="3" end="3"/>
                                            </p:txEl>
                                          </p:spTgt>
                                        </p:tgtEl>
                                        <p:attrNameLst>
                                          <p:attrName>style.rotation</p:attrName>
                                        </p:attrNameLst>
                                      </p:cBhvr>
                                      <p:tavLst>
                                        <p:tav tm="0">
                                          <p:val>
                                            <p:fltVal val="90"/>
                                          </p:val>
                                        </p:tav>
                                        <p:tav tm="100000">
                                          <p:val>
                                            <p:fltVal val="0"/>
                                          </p:val>
                                        </p:tav>
                                      </p:tavLst>
                                    </p:anim>
                                    <p:animEffect transition="in" filter="fade">
                                      <p:cBhvr>
                                        <p:cTn id="44" dur="1000"/>
                                        <p:tgtEl>
                                          <p:spTgt spid="45059">
                                            <p:txEl>
                                              <p:pRg st="3" end="3"/>
                                            </p:txEl>
                                          </p:spTgt>
                                        </p:tgtEl>
                                      </p:cBhvr>
                                    </p:animEffect>
                                  </p:childTnLst>
                                </p:cTn>
                              </p:par>
                              <p:par>
                                <p:cTn id="45" presetID="31" presetClass="entr" presetSubtype="0" fill="hold" grpId="0" nodeType="withEffect">
                                  <p:stCondLst>
                                    <p:cond delay="0"/>
                                  </p:stCondLst>
                                  <p:childTnLst>
                                    <p:set>
                                      <p:cBhvr>
                                        <p:cTn id="46" dur="1" fill="hold">
                                          <p:stCondLst>
                                            <p:cond delay="0"/>
                                          </p:stCondLst>
                                        </p:cTn>
                                        <p:tgtEl>
                                          <p:spTgt spid="45059">
                                            <p:txEl>
                                              <p:pRg st="4" end="4"/>
                                            </p:txEl>
                                          </p:spTgt>
                                        </p:tgtEl>
                                        <p:attrNameLst>
                                          <p:attrName>style.visibility</p:attrName>
                                        </p:attrNameLst>
                                      </p:cBhvr>
                                      <p:to>
                                        <p:strVal val="visible"/>
                                      </p:to>
                                    </p:set>
                                    <p:anim calcmode="lin" valueType="num">
                                      <p:cBhvr>
                                        <p:cTn id="47" dur="1000" fill="hold"/>
                                        <p:tgtEl>
                                          <p:spTgt spid="45059">
                                            <p:txEl>
                                              <p:pRg st="4" end="4"/>
                                            </p:txEl>
                                          </p:spTgt>
                                        </p:tgtEl>
                                        <p:attrNameLst>
                                          <p:attrName>ppt_w</p:attrName>
                                        </p:attrNameLst>
                                      </p:cBhvr>
                                      <p:tavLst>
                                        <p:tav tm="0">
                                          <p:val>
                                            <p:fltVal val="0"/>
                                          </p:val>
                                        </p:tav>
                                        <p:tav tm="100000">
                                          <p:val>
                                            <p:strVal val="#ppt_w"/>
                                          </p:val>
                                        </p:tav>
                                      </p:tavLst>
                                    </p:anim>
                                    <p:anim calcmode="lin" valueType="num">
                                      <p:cBhvr>
                                        <p:cTn id="48" dur="1000" fill="hold"/>
                                        <p:tgtEl>
                                          <p:spTgt spid="45059">
                                            <p:txEl>
                                              <p:pRg st="4" end="4"/>
                                            </p:txEl>
                                          </p:spTgt>
                                        </p:tgtEl>
                                        <p:attrNameLst>
                                          <p:attrName>ppt_h</p:attrName>
                                        </p:attrNameLst>
                                      </p:cBhvr>
                                      <p:tavLst>
                                        <p:tav tm="0">
                                          <p:val>
                                            <p:fltVal val="0"/>
                                          </p:val>
                                        </p:tav>
                                        <p:tav tm="100000">
                                          <p:val>
                                            <p:strVal val="#ppt_h"/>
                                          </p:val>
                                        </p:tav>
                                      </p:tavLst>
                                    </p:anim>
                                    <p:anim calcmode="lin" valueType="num">
                                      <p:cBhvr>
                                        <p:cTn id="49" dur="1000" fill="hold"/>
                                        <p:tgtEl>
                                          <p:spTgt spid="45059">
                                            <p:txEl>
                                              <p:pRg st="4" end="4"/>
                                            </p:txEl>
                                          </p:spTgt>
                                        </p:tgtEl>
                                        <p:attrNameLst>
                                          <p:attrName>style.rotation</p:attrName>
                                        </p:attrNameLst>
                                      </p:cBhvr>
                                      <p:tavLst>
                                        <p:tav tm="0">
                                          <p:val>
                                            <p:fltVal val="90"/>
                                          </p:val>
                                        </p:tav>
                                        <p:tav tm="100000">
                                          <p:val>
                                            <p:fltVal val="0"/>
                                          </p:val>
                                        </p:tav>
                                      </p:tavLst>
                                    </p:anim>
                                    <p:animEffect transition="in" filter="fade">
                                      <p:cBhvr>
                                        <p:cTn id="50" dur="1000"/>
                                        <p:tgtEl>
                                          <p:spTgt spid="450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6" grpId="0" animBg="1"/>
      <p:bldP spid="45059" grpId="0" build="p"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774373" y="2802544"/>
            <a:ext cx="4787418" cy="3794808"/>
          </a:xfrm>
          <a:solidFill>
            <a:schemeClr val="accent2">
              <a:lumMod val="90000"/>
              <a:lumOff val="10000"/>
            </a:schemeClr>
          </a:solidFill>
        </p:spPr>
        <p:txBody>
          <a:bodyPr>
            <a:noAutofit/>
          </a:bodyPr>
          <a:lstStyle/>
          <a:p>
            <a:pPr>
              <a:buNone/>
            </a:pPr>
            <a:r>
              <a:rPr lang="es-ES" sz="2769" b="1" dirty="0">
                <a:latin typeface="Arial" panose="020B0604020202020204" pitchFamily="34" charset="0"/>
                <a:cs typeface="Arial" panose="020B0604020202020204" pitchFamily="34" charset="0"/>
              </a:rPr>
              <a:t>¿Preguntas?</a:t>
            </a:r>
          </a:p>
          <a:p>
            <a:pPr>
              <a:buNone/>
            </a:pPr>
            <a:r>
              <a:rPr lang="es-ES" sz="2769" b="1" dirty="0" err="1">
                <a:latin typeface="Arial" panose="020B0604020202020204" pitchFamily="34" charset="0"/>
                <a:cs typeface="Arial" panose="020B0604020202020204" pitchFamily="34" charset="0"/>
              </a:rPr>
              <a:t>Any</a:t>
            </a:r>
            <a:r>
              <a:rPr lang="es-ES" sz="2769" b="1" dirty="0">
                <a:latin typeface="Arial" panose="020B0604020202020204" pitchFamily="34" charset="0"/>
                <a:cs typeface="Arial" panose="020B0604020202020204" pitchFamily="34" charset="0"/>
              </a:rPr>
              <a:t> </a:t>
            </a:r>
            <a:r>
              <a:rPr lang="es-ES" sz="2769" b="1" dirty="0" err="1">
                <a:latin typeface="Arial" panose="020B0604020202020204" pitchFamily="34" charset="0"/>
                <a:cs typeface="Arial" panose="020B0604020202020204" pitchFamily="34" charset="0"/>
              </a:rPr>
              <a:t>questions</a:t>
            </a:r>
            <a:r>
              <a:rPr lang="es-ES" sz="2769" b="1" dirty="0">
                <a:latin typeface="Arial" panose="020B0604020202020204" pitchFamily="34" charset="0"/>
                <a:cs typeface="Arial" panose="020B0604020202020204" pitchFamily="34" charset="0"/>
              </a:rPr>
              <a:t>?</a:t>
            </a:r>
          </a:p>
          <a:p>
            <a:pPr>
              <a:buNone/>
            </a:pPr>
            <a:r>
              <a:rPr lang="es-ES" sz="2769" b="1" dirty="0" err="1">
                <a:latin typeface="Arial" panose="020B0604020202020204" pitchFamily="34" charset="0"/>
                <a:cs typeface="Arial" panose="020B0604020202020204" pitchFamily="34" charset="0"/>
              </a:rPr>
              <a:t>Dúvidas</a:t>
            </a:r>
            <a:r>
              <a:rPr lang="es-ES" sz="2769" b="1" dirty="0">
                <a:latin typeface="Arial" panose="020B0604020202020204" pitchFamily="34" charset="0"/>
                <a:cs typeface="Arial" panose="020B0604020202020204" pitchFamily="34" charset="0"/>
              </a:rPr>
              <a:t>?</a:t>
            </a:r>
          </a:p>
          <a:p>
            <a:pPr>
              <a:buNone/>
            </a:pPr>
            <a:r>
              <a:rPr lang="fr-FR" sz="2769" b="1" dirty="0">
                <a:latin typeface="Arial" panose="020B0604020202020204" pitchFamily="34" charset="0"/>
                <a:cs typeface="Arial" panose="020B0604020202020204" pitchFamily="34" charset="0"/>
              </a:rPr>
              <a:t>Des questions?</a:t>
            </a:r>
          </a:p>
          <a:p>
            <a:pPr>
              <a:buNone/>
            </a:pPr>
            <a:r>
              <a:rPr lang="it-IT" sz="2769" b="1" dirty="0">
                <a:latin typeface="Arial" panose="020B0604020202020204" pitchFamily="34" charset="0"/>
                <a:cs typeface="Arial" panose="020B0604020202020204" pitchFamily="34" charset="0"/>
              </a:rPr>
              <a:t>Qualche domanda?</a:t>
            </a:r>
            <a:endParaRPr lang="es-ES" sz="2769" b="1" dirty="0">
              <a:latin typeface="Arial" panose="020B0604020202020204" pitchFamily="34" charset="0"/>
              <a:cs typeface="Arial" panose="020B0604020202020204" pitchFamily="34" charset="0"/>
            </a:endParaRPr>
          </a:p>
          <a:p>
            <a:pPr>
              <a:buNone/>
            </a:pPr>
            <a:r>
              <a:rPr lang="es-ES" sz="2769" b="1" dirty="0" err="1">
                <a:latin typeface="Arial" panose="020B0604020202020204" pitchFamily="34" charset="0"/>
                <a:cs typeface="Arial" panose="020B0604020202020204" pitchFamily="34" charset="0"/>
              </a:rPr>
              <a:t>Eine</a:t>
            </a:r>
            <a:r>
              <a:rPr lang="es-ES" sz="2769" b="1" dirty="0">
                <a:latin typeface="Arial" panose="020B0604020202020204" pitchFamily="34" charset="0"/>
                <a:cs typeface="Arial" panose="020B0604020202020204" pitchFamily="34" charset="0"/>
              </a:rPr>
              <a:t> </a:t>
            </a:r>
            <a:r>
              <a:rPr lang="es-ES" sz="2769" b="1" dirty="0" err="1">
                <a:latin typeface="Arial" panose="020B0604020202020204" pitchFamily="34" charset="0"/>
                <a:cs typeface="Arial" panose="020B0604020202020204" pitchFamily="34" charset="0"/>
              </a:rPr>
              <a:t>Frage</a:t>
            </a:r>
            <a:r>
              <a:rPr lang="es-ES" sz="2769" b="1" dirty="0">
                <a:latin typeface="Arial" panose="020B0604020202020204" pitchFamily="34" charset="0"/>
                <a:cs typeface="Arial" panose="020B0604020202020204" pitchFamily="34" charset="0"/>
              </a:rPr>
              <a:t>?</a:t>
            </a:r>
          </a:p>
          <a:p>
            <a:pPr>
              <a:buNone/>
            </a:pPr>
            <a:r>
              <a:rPr lang="ru-RU" sz="2769" b="1" dirty="0">
                <a:latin typeface="Arial" panose="020B0604020202020204" pitchFamily="34" charset="0"/>
                <a:cs typeface="Arial" panose="020B0604020202020204" pitchFamily="34" charset="0"/>
              </a:rPr>
              <a:t>Есть вопросы?</a:t>
            </a:r>
            <a:endParaRPr lang="es-ES" sz="2769" b="1" dirty="0">
              <a:latin typeface="Arial" panose="020B0604020202020204" pitchFamily="34" charset="0"/>
              <a:cs typeface="Arial" panose="020B0604020202020204" pitchFamily="34" charset="0"/>
            </a:endParaRPr>
          </a:p>
        </p:txBody>
      </p:sp>
      <p:grpSp>
        <p:nvGrpSpPr>
          <p:cNvPr id="14" name="13 Grupo"/>
          <p:cNvGrpSpPr/>
          <p:nvPr/>
        </p:nvGrpSpPr>
        <p:grpSpPr>
          <a:xfrm>
            <a:off x="2378526" y="2921976"/>
            <a:ext cx="1147182" cy="3342563"/>
            <a:chOff x="3000364" y="2879724"/>
            <a:chExt cx="438151" cy="3621110"/>
          </a:xfrm>
        </p:grpSpPr>
        <p:pic>
          <p:nvPicPr>
            <p:cNvPr id="5" name="Picture 6" descr="E:\Usuarios\Nieves\Desktop\PORTUGUES-02.png"/>
            <p:cNvPicPr>
              <a:picLocks noChangeAspect="1" noChangeArrowheads="1"/>
            </p:cNvPicPr>
            <p:nvPr/>
          </p:nvPicPr>
          <p:blipFill>
            <a:blip r:embed="rId3"/>
            <a:srcRect/>
            <a:stretch>
              <a:fillRect/>
            </a:stretch>
          </p:blipFill>
          <p:spPr bwMode="auto">
            <a:xfrm>
              <a:off x="3000364" y="4000504"/>
              <a:ext cx="438150" cy="328613"/>
            </a:xfrm>
            <a:prstGeom prst="rect">
              <a:avLst/>
            </a:prstGeom>
            <a:noFill/>
          </p:spPr>
        </p:pic>
        <p:pic>
          <p:nvPicPr>
            <p:cNvPr id="6" name="Picture 7" descr="E:\Usuarios\Nieves\Desktop\FRANCES-02.png"/>
            <p:cNvPicPr>
              <a:picLocks noChangeAspect="1" noChangeArrowheads="1"/>
            </p:cNvPicPr>
            <p:nvPr/>
          </p:nvPicPr>
          <p:blipFill>
            <a:blip r:embed="rId4"/>
            <a:srcRect/>
            <a:stretch>
              <a:fillRect/>
            </a:stretch>
          </p:blipFill>
          <p:spPr bwMode="auto">
            <a:xfrm>
              <a:off x="3000364" y="4572008"/>
              <a:ext cx="438151" cy="328612"/>
            </a:xfrm>
            <a:prstGeom prst="rect">
              <a:avLst/>
            </a:prstGeom>
            <a:noFill/>
          </p:spPr>
        </p:pic>
        <p:pic>
          <p:nvPicPr>
            <p:cNvPr id="7" name="Picture 8" descr="E:\Usuarios\Nieves\Desktop\ITALIANO-02.png"/>
            <p:cNvPicPr>
              <a:picLocks noChangeAspect="1" noChangeArrowheads="1"/>
            </p:cNvPicPr>
            <p:nvPr/>
          </p:nvPicPr>
          <p:blipFill>
            <a:blip r:embed="rId5"/>
            <a:srcRect/>
            <a:stretch>
              <a:fillRect/>
            </a:stretch>
          </p:blipFill>
          <p:spPr bwMode="auto">
            <a:xfrm>
              <a:off x="3000364" y="5100651"/>
              <a:ext cx="438150" cy="328613"/>
            </a:xfrm>
            <a:prstGeom prst="rect">
              <a:avLst/>
            </a:prstGeom>
            <a:noFill/>
          </p:spPr>
        </p:pic>
        <p:pic>
          <p:nvPicPr>
            <p:cNvPr id="8" name="Picture 9" descr="E:\Usuarios\Nieves\Desktop\ALEMAN-02.png"/>
            <p:cNvPicPr>
              <a:picLocks noChangeAspect="1" noChangeArrowheads="1"/>
            </p:cNvPicPr>
            <p:nvPr/>
          </p:nvPicPr>
          <p:blipFill>
            <a:blip r:embed="rId6"/>
            <a:srcRect/>
            <a:stretch>
              <a:fillRect/>
            </a:stretch>
          </p:blipFill>
          <p:spPr bwMode="auto">
            <a:xfrm>
              <a:off x="3000364" y="5643578"/>
              <a:ext cx="438150" cy="328612"/>
            </a:xfrm>
            <a:prstGeom prst="rect">
              <a:avLst/>
            </a:prstGeom>
            <a:noFill/>
          </p:spPr>
        </p:pic>
        <p:pic>
          <p:nvPicPr>
            <p:cNvPr id="9" name="Picture 10" descr="E:\Usuarios\Nieves\Desktop\RUSO-02.png"/>
            <p:cNvPicPr>
              <a:picLocks noChangeAspect="1" noChangeArrowheads="1"/>
            </p:cNvPicPr>
            <p:nvPr/>
          </p:nvPicPr>
          <p:blipFill>
            <a:blip r:embed="rId7"/>
            <a:srcRect/>
            <a:stretch>
              <a:fillRect/>
            </a:stretch>
          </p:blipFill>
          <p:spPr bwMode="auto">
            <a:xfrm>
              <a:off x="3000364" y="6172222"/>
              <a:ext cx="438150" cy="328612"/>
            </a:xfrm>
            <a:prstGeom prst="rect">
              <a:avLst/>
            </a:prstGeom>
            <a:noFill/>
          </p:spPr>
        </p:pic>
        <p:pic>
          <p:nvPicPr>
            <p:cNvPr id="10" name="Picture 5" descr="E:\Usuarios\Nieves\Desktop\INGLES-02.png"/>
            <p:cNvPicPr>
              <a:picLocks noChangeAspect="1" noChangeArrowheads="1"/>
            </p:cNvPicPr>
            <p:nvPr/>
          </p:nvPicPr>
          <p:blipFill>
            <a:blip r:embed="rId8"/>
            <a:srcRect/>
            <a:stretch>
              <a:fillRect/>
            </a:stretch>
          </p:blipFill>
          <p:spPr bwMode="auto">
            <a:xfrm>
              <a:off x="3008305" y="3475040"/>
              <a:ext cx="420687" cy="311150"/>
            </a:xfrm>
            <a:prstGeom prst="rect">
              <a:avLst/>
            </a:prstGeom>
            <a:noFill/>
          </p:spPr>
        </p:pic>
        <p:pic>
          <p:nvPicPr>
            <p:cNvPr id="1028" name="Picture 4" descr="E:\Usuarios\Nieves\Desktop\arggg-02.png"/>
            <p:cNvPicPr>
              <a:picLocks noChangeAspect="1" noChangeArrowheads="1"/>
            </p:cNvPicPr>
            <p:nvPr/>
          </p:nvPicPr>
          <p:blipFill>
            <a:blip r:embed="rId9"/>
            <a:srcRect/>
            <a:stretch>
              <a:fillRect/>
            </a:stretch>
          </p:blipFill>
          <p:spPr bwMode="auto">
            <a:xfrm>
              <a:off x="3000364" y="2879724"/>
              <a:ext cx="427038" cy="334962"/>
            </a:xfrm>
            <a:prstGeom prst="rect">
              <a:avLst/>
            </a:prstGeom>
            <a:noFill/>
          </p:spPr>
        </p:pic>
      </p:grpSp>
      <p:pic>
        <p:nvPicPr>
          <p:cNvPr id="11" name="Picture 5"/>
          <p:cNvPicPr>
            <a:picLocks noChangeAspect="1"/>
          </p:cNvPicPr>
          <p:nvPr/>
        </p:nvPicPr>
        <p:blipFill>
          <a:blip r:embed="rId10"/>
          <a:stretch>
            <a:fillRect/>
          </a:stretch>
        </p:blipFill>
        <p:spPr>
          <a:xfrm>
            <a:off x="3347864" y="207885"/>
            <a:ext cx="2880320" cy="2752305"/>
          </a:xfrm>
          <a:prstGeom prst="rect">
            <a:avLst/>
          </a:prstGeom>
        </p:spPr>
      </p:pic>
    </p:spTree>
    <p:extLst>
      <p:ext uri="{BB962C8B-B14F-4D97-AF65-F5344CB8AC3E}">
        <p14:creationId xmlns:p14="http://schemas.microsoft.com/office/powerpoint/2010/main" val="3654894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
                                            <p:bg/>
                                          </p:spTgt>
                                        </p:tgtEl>
                                        <p:attrNameLst>
                                          <p:attrName>style.visibility</p:attrName>
                                        </p:attrNameLst>
                                      </p:cBhvr>
                                      <p:to>
                                        <p:strVal val="visible"/>
                                      </p:to>
                                    </p:set>
                                    <p:animEffect transition="in" filter="wipe(up)">
                                      <p:cBhvr>
                                        <p:cTn id="20" dur="500"/>
                                        <p:tgtEl>
                                          <p:spTgt spid="3">
                                            <p:bg/>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up)">
                                      <p:cBhvr>
                                        <p:cTn id="23" dur="500"/>
                                        <p:tgtEl>
                                          <p:spTgt spid="3">
                                            <p:txEl>
                                              <p:pRg st="0" end="0"/>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wipe(up)">
                                      <p:cBhvr>
                                        <p:cTn id="26" dur="500"/>
                                        <p:tgtEl>
                                          <p:spTgt spid="3">
                                            <p:txEl>
                                              <p:pRg st="1" end="1"/>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wipe(up)">
                                      <p:cBhvr>
                                        <p:cTn id="29" dur="500"/>
                                        <p:tgtEl>
                                          <p:spTgt spid="3">
                                            <p:txEl>
                                              <p:pRg st="2" end="2"/>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up)">
                                      <p:cBhvr>
                                        <p:cTn id="32" dur="500"/>
                                        <p:tgtEl>
                                          <p:spTgt spid="3">
                                            <p:txEl>
                                              <p:pRg st="3" end="3"/>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wipe(up)">
                                      <p:cBhvr>
                                        <p:cTn id="35" dur="500"/>
                                        <p:tgtEl>
                                          <p:spTgt spid="3">
                                            <p:txEl>
                                              <p:pRg st="4" end="4"/>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wipe(up)">
                                      <p:cBhvr>
                                        <p:cTn id="38" dur="500"/>
                                        <p:tgtEl>
                                          <p:spTgt spid="3">
                                            <p:txEl>
                                              <p:pRg st="5" end="5"/>
                                            </p:txEl>
                                          </p:spTgt>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wipe(up)">
                                      <p:cBhvr>
                                        <p:cTn id="4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41A3C9CB-6B47-44F9-AD2A-08448EA219BC}" type="slidenum">
              <a:rPr lang="en-US" sz="1400">
                <a:latin typeface="+mn-lt"/>
              </a:rPr>
              <a:pPr algn="r">
                <a:defRPr/>
              </a:pPr>
              <a:t>55</a:t>
            </a:fld>
            <a:endParaRPr lang="en-US" sz="1400">
              <a:latin typeface="+mn-lt"/>
            </a:endParaRPr>
          </a:p>
        </p:txBody>
      </p:sp>
      <p:graphicFrame>
        <p:nvGraphicFramePr>
          <p:cNvPr id="78851" name="Object 2"/>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19458" name="Diapositiva" r:id="rId3" imgW="4572000" imgH="3429000" progId="PowerPoint.Slide.8">
                  <p:embed/>
                </p:oleObj>
              </mc:Choice>
              <mc:Fallback>
                <p:oleObj name="Diapositiva" r:id="rId3" imgW="4572000" imgH="3429000" progId="PowerPoint.Slide.8">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4 Marcador de pie de página"/>
          <p:cNvSpPr>
            <a:spLocks noGrp="1"/>
          </p:cNvSpPr>
          <p:nvPr>
            <p:ph type="ftr" sz="quarter" idx="11"/>
          </p:nvPr>
        </p:nvSpPr>
        <p:spPr/>
        <p:txBody>
          <a:bodyPr/>
          <a:lstStyle/>
          <a:p>
            <a:pPr>
              <a:defRPr/>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762000" y="381000"/>
            <a:ext cx="7696200" cy="762000"/>
          </a:xfrm>
          <a:solidFill>
            <a:schemeClr val="bg1">
              <a:lumMod val="20000"/>
              <a:lumOff val="80000"/>
            </a:schemeClr>
          </a:solidFill>
          <a:ln w="76200" cap="flat" algn="ctr">
            <a:solidFill>
              <a:schemeClr val="accent2">
                <a:lumMod val="50000"/>
                <a:lumOff val="50000"/>
              </a:schemeClr>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sz="36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Introducción - Internet</a:t>
            </a:r>
          </a:p>
        </p:txBody>
      </p:sp>
      <p:sp>
        <p:nvSpPr>
          <p:cNvPr id="144387" name="Rectangle 3"/>
          <p:cNvSpPr>
            <a:spLocks noGrp="1" noChangeArrowheads="1"/>
          </p:cNvSpPr>
          <p:nvPr>
            <p:ph type="body" idx="1"/>
          </p:nvPr>
        </p:nvSpPr>
        <p:spPr>
          <a:xfrm>
            <a:off x="762000" y="1447800"/>
            <a:ext cx="7772400" cy="5029200"/>
          </a:xfrm>
          <a:gradFill rotWithShape="0">
            <a:gsLst>
              <a:gs pos="0">
                <a:schemeClr val="hlink"/>
              </a:gs>
              <a:gs pos="50000">
                <a:srgbClr val="006699"/>
              </a:gs>
              <a:gs pos="100000">
                <a:schemeClr val="hlink"/>
              </a:gs>
            </a:gsLst>
            <a:lin ang="5400000" scaled="1"/>
          </a:gradFill>
          <a:ln w="76200" cap="flat">
            <a:solidFill>
              <a:srgbClr val="FFFFFF"/>
            </a:solidFill>
          </a:ln>
        </p:spPr>
        <p:txBody>
          <a:bodyPr/>
          <a:lstStyle/>
          <a:p>
            <a:pPr>
              <a:lnSpc>
                <a:spcPct val="90000"/>
              </a:lnSpc>
              <a:defRPr/>
            </a:pPr>
            <a:r>
              <a:rPr lang="es-ES_tradnl" b="1" i="1" dirty="0">
                <a:solidFill>
                  <a:schemeClr val="accent2">
                    <a:lumMod val="10000"/>
                    <a:lumOff val="90000"/>
                  </a:schemeClr>
                </a:solidFill>
                <a:latin typeface="Arial" pitchFamily="34" charset="0"/>
              </a:rPr>
              <a:t>Red de Redes</a:t>
            </a:r>
          </a:p>
          <a:p>
            <a:pPr>
              <a:lnSpc>
                <a:spcPct val="90000"/>
              </a:lnSpc>
              <a:defRPr/>
            </a:pPr>
            <a:r>
              <a:rPr lang="es-ES_tradnl" b="1" i="1" dirty="0">
                <a:latin typeface="Arial" pitchFamily="34" charset="0"/>
              </a:rPr>
              <a:t>Origen  </a:t>
            </a:r>
            <a:r>
              <a:rPr lang="es-ES_tradnl" sz="3600" b="1" i="1" dirty="0">
                <a:solidFill>
                  <a:srgbClr val="FF0000"/>
                </a:solidFill>
                <a:latin typeface="Arial" pitchFamily="34" charset="0"/>
                <a:sym typeface="Wingdings 3" pitchFamily="18" charset="2"/>
              </a:rPr>
              <a:t></a:t>
            </a:r>
            <a:r>
              <a:rPr lang="es-ES_tradnl" sz="3600" b="1" i="1" dirty="0">
                <a:solidFill>
                  <a:srgbClr val="FF0000"/>
                </a:solidFill>
                <a:latin typeface="Arial" pitchFamily="34" charset="0"/>
              </a:rPr>
              <a:t> </a:t>
            </a:r>
            <a:r>
              <a:rPr lang="es-ES_tradnl" b="1" i="1" dirty="0">
                <a:latin typeface="Arial" pitchFamily="34" charset="0"/>
              </a:rPr>
              <a:t>     Ministerio de Defensa 			   Americano (</a:t>
            </a:r>
            <a:r>
              <a:rPr lang="es-ES_tradnl" b="1" i="1" dirty="0" err="1">
                <a:latin typeface="Arial" pitchFamily="34" charset="0"/>
              </a:rPr>
              <a:t>ARPAnet</a:t>
            </a:r>
            <a:r>
              <a:rPr lang="es-ES_tradnl" b="1" i="1" dirty="0">
                <a:latin typeface="Arial" pitchFamily="34" charset="0"/>
              </a:rPr>
              <a:t>)</a:t>
            </a:r>
          </a:p>
          <a:p>
            <a:pPr>
              <a:lnSpc>
                <a:spcPct val="90000"/>
              </a:lnSpc>
              <a:buFontTx/>
              <a:buNone/>
              <a:defRPr/>
            </a:pPr>
            <a:r>
              <a:rPr lang="es-ES_tradnl" b="1" i="1" dirty="0">
                <a:latin typeface="Arial" pitchFamily="34" charset="0"/>
              </a:rPr>
              <a:t>				   </a:t>
            </a:r>
            <a:r>
              <a:rPr lang="es-ES_tradnl" sz="1800" b="1" i="1" dirty="0">
                <a:latin typeface="Arial" pitchFamily="34" charset="0"/>
              </a:rPr>
              <a:t>(Agencia de Programas Avanzados de                      			       Investigación)</a:t>
            </a:r>
            <a:r>
              <a:rPr lang="es-ES_tradnl" b="1" i="1" dirty="0">
                <a:latin typeface="Arial" pitchFamily="34" charset="0"/>
              </a:rPr>
              <a:t>	</a:t>
            </a:r>
          </a:p>
          <a:p>
            <a:pPr>
              <a:lnSpc>
                <a:spcPct val="90000"/>
              </a:lnSpc>
              <a:defRPr/>
            </a:pPr>
            <a:r>
              <a:rPr lang="es-ES_tradnl" b="1" i="1" dirty="0">
                <a:latin typeface="Arial" pitchFamily="34" charset="0"/>
              </a:rPr>
              <a:t>Embrión de las Superautopistas de la información.</a:t>
            </a:r>
          </a:p>
          <a:p>
            <a:pPr>
              <a:lnSpc>
                <a:spcPct val="90000"/>
              </a:lnSpc>
              <a:defRPr/>
            </a:pPr>
            <a:r>
              <a:rPr lang="es-ES_tradnl" b="1" i="1" dirty="0">
                <a:latin typeface="Arial" pitchFamily="34" charset="0"/>
              </a:rPr>
              <a:t>Conjunto de redes de computadores interconectadas.       </a:t>
            </a:r>
          </a:p>
        </p:txBody>
      </p:sp>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4386"/>
                                        </p:tgtEl>
                                        <p:attrNameLst>
                                          <p:attrName>style.visibility</p:attrName>
                                        </p:attrNameLst>
                                      </p:cBhvr>
                                      <p:to>
                                        <p:strVal val="visible"/>
                                      </p:to>
                                    </p:set>
                                    <p:anim calcmode="lin" valueType="num">
                                      <p:cBhvr>
                                        <p:cTn id="7" dur="1000" fill="hold"/>
                                        <p:tgtEl>
                                          <p:spTgt spid="144386"/>
                                        </p:tgtEl>
                                        <p:attrNameLst>
                                          <p:attrName>ppt_w</p:attrName>
                                        </p:attrNameLst>
                                      </p:cBhvr>
                                      <p:tavLst>
                                        <p:tav tm="0">
                                          <p:val>
                                            <p:fltVal val="0"/>
                                          </p:val>
                                        </p:tav>
                                        <p:tav tm="100000">
                                          <p:val>
                                            <p:strVal val="#ppt_w"/>
                                          </p:val>
                                        </p:tav>
                                      </p:tavLst>
                                    </p:anim>
                                    <p:anim calcmode="lin" valueType="num">
                                      <p:cBhvr>
                                        <p:cTn id="8" dur="1000" fill="hold"/>
                                        <p:tgtEl>
                                          <p:spTgt spid="144386"/>
                                        </p:tgtEl>
                                        <p:attrNameLst>
                                          <p:attrName>ppt_h</p:attrName>
                                        </p:attrNameLst>
                                      </p:cBhvr>
                                      <p:tavLst>
                                        <p:tav tm="0">
                                          <p:val>
                                            <p:fltVal val="0"/>
                                          </p:val>
                                        </p:tav>
                                        <p:tav tm="100000">
                                          <p:val>
                                            <p:strVal val="#ppt_h"/>
                                          </p:val>
                                        </p:tav>
                                      </p:tavLst>
                                    </p:anim>
                                    <p:anim calcmode="lin" valueType="num">
                                      <p:cBhvr>
                                        <p:cTn id="9" dur="1000" fill="hold"/>
                                        <p:tgtEl>
                                          <p:spTgt spid="144386"/>
                                        </p:tgtEl>
                                        <p:attrNameLst>
                                          <p:attrName>style.rotation</p:attrName>
                                        </p:attrNameLst>
                                      </p:cBhvr>
                                      <p:tavLst>
                                        <p:tav tm="0">
                                          <p:val>
                                            <p:fltVal val="90"/>
                                          </p:val>
                                        </p:tav>
                                        <p:tav tm="100000">
                                          <p:val>
                                            <p:fltVal val="0"/>
                                          </p:val>
                                        </p:tav>
                                      </p:tavLst>
                                    </p:anim>
                                    <p:animEffect transition="in" filter="fade">
                                      <p:cBhvr>
                                        <p:cTn id="10" dur="1000"/>
                                        <p:tgtEl>
                                          <p:spTgt spid="14438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44387">
                                            <p:bg/>
                                          </p:spTgt>
                                        </p:tgtEl>
                                        <p:attrNameLst>
                                          <p:attrName>style.visibility</p:attrName>
                                        </p:attrNameLst>
                                      </p:cBhvr>
                                      <p:to>
                                        <p:strVal val="visible"/>
                                      </p:to>
                                    </p:set>
                                    <p:anim calcmode="lin" valueType="num">
                                      <p:cBhvr>
                                        <p:cTn id="15" dur="1000" fill="hold"/>
                                        <p:tgtEl>
                                          <p:spTgt spid="144387">
                                            <p:bg/>
                                          </p:spTgt>
                                        </p:tgtEl>
                                        <p:attrNameLst>
                                          <p:attrName>ppt_w</p:attrName>
                                        </p:attrNameLst>
                                      </p:cBhvr>
                                      <p:tavLst>
                                        <p:tav tm="0">
                                          <p:val>
                                            <p:fltVal val="0"/>
                                          </p:val>
                                        </p:tav>
                                        <p:tav tm="100000">
                                          <p:val>
                                            <p:strVal val="#ppt_w"/>
                                          </p:val>
                                        </p:tav>
                                      </p:tavLst>
                                    </p:anim>
                                    <p:anim calcmode="lin" valueType="num">
                                      <p:cBhvr>
                                        <p:cTn id="16" dur="1000" fill="hold"/>
                                        <p:tgtEl>
                                          <p:spTgt spid="144387">
                                            <p:bg/>
                                          </p:spTgt>
                                        </p:tgtEl>
                                        <p:attrNameLst>
                                          <p:attrName>ppt_h</p:attrName>
                                        </p:attrNameLst>
                                      </p:cBhvr>
                                      <p:tavLst>
                                        <p:tav tm="0">
                                          <p:val>
                                            <p:fltVal val="0"/>
                                          </p:val>
                                        </p:tav>
                                        <p:tav tm="100000">
                                          <p:val>
                                            <p:strVal val="#ppt_h"/>
                                          </p:val>
                                        </p:tav>
                                      </p:tavLst>
                                    </p:anim>
                                    <p:anim calcmode="lin" valueType="num">
                                      <p:cBhvr>
                                        <p:cTn id="17" dur="1000" fill="hold"/>
                                        <p:tgtEl>
                                          <p:spTgt spid="144387">
                                            <p:bg/>
                                          </p:spTgt>
                                        </p:tgtEl>
                                        <p:attrNameLst>
                                          <p:attrName>style.rotation</p:attrName>
                                        </p:attrNameLst>
                                      </p:cBhvr>
                                      <p:tavLst>
                                        <p:tav tm="0">
                                          <p:val>
                                            <p:fltVal val="90"/>
                                          </p:val>
                                        </p:tav>
                                        <p:tav tm="100000">
                                          <p:val>
                                            <p:fltVal val="0"/>
                                          </p:val>
                                        </p:tav>
                                      </p:tavLst>
                                    </p:anim>
                                    <p:animEffect transition="in" filter="fade">
                                      <p:cBhvr>
                                        <p:cTn id="18" dur="1000"/>
                                        <p:tgtEl>
                                          <p:spTgt spid="144387">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44387">
                                            <p:txEl>
                                              <p:pRg st="0" end="0"/>
                                            </p:txEl>
                                          </p:spTgt>
                                        </p:tgtEl>
                                        <p:attrNameLst>
                                          <p:attrName>style.visibility</p:attrName>
                                        </p:attrNameLst>
                                      </p:cBhvr>
                                      <p:to>
                                        <p:strVal val="visible"/>
                                      </p:to>
                                    </p:set>
                                    <p:anim calcmode="lin" valueType="num">
                                      <p:cBhvr>
                                        <p:cTn id="23" dur="1000" fill="hold"/>
                                        <p:tgtEl>
                                          <p:spTgt spid="144387">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144387">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144387">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144387">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44387">
                                            <p:txEl>
                                              <p:pRg st="1" end="1"/>
                                            </p:txEl>
                                          </p:spTgt>
                                        </p:tgtEl>
                                        <p:attrNameLst>
                                          <p:attrName>style.visibility</p:attrName>
                                        </p:attrNameLst>
                                      </p:cBhvr>
                                      <p:to>
                                        <p:strVal val="visible"/>
                                      </p:to>
                                    </p:set>
                                    <p:anim calcmode="lin" valueType="num">
                                      <p:cBhvr>
                                        <p:cTn id="31" dur="1000" fill="hold"/>
                                        <p:tgtEl>
                                          <p:spTgt spid="144387">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144387">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144387">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144387">
                                            <p:txEl>
                                              <p:pRg st="1" end="1"/>
                                            </p:txEl>
                                          </p:spTgt>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144387">
                                            <p:txEl>
                                              <p:pRg st="2" end="2"/>
                                            </p:txEl>
                                          </p:spTgt>
                                        </p:tgtEl>
                                        <p:attrNameLst>
                                          <p:attrName>style.visibility</p:attrName>
                                        </p:attrNameLst>
                                      </p:cBhvr>
                                      <p:to>
                                        <p:strVal val="visible"/>
                                      </p:to>
                                    </p:set>
                                    <p:anim calcmode="lin" valueType="num">
                                      <p:cBhvr>
                                        <p:cTn id="37" dur="1000" fill="hold"/>
                                        <p:tgtEl>
                                          <p:spTgt spid="144387">
                                            <p:txEl>
                                              <p:pRg st="2" end="2"/>
                                            </p:txEl>
                                          </p:spTgt>
                                        </p:tgtEl>
                                        <p:attrNameLst>
                                          <p:attrName>ppt_w</p:attrName>
                                        </p:attrNameLst>
                                      </p:cBhvr>
                                      <p:tavLst>
                                        <p:tav tm="0">
                                          <p:val>
                                            <p:fltVal val="0"/>
                                          </p:val>
                                        </p:tav>
                                        <p:tav tm="100000">
                                          <p:val>
                                            <p:strVal val="#ppt_w"/>
                                          </p:val>
                                        </p:tav>
                                      </p:tavLst>
                                    </p:anim>
                                    <p:anim calcmode="lin" valueType="num">
                                      <p:cBhvr>
                                        <p:cTn id="38" dur="1000" fill="hold"/>
                                        <p:tgtEl>
                                          <p:spTgt spid="144387">
                                            <p:txEl>
                                              <p:pRg st="2" end="2"/>
                                            </p:txEl>
                                          </p:spTgt>
                                        </p:tgtEl>
                                        <p:attrNameLst>
                                          <p:attrName>ppt_h</p:attrName>
                                        </p:attrNameLst>
                                      </p:cBhvr>
                                      <p:tavLst>
                                        <p:tav tm="0">
                                          <p:val>
                                            <p:fltVal val="0"/>
                                          </p:val>
                                        </p:tav>
                                        <p:tav tm="100000">
                                          <p:val>
                                            <p:strVal val="#ppt_h"/>
                                          </p:val>
                                        </p:tav>
                                      </p:tavLst>
                                    </p:anim>
                                    <p:anim calcmode="lin" valueType="num">
                                      <p:cBhvr>
                                        <p:cTn id="39" dur="1000" fill="hold"/>
                                        <p:tgtEl>
                                          <p:spTgt spid="144387">
                                            <p:txEl>
                                              <p:pRg st="2" end="2"/>
                                            </p:txEl>
                                          </p:spTgt>
                                        </p:tgtEl>
                                        <p:attrNameLst>
                                          <p:attrName>style.rotation</p:attrName>
                                        </p:attrNameLst>
                                      </p:cBhvr>
                                      <p:tavLst>
                                        <p:tav tm="0">
                                          <p:val>
                                            <p:fltVal val="90"/>
                                          </p:val>
                                        </p:tav>
                                        <p:tav tm="100000">
                                          <p:val>
                                            <p:fltVal val="0"/>
                                          </p:val>
                                        </p:tav>
                                      </p:tavLst>
                                    </p:anim>
                                    <p:animEffect transition="in" filter="fade">
                                      <p:cBhvr>
                                        <p:cTn id="40" dur="1000"/>
                                        <p:tgtEl>
                                          <p:spTgt spid="144387">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grpId="0" nodeType="clickEffect">
                                  <p:stCondLst>
                                    <p:cond delay="0"/>
                                  </p:stCondLst>
                                  <p:childTnLst>
                                    <p:set>
                                      <p:cBhvr>
                                        <p:cTn id="44" dur="1" fill="hold">
                                          <p:stCondLst>
                                            <p:cond delay="0"/>
                                          </p:stCondLst>
                                        </p:cTn>
                                        <p:tgtEl>
                                          <p:spTgt spid="144387">
                                            <p:txEl>
                                              <p:pRg st="3" end="3"/>
                                            </p:txEl>
                                          </p:spTgt>
                                        </p:tgtEl>
                                        <p:attrNameLst>
                                          <p:attrName>style.visibility</p:attrName>
                                        </p:attrNameLst>
                                      </p:cBhvr>
                                      <p:to>
                                        <p:strVal val="visible"/>
                                      </p:to>
                                    </p:set>
                                    <p:anim calcmode="lin" valueType="num">
                                      <p:cBhvr>
                                        <p:cTn id="45" dur="1000" fill="hold"/>
                                        <p:tgtEl>
                                          <p:spTgt spid="144387">
                                            <p:txEl>
                                              <p:pRg st="3" end="3"/>
                                            </p:txEl>
                                          </p:spTgt>
                                        </p:tgtEl>
                                        <p:attrNameLst>
                                          <p:attrName>ppt_w</p:attrName>
                                        </p:attrNameLst>
                                      </p:cBhvr>
                                      <p:tavLst>
                                        <p:tav tm="0">
                                          <p:val>
                                            <p:fltVal val="0"/>
                                          </p:val>
                                        </p:tav>
                                        <p:tav tm="100000">
                                          <p:val>
                                            <p:strVal val="#ppt_w"/>
                                          </p:val>
                                        </p:tav>
                                      </p:tavLst>
                                    </p:anim>
                                    <p:anim calcmode="lin" valueType="num">
                                      <p:cBhvr>
                                        <p:cTn id="46" dur="1000" fill="hold"/>
                                        <p:tgtEl>
                                          <p:spTgt spid="144387">
                                            <p:txEl>
                                              <p:pRg st="3" end="3"/>
                                            </p:txEl>
                                          </p:spTgt>
                                        </p:tgtEl>
                                        <p:attrNameLst>
                                          <p:attrName>ppt_h</p:attrName>
                                        </p:attrNameLst>
                                      </p:cBhvr>
                                      <p:tavLst>
                                        <p:tav tm="0">
                                          <p:val>
                                            <p:fltVal val="0"/>
                                          </p:val>
                                        </p:tav>
                                        <p:tav tm="100000">
                                          <p:val>
                                            <p:strVal val="#ppt_h"/>
                                          </p:val>
                                        </p:tav>
                                      </p:tavLst>
                                    </p:anim>
                                    <p:anim calcmode="lin" valueType="num">
                                      <p:cBhvr>
                                        <p:cTn id="47" dur="1000" fill="hold"/>
                                        <p:tgtEl>
                                          <p:spTgt spid="144387">
                                            <p:txEl>
                                              <p:pRg st="3" end="3"/>
                                            </p:txEl>
                                          </p:spTgt>
                                        </p:tgtEl>
                                        <p:attrNameLst>
                                          <p:attrName>style.rotation</p:attrName>
                                        </p:attrNameLst>
                                      </p:cBhvr>
                                      <p:tavLst>
                                        <p:tav tm="0">
                                          <p:val>
                                            <p:fltVal val="90"/>
                                          </p:val>
                                        </p:tav>
                                        <p:tav tm="100000">
                                          <p:val>
                                            <p:fltVal val="0"/>
                                          </p:val>
                                        </p:tav>
                                      </p:tavLst>
                                    </p:anim>
                                    <p:animEffect transition="in" filter="fade">
                                      <p:cBhvr>
                                        <p:cTn id="48" dur="1000"/>
                                        <p:tgtEl>
                                          <p:spTgt spid="144387">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grpId="0" nodeType="clickEffect">
                                  <p:stCondLst>
                                    <p:cond delay="0"/>
                                  </p:stCondLst>
                                  <p:childTnLst>
                                    <p:set>
                                      <p:cBhvr>
                                        <p:cTn id="52" dur="1" fill="hold">
                                          <p:stCondLst>
                                            <p:cond delay="0"/>
                                          </p:stCondLst>
                                        </p:cTn>
                                        <p:tgtEl>
                                          <p:spTgt spid="144387">
                                            <p:txEl>
                                              <p:pRg st="4" end="4"/>
                                            </p:txEl>
                                          </p:spTgt>
                                        </p:tgtEl>
                                        <p:attrNameLst>
                                          <p:attrName>style.visibility</p:attrName>
                                        </p:attrNameLst>
                                      </p:cBhvr>
                                      <p:to>
                                        <p:strVal val="visible"/>
                                      </p:to>
                                    </p:set>
                                    <p:anim calcmode="lin" valueType="num">
                                      <p:cBhvr>
                                        <p:cTn id="53" dur="1000" fill="hold"/>
                                        <p:tgtEl>
                                          <p:spTgt spid="144387">
                                            <p:txEl>
                                              <p:pRg st="4" end="4"/>
                                            </p:txEl>
                                          </p:spTgt>
                                        </p:tgtEl>
                                        <p:attrNameLst>
                                          <p:attrName>ppt_w</p:attrName>
                                        </p:attrNameLst>
                                      </p:cBhvr>
                                      <p:tavLst>
                                        <p:tav tm="0">
                                          <p:val>
                                            <p:fltVal val="0"/>
                                          </p:val>
                                        </p:tav>
                                        <p:tav tm="100000">
                                          <p:val>
                                            <p:strVal val="#ppt_w"/>
                                          </p:val>
                                        </p:tav>
                                      </p:tavLst>
                                    </p:anim>
                                    <p:anim calcmode="lin" valueType="num">
                                      <p:cBhvr>
                                        <p:cTn id="54" dur="1000" fill="hold"/>
                                        <p:tgtEl>
                                          <p:spTgt spid="144387">
                                            <p:txEl>
                                              <p:pRg st="4" end="4"/>
                                            </p:txEl>
                                          </p:spTgt>
                                        </p:tgtEl>
                                        <p:attrNameLst>
                                          <p:attrName>ppt_h</p:attrName>
                                        </p:attrNameLst>
                                      </p:cBhvr>
                                      <p:tavLst>
                                        <p:tav tm="0">
                                          <p:val>
                                            <p:fltVal val="0"/>
                                          </p:val>
                                        </p:tav>
                                        <p:tav tm="100000">
                                          <p:val>
                                            <p:strVal val="#ppt_h"/>
                                          </p:val>
                                        </p:tav>
                                      </p:tavLst>
                                    </p:anim>
                                    <p:anim calcmode="lin" valueType="num">
                                      <p:cBhvr>
                                        <p:cTn id="55" dur="1000" fill="hold"/>
                                        <p:tgtEl>
                                          <p:spTgt spid="144387">
                                            <p:txEl>
                                              <p:pRg st="4" end="4"/>
                                            </p:txEl>
                                          </p:spTgt>
                                        </p:tgtEl>
                                        <p:attrNameLst>
                                          <p:attrName>style.rotation</p:attrName>
                                        </p:attrNameLst>
                                      </p:cBhvr>
                                      <p:tavLst>
                                        <p:tav tm="0">
                                          <p:val>
                                            <p:fltVal val="90"/>
                                          </p:val>
                                        </p:tav>
                                        <p:tav tm="100000">
                                          <p:val>
                                            <p:fltVal val="0"/>
                                          </p:val>
                                        </p:tav>
                                      </p:tavLst>
                                    </p:anim>
                                    <p:animEffect transition="in" filter="fade">
                                      <p:cBhvr>
                                        <p:cTn id="56" dur="1000"/>
                                        <p:tgtEl>
                                          <p:spTgt spid="1443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animBg="1"/>
      <p:bldP spid="144387" grpId="0" uiExpand="1"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p:cNvSpPr>
            <a:spLocks noGrp="1"/>
          </p:cNvSpPr>
          <p:nvPr>
            <p:ph type="ftr" sz="quarter" idx="11"/>
          </p:nvPr>
        </p:nvSpPr>
        <p:spPr/>
        <p:txBody>
          <a:bodyPr/>
          <a:lstStyle/>
          <a:p>
            <a:pPr>
              <a:defRPr/>
            </a:pPr>
            <a:endParaRPr lang="es-ES"/>
          </a:p>
        </p:txBody>
      </p:sp>
      <p:sp>
        <p:nvSpPr>
          <p:cNvPr id="173058" name="Rectangle 2"/>
          <p:cNvSpPr>
            <a:spLocks noGrp="1" noChangeArrowheads="1"/>
          </p:cNvSpPr>
          <p:nvPr>
            <p:ph type="title"/>
          </p:nvPr>
        </p:nvSpPr>
        <p:spPr>
          <a:xfrm>
            <a:off x="1475656" y="35331"/>
            <a:ext cx="6840760" cy="762000"/>
          </a:xfrm>
          <a:gradFill rotWithShape="0">
            <a:gsLst>
              <a:gs pos="0">
                <a:srgbClr val="003366"/>
              </a:gs>
              <a:gs pos="50000">
                <a:srgbClr val="0099CC"/>
              </a:gs>
              <a:gs pos="100000">
                <a:srgbClr val="003366"/>
              </a:gs>
            </a:gsLst>
            <a:lin ang="2700000" scaled="1"/>
          </a:gradFill>
          <a:ln w="76200" cap="flat">
            <a:solidFill>
              <a:srgbClr val="CCFFFF"/>
            </a:solidFill>
          </a:ln>
        </p:spPr>
        <p:txBody>
          <a:bodyPr anchor="ctr"/>
          <a:lstStyle/>
          <a:p>
            <a:pPr algn="ctr" eaLnBrk="1" hangingPunct="1">
              <a:defRPr/>
            </a:pPr>
            <a:r>
              <a:rPr lang="es-ES_tradnl" b="1" i="1" dirty="0">
                <a:solidFill>
                  <a:schemeClr val="accent6">
                    <a:lumMod val="20000"/>
                    <a:lumOff val="80000"/>
                  </a:schemeClr>
                </a:solidFill>
                <a:effectLst>
                  <a:outerShdw blurRad="38100" dist="38100" dir="2700000" algn="tl">
                    <a:srgbClr val="000000"/>
                  </a:outerShdw>
                </a:effectLst>
                <a:latin typeface="Arial" pitchFamily="34" charset="0"/>
                <a:cs typeface="Arial" pitchFamily="34" charset="0"/>
              </a:rPr>
              <a:t>Internet - Definición</a:t>
            </a:r>
          </a:p>
        </p:txBody>
      </p:sp>
      <p:sp>
        <p:nvSpPr>
          <p:cNvPr id="24580" name="Rectangle 3"/>
          <p:cNvSpPr>
            <a:spLocks noGrp="1" noChangeArrowheads="1"/>
          </p:cNvSpPr>
          <p:nvPr>
            <p:ph type="body" idx="1"/>
          </p:nvPr>
        </p:nvSpPr>
        <p:spPr>
          <a:xfrm>
            <a:off x="0" y="980728"/>
            <a:ext cx="9144000" cy="5877273"/>
          </a:xfrm>
          <a:solidFill>
            <a:srgbClr val="000080"/>
          </a:solidFill>
          <a:ln w="76200" cap="flat">
            <a:solidFill>
              <a:srgbClr val="00CCFF"/>
            </a:solidFill>
          </a:ln>
        </p:spPr>
        <p:txBody>
          <a:bodyPr/>
          <a:lstStyle/>
          <a:p>
            <a:pPr algn="just" eaLnBrk="1" hangingPunct="1"/>
            <a:r>
              <a:rPr lang="es-ES_tradnl" sz="2800" b="1" i="1" dirty="0">
                <a:latin typeface="Arial" pitchFamily="34" charset="0"/>
                <a:cs typeface="Arial" pitchFamily="34" charset="0"/>
              </a:rPr>
              <a:t>Internet es una plataforma mundial de comunicaciones multimedia (Red WAN). </a:t>
            </a:r>
          </a:p>
          <a:p>
            <a:pPr algn="just" eaLnBrk="1" hangingPunct="1"/>
            <a:r>
              <a:rPr lang="es-ES_tradnl" sz="2800" b="1" i="1" dirty="0">
                <a:solidFill>
                  <a:srgbClr val="FFFF00"/>
                </a:solidFill>
                <a:latin typeface="Arial" pitchFamily="34" charset="0"/>
                <a:cs typeface="Arial" pitchFamily="34" charset="0"/>
              </a:rPr>
              <a:t>Utiliza en el protocolo IP y el direccionamiento de objetos de información, servicios e individuos basado en el DNS (Domain Name System). </a:t>
            </a:r>
          </a:p>
          <a:p>
            <a:pPr algn="just" eaLnBrk="1" hangingPunct="1"/>
            <a:r>
              <a:rPr lang="es-ES_tradnl" sz="2800" b="1" i="1" dirty="0">
                <a:latin typeface="Arial" pitchFamily="34" charset="0"/>
                <a:cs typeface="Arial" pitchFamily="34" charset="0"/>
              </a:rPr>
              <a:t>Vehículo para actividades que se relacionen en cualquier grado con el intercambio de información y de contenido en tiempo real/diferido (voz, datos, video) y de información de comunicaciones y control entre sistemas. </a:t>
            </a:r>
          </a:p>
          <a:p>
            <a:pPr algn="just" eaLnBrk="1" hangingPunct="1"/>
            <a:r>
              <a:rPr lang="es-ES_tradnl" sz="2800" b="1" i="1" dirty="0">
                <a:solidFill>
                  <a:srgbClr val="FFFF00"/>
                </a:solidFill>
                <a:latin typeface="Arial" pitchFamily="34" charset="0"/>
                <a:cs typeface="Arial" pitchFamily="34" charset="0"/>
              </a:rPr>
              <a:t>Operacionaliza diferentes sistemas informáticos y terminales de usuario fijas y/o móviles.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3058"/>
                                        </p:tgtEl>
                                        <p:attrNameLst>
                                          <p:attrName>style.visibility</p:attrName>
                                        </p:attrNameLst>
                                      </p:cBhvr>
                                      <p:to>
                                        <p:strVal val="visible"/>
                                      </p:to>
                                    </p:set>
                                    <p:animEffect transition="in" filter="fade">
                                      <p:cBhvr>
                                        <p:cTn id="7" dur="500"/>
                                        <p:tgtEl>
                                          <p:spTgt spid="17305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4580">
                                            <p:bg/>
                                          </p:spTgt>
                                        </p:tgtEl>
                                        <p:attrNameLst>
                                          <p:attrName>style.visibility</p:attrName>
                                        </p:attrNameLst>
                                      </p:cBhvr>
                                      <p:to>
                                        <p:strVal val="visible"/>
                                      </p:to>
                                    </p:set>
                                    <p:anim calcmode="lin" valueType="num">
                                      <p:cBhvr additive="base">
                                        <p:cTn id="12" dur="500" fill="hold"/>
                                        <p:tgtEl>
                                          <p:spTgt spid="24580">
                                            <p:bg/>
                                          </p:spTgt>
                                        </p:tgtEl>
                                        <p:attrNameLst>
                                          <p:attrName>ppt_x</p:attrName>
                                        </p:attrNameLst>
                                      </p:cBhvr>
                                      <p:tavLst>
                                        <p:tav tm="0">
                                          <p:val>
                                            <p:strVal val="#ppt_x"/>
                                          </p:val>
                                        </p:tav>
                                        <p:tav tm="100000">
                                          <p:val>
                                            <p:strVal val="#ppt_x"/>
                                          </p:val>
                                        </p:tav>
                                      </p:tavLst>
                                    </p:anim>
                                    <p:anim calcmode="lin" valueType="num">
                                      <p:cBhvr additive="base">
                                        <p:cTn id="13" dur="500" fill="hold"/>
                                        <p:tgtEl>
                                          <p:spTgt spid="24580">
                                            <p:bg/>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4580">
                                            <p:txEl>
                                              <p:pRg st="0" end="0"/>
                                            </p:txEl>
                                          </p:spTgt>
                                        </p:tgtEl>
                                        <p:attrNameLst>
                                          <p:attrName>style.visibility</p:attrName>
                                        </p:attrNameLst>
                                      </p:cBhvr>
                                      <p:to>
                                        <p:strVal val="visible"/>
                                      </p:to>
                                    </p:set>
                                    <p:anim calcmode="lin" valueType="num">
                                      <p:cBhvr additive="base">
                                        <p:cTn id="18" dur="500" fill="hold"/>
                                        <p:tgtEl>
                                          <p:spTgt spid="24580">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458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4580">
                                            <p:txEl>
                                              <p:pRg st="1" end="1"/>
                                            </p:txEl>
                                          </p:spTgt>
                                        </p:tgtEl>
                                        <p:attrNameLst>
                                          <p:attrName>style.visibility</p:attrName>
                                        </p:attrNameLst>
                                      </p:cBhvr>
                                      <p:to>
                                        <p:strVal val="visible"/>
                                      </p:to>
                                    </p:set>
                                    <p:anim calcmode="lin" valueType="num">
                                      <p:cBhvr additive="base">
                                        <p:cTn id="24" dur="500" fill="hold"/>
                                        <p:tgtEl>
                                          <p:spTgt spid="24580">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458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4580">
                                            <p:txEl>
                                              <p:pRg st="2" end="2"/>
                                            </p:txEl>
                                          </p:spTgt>
                                        </p:tgtEl>
                                        <p:attrNameLst>
                                          <p:attrName>style.visibility</p:attrName>
                                        </p:attrNameLst>
                                      </p:cBhvr>
                                      <p:to>
                                        <p:strVal val="visible"/>
                                      </p:to>
                                    </p:set>
                                    <p:anim calcmode="lin" valueType="num">
                                      <p:cBhvr additive="base">
                                        <p:cTn id="30" dur="500" fill="hold"/>
                                        <p:tgtEl>
                                          <p:spTgt spid="24580">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458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4580">
                                            <p:txEl>
                                              <p:pRg st="3" end="3"/>
                                            </p:txEl>
                                          </p:spTgt>
                                        </p:tgtEl>
                                        <p:attrNameLst>
                                          <p:attrName>style.visibility</p:attrName>
                                        </p:attrNameLst>
                                      </p:cBhvr>
                                      <p:to>
                                        <p:strVal val="visible"/>
                                      </p:to>
                                    </p:set>
                                    <p:anim calcmode="lin" valueType="num">
                                      <p:cBhvr additive="base">
                                        <p:cTn id="36" dur="500" fill="hold"/>
                                        <p:tgtEl>
                                          <p:spTgt spid="24580">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458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8" grpId="0" animBg="1"/>
      <p:bldP spid="24580"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685800" y="304800"/>
            <a:ext cx="8077200" cy="1143000"/>
          </a:xfrm>
          <a:solidFill>
            <a:schemeClr val="bg1">
              <a:lumMod val="20000"/>
              <a:lumOff val="80000"/>
            </a:schemeClr>
          </a:solidFill>
          <a:ln w="76200" cap="flat" algn="ctr">
            <a:solidFill>
              <a:schemeClr val="accent2">
                <a:lumMod val="50000"/>
                <a:lumOff val="50000"/>
              </a:schemeClr>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sz="3600" b="1" i="1" cap="all">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Internet</a:t>
            </a:r>
            <a:br>
              <a:rPr lang="es-ES_tradnl" sz="3600" b="1" i="1" cap="all">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br>
            <a:r>
              <a:rPr lang="es-ES_tradnl" sz="3600" b="1" i="1" cap="all">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Funcionamiento Interno</a:t>
            </a:r>
          </a:p>
        </p:txBody>
      </p:sp>
      <p:sp>
        <p:nvSpPr>
          <p:cNvPr id="145411" name="Rectangle 3"/>
          <p:cNvSpPr>
            <a:spLocks noGrp="1" noChangeArrowheads="1"/>
          </p:cNvSpPr>
          <p:nvPr>
            <p:ph type="body" idx="1"/>
          </p:nvPr>
        </p:nvSpPr>
        <p:spPr>
          <a:xfrm>
            <a:off x="685800" y="1981200"/>
            <a:ext cx="8229600" cy="4419600"/>
          </a:xfrm>
          <a:gradFill rotWithShape="0">
            <a:gsLst>
              <a:gs pos="0">
                <a:schemeClr val="hlink"/>
              </a:gs>
              <a:gs pos="50000">
                <a:srgbClr val="006699"/>
              </a:gs>
              <a:gs pos="100000">
                <a:schemeClr val="hlink"/>
              </a:gs>
            </a:gsLst>
            <a:lin ang="5400000" scaled="1"/>
          </a:gradFill>
          <a:ln w="76200" cap="flat">
            <a:solidFill>
              <a:srgbClr val="FFFFFF"/>
            </a:solidFill>
          </a:ln>
        </p:spPr>
        <p:txBody>
          <a:bodyPr/>
          <a:lstStyle/>
          <a:p>
            <a:pPr>
              <a:lnSpc>
                <a:spcPct val="90000"/>
              </a:lnSpc>
              <a:buFontTx/>
              <a:buNone/>
              <a:defRPr/>
            </a:pPr>
            <a:r>
              <a:rPr lang="es-ES_tradnl" sz="4000" b="1" i="1">
                <a:latin typeface="Arial" pitchFamily="34" charset="0"/>
              </a:rPr>
              <a:t>No se ajusta :</a:t>
            </a:r>
          </a:p>
          <a:p>
            <a:pPr lvl="3">
              <a:lnSpc>
                <a:spcPct val="90000"/>
              </a:lnSpc>
              <a:buFontTx/>
              <a:buChar char="•"/>
              <a:defRPr/>
            </a:pPr>
            <a:r>
              <a:rPr lang="es-ES_tradnl" sz="4000" b="1" i="1">
                <a:latin typeface="Arial" pitchFamily="34" charset="0"/>
              </a:rPr>
              <a:t>Tipo de Computadora</a:t>
            </a:r>
          </a:p>
          <a:p>
            <a:pPr lvl="3">
              <a:lnSpc>
                <a:spcPct val="90000"/>
              </a:lnSpc>
              <a:buFontTx/>
              <a:buChar char="•"/>
              <a:defRPr/>
            </a:pPr>
            <a:r>
              <a:rPr lang="es-ES_tradnl" sz="4000" b="1" i="1">
                <a:latin typeface="Arial" pitchFamily="34" charset="0"/>
              </a:rPr>
              <a:t>Tipo Red</a:t>
            </a:r>
          </a:p>
          <a:p>
            <a:pPr lvl="3">
              <a:lnSpc>
                <a:spcPct val="90000"/>
              </a:lnSpc>
              <a:buFontTx/>
              <a:buChar char="•"/>
              <a:defRPr/>
            </a:pPr>
            <a:r>
              <a:rPr lang="es-ES_tradnl" sz="4000" b="1" i="1">
                <a:latin typeface="Arial" pitchFamily="34" charset="0"/>
              </a:rPr>
              <a:t>Topología</a:t>
            </a:r>
          </a:p>
          <a:p>
            <a:pPr lvl="3">
              <a:lnSpc>
                <a:spcPct val="90000"/>
              </a:lnSpc>
              <a:buFontTx/>
              <a:buChar char="•"/>
              <a:defRPr/>
            </a:pPr>
            <a:r>
              <a:rPr lang="es-ES_tradnl" sz="4000" b="1" i="1">
                <a:latin typeface="Arial" pitchFamily="34" charset="0"/>
              </a:rPr>
              <a:t>Medios Físicos Empleados</a:t>
            </a:r>
          </a:p>
          <a:p>
            <a:pPr lvl="3">
              <a:lnSpc>
                <a:spcPct val="90000"/>
              </a:lnSpc>
              <a:buFontTx/>
              <a:buChar char="•"/>
              <a:defRPr/>
            </a:pPr>
            <a:endParaRPr lang="es-ES_tradnl" sz="4000" b="1" i="1">
              <a:latin typeface="Arial" pitchFamily="34" charset="0"/>
            </a:endParaRPr>
          </a:p>
        </p:txBody>
      </p:sp>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5410"/>
                                        </p:tgtEl>
                                        <p:attrNameLst>
                                          <p:attrName>style.visibility</p:attrName>
                                        </p:attrNameLst>
                                      </p:cBhvr>
                                      <p:to>
                                        <p:strVal val="visible"/>
                                      </p:to>
                                    </p:set>
                                    <p:anim calcmode="lin" valueType="num">
                                      <p:cBhvr>
                                        <p:cTn id="7" dur="1000" fill="hold"/>
                                        <p:tgtEl>
                                          <p:spTgt spid="145410"/>
                                        </p:tgtEl>
                                        <p:attrNameLst>
                                          <p:attrName>ppt_w</p:attrName>
                                        </p:attrNameLst>
                                      </p:cBhvr>
                                      <p:tavLst>
                                        <p:tav tm="0">
                                          <p:val>
                                            <p:fltVal val="0"/>
                                          </p:val>
                                        </p:tav>
                                        <p:tav tm="100000">
                                          <p:val>
                                            <p:strVal val="#ppt_w"/>
                                          </p:val>
                                        </p:tav>
                                      </p:tavLst>
                                    </p:anim>
                                    <p:anim calcmode="lin" valueType="num">
                                      <p:cBhvr>
                                        <p:cTn id="8" dur="1000" fill="hold"/>
                                        <p:tgtEl>
                                          <p:spTgt spid="145410"/>
                                        </p:tgtEl>
                                        <p:attrNameLst>
                                          <p:attrName>ppt_h</p:attrName>
                                        </p:attrNameLst>
                                      </p:cBhvr>
                                      <p:tavLst>
                                        <p:tav tm="0">
                                          <p:val>
                                            <p:fltVal val="0"/>
                                          </p:val>
                                        </p:tav>
                                        <p:tav tm="100000">
                                          <p:val>
                                            <p:strVal val="#ppt_h"/>
                                          </p:val>
                                        </p:tav>
                                      </p:tavLst>
                                    </p:anim>
                                    <p:anim calcmode="lin" valueType="num">
                                      <p:cBhvr>
                                        <p:cTn id="9" dur="1000" fill="hold"/>
                                        <p:tgtEl>
                                          <p:spTgt spid="145410"/>
                                        </p:tgtEl>
                                        <p:attrNameLst>
                                          <p:attrName>style.rotation</p:attrName>
                                        </p:attrNameLst>
                                      </p:cBhvr>
                                      <p:tavLst>
                                        <p:tav tm="0">
                                          <p:val>
                                            <p:fltVal val="90"/>
                                          </p:val>
                                        </p:tav>
                                        <p:tav tm="100000">
                                          <p:val>
                                            <p:fltVal val="0"/>
                                          </p:val>
                                        </p:tav>
                                      </p:tavLst>
                                    </p:anim>
                                    <p:animEffect transition="in" filter="fade">
                                      <p:cBhvr>
                                        <p:cTn id="10" dur="1000"/>
                                        <p:tgtEl>
                                          <p:spTgt spid="145410"/>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45411">
                                            <p:bg/>
                                          </p:spTgt>
                                        </p:tgtEl>
                                        <p:attrNameLst>
                                          <p:attrName>style.visibility</p:attrName>
                                        </p:attrNameLst>
                                      </p:cBhvr>
                                      <p:to>
                                        <p:strVal val="visible"/>
                                      </p:to>
                                    </p:set>
                                    <p:anim calcmode="lin" valueType="num">
                                      <p:cBhvr>
                                        <p:cTn id="15" dur="1000" fill="hold"/>
                                        <p:tgtEl>
                                          <p:spTgt spid="145411">
                                            <p:bg/>
                                          </p:spTgt>
                                        </p:tgtEl>
                                        <p:attrNameLst>
                                          <p:attrName>ppt_w</p:attrName>
                                        </p:attrNameLst>
                                      </p:cBhvr>
                                      <p:tavLst>
                                        <p:tav tm="0">
                                          <p:val>
                                            <p:fltVal val="0"/>
                                          </p:val>
                                        </p:tav>
                                        <p:tav tm="100000">
                                          <p:val>
                                            <p:strVal val="#ppt_w"/>
                                          </p:val>
                                        </p:tav>
                                      </p:tavLst>
                                    </p:anim>
                                    <p:anim calcmode="lin" valueType="num">
                                      <p:cBhvr>
                                        <p:cTn id="16" dur="1000" fill="hold"/>
                                        <p:tgtEl>
                                          <p:spTgt spid="145411">
                                            <p:bg/>
                                          </p:spTgt>
                                        </p:tgtEl>
                                        <p:attrNameLst>
                                          <p:attrName>ppt_h</p:attrName>
                                        </p:attrNameLst>
                                      </p:cBhvr>
                                      <p:tavLst>
                                        <p:tav tm="0">
                                          <p:val>
                                            <p:fltVal val="0"/>
                                          </p:val>
                                        </p:tav>
                                        <p:tav tm="100000">
                                          <p:val>
                                            <p:strVal val="#ppt_h"/>
                                          </p:val>
                                        </p:tav>
                                      </p:tavLst>
                                    </p:anim>
                                    <p:anim calcmode="lin" valueType="num">
                                      <p:cBhvr>
                                        <p:cTn id="17" dur="1000" fill="hold"/>
                                        <p:tgtEl>
                                          <p:spTgt spid="145411">
                                            <p:bg/>
                                          </p:spTgt>
                                        </p:tgtEl>
                                        <p:attrNameLst>
                                          <p:attrName>style.rotation</p:attrName>
                                        </p:attrNameLst>
                                      </p:cBhvr>
                                      <p:tavLst>
                                        <p:tav tm="0">
                                          <p:val>
                                            <p:fltVal val="90"/>
                                          </p:val>
                                        </p:tav>
                                        <p:tav tm="100000">
                                          <p:val>
                                            <p:fltVal val="0"/>
                                          </p:val>
                                        </p:tav>
                                      </p:tavLst>
                                    </p:anim>
                                    <p:animEffect transition="in" filter="fade">
                                      <p:cBhvr>
                                        <p:cTn id="18" dur="1000"/>
                                        <p:tgtEl>
                                          <p:spTgt spid="145411">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45411">
                                            <p:txEl>
                                              <p:pRg st="0" end="0"/>
                                            </p:txEl>
                                          </p:spTgt>
                                        </p:tgtEl>
                                        <p:attrNameLst>
                                          <p:attrName>style.visibility</p:attrName>
                                        </p:attrNameLst>
                                      </p:cBhvr>
                                      <p:to>
                                        <p:strVal val="visible"/>
                                      </p:to>
                                    </p:set>
                                    <p:anim calcmode="lin" valueType="num">
                                      <p:cBhvr>
                                        <p:cTn id="23" dur="1000" fill="hold"/>
                                        <p:tgtEl>
                                          <p:spTgt spid="145411">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145411">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145411">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145411">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45411">
                                            <p:txEl>
                                              <p:pRg st="1" end="1"/>
                                            </p:txEl>
                                          </p:spTgt>
                                        </p:tgtEl>
                                        <p:attrNameLst>
                                          <p:attrName>style.visibility</p:attrName>
                                        </p:attrNameLst>
                                      </p:cBhvr>
                                      <p:to>
                                        <p:strVal val="visible"/>
                                      </p:to>
                                    </p:set>
                                    <p:anim calcmode="lin" valueType="num">
                                      <p:cBhvr>
                                        <p:cTn id="31" dur="1000" fill="hold"/>
                                        <p:tgtEl>
                                          <p:spTgt spid="145411">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145411">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145411">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145411">
                                            <p:txEl>
                                              <p:pRg st="1" end="1"/>
                                            </p:txEl>
                                          </p:spTgt>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145411">
                                            <p:txEl>
                                              <p:pRg st="2" end="2"/>
                                            </p:txEl>
                                          </p:spTgt>
                                        </p:tgtEl>
                                        <p:attrNameLst>
                                          <p:attrName>style.visibility</p:attrName>
                                        </p:attrNameLst>
                                      </p:cBhvr>
                                      <p:to>
                                        <p:strVal val="visible"/>
                                      </p:to>
                                    </p:set>
                                    <p:anim calcmode="lin" valueType="num">
                                      <p:cBhvr>
                                        <p:cTn id="37" dur="1000" fill="hold"/>
                                        <p:tgtEl>
                                          <p:spTgt spid="145411">
                                            <p:txEl>
                                              <p:pRg st="2" end="2"/>
                                            </p:txEl>
                                          </p:spTgt>
                                        </p:tgtEl>
                                        <p:attrNameLst>
                                          <p:attrName>ppt_w</p:attrName>
                                        </p:attrNameLst>
                                      </p:cBhvr>
                                      <p:tavLst>
                                        <p:tav tm="0">
                                          <p:val>
                                            <p:fltVal val="0"/>
                                          </p:val>
                                        </p:tav>
                                        <p:tav tm="100000">
                                          <p:val>
                                            <p:strVal val="#ppt_w"/>
                                          </p:val>
                                        </p:tav>
                                      </p:tavLst>
                                    </p:anim>
                                    <p:anim calcmode="lin" valueType="num">
                                      <p:cBhvr>
                                        <p:cTn id="38" dur="1000" fill="hold"/>
                                        <p:tgtEl>
                                          <p:spTgt spid="145411">
                                            <p:txEl>
                                              <p:pRg st="2" end="2"/>
                                            </p:txEl>
                                          </p:spTgt>
                                        </p:tgtEl>
                                        <p:attrNameLst>
                                          <p:attrName>ppt_h</p:attrName>
                                        </p:attrNameLst>
                                      </p:cBhvr>
                                      <p:tavLst>
                                        <p:tav tm="0">
                                          <p:val>
                                            <p:fltVal val="0"/>
                                          </p:val>
                                        </p:tav>
                                        <p:tav tm="100000">
                                          <p:val>
                                            <p:strVal val="#ppt_h"/>
                                          </p:val>
                                        </p:tav>
                                      </p:tavLst>
                                    </p:anim>
                                    <p:anim calcmode="lin" valueType="num">
                                      <p:cBhvr>
                                        <p:cTn id="39" dur="1000" fill="hold"/>
                                        <p:tgtEl>
                                          <p:spTgt spid="145411">
                                            <p:txEl>
                                              <p:pRg st="2" end="2"/>
                                            </p:txEl>
                                          </p:spTgt>
                                        </p:tgtEl>
                                        <p:attrNameLst>
                                          <p:attrName>style.rotation</p:attrName>
                                        </p:attrNameLst>
                                      </p:cBhvr>
                                      <p:tavLst>
                                        <p:tav tm="0">
                                          <p:val>
                                            <p:fltVal val="90"/>
                                          </p:val>
                                        </p:tav>
                                        <p:tav tm="100000">
                                          <p:val>
                                            <p:fltVal val="0"/>
                                          </p:val>
                                        </p:tav>
                                      </p:tavLst>
                                    </p:anim>
                                    <p:animEffect transition="in" filter="fade">
                                      <p:cBhvr>
                                        <p:cTn id="40" dur="1000"/>
                                        <p:tgtEl>
                                          <p:spTgt spid="145411">
                                            <p:txEl>
                                              <p:pRg st="2" end="2"/>
                                            </p:txEl>
                                          </p:spTgt>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145411">
                                            <p:txEl>
                                              <p:pRg st="3" end="3"/>
                                            </p:txEl>
                                          </p:spTgt>
                                        </p:tgtEl>
                                        <p:attrNameLst>
                                          <p:attrName>style.visibility</p:attrName>
                                        </p:attrNameLst>
                                      </p:cBhvr>
                                      <p:to>
                                        <p:strVal val="visible"/>
                                      </p:to>
                                    </p:set>
                                    <p:anim calcmode="lin" valueType="num">
                                      <p:cBhvr>
                                        <p:cTn id="43" dur="1000" fill="hold"/>
                                        <p:tgtEl>
                                          <p:spTgt spid="145411">
                                            <p:txEl>
                                              <p:pRg st="3" end="3"/>
                                            </p:txEl>
                                          </p:spTgt>
                                        </p:tgtEl>
                                        <p:attrNameLst>
                                          <p:attrName>ppt_w</p:attrName>
                                        </p:attrNameLst>
                                      </p:cBhvr>
                                      <p:tavLst>
                                        <p:tav tm="0">
                                          <p:val>
                                            <p:fltVal val="0"/>
                                          </p:val>
                                        </p:tav>
                                        <p:tav tm="100000">
                                          <p:val>
                                            <p:strVal val="#ppt_w"/>
                                          </p:val>
                                        </p:tav>
                                      </p:tavLst>
                                    </p:anim>
                                    <p:anim calcmode="lin" valueType="num">
                                      <p:cBhvr>
                                        <p:cTn id="44" dur="1000" fill="hold"/>
                                        <p:tgtEl>
                                          <p:spTgt spid="145411">
                                            <p:txEl>
                                              <p:pRg st="3" end="3"/>
                                            </p:txEl>
                                          </p:spTgt>
                                        </p:tgtEl>
                                        <p:attrNameLst>
                                          <p:attrName>ppt_h</p:attrName>
                                        </p:attrNameLst>
                                      </p:cBhvr>
                                      <p:tavLst>
                                        <p:tav tm="0">
                                          <p:val>
                                            <p:fltVal val="0"/>
                                          </p:val>
                                        </p:tav>
                                        <p:tav tm="100000">
                                          <p:val>
                                            <p:strVal val="#ppt_h"/>
                                          </p:val>
                                        </p:tav>
                                      </p:tavLst>
                                    </p:anim>
                                    <p:anim calcmode="lin" valueType="num">
                                      <p:cBhvr>
                                        <p:cTn id="45" dur="1000" fill="hold"/>
                                        <p:tgtEl>
                                          <p:spTgt spid="145411">
                                            <p:txEl>
                                              <p:pRg st="3" end="3"/>
                                            </p:txEl>
                                          </p:spTgt>
                                        </p:tgtEl>
                                        <p:attrNameLst>
                                          <p:attrName>style.rotation</p:attrName>
                                        </p:attrNameLst>
                                      </p:cBhvr>
                                      <p:tavLst>
                                        <p:tav tm="0">
                                          <p:val>
                                            <p:fltVal val="90"/>
                                          </p:val>
                                        </p:tav>
                                        <p:tav tm="100000">
                                          <p:val>
                                            <p:fltVal val="0"/>
                                          </p:val>
                                        </p:tav>
                                      </p:tavLst>
                                    </p:anim>
                                    <p:animEffect transition="in" filter="fade">
                                      <p:cBhvr>
                                        <p:cTn id="46" dur="1000"/>
                                        <p:tgtEl>
                                          <p:spTgt spid="145411">
                                            <p:txEl>
                                              <p:pRg st="3" end="3"/>
                                            </p:txEl>
                                          </p:spTgt>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145411">
                                            <p:txEl>
                                              <p:pRg st="4" end="4"/>
                                            </p:txEl>
                                          </p:spTgt>
                                        </p:tgtEl>
                                        <p:attrNameLst>
                                          <p:attrName>style.visibility</p:attrName>
                                        </p:attrNameLst>
                                      </p:cBhvr>
                                      <p:to>
                                        <p:strVal val="visible"/>
                                      </p:to>
                                    </p:set>
                                    <p:anim calcmode="lin" valueType="num">
                                      <p:cBhvr>
                                        <p:cTn id="49" dur="1000" fill="hold"/>
                                        <p:tgtEl>
                                          <p:spTgt spid="145411">
                                            <p:txEl>
                                              <p:pRg st="4" end="4"/>
                                            </p:txEl>
                                          </p:spTgt>
                                        </p:tgtEl>
                                        <p:attrNameLst>
                                          <p:attrName>ppt_w</p:attrName>
                                        </p:attrNameLst>
                                      </p:cBhvr>
                                      <p:tavLst>
                                        <p:tav tm="0">
                                          <p:val>
                                            <p:fltVal val="0"/>
                                          </p:val>
                                        </p:tav>
                                        <p:tav tm="100000">
                                          <p:val>
                                            <p:strVal val="#ppt_w"/>
                                          </p:val>
                                        </p:tav>
                                      </p:tavLst>
                                    </p:anim>
                                    <p:anim calcmode="lin" valueType="num">
                                      <p:cBhvr>
                                        <p:cTn id="50" dur="1000" fill="hold"/>
                                        <p:tgtEl>
                                          <p:spTgt spid="145411">
                                            <p:txEl>
                                              <p:pRg st="4" end="4"/>
                                            </p:txEl>
                                          </p:spTgt>
                                        </p:tgtEl>
                                        <p:attrNameLst>
                                          <p:attrName>ppt_h</p:attrName>
                                        </p:attrNameLst>
                                      </p:cBhvr>
                                      <p:tavLst>
                                        <p:tav tm="0">
                                          <p:val>
                                            <p:fltVal val="0"/>
                                          </p:val>
                                        </p:tav>
                                        <p:tav tm="100000">
                                          <p:val>
                                            <p:strVal val="#ppt_h"/>
                                          </p:val>
                                        </p:tav>
                                      </p:tavLst>
                                    </p:anim>
                                    <p:anim calcmode="lin" valueType="num">
                                      <p:cBhvr>
                                        <p:cTn id="51" dur="1000" fill="hold"/>
                                        <p:tgtEl>
                                          <p:spTgt spid="145411">
                                            <p:txEl>
                                              <p:pRg st="4" end="4"/>
                                            </p:txEl>
                                          </p:spTgt>
                                        </p:tgtEl>
                                        <p:attrNameLst>
                                          <p:attrName>style.rotation</p:attrName>
                                        </p:attrNameLst>
                                      </p:cBhvr>
                                      <p:tavLst>
                                        <p:tav tm="0">
                                          <p:val>
                                            <p:fltVal val="90"/>
                                          </p:val>
                                        </p:tav>
                                        <p:tav tm="100000">
                                          <p:val>
                                            <p:fltVal val="0"/>
                                          </p:val>
                                        </p:tav>
                                      </p:tavLst>
                                    </p:anim>
                                    <p:animEffect transition="in" filter="fade">
                                      <p:cBhvr>
                                        <p:cTn id="52" dur="1000"/>
                                        <p:tgtEl>
                                          <p:spTgt spid="1454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0" grpId="0" animBg="1"/>
      <p:bldP spid="145411" grpId="0" uiExpand="1"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685800" y="260648"/>
            <a:ext cx="8077200" cy="1371600"/>
          </a:xfrm>
          <a:solidFill>
            <a:schemeClr val="bg1">
              <a:lumMod val="20000"/>
              <a:lumOff val="80000"/>
            </a:schemeClr>
          </a:solidFill>
          <a:ln w="76200" cap="flat" algn="ctr">
            <a:solidFill>
              <a:schemeClr val="accent2">
                <a:lumMod val="50000"/>
                <a:lumOff val="50000"/>
              </a:schemeClr>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sz="3600" b="1" i="1" cap="all">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Internet</a:t>
            </a:r>
            <a:br>
              <a:rPr lang="es-ES_tradnl" sz="3600" b="1" i="1" cap="all">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br>
            <a:r>
              <a:rPr lang="es-ES_tradnl" sz="3600" b="1" i="1" cap="all">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Funcionamiento Interno</a:t>
            </a:r>
          </a:p>
        </p:txBody>
      </p:sp>
      <p:sp>
        <p:nvSpPr>
          <p:cNvPr id="146435" name="Rectangle 3"/>
          <p:cNvSpPr>
            <a:spLocks noGrp="1" noChangeArrowheads="1"/>
          </p:cNvSpPr>
          <p:nvPr>
            <p:ph type="body" idx="1"/>
          </p:nvPr>
        </p:nvSpPr>
        <p:spPr>
          <a:xfrm>
            <a:off x="323528" y="1844824"/>
            <a:ext cx="8624800" cy="4648200"/>
          </a:xfrm>
          <a:solidFill>
            <a:schemeClr val="bg1">
              <a:lumMod val="20000"/>
              <a:lumOff val="80000"/>
            </a:schemeClr>
          </a:solidFill>
          <a:ln w="76200" cap="flat" algn="ctr">
            <a:solidFill>
              <a:schemeClr val="accent2">
                <a:lumMod val="50000"/>
                <a:lumOff val="50000"/>
              </a:schemeClr>
            </a:solidFill>
            <a:miter lim="800000"/>
            <a:headEnd/>
            <a:tailEnd/>
          </a:ln>
        </p:spPr>
        <p:txBody>
          <a:bodyPr vert="horz" wrap="square" lIns="91440" tIns="45720" rIns="91440" bIns="45720" numCol="1" anchor="t" anchorCtr="0" compatLnSpc="1">
            <a:prstTxWarp prst="textNoShape">
              <a:avLst/>
            </a:prstTxWarp>
            <a:scene3d>
              <a:camera prst="orthographicFront"/>
              <a:lightRig rig="harsh" dir="t"/>
            </a:scene3d>
            <a:sp3d extrusionH="57150" prstMaterial="matte">
              <a:bevelT w="63500" h="12700" prst="angle"/>
              <a:contourClr>
                <a:schemeClr val="bg1">
                  <a:lumMod val="65000"/>
                </a:schemeClr>
              </a:contourClr>
            </a:sp3d>
          </a:bodyPr>
          <a:lstStyle/>
          <a:p>
            <a:r>
              <a:rPr lang="es-ES_tradnl" sz="2800" b="1" i="1" dirty="0">
                <a:ln/>
                <a:solidFill>
                  <a:schemeClr val="accent2">
                    <a:lumMod val="50000"/>
                    <a:lumOff val="50000"/>
                  </a:schemeClr>
                </a:solidFill>
                <a:latin typeface="Arial" charset="0"/>
                <a:ea typeface="+mj-ea"/>
                <a:cs typeface="+mj-cs"/>
              </a:rPr>
              <a:t>Sistema de Procesamiento de Datos  Distribuidos.</a:t>
            </a:r>
          </a:p>
          <a:p>
            <a:r>
              <a:rPr lang="es-ES_tradnl" sz="2800" b="1" i="1" dirty="0">
                <a:ln/>
                <a:solidFill>
                  <a:schemeClr val="accent2">
                    <a:lumMod val="50000"/>
                    <a:lumOff val="50000"/>
                  </a:schemeClr>
                </a:solidFill>
                <a:latin typeface="Arial" charset="0"/>
                <a:ea typeface="+mj-ea"/>
                <a:cs typeface="+mj-cs"/>
              </a:rPr>
              <a:t>Arquitectura Cliente – Servidor.</a:t>
            </a:r>
          </a:p>
          <a:p>
            <a:r>
              <a:rPr lang="es-ES_tradnl" sz="2800" b="1" i="1" dirty="0">
                <a:ln/>
                <a:solidFill>
                  <a:schemeClr val="accent2">
                    <a:lumMod val="50000"/>
                    <a:lumOff val="50000"/>
                  </a:schemeClr>
                </a:solidFill>
                <a:latin typeface="Arial" charset="0"/>
                <a:ea typeface="+mj-ea"/>
                <a:cs typeface="+mj-cs"/>
              </a:rPr>
              <a:t>Arquitectura de Cloud Computing.</a:t>
            </a:r>
          </a:p>
          <a:p>
            <a:r>
              <a:rPr lang="es-ES_tradnl" sz="2800" b="1" i="1" dirty="0">
                <a:ln/>
                <a:solidFill>
                  <a:schemeClr val="accent2">
                    <a:lumMod val="50000"/>
                    <a:lumOff val="50000"/>
                  </a:schemeClr>
                </a:solidFill>
                <a:latin typeface="Arial" charset="0"/>
                <a:ea typeface="+mj-ea"/>
                <a:cs typeface="+mj-cs"/>
              </a:rPr>
              <a:t>Interconectividad de medios físicos  (Heterogeneidad).</a:t>
            </a:r>
          </a:p>
          <a:p>
            <a:r>
              <a:rPr lang="es-ES_tradnl" sz="2800" b="1" i="1" dirty="0">
                <a:ln/>
                <a:solidFill>
                  <a:schemeClr val="accent2">
                    <a:lumMod val="50000"/>
                    <a:lumOff val="50000"/>
                  </a:schemeClr>
                </a:solidFill>
                <a:latin typeface="Arial" charset="0"/>
                <a:ea typeface="+mj-ea"/>
                <a:cs typeface="+mj-cs"/>
              </a:rPr>
              <a:t>Interconectividad de Medios lógicos (Protocolo de Comunicaciones-N.O.S.). </a:t>
            </a:r>
          </a:p>
          <a:p>
            <a:pPr marL="0" indent="0">
              <a:buNone/>
            </a:pPr>
            <a:endParaRPr lang="es-ES_tradnl" sz="2800" b="1" i="1" dirty="0">
              <a:ln/>
              <a:solidFill>
                <a:schemeClr val="accent2">
                  <a:lumMod val="50000"/>
                  <a:lumOff val="50000"/>
                </a:schemeClr>
              </a:solidFill>
              <a:latin typeface="Arial" charset="0"/>
              <a:ea typeface="+mj-ea"/>
              <a:cs typeface="+mj-cs"/>
            </a:endParaRPr>
          </a:p>
        </p:txBody>
      </p:sp>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6434"/>
                                        </p:tgtEl>
                                        <p:attrNameLst>
                                          <p:attrName>style.visibility</p:attrName>
                                        </p:attrNameLst>
                                      </p:cBhvr>
                                      <p:to>
                                        <p:strVal val="visible"/>
                                      </p:to>
                                    </p:set>
                                    <p:anim calcmode="lin" valueType="num">
                                      <p:cBhvr>
                                        <p:cTn id="7" dur="1000" fill="hold"/>
                                        <p:tgtEl>
                                          <p:spTgt spid="146434"/>
                                        </p:tgtEl>
                                        <p:attrNameLst>
                                          <p:attrName>ppt_w</p:attrName>
                                        </p:attrNameLst>
                                      </p:cBhvr>
                                      <p:tavLst>
                                        <p:tav tm="0">
                                          <p:val>
                                            <p:fltVal val="0"/>
                                          </p:val>
                                        </p:tav>
                                        <p:tav tm="100000">
                                          <p:val>
                                            <p:strVal val="#ppt_w"/>
                                          </p:val>
                                        </p:tav>
                                      </p:tavLst>
                                    </p:anim>
                                    <p:anim calcmode="lin" valueType="num">
                                      <p:cBhvr>
                                        <p:cTn id="8" dur="1000" fill="hold"/>
                                        <p:tgtEl>
                                          <p:spTgt spid="146434"/>
                                        </p:tgtEl>
                                        <p:attrNameLst>
                                          <p:attrName>ppt_h</p:attrName>
                                        </p:attrNameLst>
                                      </p:cBhvr>
                                      <p:tavLst>
                                        <p:tav tm="0">
                                          <p:val>
                                            <p:fltVal val="0"/>
                                          </p:val>
                                        </p:tav>
                                        <p:tav tm="100000">
                                          <p:val>
                                            <p:strVal val="#ppt_h"/>
                                          </p:val>
                                        </p:tav>
                                      </p:tavLst>
                                    </p:anim>
                                    <p:anim calcmode="lin" valueType="num">
                                      <p:cBhvr>
                                        <p:cTn id="9" dur="1000" fill="hold"/>
                                        <p:tgtEl>
                                          <p:spTgt spid="146434"/>
                                        </p:tgtEl>
                                        <p:attrNameLst>
                                          <p:attrName>style.rotation</p:attrName>
                                        </p:attrNameLst>
                                      </p:cBhvr>
                                      <p:tavLst>
                                        <p:tav tm="0">
                                          <p:val>
                                            <p:fltVal val="90"/>
                                          </p:val>
                                        </p:tav>
                                        <p:tav tm="100000">
                                          <p:val>
                                            <p:fltVal val="0"/>
                                          </p:val>
                                        </p:tav>
                                      </p:tavLst>
                                    </p:anim>
                                    <p:animEffect transition="in" filter="fade">
                                      <p:cBhvr>
                                        <p:cTn id="10" dur="1000"/>
                                        <p:tgtEl>
                                          <p:spTgt spid="14643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46435">
                                            <p:bg/>
                                          </p:spTgt>
                                        </p:tgtEl>
                                        <p:attrNameLst>
                                          <p:attrName>style.visibility</p:attrName>
                                        </p:attrNameLst>
                                      </p:cBhvr>
                                      <p:to>
                                        <p:strVal val="visible"/>
                                      </p:to>
                                    </p:set>
                                    <p:anim calcmode="lin" valueType="num">
                                      <p:cBhvr>
                                        <p:cTn id="15" dur="1000" fill="hold"/>
                                        <p:tgtEl>
                                          <p:spTgt spid="146435">
                                            <p:bg/>
                                          </p:spTgt>
                                        </p:tgtEl>
                                        <p:attrNameLst>
                                          <p:attrName>ppt_w</p:attrName>
                                        </p:attrNameLst>
                                      </p:cBhvr>
                                      <p:tavLst>
                                        <p:tav tm="0">
                                          <p:val>
                                            <p:fltVal val="0"/>
                                          </p:val>
                                        </p:tav>
                                        <p:tav tm="100000">
                                          <p:val>
                                            <p:strVal val="#ppt_w"/>
                                          </p:val>
                                        </p:tav>
                                      </p:tavLst>
                                    </p:anim>
                                    <p:anim calcmode="lin" valueType="num">
                                      <p:cBhvr>
                                        <p:cTn id="16" dur="1000" fill="hold"/>
                                        <p:tgtEl>
                                          <p:spTgt spid="146435">
                                            <p:bg/>
                                          </p:spTgt>
                                        </p:tgtEl>
                                        <p:attrNameLst>
                                          <p:attrName>ppt_h</p:attrName>
                                        </p:attrNameLst>
                                      </p:cBhvr>
                                      <p:tavLst>
                                        <p:tav tm="0">
                                          <p:val>
                                            <p:fltVal val="0"/>
                                          </p:val>
                                        </p:tav>
                                        <p:tav tm="100000">
                                          <p:val>
                                            <p:strVal val="#ppt_h"/>
                                          </p:val>
                                        </p:tav>
                                      </p:tavLst>
                                    </p:anim>
                                    <p:anim calcmode="lin" valueType="num">
                                      <p:cBhvr>
                                        <p:cTn id="17" dur="1000" fill="hold"/>
                                        <p:tgtEl>
                                          <p:spTgt spid="146435">
                                            <p:bg/>
                                          </p:spTgt>
                                        </p:tgtEl>
                                        <p:attrNameLst>
                                          <p:attrName>style.rotation</p:attrName>
                                        </p:attrNameLst>
                                      </p:cBhvr>
                                      <p:tavLst>
                                        <p:tav tm="0">
                                          <p:val>
                                            <p:fltVal val="90"/>
                                          </p:val>
                                        </p:tav>
                                        <p:tav tm="100000">
                                          <p:val>
                                            <p:fltVal val="0"/>
                                          </p:val>
                                        </p:tav>
                                      </p:tavLst>
                                    </p:anim>
                                    <p:animEffect transition="in" filter="fade">
                                      <p:cBhvr>
                                        <p:cTn id="18" dur="1000"/>
                                        <p:tgtEl>
                                          <p:spTgt spid="146435">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46435">
                                            <p:txEl>
                                              <p:pRg st="0" end="0"/>
                                            </p:txEl>
                                          </p:spTgt>
                                        </p:tgtEl>
                                        <p:attrNameLst>
                                          <p:attrName>style.visibility</p:attrName>
                                        </p:attrNameLst>
                                      </p:cBhvr>
                                      <p:to>
                                        <p:strVal val="visible"/>
                                      </p:to>
                                    </p:set>
                                    <p:anim calcmode="lin" valueType="num">
                                      <p:cBhvr>
                                        <p:cTn id="23" dur="1000" fill="hold"/>
                                        <p:tgtEl>
                                          <p:spTgt spid="146435">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146435">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146435">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14643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46435">
                                            <p:txEl>
                                              <p:pRg st="1" end="1"/>
                                            </p:txEl>
                                          </p:spTgt>
                                        </p:tgtEl>
                                        <p:attrNameLst>
                                          <p:attrName>style.visibility</p:attrName>
                                        </p:attrNameLst>
                                      </p:cBhvr>
                                      <p:to>
                                        <p:strVal val="visible"/>
                                      </p:to>
                                    </p:set>
                                    <p:anim calcmode="lin" valueType="num">
                                      <p:cBhvr>
                                        <p:cTn id="31" dur="1000" fill="hold"/>
                                        <p:tgtEl>
                                          <p:spTgt spid="146435">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146435">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146435">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146435">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146435">
                                            <p:txEl>
                                              <p:pRg st="2" end="2"/>
                                            </p:txEl>
                                          </p:spTgt>
                                        </p:tgtEl>
                                        <p:attrNameLst>
                                          <p:attrName>style.visibility</p:attrName>
                                        </p:attrNameLst>
                                      </p:cBhvr>
                                      <p:to>
                                        <p:strVal val="visible"/>
                                      </p:to>
                                    </p:set>
                                    <p:anim calcmode="lin" valueType="num">
                                      <p:cBhvr>
                                        <p:cTn id="39" dur="1000" fill="hold"/>
                                        <p:tgtEl>
                                          <p:spTgt spid="146435">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146435">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146435">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146435">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146435">
                                            <p:txEl>
                                              <p:pRg st="3" end="3"/>
                                            </p:txEl>
                                          </p:spTgt>
                                        </p:tgtEl>
                                        <p:attrNameLst>
                                          <p:attrName>style.visibility</p:attrName>
                                        </p:attrNameLst>
                                      </p:cBhvr>
                                      <p:to>
                                        <p:strVal val="visible"/>
                                      </p:to>
                                    </p:set>
                                    <p:anim calcmode="lin" valueType="num">
                                      <p:cBhvr>
                                        <p:cTn id="47" dur="1000" fill="hold"/>
                                        <p:tgtEl>
                                          <p:spTgt spid="146435">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146435">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146435">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146435">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146435">
                                            <p:txEl>
                                              <p:pRg st="4" end="4"/>
                                            </p:txEl>
                                          </p:spTgt>
                                        </p:tgtEl>
                                        <p:attrNameLst>
                                          <p:attrName>style.visibility</p:attrName>
                                        </p:attrNameLst>
                                      </p:cBhvr>
                                      <p:to>
                                        <p:strVal val="visible"/>
                                      </p:to>
                                    </p:set>
                                    <p:anim calcmode="lin" valueType="num">
                                      <p:cBhvr>
                                        <p:cTn id="55" dur="1000" fill="hold"/>
                                        <p:tgtEl>
                                          <p:spTgt spid="146435">
                                            <p:txEl>
                                              <p:pRg st="4" end="4"/>
                                            </p:txEl>
                                          </p:spTgt>
                                        </p:tgtEl>
                                        <p:attrNameLst>
                                          <p:attrName>ppt_w</p:attrName>
                                        </p:attrNameLst>
                                      </p:cBhvr>
                                      <p:tavLst>
                                        <p:tav tm="0">
                                          <p:val>
                                            <p:fltVal val="0"/>
                                          </p:val>
                                        </p:tav>
                                        <p:tav tm="100000">
                                          <p:val>
                                            <p:strVal val="#ppt_w"/>
                                          </p:val>
                                        </p:tav>
                                      </p:tavLst>
                                    </p:anim>
                                    <p:anim calcmode="lin" valueType="num">
                                      <p:cBhvr>
                                        <p:cTn id="56" dur="1000" fill="hold"/>
                                        <p:tgtEl>
                                          <p:spTgt spid="146435">
                                            <p:txEl>
                                              <p:pRg st="4" end="4"/>
                                            </p:txEl>
                                          </p:spTgt>
                                        </p:tgtEl>
                                        <p:attrNameLst>
                                          <p:attrName>ppt_h</p:attrName>
                                        </p:attrNameLst>
                                      </p:cBhvr>
                                      <p:tavLst>
                                        <p:tav tm="0">
                                          <p:val>
                                            <p:fltVal val="0"/>
                                          </p:val>
                                        </p:tav>
                                        <p:tav tm="100000">
                                          <p:val>
                                            <p:strVal val="#ppt_h"/>
                                          </p:val>
                                        </p:tav>
                                      </p:tavLst>
                                    </p:anim>
                                    <p:anim calcmode="lin" valueType="num">
                                      <p:cBhvr>
                                        <p:cTn id="57" dur="1000" fill="hold"/>
                                        <p:tgtEl>
                                          <p:spTgt spid="146435">
                                            <p:txEl>
                                              <p:pRg st="4" end="4"/>
                                            </p:txEl>
                                          </p:spTgt>
                                        </p:tgtEl>
                                        <p:attrNameLst>
                                          <p:attrName>style.rotation</p:attrName>
                                        </p:attrNameLst>
                                      </p:cBhvr>
                                      <p:tavLst>
                                        <p:tav tm="0">
                                          <p:val>
                                            <p:fltVal val="90"/>
                                          </p:val>
                                        </p:tav>
                                        <p:tav tm="100000">
                                          <p:val>
                                            <p:fltVal val="0"/>
                                          </p:val>
                                        </p:tav>
                                      </p:tavLst>
                                    </p:anim>
                                    <p:animEffect transition="in" filter="fade">
                                      <p:cBhvr>
                                        <p:cTn id="58" dur="1000"/>
                                        <p:tgtEl>
                                          <p:spTgt spid="1464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animBg="1"/>
      <p:bldP spid="146435" grpId="0" build="p" animBg="1"/>
    </p:bldLst>
  </p:timing>
</p:sld>
</file>

<file path=ppt/theme/theme1.xml><?xml version="1.0" encoding="utf-8"?>
<a:theme xmlns:a="http://schemas.openxmlformats.org/drawingml/2006/main" name="Impulso">
  <a:themeElements>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fontScheme name="Impuls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mpulso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Impulso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Impulso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Impulso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Impulso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themeOverride>
</file>

<file path=ppt/theme/themeOverride10.xml><?xml version="1.0" encoding="utf-8"?>
<a:themeOverride xmlns:a="http://schemas.openxmlformats.org/drawingml/2006/main">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themeOverride>
</file>

<file path=ppt/theme/themeOverride11.xml><?xml version="1.0" encoding="utf-8"?>
<a:themeOverride xmlns:a="http://schemas.openxmlformats.org/drawingml/2006/main">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themeOverride>
</file>

<file path=ppt/theme/themeOverride2.xml><?xml version="1.0" encoding="utf-8"?>
<a:themeOverride xmlns:a="http://schemas.openxmlformats.org/drawingml/2006/main">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themeOverride>
</file>

<file path=ppt/theme/themeOverride3.xml><?xml version="1.0" encoding="utf-8"?>
<a:themeOverride xmlns:a="http://schemas.openxmlformats.org/drawingml/2006/main">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themeOverride>
</file>

<file path=ppt/theme/themeOverride4.xml><?xml version="1.0" encoding="utf-8"?>
<a:themeOverride xmlns:a="http://schemas.openxmlformats.org/drawingml/2006/main">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themeOverride>
</file>

<file path=ppt/theme/themeOverride5.xml><?xml version="1.0" encoding="utf-8"?>
<a:themeOverride xmlns:a="http://schemas.openxmlformats.org/drawingml/2006/main">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themeOverride>
</file>

<file path=ppt/theme/themeOverride6.xml><?xml version="1.0" encoding="utf-8"?>
<a:themeOverride xmlns:a="http://schemas.openxmlformats.org/drawingml/2006/main">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themeOverride>
</file>

<file path=ppt/theme/themeOverride7.xml><?xml version="1.0" encoding="utf-8"?>
<a:themeOverride xmlns:a="http://schemas.openxmlformats.org/drawingml/2006/main">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themeOverride>
</file>

<file path=ppt/theme/themeOverride8.xml><?xml version="1.0" encoding="utf-8"?>
<a:themeOverride xmlns:a="http://schemas.openxmlformats.org/drawingml/2006/main">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themeOverride>
</file>

<file path=ppt/theme/themeOverride9.xml><?xml version="1.0" encoding="utf-8"?>
<a:themeOverride xmlns:a="http://schemas.openxmlformats.org/drawingml/2006/main">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themeOverride>
</file>

<file path=docProps/app.xml><?xml version="1.0" encoding="utf-8"?>
<Properties xmlns="http://schemas.openxmlformats.org/officeDocument/2006/extended-properties" xmlns:vt="http://schemas.openxmlformats.org/officeDocument/2006/docPropsVTypes">
  <Template>C:\Archivos de programa\Microsoft Office\Templates\Diseños de presentaciones\Vuelo sin motor.pot</Template>
  <TotalTime>3389</TotalTime>
  <Words>5186</Words>
  <Application>Microsoft Office PowerPoint</Application>
  <PresentationFormat>Carta (216 x 279 mm)</PresentationFormat>
  <Paragraphs>419</Paragraphs>
  <Slides>55</Slides>
  <Notes>30</Notes>
  <HiddenSlides>0</HiddenSlides>
  <MMClips>0</MMClips>
  <ScaleCrop>false</ScaleCrop>
  <HeadingPairs>
    <vt:vector size="8" baseType="variant">
      <vt:variant>
        <vt:lpstr>Fuentes usadas</vt:lpstr>
      </vt:variant>
      <vt:variant>
        <vt:i4>9</vt:i4>
      </vt:variant>
      <vt:variant>
        <vt:lpstr>Tema</vt:lpstr>
      </vt:variant>
      <vt:variant>
        <vt:i4>1</vt:i4>
      </vt:variant>
      <vt:variant>
        <vt:lpstr>Servidores OLE incrustados</vt:lpstr>
      </vt:variant>
      <vt:variant>
        <vt:i4>2</vt:i4>
      </vt:variant>
      <vt:variant>
        <vt:lpstr>Títulos de diapositiva</vt:lpstr>
      </vt:variant>
      <vt:variant>
        <vt:i4>55</vt:i4>
      </vt:variant>
    </vt:vector>
  </HeadingPairs>
  <TitlesOfParts>
    <vt:vector size="67" baseType="lpstr">
      <vt:lpstr>Arial</vt:lpstr>
      <vt:lpstr>Arial Rounded MT Bold</vt:lpstr>
      <vt:lpstr>Arial Unicode MS</vt:lpstr>
      <vt:lpstr>Calibri</vt:lpstr>
      <vt:lpstr>Tahoma</vt:lpstr>
      <vt:lpstr>Times New Roman</vt:lpstr>
      <vt:lpstr>TimesNewRoman</vt:lpstr>
      <vt:lpstr>Verdana</vt:lpstr>
      <vt:lpstr>Wingdings</vt:lpstr>
      <vt:lpstr>Impulso</vt:lpstr>
      <vt:lpstr>Imagen de mapa de bits</vt:lpstr>
      <vt:lpstr>Diapositiva</vt:lpstr>
      <vt:lpstr>Tecnología de Redes 2634 Introducción a las Comunicaciones 3007</vt:lpstr>
      <vt:lpstr>Tecnología de Redes 2634 Introducción a las Comunicaciones 3007</vt:lpstr>
      <vt:lpstr> Tecnología de Redes 2634 Introducción a las Comunicaciones 3007</vt:lpstr>
      <vt:lpstr>REDES DE COMPUTADORAS Distribución Geográfica</vt:lpstr>
      <vt:lpstr>Internet</vt:lpstr>
      <vt:lpstr>Introducción - Internet</vt:lpstr>
      <vt:lpstr>Internet - Definición</vt:lpstr>
      <vt:lpstr>Internet Funcionamiento Interno</vt:lpstr>
      <vt:lpstr>Internet Funcionamiento Interno</vt:lpstr>
      <vt:lpstr>Internet Órganos/Organizaciones Formales</vt:lpstr>
      <vt:lpstr>Internet Órganos/Organizaciones Formales</vt:lpstr>
      <vt:lpstr>Internet Organos/Organizaciones Formales</vt:lpstr>
      <vt:lpstr>Internet Normalización en Internet</vt:lpstr>
      <vt:lpstr>Internet Normalización en Internet</vt:lpstr>
      <vt:lpstr>Internet Normalización en Internet</vt:lpstr>
      <vt:lpstr>Internet Organos/Organizaciones Formales</vt:lpstr>
      <vt:lpstr>NIC ARGENTINA  https://nic.ar/</vt:lpstr>
      <vt:lpstr>Internet Organos/Organizaciones Formales</vt:lpstr>
      <vt:lpstr>Internet Órganos/Organizaciones Formales</vt:lpstr>
      <vt:lpstr>NAP – Network Access Point</vt:lpstr>
      <vt:lpstr>NAP : Network Access Point Internet Exchange Point (IXP)  </vt:lpstr>
      <vt:lpstr>NAPS en Argentina - Comienzos</vt:lpstr>
      <vt:lpstr>Estructura Internet Año 2000</vt:lpstr>
      <vt:lpstr>WWW2  -  Internet 2</vt:lpstr>
      <vt:lpstr>WWW2  -  Internet 2</vt:lpstr>
      <vt:lpstr>WWW2  -  Internet 2 Objetivos</vt:lpstr>
      <vt:lpstr>WWW2  -  Internet 2 Objetivos</vt:lpstr>
      <vt:lpstr>WWW2  -  Internet 2 Objetivos</vt:lpstr>
      <vt:lpstr>WWW2  -  Internet 2 Diferencias con Internet I</vt:lpstr>
      <vt:lpstr>WWW2  -  Internet 2 Diferencias con Internet I</vt:lpstr>
      <vt:lpstr>WWW2  -  Internet 2 Tendencias de Estilo</vt:lpstr>
      <vt:lpstr>WWW2  -  Internet 2 Tendencias de Estilo</vt:lpstr>
      <vt:lpstr>WWW2  -  Internet 2 Tendencias de Estilo</vt:lpstr>
      <vt:lpstr>WWW2  -  Internet 2 Backbones Iniciales</vt:lpstr>
      <vt:lpstr>WWW2  -  Internet 2 Backbones</vt:lpstr>
      <vt:lpstr>WWW2  -  Internet 2 Backbones Actuales</vt:lpstr>
      <vt:lpstr>WWW2  -  Internet 2 Red Clara – Backbone Argentina</vt:lpstr>
      <vt:lpstr>WWW2  -  Internet 2 Aplicaciones</vt:lpstr>
      <vt:lpstr>WWW2  -  Internet 2 Aplicaciones</vt:lpstr>
      <vt:lpstr>WWW2  -  Internet 2 Mapeo en 3D del Cerebro</vt:lpstr>
      <vt:lpstr>WWW2  -  Internet 2  Tele microscopia 4-D</vt:lpstr>
      <vt:lpstr> WWW2  -  Internet 2  Alive </vt:lpstr>
      <vt:lpstr>WWW2  -  Internet 2 Telescopio Subaro Hawai</vt:lpstr>
      <vt:lpstr>Red Virtual (Usuario)</vt:lpstr>
      <vt:lpstr>Red Virtual (Usuario)</vt:lpstr>
      <vt:lpstr>VLAN (LAN Virtuales) </vt:lpstr>
      <vt:lpstr>VLAN (LAN Virtuales) </vt:lpstr>
      <vt:lpstr>VLAN (LAN Virtuales) </vt:lpstr>
      <vt:lpstr>VLAN de Contención </vt:lpstr>
      <vt:lpstr> Trunking  </vt:lpstr>
      <vt:lpstr>Trunking</vt:lpstr>
      <vt:lpstr>Red Privada Virtual (VPN)</vt:lpstr>
      <vt:lpstr>Red Privada Virtual (VPN)</vt:lpstr>
      <vt:lpstr>Presentación de PowerPoint</vt:lpstr>
      <vt:lpstr>Presentación de PowerPoint</vt:lpstr>
    </vt:vector>
  </TitlesOfParts>
  <Company>Mg Pablo Alejandro Lena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Tecnologia basica de Redes</dc:title>
  <dc:creator>Mg Pablo Alejandro Lena</dc:creator>
  <dc:description>Actualizada al 19/08/2019_x000d_
REDES DE COMPUTADORAS_x000d_
CLASIFICACIÓN, CONCEPTOS_x000d_
TOPOLOGIAS, VLAN , VPN _x000d_
INTERNET</dc:description>
  <cp:lastModifiedBy>Pablo Alejandro Lena</cp:lastModifiedBy>
  <cp:revision>222</cp:revision>
  <dcterms:created xsi:type="dcterms:W3CDTF">2000-05-04T00:32:53Z</dcterms:created>
  <dcterms:modified xsi:type="dcterms:W3CDTF">2022-03-28T20:23:31Z</dcterms:modified>
  <cp:category>Transparencias de Clase</cp:category>
</cp:coreProperties>
</file>