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8"/>
  </p:notesMasterIdLst>
  <p:handoutMasterIdLst>
    <p:handoutMasterId r:id="rId29"/>
  </p:handoutMasterIdLst>
  <p:sldIdLst>
    <p:sldId id="420" r:id="rId2"/>
    <p:sldId id="421" r:id="rId3"/>
    <p:sldId id="285" r:id="rId4"/>
    <p:sldId id="380" r:id="rId5"/>
    <p:sldId id="364" r:id="rId6"/>
    <p:sldId id="367" r:id="rId7"/>
    <p:sldId id="366" r:id="rId8"/>
    <p:sldId id="365" r:id="rId9"/>
    <p:sldId id="410" r:id="rId10"/>
    <p:sldId id="412" r:id="rId11"/>
    <p:sldId id="371" r:id="rId12"/>
    <p:sldId id="414" r:id="rId13"/>
    <p:sldId id="372" r:id="rId14"/>
    <p:sldId id="373" r:id="rId15"/>
    <p:sldId id="377" r:id="rId16"/>
    <p:sldId id="415" r:id="rId17"/>
    <p:sldId id="416" r:id="rId18"/>
    <p:sldId id="417" r:id="rId19"/>
    <p:sldId id="370" r:id="rId20"/>
    <p:sldId id="418" r:id="rId21"/>
    <p:sldId id="374" r:id="rId22"/>
    <p:sldId id="375" r:id="rId23"/>
    <p:sldId id="378" r:id="rId24"/>
    <p:sldId id="379" r:id="rId25"/>
    <p:sldId id="422" r:id="rId26"/>
    <p:sldId id="419" r:id="rId27"/>
  </p:sldIdLst>
  <p:sldSz cx="9144000" cy="6858000" type="letter"/>
  <p:notesSz cx="6858000" cy="9144000"/>
  <p:defaultTextStyle>
    <a:defPPr>
      <a:defRPr lang="es-ES_tradnl"/>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CCCC00"/>
    <a:srgbClr val="FF99CC"/>
    <a:srgbClr val="969696"/>
    <a:srgbClr val="00FFFF"/>
    <a:srgbClr val="00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732" autoAdjust="0"/>
  </p:normalViewPr>
  <p:slideViewPr>
    <p:cSldViewPr>
      <p:cViewPr varScale="1">
        <p:scale>
          <a:sx n="36" d="100"/>
          <a:sy n="36" d="100"/>
        </p:scale>
        <p:origin x="15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864"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685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900" b="1" smtClean="0">
                <a:solidFill>
                  <a:srgbClr val="808080"/>
                </a:solidFill>
                <a:latin typeface="Calibri" pitchFamily="34" charset="0"/>
                <a:ea typeface="Times New Roman" pitchFamily="18" charset="0"/>
                <a:cs typeface="Arial" charset="0"/>
              </a:defRPr>
            </a:lvl1pPr>
          </a:lstStyle>
          <a:p>
            <a:pPr>
              <a:defRPr/>
            </a:pPr>
            <a:r>
              <a:rPr lang="es-AR"/>
              <a:t>DESARROLLADOR DE APLICACIONES WEB </a:t>
            </a:r>
            <a:r>
              <a:rPr lang="es-AR">
                <a:latin typeface="Times New Roman"/>
              </a:rPr>
              <a:t>–</a:t>
            </a:r>
            <a:r>
              <a:rPr lang="es-AR"/>
              <a:t> Tecnolog</a:t>
            </a:r>
            <a:r>
              <a:rPr lang="es-AR">
                <a:latin typeface="Times New Roman"/>
              </a:rPr>
              <a:t>í</a:t>
            </a:r>
            <a:r>
              <a:rPr lang="es-AR"/>
              <a:t>a de Redes</a:t>
            </a:r>
            <a:endParaRPr lang="es-MX"/>
          </a:p>
          <a:p>
            <a:pPr>
              <a:defRPr/>
            </a:pPr>
            <a:r>
              <a:rPr lang="es-MX"/>
              <a:t>Departamento de Ingenier</a:t>
            </a:r>
            <a:r>
              <a:rPr lang="es-MX">
                <a:latin typeface="Times New Roman"/>
              </a:rPr>
              <a:t>í</a:t>
            </a:r>
            <a:r>
              <a:rPr lang="es-MX"/>
              <a:t>a e Investigaciones Tecnol</a:t>
            </a:r>
            <a:r>
              <a:rPr lang="es-MX">
                <a:latin typeface="Times New Roman"/>
              </a:rPr>
              <a:t>ó</a:t>
            </a:r>
            <a:r>
              <a:rPr lang="es-MX"/>
              <a:t>gicas </a:t>
            </a:r>
            <a:r>
              <a:rPr lang="es-ES"/>
              <a:t>- </a:t>
            </a:r>
            <a:r>
              <a:rPr lang="es-AR"/>
              <a:t>UNLAM</a:t>
            </a:r>
            <a:endParaRPr lang="es-ES"/>
          </a:p>
          <a:p>
            <a:pPr>
              <a:defRPr/>
            </a:pPr>
            <a:endParaRPr lang="es-ES_tradnl"/>
          </a:p>
          <a:p>
            <a:pPr>
              <a:defRPr/>
            </a:pPr>
            <a:endParaRPr lang="es-ES"/>
          </a:p>
        </p:txBody>
      </p:sp>
      <p:sp>
        <p:nvSpPr>
          <p:cNvPr id="32772"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5E1FB63-53B7-497C-817D-A41D191683CA}" type="slidenum">
              <a:rPr lang="es-ES_tradnl"/>
              <a:pPr>
                <a:defRPr/>
              </a:pPr>
              <a:t>‹Nº›</a:t>
            </a:fld>
            <a:endParaRPr lang="es-ES_tradnl"/>
          </a:p>
        </p:txBody>
      </p:sp>
      <p:pic>
        <p:nvPicPr>
          <p:cNvPr id="53253" name="Picture 6" descr="Unlam 3d"/>
          <p:cNvPicPr>
            <a:picLocks noChangeAspect="1" noChangeArrowheads="1"/>
          </p:cNvPicPr>
          <p:nvPr/>
        </p:nvPicPr>
        <p:blipFill>
          <a:blip r:embed="rId2" cstate="print"/>
          <a:srcRect/>
          <a:stretch>
            <a:fillRect/>
          </a:stretch>
        </p:blipFill>
        <p:spPr bwMode="auto">
          <a:xfrm>
            <a:off x="0" y="0"/>
            <a:ext cx="549275" cy="412750"/>
          </a:xfrm>
          <a:prstGeom prst="rect">
            <a:avLst/>
          </a:prstGeom>
          <a:noFill/>
          <a:ln w="9525">
            <a:noFill/>
            <a:miter lim="800000"/>
            <a:headEnd/>
            <a:tailEnd/>
          </a:ln>
        </p:spPr>
      </p:pic>
    </p:spTree>
    <p:extLst>
      <p:ext uri="{BB962C8B-B14F-4D97-AF65-F5344CB8AC3E}">
        <p14:creationId xmlns:p14="http://schemas.microsoft.com/office/powerpoint/2010/main" val="1481230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843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843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843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6BF9CA7-415B-46A5-BFE8-ADF3E2B91AED}" type="slidenum">
              <a:rPr lang="es-ES_tradnl"/>
              <a:pPr>
                <a:defRPr/>
              </a:pPr>
              <a:t>‹Nº›</a:t>
            </a:fld>
            <a:endParaRPr lang="es-ES_tradnl"/>
          </a:p>
        </p:txBody>
      </p:sp>
    </p:spTree>
    <p:extLst>
      <p:ext uri="{BB962C8B-B14F-4D97-AF65-F5344CB8AC3E}">
        <p14:creationId xmlns:p14="http://schemas.microsoft.com/office/powerpoint/2010/main" val="17103662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5C3C4628-277F-44C5-9F33-F1254FC106CA}" type="slidenum">
              <a:rPr lang="es-ES_tradnl" sz="1200"/>
              <a:pPr algn="r"/>
              <a:t>1</a:t>
            </a:fld>
            <a:endParaRPr lang="es-ES_tradnl" sz="1200"/>
          </a:p>
        </p:txBody>
      </p:sp>
      <p:sp>
        <p:nvSpPr>
          <p:cNvPr id="29699" name="Rectangle 2"/>
          <p:cNvSpPr>
            <a:spLocks noGrp="1" noRot="1" noChangeAspect="1" noChangeArrowheads="1" noTextEdit="1"/>
          </p:cNvSpPr>
          <p:nvPr>
            <p:ph type="sldImg"/>
          </p:nvPr>
        </p:nvSpPr>
        <p:spPr>
          <a:xfrm>
            <a:off x="1144588" y="685800"/>
            <a:ext cx="4572000" cy="3429000"/>
          </a:xfrm>
          <a:ln/>
        </p:spPr>
      </p:sp>
      <p:sp>
        <p:nvSpPr>
          <p:cNvPr id="29700" name="Rectangle 3"/>
          <p:cNvSpPr>
            <a:spLocks noGrp="1" noChangeArrowheads="1"/>
          </p:cNvSpPr>
          <p:nvPr>
            <p:ph type="body" idx="1"/>
          </p:nvPr>
        </p:nvSpPr>
        <p:spPr>
          <a:noFill/>
          <a:ln/>
        </p:spPr>
        <p:txBody>
          <a:bodyPr/>
          <a:lstStyle/>
          <a:p>
            <a:pPr algn="ctr"/>
            <a:r>
              <a:rPr lang="es-MX" b="1" dirty="0">
                <a:latin typeface="Verdana" pitchFamily="34" charset="0"/>
              </a:rPr>
              <a:t>Presentación de PowerPoint Nro. 1</a:t>
            </a:r>
          </a:p>
          <a:p>
            <a:pPr algn="ctr"/>
            <a:r>
              <a:rPr lang="es-MX" b="1" dirty="0">
                <a:latin typeface="Verdana" pitchFamily="34" charset="0"/>
              </a:rPr>
              <a:t>3-0-5 Tecbared-Introcom-07-2021-1.pptx</a:t>
            </a:r>
          </a:p>
          <a:p>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DA660284-89C4-4543-99F7-8E8D212AFD93}" type="slidenum">
              <a:rPr lang="es-ES_tradnl" smtClean="0"/>
              <a:pPr/>
              <a:t>10</a:t>
            </a:fld>
            <a:endParaRPr lang="es-ES_tradnl"/>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685800" y="4343400"/>
            <a:ext cx="5486400" cy="4114800"/>
          </a:xfrm>
          <a:noFill/>
          <a:ln/>
        </p:spPr>
        <p:txBody>
          <a:bodyPr/>
          <a:lstStyle/>
          <a:p>
            <a:r>
              <a:rPr lang="es-ES" dirty="0"/>
              <a:t>Antenas direccionales … Alcance entre 5 a 10 km dependiendo de la potencia de emisión</a:t>
            </a:r>
            <a:r>
              <a:rPr lang="es-ES" baseline="0" dirty="0"/>
              <a:t> y si obstáculos.</a:t>
            </a:r>
          </a:p>
          <a:p>
            <a:r>
              <a:rPr lang="es-ES" baseline="0" dirty="0"/>
              <a:t>Antenas helicoidales ….</a:t>
            </a:r>
            <a:r>
              <a:rPr lang="es-ES" dirty="0"/>
              <a:t> Alcance alrededor</a:t>
            </a:r>
            <a:r>
              <a:rPr lang="es-ES" baseline="0" dirty="0"/>
              <a:t> de 25 km </a:t>
            </a:r>
            <a:r>
              <a:rPr lang="es-ES" dirty="0" err="1"/>
              <a:t>km</a:t>
            </a:r>
            <a:r>
              <a:rPr lang="es-ES" dirty="0"/>
              <a:t> dependiendo de la potencia de emisión</a:t>
            </a:r>
            <a:r>
              <a:rPr lang="es-ES" baseline="0" dirty="0"/>
              <a:t> y si obstáculos.</a:t>
            </a:r>
            <a:endParaRPr lang="es-E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7C26F496-96B5-49E8-8DDC-39193D48A23A}" type="slidenum">
              <a:rPr lang="es-ES_tradnl" smtClean="0"/>
              <a:pPr/>
              <a:t>11</a:t>
            </a:fld>
            <a:endParaRPr lang="es-ES_tradnl"/>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4BD73643-4FE4-4C7A-B8E6-EFC6C72C554B}" type="slidenum">
              <a:rPr lang="es-ES_tradnl" smtClean="0"/>
              <a:pPr/>
              <a:t>13</a:t>
            </a:fld>
            <a:endParaRPr lang="es-ES_tradnl"/>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00509AA-9EC3-4B38-9DDD-CD412148B9D2}" type="slidenum">
              <a:rPr lang="es-ES_tradnl" smtClean="0"/>
              <a:pPr/>
              <a:t>14</a:t>
            </a:fld>
            <a:endParaRPr lang="es-ES_tradnl"/>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82E370B-E0B7-4958-B70A-397029996082}" type="slidenum">
              <a:rPr lang="es-ES_tradnl" smtClean="0"/>
              <a:pPr/>
              <a:t>15</a:t>
            </a:fld>
            <a:endParaRPr lang="es-ES_tradnl"/>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A4FCCD4-31CC-4607-9C3E-3947B548F923}" type="slidenum">
              <a:rPr lang="es-ES_tradnl" smtClean="0"/>
              <a:pPr/>
              <a:t>16</a:t>
            </a:fld>
            <a:endParaRPr lang="es-ES_tradnl"/>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F955BD8B-C8FA-41FE-8EED-3565731DAA3C}" type="slidenum">
              <a:rPr lang="es-ES_tradnl" smtClean="0"/>
              <a:pPr/>
              <a:t>17</a:t>
            </a:fld>
            <a:endParaRPr lang="es-ES_tradnl"/>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9E25CC3-4738-44C2-AE88-AE81C2CB2C35}" type="slidenum">
              <a:rPr lang="es-ES_tradnl" smtClean="0"/>
              <a:pPr/>
              <a:t>18</a:t>
            </a:fld>
            <a:endParaRPr lang="es-ES_tradnl"/>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82733F52-E00B-453B-8428-C20BB083AD32}" type="slidenum">
              <a:rPr lang="es-ES_tradnl" smtClean="0"/>
              <a:pPr/>
              <a:t>19</a:t>
            </a:fld>
            <a:endParaRPr lang="es-ES_tradnl"/>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DC1355EA-D495-4023-808F-349012D56F9E}" type="slidenum">
              <a:rPr lang="es-ES_tradnl" smtClean="0"/>
              <a:pPr/>
              <a:t>20</a:t>
            </a:fld>
            <a:endParaRPr lang="es-ES_tradnl"/>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753C0130-421C-4A9B-8121-F84FC903249E}" type="slidenum">
              <a:rPr lang="es-ES_tradnl" sz="1200"/>
              <a:pPr algn="r"/>
              <a:t>2</a:t>
            </a:fld>
            <a:endParaRPr lang="es-ES_tradnl" sz="1200"/>
          </a:p>
        </p:txBody>
      </p:sp>
      <p:sp>
        <p:nvSpPr>
          <p:cNvPr id="30723" name="Rectangle 2"/>
          <p:cNvSpPr>
            <a:spLocks noGrp="1" noRot="1" noChangeAspect="1" noChangeArrowheads="1" noTextEdit="1"/>
          </p:cNvSpPr>
          <p:nvPr>
            <p:ph type="sldImg"/>
          </p:nvPr>
        </p:nvSpPr>
        <p:spPr>
          <a:xfrm>
            <a:off x="1144588" y="685800"/>
            <a:ext cx="4572000" cy="3429000"/>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1D8E4DA1-5D63-46C6-AAA3-2CE92C4E5A5B}" type="slidenum">
              <a:rPr lang="es-ES_tradnl" smtClean="0"/>
              <a:pPr/>
              <a:t>21</a:t>
            </a:fld>
            <a:endParaRPr lang="es-ES_tradnl"/>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4389E9C8-2541-4FCF-8785-A4C1CBCB1C57}" type="slidenum">
              <a:rPr lang="es-ES_tradnl" smtClean="0"/>
              <a:pPr/>
              <a:t>22</a:t>
            </a:fld>
            <a:endParaRPr lang="es-ES_tradnl"/>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6019F04A-ED26-4D56-8B81-4E97335B6EC4}" type="slidenum">
              <a:rPr lang="es-ES_tradnl" smtClean="0"/>
              <a:pPr/>
              <a:t>23</a:t>
            </a:fld>
            <a:endParaRPr lang="es-ES_trad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AE75960E-43F1-4F72-BB7A-D89951AF0FA9}" type="slidenum">
              <a:rPr lang="es-ES_tradnl" smtClean="0"/>
              <a:pPr/>
              <a:t>24</a:t>
            </a:fld>
            <a:endParaRPr lang="es-ES_trad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25</a:t>
            </a:fld>
            <a:endParaRPr lang="es-ES_tradnl"/>
          </a:p>
        </p:txBody>
      </p:sp>
    </p:spTree>
    <p:extLst>
      <p:ext uri="{BB962C8B-B14F-4D97-AF65-F5344CB8AC3E}">
        <p14:creationId xmlns:p14="http://schemas.microsoft.com/office/powerpoint/2010/main" val="2377822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1 Marcador de imagen de diapositiva"/>
          <p:cNvSpPr>
            <a:spLocks noGrp="1" noRot="1" noChangeAspect="1" noTextEdit="1"/>
          </p:cNvSpPr>
          <p:nvPr>
            <p:ph type="sldImg"/>
          </p:nvPr>
        </p:nvSpPr>
        <p:spPr>
          <a:ln/>
        </p:spPr>
      </p:sp>
      <p:sp>
        <p:nvSpPr>
          <p:cNvPr id="31747" name="2 Marcador de notas"/>
          <p:cNvSpPr>
            <a:spLocks noGrp="1"/>
          </p:cNvSpPr>
          <p:nvPr>
            <p:ph type="body" idx="1"/>
          </p:nvPr>
        </p:nvSpPr>
        <p:spPr>
          <a:noFill/>
          <a:ln/>
        </p:spPr>
        <p:txBody>
          <a:bodyPr/>
          <a:lstStyle/>
          <a:p>
            <a:pPr algn="ctr"/>
            <a:r>
              <a:rPr lang="es-MX" b="1" dirty="0">
                <a:latin typeface="Verdana" pitchFamily="34" charset="0"/>
              </a:rPr>
              <a:t>Presentación de PowerPoint Nro. 6</a:t>
            </a:r>
          </a:p>
          <a:p>
            <a:endParaRPr lang="es-ES" dirty="0"/>
          </a:p>
        </p:txBody>
      </p:sp>
      <p:sp>
        <p:nvSpPr>
          <p:cNvPr id="31748" name="3 Marcador de número de diapositiva"/>
          <p:cNvSpPr>
            <a:spLocks noGrp="1"/>
          </p:cNvSpPr>
          <p:nvPr>
            <p:ph type="sldNum" sz="quarter" idx="5"/>
          </p:nvPr>
        </p:nvSpPr>
        <p:spPr>
          <a:noFill/>
        </p:spPr>
        <p:txBody>
          <a:bodyPr/>
          <a:lstStyle/>
          <a:p>
            <a:fld id="{8F9B887C-55C0-4A7F-AA92-A8F7566CB987}" type="slidenum">
              <a:rPr lang="es-ES_tradnl" smtClean="0"/>
              <a:pPr/>
              <a:t>3</a:t>
            </a:fld>
            <a:endParaRPr lang="es-ES_trad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DD082843-2B3C-48AF-ACFF-65FE9F89E54F}" type="slidenum">
              <a:rPr lang="es-ES_tradnl" smtClean="0"/>
              <a:pPr/>
              <a:t>4</a:t>
            </a:fld>
            <a:endParaRPr lang="es-ES_tradnl"/>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xfrm>
            <a:off x="685800" y="4343400"/>
            <a:ext cx="5486400" cy="4114800"/>
          </a:xfrm>
          <a:noFill/>
          <a:ln/>
        </p:spPr>
        <p:txBody>
          <a:bodyPr/>
          <a:lstStyle/>
          <a:p>
            <a:r>
              <a:rPr lang="es-ES" sz="1200" b="0" i="0" u="none" strike="noStrike" kern="1200" baseline="0" dirty="0">
                <a:solidFill>
                  <a:schemeClr val="tx1"/>
                </a:solidFill>
                <a:latin typeface="Times New Roman" pitchFamily="18" charset="0"/>
                <a:ea typeface="+mn-ea"/>
                <a:cs typeface="+mn-cs"/>
              </a:rPr>
              <a:t>Los medios inalámbricos transportan señales electromagnéticas que representan los dígitos binarios de las comunicaciones de datos mediante frecuencias de radio y de microondas. </a:t>
            </a:r>
          </a:p>
          <a:p>
            <a:r>
              <a:rPr lang="es-ES" sz="1200" b="0" i="0" u="none" strike="noStrike" kern="1200" baseline="0" dirty="0">
                <a:solidFill>
                  <a:schemeClr val="tx1"/>
                </a:solidFill>
                <a:latin typeface="Times New Roman" pitchFamily="18" charset="0"/>
                <a:ea typeface="+mn-ea"/>
                <a:cs typeface="+mn-cs"/>
              </a:rPr>
              <a:t>Como medio de redes, el sistema inalámbrico no se limita a conductores o canaletas, como en el caso de los medios de fibra o de cobre. De todos los medios, los inalámbricos proporcionan las mayores opciones de movilidad. Además, la cantidad de dispositivos con tecnología inalámbrica aumenta continuamente. Por estos motivos, la tecnología inalámbrica se convirtió en el medio de preferencia para las redes domésticas. A medida que aumentan las opciones de ancho de banda de red, la tecnología inalámbrica adquiere popularidad rápidamente en las redes empresariales. </a:t>
            </a:r>
          </a:p>
          <a:p>
            <a:r>
              <a:rPr lang="es-ES" sz="1200" b="0" i="0" u="none" strike="noStrike" kern="1200" baseline="0" dirty="0">
                <a:solidFill>
                  <a:schemeClr val="tx1"/>
                </a:solidFill>
                <a:latin typeface="Times New Roman" pitchFamily="18" charset="0"/>
                <a:ea typeface="+mn-ea"/>
                <a:cs typeface="+mn-cs"/>
              </a:rPr>
              <a:t>En la ilustración, se destacan varios símbolos relacionados con la tecnología inalámbrica. </a:t>
            </a:r>
          </a:p>
          <a:p>
            <a:r>
              <a:rPr lang="es-ES" sz="1200" b="0" i="0" u="none" strike="noStrike" kern="1200" baseline="0" dirty="0">
                <a:solidFill>
                  <a:schemeClr val="tx1"/>
                </a:solidFill>
                <a:latin typeface="Times New Roman" pitchFamily="18" charset="0"/>
                <a:ea typeface="+mn-ea"/>
                <a:cs typeface="+mn-cs"/>
              </a:rPr>
              <a:t>Sin embargo, existen algunas áreas de importancia para la tecnología inalámbrica, que incluyen las siguientes: </a:t>
            </a:r>
          </a:p>
          <a:p>
            <a:r>
              <a:rPr lang="es-ES" sz="1200" b="0" i="0" u="none" strike="noStrike" kern="1200" baseline="0" dirty="0">
                <a:solidFill>
                  <a:schemeClr val="tx1"/>
                </a:solidFill>
                <a:latin typeface="Times New Roman" pitchFamily="18" charset="0"/>
                <a:ea typeface="+mn-ea"/>
                <a:cs typeface="+mn-cs"/>
              </a:rPr>
              <a:t> Área de cobertura: las tecnologías inalámbricas de comunicación de datos funcionan bien en entornos abiertos. Sin embargo, existen determinados materiales de construcción utilizados en edificios y estructuras, además del terreno local, que limitan la cobertura efectiva. </a:t>
            </a:r>
          </a:p>
          <a:p>
            <a:r>
              <a:rPr lang="es-ES" sz="1200" b="0" i="0" u="none" strike="noStrike" kern="1200" baseline="0" dirty="0">
                <a:solidFill>
                  <a:schemeClr val="tx1"/>
                </a:solidFill>
                <a:latin typeface="Times New Roman" pitchFamily="18" charset="0"/>
                <a:ea typeface="+mn-ea"/>
                <a:cs typeface="+mn-cs"/>
              </a:rPr>
              <a:t> Interferencia: la tecnología inalámbrica también es vulnerable a la interferencia y puede verse afectada por dispositivos comunes como teléfonos inalámbricos domésticos, algunos tipos de luces fluorescentes, hornos de microondas y otras comunicaciones inalámbricas. </a:t>
            </a:r>
          </a:p>
          <a:p>
            <a:r>
              <a:rPr lang="es-ES" sz="1200" b="0" i="0" u="none" strike="noStrike" kern="1200" baseline="0" dirty="0">
                <a:solidFill>
                  <a:schemeClr val="tx1"/>
                </a:solidFill>
                <a:latin typeface="Times New Roman" pitchFamily="18" charset="0"/>
                <a:ea typeface="+mn-ea"/>
                <a:cs typeface="+mn-cs"/>
              </a:rPr>
              <a:t> Seguridad: la cobertura de la comunicación inalámbrica no requiere acceso a un hilo físico de un medio. Por lo tanto, dispositivos y usuarios sin autorización para acceder a la red pueden obtener acceso a la transmisión. En consecuencia, la seguridad de la red es un componente importante de la administración de una red inalámbrica. </a:t>
            </a:r>
          </a:p>
          <a:p>
            <a:endParaRPr lang="es-ES" sz="1200" b="0" i="0" u="none" strike="noStrike" kern="1200" baseline="0" dirty="0">
              <a:solidFill>
                <a:schemeClr val="tx1"/>
              </a:solidFill>
              <a:latin typeface="Times New Roman" pitchFamily="18" charset="0"/>
              <a:ea typeface="+mn-ea"/>
              <a:cs typeface="+mn-cs"/>
            </a:endParaRPr>
          </a:p>
          <a:p>
            <a:r>
              <a:rPr lang="es-ES" sz="1200" b="0" i="0" u="none" strike="noStrike" kern="1200" baseline="0" dirty="0">
                <a:solidFill>
                  <a:schemeClr val="tx1"/>
                </a:solidFill>
                <a:latin typeface="Times New Roman" pitchFamily="18" charset="0"/>
                <a:ea typeface="+mn-ea"/>
                <a:cs typeface="+mn-cs"/>
              </a:rPr>
              <a:t>Si bien la tecnología inalámbrica es cada vez más popular para la conectividad de escritorio, el cobre y la fibra óptica son los medios de capa física más populares para las implementaciones de redes. </a:t>
            </a:r>
            <a:endParaRPr lang="es-E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7521E21-74C9-45DF-967F-4CED28854280}" type="slidenum">
              <a:rPr lang="es-ES_tradnl" smtClean="0"/>
              <a:pPr/>
              <a:t>5</a:t>
            </a:fld>
            <a:endParaRPr lang="es-ES_tradnl"/>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EAEB2A5A-6D41-499F-9B2F-723A98960619}" type="slidenum">
              <a:rPr lang="es-ES_tradnl" smtClean="0"/>
              <a:pPr/>
              <a:t>6</a:t>
            </a:fld>
            <a:endParaRPr lang="es-ES_tradnl"/>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1F430712-1245-4841-AD73-119F0AE3869A}" type="slidenum">
              <a:rPr lang="es-ES_tradnl" smtClean="0"/>
              <a:pPr/>
              <a:t>7</a:t>
            </a:fld>
            <a:endParaRPr lang="es-ES_tradnl"/>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FFD1B85-7CD8-4F2D-BA11-B4C050B52D92}" type="slidenum">
              <a:rPr lang="es-ES_tradnl" smtClean="0"/>
              <a:pPr/>
              <a:t>8</a:t>
            </a:fld>
            <a:endParaRPr lang="es-ES_tradnl"/>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FFB80F1-F8FA-47A1-B6AC-2DCFDF32A278}" type="slidenum">
              <a:rPr lang="es-ES_tradnl" smtClean="0"/>
              <a:pPr/>
              <a:t>9</a:t>
            </a:fld>
            <a:endParaRPr lang="es-ES_tradnl"/>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0" name="Freeform 8"/>
          <p:cNvSpPr>
            <a:spLocks/>
          </p:cNvSpPr>
          <p:nvPr/>
        </p:nvSpPr>
        <p:spPr bwMode="white">
          <a:xfrm>
            <a:off x="0" y="-20638"/>
            <a:ext cx="9144000" cy="1682751"/>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1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4107" name="Rectangle 11"/>
          <p:cNvSpPr>
            <a:spLocks noGrp="1" noChangeArrowheads="1"/>
          </p:cNvSpPr>
          <p:nvPr>
            <p:ph type="ctrTitle"/>
          </p:nvPr>
        </p:nvSpPr>
        <p:spPr>
          <a:xfrm>
            <a:off x="685800" y="2286000"/>
            <a:ext cx="7772400" cy="1143000"/>
          </a:xfrm>
        </p:spPr>
        <p:txBody>
          <a:bodyPr/>
          <a:lstStyle>
            <a:lvl1pPr>
              <a:defRPr/>
            </a:lvl1pPr>
          </a:lstStyle>
          <a:p>
            <a:r>
              <a:rPr lang="en-US"/>
              <a:t>Haga clic para modificar el estilo de título del patrón</a:t>
            </a:r>
          </a:p>
        </p:txBody>
      </p:sp>
      <p:sp>
        <p:nvSpPr>
          <p:cNvPr id="4108" name="Rectangle 12"/>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en-US"/>
              <a:t>Haga clic para modificar el estilo de subtítulo del patrón</a:t>
            </a:r>
          </a:p>
        </p:txBody>
      </p:sp>
      <p:sp>
        <p:nvSpPr>
          <p:cNvPr id="14" name="Rectangle 13"/>
          <p:cNvSpPr>
            <a:spLocks noGrp="1" noChangeArrowheads="1"/>
          </p:cNvSpPr>
          <p:nvPr>
            <p:ph type="dt" sz="half" idx="10"/>
          </p:nvPr>
        </p:nvSpPr>
        <p:spPr/>
        <p:txBody>
          <a:bodyPr/>
          <a:lstStyle>
            <a:lvl1pPr>
              <a:defRPr/>
            </a:lvl1pPr>
          </a:lstStyle>
          <a:p>
            <a:pPr>
              <a:defRPr/>
            </a:pPr>
            <a:endParaRPr lang="en-US"/>
          </a:p>
        </p:txBody>
      </p:sp>
      <p:sp>
        <p:nvSpPr>
          <p:cNvPr id="15" name="Rectangle 14"/>
          <p:cNvSpPr>
            <a:spLocks noGrp="1" noChangeArrowheads="1"/>
          </p:cNvSpPr>
          <p:nvPr>
            <p:ph type="ftr" sz="quarter" idx="11"/>
          </p:nvPr>
        </p:nvSpPr>
        <p:spPr/>
        <p:txBody>
          <a:bodyPr/>
          <a:lstStyle>
            <a:lvl1pPr>
              <a:defRPr/>
            </a:lvl1pPr>
          </a:lstStyle>
          <a:p>
            <a:pPr>
              <a:defRPr/>
            </a:pPr>
            <a:endParaRPr lang="en-US"/>
          </a:p>
        </p:txBody>
      </p:sp>
      <p:sp>
        <p:nvSpPr>
          <p:cNvPr id="16" name="Rectangle 15"/>
          <p:cNvSpPr>
            <a:spLocks noGrp="1" noChangeArrowheads="1"/>
          </p:cNvSpPr>
          <p:nvPr>
            <p:ph type="sldNum" sz="quarter" idx="12"/>
          </p:nvPr>
        </p:nvSpPr>
        <p:spPr/>
        <p:txBody>
          <a:bodyPr/>
          <a:lstStyle>
            <a:lvl1pPr>
              <a:defRPr/>
            </a:lvl1pPr>
          </a:lstStyle>
          <a:p>
            <a:pPr>
              <a:defRPr/>
            </a:pPr>
            <a:fld id="{B2E94FDE-CB4F-4C08-B0B0-84625DC85D5F}" type="slidenum">
              <a:rPr lang="en-US"/>
              <a:pPr>
                <a:defRPr/>
              </a:pPr>
              <a:t>‹Nº›</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ED931219-3160-421B-B04A-41B0E45C3B6B}"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D1DDDF1D-E20B-440C-B175-8F96E4D982AA}"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4FA53CC-C21F-44FB-BF61-7E2F73E88B17}"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397825D2-699F-48CB-B53B-71881272D0AB}"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205DB18F-47FB-4E35-8257-465BA318DB89}"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AC768980-540B-4A2F-9ECF-2032681ED0F5}"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8BCCCE5F-AA8D-4D26-B79D-549FB066383A}"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EB5588AD-D3A6-4482-ADFC-2DC2F24CDBD4}"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38E77D43-EA69-49CE-8764-A3CB6E58D82D}"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5B5C6A20-8EA4-4410-9C39-CFF3B99F2758}"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rgbClr val="006699"/>
            </a:gs>
            <a:gs pos="100000">
              <a:srgbClr val="002F47"/>
            </a:gs>
          </a:gsLst>
          <a:lin ang="5400000" scaled="1"/>
        </a:gra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invGray">
          <a:xfrm>
            <a:off x="8809038" y="0"/>
            <a:ext cx="334962" cy="6858000"/>
          </a:xfrm>
          <a:prstGeom prst="rect">
            <a:avLst/>
          </a:prstGeom>
          <a:gradFill rotWithShape="0">
            <a:gsLst>
              <a:gs pos="0">
                <a:schemeClr val="accent2"/>
              </a:gs>
              <a:gs pos="50000">
                <a:schemeClr val="hlink"/>
              </a:gs>
              <a:gs pos="100000">
                <a:schemeClr val="accent2"/>
              </a:gs>
            </a:gsLst>
            <a:lin ang="0" scaled="1"/>
          </a:gradFill>
          <a:ln w="9525">
            <a:noFill/>
            <a:miter lim="800000"/>
            <a:headEnd/>
            <a:tailEnd/>
          </a:ln>
        </p:spPr>
        <p:txBody>
          <a:bodyPr wrap="none" anchor="ctr"/>
          <a:lstStyle/>
          <a:p>
            <a:pPr>
              <a:defRPr/>
            </a:pPr>
            <a:endParaRPr lang="es-ES"/>
          </a:p>
        </p:txBody>
      </p:sp>
      <p:sp>
        <p:nvSpPr>
          <p:cNvPr id="3075" name="Freeform 3"/>
          <p:cNvSpPr>
            <a:spLocks/>
          </p:cNvSpPr>
          <p:nvPr/>
        </p:nvSpPr>
        <p:spPr bwMode="white">
          <a:xfrm>
            <a:off x="-9525" y="4489450"/>
            <a:ext cx="5754688" cy="2368550"/>
          </a:xfrm>
          <a:custGeom>
            <a:avLst/>
            <a:gdLst/>
            <a:ahLst/>
            <a:cxnLst>
              <a:cxn ang="0">
                <a:pos x="0" y="1491"/>
              </a:cxn>
              <a:cxn ang="0">
                <a:pos x="0" y="0"/>
              </a:cxn>
              <a:cxn ang="0">
                <a:pos x="171" y="3"/>
              </a:cxn>
              <a:cxn ang="0">
                <a:pos x="355" y="9"/>
              </a:cxn>
              <a:cxn ang="0">
                <a:pos x="499" y="21"/>
              </a:cxn>
              <a:cxn ang="0">
                <a:pos x="650" y="36"/>
              </a:cxn>
              <a:cxn ang="0">
                <a:pos x="809" y="54"/>
              </a:cxn>
              <a:cxn ang="0">
                <a:pos x="957" y="78"/>
              </a:cxn>
              <a:cxn ang="0">
                <a:pos x="1119" y="105"/>
              </a:cxn>
              <a:cxn ang="0">
                <a:pos x="1261" y="133"/>
              </a:cxn>
              <a:cxn ang="0">
                <a:pos x="1441" y="175"/>
              </a:cxn>
              <a:cxn ang="0">
                <a:pos x="1598" y="217"/>
              </a:cxn>
              <a:cxn ang="0">
                <a:pos x="1763" y="269"/>
              </a:cxn>
              <a:cxn ang="0">
                <a:pos x="1887" y="308"/>
              </a:cxn>
              <a:cxn ang="0">
                <a:pos x="2085" y="384"/>
              </a:cxn>
              <a:cxn ang="0">
                <a:pos x="2230" y="444"/>
              </a:cxn>
              <a:cxn ang="0">
                <a:pos x="2456" y="547"/>
              </a:cxn>
              <a:cxn ang="0">
                <a:pos x="2666" y="662"/>
              </a:cxn>
              <a:cxn ang="0">
                <a:pos x="2859" y="786"/>
              </a:cxn>
              <a:cxn ang="0">
                <a:pos x="3046" y="920"/>
              </a:cxn>
              <a:cxn ang="0">
                <a:pos x="3193" y="1038"/>
              </a:cxn>
              <a:cxn ang="0">
                <a:pos x="3332" y="1168"/>
              </a:cxn>
              <a:cxn ang="0">
                <a:pos x="3440" y="1280"/>
              </a:cxn>
              <a:cxn ang="0">
                <a:pos x="3524" y="1380"/>
              </a:cxn>
              <a:cxn ang="0">
                <a:pos x="3624" y="1491"/>
              </a:cxn>
              <a:cxn ang="0">
                <a:pos x="3608" y="1491"/>
              </a:cxn>
              <a:cxn ang="0">
                <a:pos x="0" y="1491"/>
              </a:cxn>
            </a:cxnLst>
            <a:rect l="0" t="0" r="r" b="b"/>
            <a:pathLst>
              <a:path w="3625" h="1492">
                <a:moveTo>
                  <a:pt x="0" y="1491"/>
                </a:moveTo>
                <a:lnTo>
                  <a:pt x="0" y="0"/>
                </a:lnTo>
                <a:lnTo>
                  <a:pt x="171" y="3"/>
                </a:lnTo>
                <a:lnTo>
                  <a:pt x="355" y="9"/>
                </a:lnTo>
                <a:lnTo>
                  <a:pt x="499" y="21"/>
                </a:lnTo>
                <a:lnTo>
                  <a:pt x="650" y="36"/>
                </a:lnTo>
                <a:lnTo>
                  <a:pt x="809" y="54"/>
                </a:lnTo>
                <a:lnTo>
                  <a:pt x="957" y="78"/>
                </a:lnTo>
                <a:lnTo>
                  <a:pt x="1119" y="105"/>
                </a:lnTo>
                <a:lnTo>
                  <a:pt x="1261" y="133"/>
                </a:lnTo>
                <a:lnTo>
                  <a:pt x="1441" y="175"/>
                </a:lnTo>
                <a:lnTo>
                  <a:pt x="1598" y="217"/>
                </a:lnTo>
                <a:lnTo>
                  <a:pt x="1763" y="269"/>
                </a:lnTo>
                <a:lnTo>
                  <a:pt x="1887" y="308"/>
                </a:lnTo>
                <a:lnTo>
                  <a:pt x="2085" y="384"/>
                </a:lnTo>
                <a:lnTo>
                  <a:pt x="2230" y="444"/>
                </a:lnTo>
                <a:lnTo>
                  <a:pt x="2456" y="547"/>
                </a:lnTo>
                <a:lnTo>
                  <a:pt x="2666" y="662"/>
                </a:lnTo>
                <a:lnTo>
                  <a:pt x="2859" y="786"/>
                </a:lnTo>
                <a:lnTo>
                  <a:pt x="3046" y="920"/>
                </a:lnTo>
                <a:lnTo>
                  <a:pt x="3193" y="1038"/>
                </a:lnTo>
                <a:lnTo>
                  <a:pt x="3332" y="1168"/>
                </a:lnTo>
                <a:lnTo>
                  <a:pt x="3440" y="1280"/>
                </a:lnTo>
                <a:lnTo>
                  <a:pt x="3524" y="1380"/>
                </a:lnTo>
                <a:lnTo>
                  <a:pt x="3624" y="1491"/>
                </a:lnTo>
                <a:lnTo>
                  <a:pt x="3608" y="1491"/>
                </a:lnTo>
                <a:lnTo>
                  <a:pt x="0" y="1491"/>
                </a:lnTo>
              </a:path>
            </a:pathLst>
          </a:custGeom>
          <a:gradFill rotWithShape="0">
            <a:gsLst>
              <a:gs pos="0">
                <a:schemeClr val="bg2"/>
              </a:gs>
              <a:gs pos="100000">
                <a:schemeClr val="bg1"/>
              </a:gs>
            </a:gsLst>
            <a:lin ang="5400000" scaled="1"/>
          </a:gradFill>
          <a:ln w="9525" cap="flat" cmpd="sng">
            <a:noFill/>
            <a:prstDash val="solid"/>
            <a:miter lim="800000"/>
            <a:headEnd type="none" w="sm" len="sm"/>
            <a:tailEnd type="none" w="sm" len="sm"/>
          </a:ln>
          <a:effectLst/>
        </p:spPr>
        <p:txBody>
          <a:bodyPr wrap="none" anchor="ctr"/>
          <a:lstStyle/>
          <a:p>
            <a:pPr>
              <a:defRPr/>
            </a:pPr>
            <a:endParaRPr lang="es-ES"/>
          </a:p>
        </p:txBody>
      </p:sp>
      <p:sp>
        <p:nvSpPr>
          <p:cNvPr id="3076" name="Freeform 4"/>
          <p:cNvSpPr>
            <a:spLocks/>
          </p:cNvSpPr>
          <p:nvPr/>
        </p:nvSpPr>
        <p:spPr bwMode="white">
          <a:xfrm>
            <a:off x="0" y="3817938"/>
            <a:ext cx="8164513" cy="3019425"/>
          </a:xfrm>
          <a:custGeom>
            <a:avLst/>
            <a:gdLst/>
            <a:ahLst/>
            <a:cxnLst>
              <a:cxn ang="0">
                <a:pos x="2718" y="405"/>
              </a:cxn>
              <a:cxn ang="0">
                <a:pos x="2466" y="333"/>
              </a:cxn>
              <a:cxn ang="0">
                <a:pos x="2202" y="261"/>
              </a:cxn>
              <a:cxn ang="0">
                <a:pos x="1929" y="198"/>
              </a:cxn>
              <a:cxn ang="0">
                <a:pos x="1695" y="153"/>
              </a:cxn>
              <a:cxn ang="0">
                <a:pos x="1434" y="111"/>
              </a:cxn>
              <a:cxn ang="0">
                <a:pos x="1188" y="75"/>
              </a:cxn>
              <a:cxn ang="0">
                <a:pos x="957" y="48"/>
              </a:cxn>
              <a:cxn ang="0">
                <a:pos x="747" y="30"/>
              </a:cxn>
              <a:cxn ang="0">
                <a:pos x="501" y="15"/>
              </a:cxn>
              <a:cxn ang="0">
                <a:pos x="246" y="3"/>
              </a:cxn>
              <a:cxn ang="0">
                <a:pos x="0" y="0"/>
              </a:cxn>
              <a:cxn ang="0">
                <a:pos x="0" y="275"/>
              </a:cxn>
              <a:cxn ang="0">
                <a:pos x="0" y="345"/>
              </a:cxn>
              <a:cxn ang="0">
                <a:pos x="0" y="275"/>
              </a:cxn>
              <a:cxn ang="0">
                <a:pos x="0" y="342"/>
              </a:cxn>
              <a:cxn ang="0">
                <a:pos x="339" y="351"/>
              </a:cxn>
              <a:cxn ang="0">
                <a:pos x="606" y="372"/>
              </a:cxn>
              <a:cxn ang="0">
                <a:pos x="852" y="399"/>
              </a:cxn>
              <a:cxn ang="0">
                <a:pos x="1068" y="435"/>
              </a:cxn>
              <a:cxn ang="0">
                <a:pos x="1275" y="474"/>
              </a:cxn>
              <a:cxn ang="0">
                <a:pos x="1545" y="540"/>
              </a:cxn>
              <a:cxn ang="0">
                <a:pos x="1761" y="603"/>
              </a:cxn>
              <a:cxn ang="0">
                <a:pos x="1971" y="678"/>
              </a:cxn>
              <a:cxn ang="0">
                <a:pos x="2166" y="747"/>
              </a:cxn>
              <a:cxn ang="0">
                <a:pos x="2397" y="852"/>
              </a:cxn>
              <a:cxn ang="0">
                <a:pos x="2613" y="960"/>
              </a:cxn>
              <a:cxn ang="0">
                <a:pos x="2832" y="1095"/>
              </a:cxn>
              <a:cxn ang="0">
                <a:pos x="3012" y="1212"/>
              </a:cxn>
              <a:cxn ang="0">
                <a:pos x="3186" y="1347"/>
              </a:cxn>
              <a:cxn ang="0">
                <a:pos x="3351" y="1497"/>
              </a:cxn>
              <a:cxn ang="0">
                <a:pos x="3480" y="1629"/>
              </a:cxn>
              <a:cxn ang="0">
                <a:pos x="3612" y="1785"/>
              </a:cxn>
              <a:cxn ang="0">
                <a:pos x="3699" y="1901"/>
              </a:cxn>
              <a:cxn ang="0">
                <a:pos x="5142" y="1901"/>
              </a:cxn>
              <a:cxn ang="0">
                <a:pos x="5076" y="1827"/>
              </a:cxn>
              <a:cxn ang="0">
                <a:pos x="4968" y="1707"/>
              </a:cxn>
              <a:cxn ang="0">
                <a:pos x="4797" y="1539"/>
              </a:cxn>
              <a:cxn ang="0">
                <a:pos x="4617" y="1383"/>
              </a:cxn>
              <a:cxn ang="0">
                <a:pos x="4410" y="1221"/>
              </a:cxn>
              <a:cxn ang="0">
                <a:pos x="4185" y="1071"/>
              </a:cxn>
              <a:cxn ang="0">
                <a:pos x="3960" y="939"/>
              </a:cxn>
              <a:cxn ang="0">
                <a:pos x="3708" y="801"/>
              </a:cxn>
              <a:cxn ang="0">
                <a:pos x="3492" y="702"/>
              </a:cxn>
              <a:cxn ang="0">
                <a:pos x="3231" y="588"/>
              </a:cxn>
              <a:cxn ang="0">
                <a:pos x="2964" y="489"/>
              </a:cxn>
              <a:cxn ang="0">
                <a:pos x="2718" y="405"/>
              </a:cxn>
            </a:cxnLst>
            <a:rect l="0" t="0" r="r" b="b"/>
            <a:pathLst>
              <a:path w="5143" h="1902">
                <a:moveTo>
                  <a:pt x="2718" y="405"/>
                </a:moveTo>
                <a:lnTo>
                  <a:pt x="2466" y="333"/>
                </a:lnTo>
                <a:lnTo>
                  <a:pt x="2202" y="261"/>
                </a:lnTo>
                <a:lnTo>
                  <a:pt x="1929" y="198"/>
                </a:lnTo>
                <a:lnTo>
                  <a:pt x="1695" y="153"/>
                </a:lnTo>
                <a:lnTo>
                  <a:pt x="1434" y="111"/>
                </a:lnTo>
                <a:lnTo>
                  <a:pt x="1188" y="75"/>
                </a:lnTo>
                <a:lnTo>
                  <a:pt x="957" y="48"/>
                </a:lnTo>
                <a:lnTo>
                  <a:pt x="747" y="30"/>
                </a:lnTo>
                <a:lnTo>
                  <a:pt x="501" y="15"/>
                </a:lnTo>
                <a:lnTo>
                  <a:pt x="246" y="3"/>
                </a:lnTo>
                <a:lnTo>
                  <a:pt x="0" y="0"/>
                </a:lnTo>
                <a:lnTo>
                  <a:pt x="0" y="275"/>
                </a:lnTo>
                <a:lnTo>
                  <a:pt x="0" y="345"/>
                </a:lnTo>
                <a:lnTo>
                  <a:pt x="0" y="275"/>
                </a:lnTo>
                <a:lnTo>
                  <a:pt x="0" y="342"/>
                </a:lnTo>
                <a:lnTo>
                  <a:pt x="339" y="351"/>
                </a:lnTo>
                <a:lnTo>
                  <a:pt x="606" y="372"/>
                </a:lnTo>
                <a:lnTo>
                  <a:pt x="852" y="399"/>
                </a:lnTo>
                <a:lnTo>
                  <a:pt x="1068" y="435"/>
                </a:lnTo>
                <a:lnTo>
                  <a:pt x="1275" y="474"/>
                </a:lnTo>
                <a:lnTo>
                  <a:pt x="1545" y="540"/>
                </a:lnTo>
                <a:lnTo>
                  <a:pt x="1761" y="603"/>
                </a:lnTo>
                <a:lnTo>
                  <a:pt x="1971" y="678"/>
                </a:lnTo>
                <a:lnTo>
                  <a:pt x="2166" y="747"/>
                </a:lnTo>
                <a:lnTo>
                  <a:pt x="2397" y="852"/>
                </a:lnTo>
                <a:lnTo>
                  <a:pt x="2613" y="960"/>
                </a:lnTo>
                <a:lnTo>
                  <a:pt x="2832" y="1095"/>
                </a:lnTo>
                <a:lnTo>
                  <a:pt x="3012" y="1212"/>
                </a:lnTo>
                <a:lnTo>
                  <a:pt x="3186" y="1347"/>
                </a:lnTo>
                <a:lnTo>
                  <a:pt x="3351" y="1497"/>
                </a:lnTo>
                <a:lnTo>
                  <a:pt x="3480" y="1629"/>
                </a:lnTo>
                <a:lnTo>
                  <a:pt x="3612" y="1785"/>
                </a:lnTo>
                <a:lnTo>
                  <a:pt x="3699" y="1901"/>
                </a:lnTo>
                <a:lnTo>
                  <a:pt x="5142" y="1901"/>
                </a:lnTo>
                <a:lnTo>
                  <a:pt x="5076" y="1827"/>
                </a:lnTo>
                <a:lnTo>
                  <a:pt x="4968" y="1707"/>
                </a:lnTo>
                <a:lnTo>
                  <a:pt x="4797" y="1539"/>
                </a:lnTo>
                <a:lnTo>
                  <a:pt x="4617" y="1383"/>
                </a:lnTo>
                <a:lnTo>
                  <a:pt x="4410" y="1221"/>
                </a:lnTo>
                <a:lnTo>
                  <a:pt x="4185" y="1071"/>
                </a:lnTo>
                <a:lnTo>
                  <a:pt x="3960" y="939"/>
                </a:lnTo>
                <a:lnTo>
                  <a:pt x="3708" y="801"/>
                </a:lnTo>
                <a:lnTo>
                  <a:pt x="3492" y="702"/>
                </a:lnTo>
                <a:lnTo>
                  <a:pt x="3231" y="588"/>
                </a:lnTo>
                <a:lnTo>
                  <a:pt x="2964" y="489"/>
                </a:lnTo>
                <a:lnTo>
                  <a:pt x="2718" y="405"/>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7" name="Freeform 5"/>
          <p:cNvSpPr>
            <a:spLocks/>
          </p:cNvSpPr>
          <p:nvPr/>
        </p:nvSpPr>
        <p:spPr bwMode="white">
          <a:xfrm>
            <a:off x="0" y="3146425"/>
            <a:ext cx="9144000" cy="3690938"/>
          </a:xfrm>
          <a:custGeom>
            <a:avLst/>
            <a:gdLst/>
            <a:ahLst/>
            <a:cxnLst>
              <a:cxn ang="0">
                <a:pos x="0" y="0"/>
              </a:cxn>
              <a:cxn ang="0">
                <a:pos x="0" y="339"/>
              </a:cxn>
              <a:cxn ang="0">
                <a:pos x="558" y="357"/>
              </a:cxn>
              <a:cxn ang="0">
                <a:pos x="807" y="375"/>
              </a:cxn>
              <a:cxn ang="0">
                <a:pos x="1056" y="399"/>
              </a:cxn>
              <a:cxn ang="0">
                <a:pos x="1272" y="426"/>
              </a:cxn>
              <a:cxn ang="0">
                <a:pos x="1539" y="465"/>
              </a:cxn>
              <a:cxn ang="0">
                <a:pos x="1791" y="510"/>
              </a:cxn>
              <a:cxn ang="0">
                <a:pos x="2076" y="570"/>
              </a:cxn>
              <a:cxn ang="0">
                <a:pos x="2334" y="630"/>
              </a:cxn>
              <a:cxn ang="0">
                <a:pos x="2544" y="687"/>
              </a:cxn>
              <a:cxn ang="0">
                <a:pos x="2775" y="759"/>
              </a:cxn>
              <a:cxn ang="0">
                <a:pos x="3003" y="837"/>
              </a:cxn>
              <a:cxn ang="0">
                <a:pos x="3231" y="924"/>
              </a:cxn>
              <a:cxn ang="0">
                <a:pos x="3438" y="1005"/>
              </a:cxn>
              <a:cxn ang="0">
                <a:pos x="3663" y="1110"/>
              </a:cxn>
              <a:cxn ang="0">
                <a:pos x="3903" y="1233"/>
              </a:cxn>
              <a:cxn ang="0">
                <a:pos x="4149" y="1374"/>
              </a:cxn>
              <a:cxn ang="0">
                <a:pos x="4353" y="1506"/>
              </a:cxn>
              <a:cxn ang="0">
                <a:pos x="4491" y="1602"/>
              </a:cxn>
              <a:cxn ang="0">
                <a:pos x="4668" y="1740"/>
              </a:cxn>
              <a:cxn ang="0">
                <a:pos x="4824" y="1875"/>
              </a:cxn>
              <a:cxn ang="0">
                <a:pos x="4968" y="2016"/>
              </a:cxn>
              <a:cxn ang="0">
                <a:pos x="5100" y="2154"/>
              </a:cxn>
              <a:cxn ang="0">
                <a:pos x="5238" y="2324"/>
              </a:cxn>
              <a:cxn ang="0">
                <a:pos x="5759" y="2324"/>
              </a:cxn>
              <a:cxn ang="0">
                <a:pos x="5759" y="1245"/>
              </a:cxn>
              <a:cxn ang="0">
                <a:pos x="5580" y="1119"/>
              </a:cxn>
              <a:cxn ang="0">
                <a:pos x="5400" y="1020"/>
              </a:cxn>
              <a:cxn ang="0">
                <a:pos x="5205" y="918"/>
              </a:cxn>
              <a:cxn ang="0">
                <a:pos x="5031" y="837"/>
              </a:cxn>
              <a:cxn ang="0">
                <a:pos x="4866" y="771"/>
              </a:cxn>
              <a:cxn ang="0">
                <a:pos x="4710" y="711"/>
              </a:cxn>
              <a:cxn ang="0">
                <a:pos x="4545" y="651"/>
              </a:cxn>
              <a:cxn ang="0">
                <a:pos x="4386" y="600"/>
              </a:cxn>
              <a:cxn ang="0">
                <a:pos x="4248" y="552"/>
              </a:cxn>
              <a:cxn ang="0">
                <a:pos x="3993" y="483"/>
              </a:cxn>
              <a:cxn ang="0">
                <a:pos x="3777" y="423"/>
              </a:cxn>
              <a:cxn ang="0">
                <a:pos x="3564" y="375"/>
              </a:cxn>
              <a:cxn ang="0">
                <a:pos x="3282" y="312"/>
              </a:cxn>
              <a:cxn ang="0">
                <a:pos x="3003" y="261"/>
              </a:cxn>
              <a:cxn ang="0">
                <a:pos x="2733" y="213"/>
              </a:cxn>
              <a:cxn ang="0">
                <a:pos x="2451" y="171"/>
              </a:cxn>
              <a:cxn ang="0">
                <a:pos x="2211" y="138"/>
              </a:cxn>
              <a:cxn ang="0">
                <a:pos x="1974" y="108"/>
              </a:cxn>
              <a:cxn ang="0">
                <a:pos x="1665" y="81"/>
              </a:cxn>
              <a:cxn ang="0">
                <a:pos x="1437" y="60"/>
              </a:cxn>
              <a:cxn ang="0">
                <a:pos x="1125" y="36"/>
              </a:cxn>
              <a:cxn ang="0">
                <a:pos x="828" y="21"/>
              </a:cxn>
              <a:cxn ang="0">
                <a:pos x="558" y="12"/>
              </a:cxn>
              <a:cxn ang="0">
                <a:pos x="282" y="3"/>
              </a:cxn>
              <a:cxn ang="0">
                <a:pos x="0" y="0"/>
              </a:cxn>
            </a:cxnLst>
            <a:rect l="0" t="0" r="r" b="b"/>
            <a:pathLst>
              <a:path w="5760" h="2325">
                <a:moveTo>
                  <a:pt x="0" y="0"/>
                </a:moveTo>
                <a:lnTo>
                  <a:pt x="0" y="339"/>
                </a:lnTo>
                <a:lnTo>
                  <a:pt x="558" y="357"/>
                </a:lnTo>
                <a:lnTo>
                  <a:pt x="807" y="375"/>
                </a:lnTo>
                <a:lnTo>
                  <a:pt x="1056" y="399"/>
                </a:lnTo>
                <a:lnTo>
                  <a:pt x="1272" y="426"/>
                </a:lnTo>
                <a:lnTo>
                  <a:pt x="1539" y="465"/>
                </a:lnTo>
                <a:lnTo>
                  <a:pt x="1791" y="510"/>
                </a:lnTo>
                <a:lnTo>
                  <a:pt x="2076" y="570"/>
                </a:lnTo>
                <a:lnTo>
                  <a:pt x="2334" y="630"/>
                </a:lnTo>
                <a:lnTo>
                  <a:pt x="2544" y="687"/>
                </a:lnTo>
                <a:lnTo>
                  <a:pt x="2775" y="759"/>
                </a:lnTo>
                <a:lnTo>
                  <a:pt x="3003" y="837"/>
                </a:lnTo>
                <a:lnTo>
                  <a:pt x="3231" y="924"/>
                </a:lnTo>
                <a:lnTo>
                  <a:pt x="3438" y="1005"/>
                </a:lnTo>
                <a:lnTo>
                  <a:pt x="3663" y="1110"/>
                </a:lnTo>
                <a:lnTo>
                  <a:pt x="3903" y="1233"/>
                </a:lnTo>
                <a:lnTo>
                  <a:pt x="4149" y="1374"/>
                </a:lnTo>
                <a:lnTo>
                  <a:pt x="4353" y="1506"/>
                </a:lnTo>
                <a:lnTo>
                  <a:pt x="4491" y="1602"/>
                </a:lnTo>
                <a:lnTo>
                  <a:pt x="4668" y="1740"/>
                </a:lnTo>
                <a:lnTo>
                  <a:pt x="4824" y="1875"/>
                </a:lnTo>
                <a:lnTo>
                  <a:pt x="4968" y="2016"/>
                </a:lnTo>
                <a:lnTo>
                  <a:pt x="5100" y="2154"/>
                </a:lnTo>
                <a:lnTo>
                  <a:pt x="5238" y="2324"/>
                </a:lnTo>
                <a:lnTo>
                  <a:pt x="5759" y="2324"/>
                </a:lnTo>
                <a:lnTo>
                  <a:pt x="5759" y="1245"/>
                </a:lnTo>
                <a:lnTo>
                  <a:pt x="5580" y="1119"/>
                </a:lnTo>
                <a:lnTo>
                  <a:pt x="5400" y="1020"/>
                </a:lnTo>
                <a:lnTo>
                  <a:pt x="5205" y="918"/>
                </a:lnTo>
                <a:lnTo>
                  <a:pt x="5031" y="837"/>
                </a:lnTo>
                <a:lnTo>
                  <a:pt x="4866" y="771"/>
                </a:lnTo>
                <a:lnTo>
                  <a:pt x="4710" y="711"/>
                </a:lnTo>
                <a:lnTo>
                  <a:pt x="4545" y="651"/>
                </a:lnTo>
                <a:lnTo>
                  <a:pt x="4386" y="600"/>
                </a:lnTo>
                <a:lnTo>
                  <a:pt x="4248" y="552"/>
                </a:lnTo>
                <a:lnTo>
                  <a:pt x="3993" y="483"/>
                </a:lnTo>
                <a:lnTo>
                  <a:pt x="3777" y="423"/>
                </a:lnTo>
                <a:lnTo>
                  <a:pt x="3564" y="375"/>
                </a:lnTo>
                <a:lnTo>
                  <a:pt x="3282" y="312"/>
                </a:lnTo>
                <a:lnTo>
                  <a:pt x="3003" y="261"/>
                </a:lnTo>
                <a:lnTo>
                  <a:pt x="2733" y="213"/>
                </a:lnTo>
                <a:lnTo>
                  <a:pt x="2451" y="171"/>
                </a:lnTo>
                <a:lnTo>
                  <a:pt x="2211" y="138"/>
                </a:lnTo>
                <a:lnTo>
                  <a:pt x="1974" y="108"/>
                </a:lnTo>
                <a:lnTo>
                  <a:pt x="1665" y="81"/>
                </a:lnTo>
                <a:lnTo>
                  <a:pt x="1437" y="60"/>
                </a:lnTo>
                <a:lnTo>
                  <a:pt x="1125" y="36"/>
                </a:lnTo>
                <a:lnTo>
                  <a:pt x="828" y="21"/>
                </a:lnTo>
                <a:lnTo>
                  <a:pt x="558" y="12"/>
                </a:lnTo>
                <a:lnTo>
                  <a:pt x="282" y="3"/>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8" name="Freeform 6"/>
          <p:cNvSpPr>
            <a:spLocks/>
          </p:cNvSpPr>
          <p:nvPr/>
        </p:nvSpPr>
        <p:spPr bwMode="white">
          <a:xfrm>
            <a:off x="0" y="2460625"/>
            <a:ext cx="9144000" cy="2497138"/>
          </a:xfrm>
          <a:custGeom>
            <a:avLst/>
            <a:gdLst/>
            <a:ahLst/>
            <a:cxnLst>
              <a:cxn ang="0">
                <a:pos x="0" y="0"/>
              </a:cxn>
              <a:cxn ang="0">
                <a:pos x="0" y="351"/>
              </a:cxn>
              <a:cxn ang="0">
                <a:pos x="282" y="357"/>
              </a:cxn>
              <a:cxn ang="0">
                <a:pos x="627" y="363"/>
              </a:cxn>
              <a:cxn ang="0">
                <a:pos x="960" y="375"/>
              </a:cxn>
              <a:cxn ang="0">
                <a:pos x="1218" y="393"/>
              </a:cxn>
              <a:cxn ang="0">
                <a:pos x="1470" y="411"/>
              </a:cxn>
              <a:cxn ang="0">
                <a:pos x="1746" y="435"/>
              </a:cxn>
              <a:cxn ang="0">
                <a:pos x="2022" y="462"/>
              </a:cxn>
              <a:cxn ang="0">
                <a:pos x="2340" y="504"/>
              </a:cxn>
              <a:cxn ang="0">
                <a:pos x="2664" y="549"/>
              </a:cxn>
              <a:cxn ang="0">
                <a:pos x="2952" y="597"/>
              </a:cxn>
              <a:cxn ang="0">
                <a:pos x="3225" y="648"/>
              </a:cxn>
              <a:cxn ang="0">
                <a:pos x="3513" y="708"/>
              </a:cxn>
              <a:cxn ang="0">
                <a:pos x="3693" y="750"/>
              </a:cxn>
              <a:cxn ang="0">
                <a:pos x="3936" y="810"/>
              </a:cxn>
              <a:cxn ang="0">
                <a:pos x="4095" y="855"/>
              </a:cxn>
              <a:cxn ang="0">
                <a:pos x="4281" y="909"/>
              </a:cxn>
              <a:cxn ang="0">
                <a:pos x="4503" y="981"/>
              </a:cxn>
              <a:cxn ang="0">
                <a:pos x="4704" y="1053"/>
              </a:cxn>
              <a:cxn ang="0">
                <a:pos x="4911" y="1131"/>
              </a:cxn>
              <a:cxn ang="0">
                <a:pos x="5073" y="1197"/>
              </a:cxn>
              <a:cxn ang="0">
                <a:pos x="5256" y="1281"/>
              </a:cxn>
              <a:cxn ang="0">
                <a:pos x="5475" y="1401"/>
              </a:cxn>
              <a:cxn ang="0">
                <a:pos x="5628" y="1482"/>
              </a:cxn>
              <a:cxn ang="0">
                <a:pos x="5759" y="1572"/>
              </a:cxn>
              <a:cxn ang="0">
                <a:pos x="5759" y="633"/>
              </a:cxn>
              <a:cxn ang="0">
                <a:pos x="5493" y="570"/>
              </a:cxn>
              <a:cxn ang="0">
                <a:pos x="5214" y="501"/>
              </a:cxn>
              <a:cxn ang="0">
                <a:pos x="4950" y="444"/>
              </a:cxn>
              <a:cxn ang="0">
                <a:pos x="4701" y="396"/>
              </a:cxn>
              <a:cxn ang="0">
                <a:pos x="4425" y="348"/>
              </a:cxn>
              <a:cxn ang="0">
                <a:pos x="4110" y="294"/>
              </a:cxn>
              <a:cxn ang="0">
                <a:pos x="3813" y="252"/>
              </a:cxn>
              <a:cxn ang="0">
                <a:pos x="3549" y="213"/>
              </a:cxn>
              <a:cxn ang="0">
                <a:pos x="3261" y="183"/>
              </a:cxn>
              <a:cxn ang="0">
                <a:pos x="3015" y="153"/>
              </a:cxn>
              <a:cxn ang="0">
                <a:pos x="2757" y="129"/>
              </a:cxn>
              <a:cxn ang="0">
                <a:pos x="2520" y="105"/>
              </a:cxn>
              <a:cxn ang="0">
                <a:pos x="2301" y="87"/>
              </a:cxn>
              <a:cxn ang="0">
                <a:pos x="2013" y="66"/>
              </a:cxn>
              <a:cxn ang="0">
                <a:pos x="1731" y="48"/>
              </a:cxn>
              <a:cxn ang="0">
                <a:pos x="1524" y="39"/>
              </a:cxn>
              <a:cxn ang="0">
                <a:pos x="1260" y="27"/>
              </a:cxn>
              <a:cxn ang="0">
                <a:pos x="966" y="15"/>
              </a:cxn>
              <a:cxn ang="0">
                <a:pos x="714" y="12"/>
              </a:cxn>
              <a:cxn ang="0">
                <a:pos x="510" y="6"/>
              </a:cxn>
              <a:cxn ang="0">
                <a:pos x="243" y="0"/>
              </a:cxn>
              <a:cxn ang="0">
                <a:pos x="0" y="0"/>
              </a:cxn>
            </a:cxnLst>
            <a:rect l="0" t="0" r="r" b="b"/>
            <a:pathLst>
              <a:path w="5760" h="1573">
                <a:moveTo>
                  <a:pt x="0" y="0"/>
                </a:moveTo>
                <a:lnTo>
                  <a:pt x="0" y="351"/>
                </a:lnTo>
                <a:lnTo>
                  <a:pt x="282" y="357"/>
                </a:lnTo>
                <a:lnTo>
                  <a:pt x="627" y="363"/>
                </a:lnTo>
                <a:lnTo>
                  <a:pt x="960" y="375"/>
                </a:lnTo>
                <a:lnTo>
                  <a:pt x="1218" y="393"/>
                </a:lnTo>
                <a:lnTo>
                  <a:pt x="1470" y="411"/>
                </a:lnTo>
                <a:lnTo>
                  <a:pt x="1746" y="435"/>
                </a:lnTo>
                <a:lnTo>
                  <a:pt x="2022" y="462"/>
                </a:lnTo>
                <a:lnTo>
                  <a:pt x="2340" y="504"/>
                </a:lnTo>
                <a:lnTo>
                  <a:pt x="2664" y="549"/>
                </a:lnTo>
                <a:lnTo>
                  <a:pt x="2952" y="597"/>
                </a:lnTo>
                <a:lnTo>
                  <a:pt x="3225" y="648"/>
                </a:lnTo>
                <a:lnTo>
                  <a:pt x="3513" y="708"/>
                </a:lnTo>
                <a:lnTo>
                  <a:pt x="3693" y="750"/>
                </a:lnTo>
                <a:lnTo>
                  <a:pt x="3936" y="810"/>
                </a:lnTo>
                <a:lnTo>
                  <a:pt x="4095" y="855"/>
                </a:lnTo>
                <a:lnTo>
                  <a:pt x="4281" y="909"/>
                </a:lnTo>
                <a:lnTo>
                  <a:pt x="4503" y="981"/>
                </a:lnTo>
                <a:lnTo>
                  <a:pt x="4704" y="1053"/>
                </a:lnTo>
                <a:lnTo>
                  <a:pt x="4911" y="1131"/>
                </a:lnTo>
                <a:lnTo>
                  <a:pt x="5073" y="1197"/>
                </a:lnTo>
                <a:lnTo>
                  <a:pt x="5256" y="1281"/>
                </a:lnTo>
                <a:lnTo>
                  <a:pt x="5475" y="1401"/>
                </a:lnTo>
                <a:lnTo>
                  <a:pt x="5628" y="1482"/>
                </a:lnTo>
                <a:lnTo>
                  <a:pt x="5759" y="1572"/>
                </a:lnTo>
                <a:lnTo>
                  <a:pt x="5759" y="633"/>
                </a:lnTo>
                <a:lnTo>
                  <a:pt x="5493" y="570"/>
                </a:lnTo>
                <a:lnTo>
                  <a:pt x="5214" y="501"/>
                </a:lnTo>
                <a:lnTo>
                  <a:pt x="4950" y="444"/>
                </a:lnTo>
                <a:lnTo>
                  <a:pt x="4701" y="396"/>
                </a:lnTo>
                <a:lnTo>
                  <a:pt x="4425" y="348"/>
                </a:lnTo>
                <a:lnTo>
                  <a:pt x="4110" y="294"/>
                </a:lnTo>
                <a:lnTo>
                  <a:pt x="3813" y="252"/>
                </a:lnTo>
                <a:lnTo>
                  <a:pt x="3549" y="213"/>
                </a:lnTo>
                <a:lnTo>
                  <a:pt x="3261" y="183"/>
                </a:lnTo>
                <a:lnTo>
                  <a:pt x="3015" y="153"/>
                </a:lnTo>
                <a:lnTo>
                  <a:pt x="2757" y="129"/>
                </a:lnTo>
                <a:lnTo>
                  <a:pt x="2520" y="105"/>
                </a:lnTo>
                <a:lnTo>
                  <a:pt x="2301" y="87"/>
                </a:lnTo>
                <a:lnTo>
                  <a:pt x="2013" y="66"/>
                </a:lnTo>
                <a:lnTo>
                  <a:pt x="1731" y="48"/>
                </a:lnTo>
                <a:lnTo>
                  <a:pt x="1524" y="39"/>
                </a:lnTo>
                <a:lnTo>
                  <a:pt x="1260" y="27"/>
                </a:lnTo>
                <a:lnTo>
                  <a:pt x="966" y="15"/>
                </a:lnTo>
                <a:lnTo>
                  <a:pt x="714" y="12"/>
                </a:lnTo>
                <a:lnTo>
                  <a:pt x="510" y="6"/>
                </a:lnTo>
                <a:lnTo>
                  <a:pt x="243"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79" name="Freeform 7"/>
          <p:cNvSpPr>
            <a:spLocks/>
          </p:cNvSpPr>
          <p:nvPr/>
        </p:nvSpPr>
        <p:spPr bwMode="white">
          <a:xfrm>
            <a:off x="0" y="1793875"/>
            <a:ext cx="9144000" cy="1539875"/>
          </a:xfrm>
          <a:custGeom>
            <a:avLst/>
            <a:gdLst/>
            <a:ahLst/>
            <a:cxnLst>
              <a:cxn ang="0">
                <a:pos x="0" y="0"/>
              </a:cxn>
              <a:cxn ang="0">
                <a:pos x="0" y="339"/>
              </a:cxn>
              <a:cxn ang="0">
                <a:pos x="318" y="342"/>
              </a:cxn>
              <a:cxn ang="0">
                <a:pos x="591" y="348"/>
              </a:cxn>
              <a:cxn ang="0">
                <a:pos x="846" y="354"/>
              </a:cxn>
              <a:cxn ang="0">
                <a:pos x="1074" y="360"/>
              </a:cxn>
              <a:cxn ang="0">
                <a:pos x="1314" y="366"/>
              </a:cxn>
              <a:cxn ang="0">
                <a:pos x="1599" y="381"/>
              </a:cxn>
              <a:cxn ang="0">
                <a:pos x="1911" y="399"/>
              </a:cxn>
              <a:cxn ang="0">
                <a:pos x="2241" y="420"/>
              </a:cxn>
              <a:cxn ang="0">
                <a:pos x="2619" y="453"/>
              </a:cxn>
              <a:cxn ang="0">
                <a:pos x="2889" y="477"/>
              </a:cxn>
              <a:cxn ang="0">
                <a:pos x="3177" y="507"/>
              </a:cxn>
              <a:cxn ang="0">
                <a:pos x="3498" y="543"/>
              </a:cxn>
              <a:cxn ang="0">
                <a:pos x="3813" y="585"/>
              </a:cxn>
              <a:cxn ang="0">
                <a:pos x="4044" y="618"/>
              </a:cxn>
              <a:cxn ang="0">
                <a:pos x="4365" y="669"/>
              </a:cxn>
              <a:cxn ang="0">
                <a:pos x="4683" y="726"/>
              </a:cxn>
              <a:cxn ang="0">
                <a:pos x="4980" y="786"/>
              </a:cxn>
              <a:cxn ang="0">
                <a:pos x="5268" y="846"/>
              </a:cxn>
              <a:cxn ang="0">
                <a:pos x="5646" y="942"/>
              </a:cxn>
              <a:cxn ang="0">
                <a:pos x="5759" y="969"/>
              </a:cxn>
              <a:cxn ang="0">
                <a:pos x="5759" y="0"/>
              </a:cxn>
              <a:cxn ang="0">
                <a:pos x="0" y="0"/>
              </a:cxn>
            </a:cxnLst>
            <a:rect l="0" t="0" r="r" b="b"/>
            <a:pathLst>
              <a:path w="5760" h="970">
                <a:moveTo>
                  <a:pt x="0" y="0"/>
                </a:moveTo>
                <a:lnTo>
                  <a:pt x="0" y="339"/>
                </a:lnTo>
                <a:lnTo>
                  <a:pt x="318" y="342"/>
                </a:lnTo>
                <a:lnTo>
                  <a:pt x="591" y="348"/>
                </a:lnTo>
                <a:lnTo>
                  <a:pt x="846" y="354"/>
                </a:lnTo>
                <a:lnTo>
                  <a:pt x="1074" y="360"/>
                </a:lnTo>
                <a:lnTo>
                  <a:pt x="1314" y="366"/>
                </a:lnTo>
                <a:lnTo>
                  <a:pt x="1599" y="381"/>
                </a:lnTo>
                <a:lnTo>
                  <a:pt x="1911" y="399"/>
                </a:lnTo>
                <a:lnTo>
                  <a:pt x="2241" y="420"/>
                </a:lnTo>
                <a:lnTo>
                  <a:pt x="2619" y="453"/>
                </a:lnTo>
                <a:lnTo>
                  <a:pt x="2889" y="477"/>
                </a:lnTo>
                <a:lnTo>
                  <a:pt x="3177" y="507"/>
                </a:lnTo>
                <a:lnTo>
                  <a:pt x="3498" y="543"/>
                </a:lnTo>
                <a:lnTo>
                  <a:pt x="3813" y="585"/>
                </a:lnTo>
                <a:lnTo>
                  <a:pt x="4044" y="618"/>
                </a:lnTo>
                <a:lnTo>
                  <a:pt x="4365" y="669"/>
                </a:lnTo>
                <a:lnTo>
                  <a:pt x="4683" y="726"/>
                </a:lnTo>
                <a:lnTo>
                  <a:pt x="4980" y="786"/>
                </a:lnTo>
                <a:lnTo>
                  <a:pt x="5268" y="846"/>
                </a:lnTo>
                <a:lnTo>
                  <a:pt x="5646" y="942"/>
                </a:lnTo>
                <a:lnTo>
                  <a:pt x="5759" y="969"/>
                </a:lnTo>
                <a:lnTo>
                  <a:pt x="5759" y="0"/>
                </a:lnTo>
                <a:lnTo>
                  <a:pt x="0" y="0"/>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0" name="Freeform 8"/>
          <p:cNvSpPr>
            <a:spLocks/>
          </p:cNvSpPr>
          <p:nvPr/>
        </p:nvSpPr>
        <p:spPr bwMode="white">
          <a:xfrm>
            <a:off x="0" y="0"/>
            <a:ext cx="9144000" cy="1682750"/>
          </a:xfrm>
          <a:custGeom>
            <a:avLst/>
            <a:gdLst/>
            <a:ahLst/>
            <a:cxnLst>
              <a:cxn ang="0">
                <a:pos x="0" y="753"/>
              </a:cxn>
              <a:cxn ang="0">
                <a:pos x="0" y="1059"/>
              </a:cxn>
              <a:cxn ang="0">
                <a:pos x="5759" y="1059"/>
              </a:cxn>
              <a:cxn ang="0">
                <a:pos x="5759" y="0"/>
              </a:cxn>
              <a:cxn ang="0">
                <a:pos x="5430" y="0"/>
              </a:cxn>
              <a:cxn ang="0">
                <a:pos x="5298" y="84"/>
              </a:cxn>
              <a:cxn ang="0">
                <a:pos x="5136" y="159"/>
              </a:cxn>
              <a:cxn ang="0">
                <a:pos x="4968" y="222"/>
              </a:cxn>
              <a:cxn ang="0">
                <a:pos x="4812" y="267"/>
              </a:cxn>
              <a:cxn ang="0">
                <a:pos x="4626" y="324"/>
              </a:cxn>
              <a:cxn ang="0">
                <a:pos x="4440" y="366"/>
              </a:cxn>
              <a:cxn ang="0">
                <a:pos x="4230" y="414"/>
              </a:cxn>
              <a:cxn ang="0">
                <a:pos x="3939" y="468"/>
              </a:cxn>
              <a:cxn ang="0">
                <a:pos x="3711" y="504"/>
              </a:cxn>
              <a:cxn ang="0">
                <a:pos x="3441" y="543"/>
              </a:cxn>
              <a:cxn ang="0">
                <a:pos x="3189" y="579"/>
              </a:cxn>
              <a:cxn ang="0">
                <a:pos x="2925" y="606"/>
              </a:cxn>
              <a:cxn ang="0">
                <a:pos x="2679" y="633"/>
              </a:cxn>
              <a:cxn ang="0">
                <a:pos x="2418" y="654"/>
              </a:cxn>
              <a:cxn ang="0">
                <a:pos x="2142" y="675"/>
              </a:cxn>
              <a:cxn ang="0">
                <a:pos x="1896" y="693"/>
              </a:cxn>
              <a:cxn ang="0">
                <a:pos x="1647" y="708"/>
              </a:cxn>
              <a:cxn ang="0">
                <a:pos x="1404" y="720"/>
              </a:cxn>
              <a:cxn ang="0">
                <a:pos x="1170" y="732"/>
              </a:cxn>
              <a:cxn ang="0">
                <a:pos x="906" y="738"/>
              </a:cxn>
              <a:cxn ang="0">
                <a:pos x="534" y="747"/>
              </a:cxn>
              <a:cxn ang="0">
                <a:pos x="201" y="753"/>
              </a:cxn>
              <a:cxn ang="0">
                <a:pos x="0" y="753"/>
              </a:cxn>
            </a:cxnLst>
            <a:rect l="0" t="0" r="r" b="b"/>
            <a:pathLst>
              <a:path w="5760" h="1060">
                <a:moveTo>
                  <a:pt x="0" y="753"/>
                </a:moveTo>
                <a:lnTo>
                  <a:pt x="0" y="1059"/>
                </a:lnTo>
                <a:lnTo>
                  <a:pt x="5759" y="1059"/>
                </a:lnTo>
                <a:lnTo>
                  <a:pt x="5759" y="0"/>
                </a:lnTo>
                <a:lnTo>
                  <a:pt x="5430" y="0"/>
                </a:lnTo>
                <a:lnTo>
                  <a:pt x="5298" y="84"/>
                </a:lnTo>
                <a:lnTo>
                  <a:pt x="5136" y="159"/>
                </a:lnTo>
                <a:lnTo>
                  <a:pt x="4968" y="222"/>
                </a:lnTo>
                <a:lnTo>
                  <a:pt x="4812" y="267"/>
                </a:lnTo>
                <a:lnTo>
                  <a:pt x="4626" y="324"/>
                </a:lnTo>
                <a:lnTo>
                  <a:pt x="4440" y="366"/>
                </a:lnTo>
                <a:lnTo>
                  <a:pt x="4230" y="414"/>
                </a:lnTo>
                <a:lnTo>
                  <a:pt x="3939" y="468"/>
                </a:lnTo>
                <a:lnTo>
                  <a:pt x="3711" y="504"/>
                </a:lnTo>
                <a:lnTo>
                  <a:pt x="3441" y="543"/>
                </a:lnTo>
                <a:lnTo>
                  <a:pt x="3189" y="579"/>
                </a:lnTo>
                <a:lnTo>
                  <a:pt x="2925" y="606"/>
                </a:lnTo>
                <a:lnTo>
                  <a:pt x="2679" y="633"/>
                </a:lnTo>
                <a:lnTo>
                  <a:pt x="2418" y="654"/>
                </a:lnTo>
                <a:lnTo>
                  <a:pt x="2142" y="675"/>
                </a:lnTo>
                <a:lnTo>
                  <a:pt x="1896" y="693"/>
                </a:lnTo>
                <a:lnTo>
                  <a:pt x="1647" y="708"/>
                </a:lnTo>
                <a:lnTo>
                  <a:pt x="1404" y="720"/>
                </a:lnTo>
                <a:lnTo>
                  <a:pt x="1170" y="732"/>
                </a:lnTo>
                <a:lnTo>
                  <a:pt x="906" y="738"/>
                </a:lnTo>
                <a:lnTo>
                  <a:pt x="534" y="747"/>
                </a:lnTo>
                <a:lnTo>
                  <a:pt x="201" y="753"/>
                </a:lnTo>
                <a:lnTo>
                  <a:pt x="0" y="753"/>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1" name="Freeform 9"/>
          <p:cNvSpPr>
            <a:spLocks/>
          </p:cNvSpPr>
          <p:nvPr/>
        </p:nvSpPr>
        <p:spPr bwMode="white">
          <a:xfrm>
            <a:off x="0" y="-20638"/>
            <a:ext cx="8388350" cy="1068388"/>
          </a:xfrm>
          <a:custGeom>
            <a:avLst/>
            <a:gdLst/>
            <a:ahLst/>
            <a:cxnLst>
              <a:cxn ang="0">
                <a:pos x="0" y="366"/>
              </a:cxn>
              <a:cxn ang="0">
                <a:pos x="0" y="672"/>
              </a:cxn>
              <a:cxn ang="0">
                <a:pos x="303" y="672"/>
              </a:cxn>
              <a:cxn ang="0">
                <a:pos x="723" y="663"/>
              </a:cxn>
              <a:cxn ang="0">
                <a:pos x="1020" y="654"/>
              </a:cxn>
              <a:cxn ang="0">
                <a:pos x="1302" y="642"/>
              </a:cxn>
              <a:cxn ang="0">
                <a:pos x="1554" y="630"/>
              </a:cxn>
              <a:cxn ang="0">
                <a:pos x="1779" y="615"/>
              </a:cxn>
              <a:cxn ang="0">
                <a:pos x="1962" y="606"/>
              </a:cxn>
              <a:cxn ang="0">
                <a:pos x="2193" y="588"/>
              </a:cxn>
              <a:cxn ang="0">
                <a:pos x="2448" y="570"/>
              </a:cxn>
              <a:cxn ang="0">
                <a:pos x="2700" y="546"/>
              </a:cxn>
              <a:cxn ang="0">
                <a:pos x="2904" y="528"/>
              </a:cxn>
              <a:cxn ang="0">
                <a:pos x="3138" y="498"/>
              </a:cxn>
              <a:cxn ang="0">
                <a:pos x="3324" y="474"/>
              </a:cxn>
              <a:cxn ang="0">
                <a:pos x="3534" y="447"/>
              </a:cxn>
              <a:cxn ang="0">
                <a:pos x="3735" y="420"/>
              </a:cxn>
              <a:cxn ang="0">
                <a:pos x="3933" y="384"/>
              </a:cxn>
              <a:cxn ang="0">
                <a:pos x="4116" y="351"/>
              </a:cxn>
              <a:cxn ang="0">
                <a:pos x="4266" y="318"/>
              </a:cxn>
              <a:cxn ang="0">
                <a:pos x="4446" y="279"/>
              </a:cxn>
              <a:cxn ang="0">
                <a:pos x="4620" y="237"/>
              </a:cxn>
              <a:cxn ang="0">
                <a:pos x="4779" y="192"/>
              </a:cxn>
              <a:cxn ang="0">
                <a:pos x="4920" y="147"/>
              </a:cxn>
              <a:cxn ang="0">
                <a:pos x="5085" y="90"/>
              </a:cxn>
              <a:cxn ang="0">
                <a:pos x="5193" y="42"/>
              </a:cxn>
              <a:cxn ang="0">
                <a:pos x="5283" y="0"/>
              </a:cxn>
              <a:cxn ang="0">
                <a:pos x="3201" y="0"/>
              </a:cxn>
              <a:cxn ang="0">
                <a:pos x="2982" y="57"/>
              </a:cxn>
              <a:cxn ang="0">
                <a:pos x="2775" y="108"/>
              </a:cxn>
              <a:cxn ang="0">
                <a:pos x="2562" y="150"/>
              </a:cxn>
              <a:cxn ang="0">
                <a:pos x="2397" y="183"/>
              </a:cxn>
              <a:cxn ang="0">
                <a:pos x="2205" y="213"/>
              </a:cxn>
              <a:cxn ang="0">
                <a:pos x="2001" y="243"/>
              </a:cxn>
              <a:cxn ang="0">
                <a:pos x="1776" y="273"/>
              </a:cxn>
              <a:cxn ang="0">
                <a:pos x="1536" y="297"/>
              </a:cxn>
              <a:cxn ang="0">
                <a:pos x="1344" y="312"/>
              </a:cxn>
              <a:cxn ang="0">
                <a:pos x="1134" y="330"/>
              </a:cxn>
              <a:cxn ang="0">
                <a:pos x="921" y="342"/>
              </a:cxn>
              <a:cxn ang="0">
                <a:pos x="696" y="354"/>
              </a:cxn>
              <a:cxn ang="0">
                <a:pos x="501" y="360"/>
              </a:cxn>
              <a:cxn ang="0">
                <a:pos x="279" y="366"/>
              </a:cxn>
              <a:cxn ang="0">
                <a:pos x="99" y="369"/>
              </a:cxn>
              <a:cxn ang="0">
                <a:pos x="0" y="366"/>
              </a:cxn>
            </a:cxnLst>
            <a:rect l="0" t="0" r="r" b="b"/>
            <a:pathLst>
              <a:path w="5284" h="673">
                <a:moveTo>
                  <a:pt x="0" y="366"/>
                </a:moveTo>
                <a:lnTo>
                  <a:pt x="0" y="672"/>
                </a:lnTo>
                <a:lnTo>
                  <a:pt x="303" y="672"/>
                </a:lnTo>
                <a:lnTo>
                  <a:pt x="723" y="663"/>
                </a:lnTo>
                <a:lnTo>
                  <a:pt x="1020" y="654"/>
                </a:lnTo>
                <a:lnTo>
                  <a:pt x="1302" y="642"/>
                </a:lnTo>
                <a:lnTo>
                  <a:pt x="1554" y="630"/>
                </a:lnTo>
                <a:lnTo>
                  <a:pt x="1779" y="615"/>
                </a:lnTo>
                <a:lnTo>
                  <a:pt x="1962" y="606"/>
                </a:lnTo>
                <a:lnTo>
                  <a:pt x="2193" y="588"/>
                </a:lnTo>
                <a:lnTo>
                  <a:pt x="2448" y="570"/>
                </a:lnTo>
                <a:lnTo>
                  <a:pt x="2700" y="546"/>
                </a:lnTo>
                <a:lnTo>
                  <a:pt x="2904" y="528"/>
                </a:lnTo>
                <a:lnTo>
                  <a:pt x="3138" y="498"/>
                </a:lnTo>
                <a:lnTo>
                  <a:pt x="3324" y="474"/>
                </a:lnTo>
                <a:lnTo>
                  <a:pt x="3534" y="447"/>
                </a:lnTo>
                <a:lnTo>
                  <a:pt x="3735" y="420"/>
                </a:lnTo>
                <a:lnTo>
                  <a:pt x="3933" y="384"/>
                </a:lnTo>
                <a:lnTo>
                  <a:pt x="4116" y="351"/>
                </a:lnTo>
                <a:lnTo>
                  <a:pt x="4266" y="318"/>
                </a:lnTo>
                <a:lnTo>
                  <a:pt x="4446" y="279"/>
                </a:lnTo>
                <a:lnTo>
                  <a:pt x="4620" y="237"/>
                </a:lnTo>
                <a:lnTo>
                  <a:pt x="4779" y="192"/>
                </a:lnTo>
                <a:lnTo>
                  <a:pt x="4920" y="147"/>
                </a:lnTo>
                <a:lnTo>
                  <a:pt x="5085" y="90"/>
                </a:lnTo>
                <a:lnTo>
                  <a:pt x="5193" y="42"/>
                </a:lnTo>
                <a:lnTo>
                  <a:pt x="5283" y="0"/>
                </a:lnTo>
                <a:lnTo>
                  <a:pt x="3201" y="0"/>
                </a:lnTo>
                <a:lnTo>
                  <a:pt x="2982" y="57"/>
                </a:lnTo>
                <a:lnTo>
                  <a:pt x="2775" y="108"/>
                </a:lnTo>
                <a:lnTo>
                  <a:pt x="2562" y="150"/>
                </a:lnTo>
                <a:lnTo>
                  <a:pt x="2397" y="183"/>
                </a:lnTo>
                <a:lnTo>
                  <a:pt x="2205" y="213"/>
                </a:lnTo>
                <a:lnTo>
                  <a:pt x="2001" y="243"/>
                </a:lnTo>
                <a:lnTo>
                  <a:pt x="1776" y="273"/>
                </a:lnTo>
                <a:lnTo>
                  <a:pt x="1536" y="297"/>
                </a:lnTo>
                <a:lnTo>
                  <a:pt x="1344" y="312"/>
                </a:lnTo>
                <a:lnTo>
                  <a:pt x="1134" y="330"/>
                </a:lnTo>
                <a:lnTo>
                  <a:pt x="921" y="342"/>
                </a:lnTo>
                <a:lnTo>
                  <a:pt x="696" y="354"/>
                </a:lnTo>
                <a:lnTo>
                  <a:pt x="501" y="360"/>
                </a:lnTo>
                <a:lnTo>
                  <a:pt x="279" y="366"/>
                </a:lnTo>
                <a:lnTo>
                  <a:pt x="99" y="369"/>
                </a:lnTo>
                <a:lnTo>
                  <a:pt x="0" y="366"/>
                </a:lnTo>
              </a:path>
            </a:pathLst>
          </a:custGeom>
          <a:gradFill rotWithShape="0">
            <a:gsLst>
              <a:gs pos="0">
                <a:schemeClr val="accent2"/>
              </a:gs>
              <a:gs pos="100000">
                <a:schemeClr val="bg1"/>
              </a:gs>
            </a:gsLst>
            <a:lin ang="0" scaled="1"/>
          </a:gradFill>
          <a:ln w="9525" cap="flat" cmpd="sng">
            <a:noFill/>
            <a:prstDash val="solid"/>
            <a:round/>
            <a:headEnd type="none" w="sm" len="sm"/>
            <a:tailEnd type="none" w="sm" len="sm"/>
          </a:ln>
          <a:effectLst/>
        </p:spPr>
        <p:txBody>
          <a:bodyPr/>
          <a:lstStyle/>
          <a:p>
            <a:pPr>
              <a:defRPr/>
            </a:pPr>
            <a:endParaRPr lang="es-ES"/>
          </a:p>
        </p:txBody>
      </p:sp>
      <p:sp>
        <p:nvSpPr>
          <p:cNvPr id="3082" name="Freeform 10"/>
          <p:cNvSpPr>
            <a:spLocks/>
          </p:cNvSpPr>
          <p:nvPr/>
        </p:nvSpPr>
        <p:spPr bwMode="white">
          <a:xfrm>
            <a:off x="0" y="-20638"/>
            <a:ext cx="4578350" cy="454026"/>
          </a:xfrm>
          <a:custGeom>
            <a:avLst/>
            <a:gdLst/>
            <a:ahLst/>
            <a:cxnLst>
              <a:cxn ang="0">
                <a:pos x="0" y="0"/>
              </a:cxn>
              <a:cxn ang="0">
                <a:pos x="0" y="285"/>
              </a:cxn>
              <a:cxn ang="0">
                <a:pos x="192" y="285"/>
              </a:cxn>
              <a:cxn ang="0">
                <a:pos x="384" y="282"/>
              </a:cxn>
              <a:cxn ang="0">
                <a:pos x="579" y="276"/>
              </a:cxn>
              <a:cxn ang="0">
                <a:pos x="789" y="267"/>
              </a:cxn>
              <a:cxn ang="0">
                <a:pos x="999" y="258"/>
              </a:cxn>
              <a:cxn ang="0">
                <a:pos x="1161" y="246"/>
              </a:cxn>
              <a:cxn ang="0">
                <a:pos x="1302" y="234"/>
              </a:cxn>
              <a:cxn ang="0">
                <a:pos x="1458" y="222"/>
              </a:cxn>
              <a:cxn ang="0">
                <a:pos x="1665" y="201"/>
              </a:cxn>
              <a:cxn ang="0">
                <a:pos x="1992" y="159"/>
              </a:cxn>
              <a:cxn ang="0">
                <a:pos x="2301" y="117"/>
              </a:cxn>
              <a:cxn ang="0">
                <a:pos x="2604" y="60"/>
              </a:cxn>
              <a:cxn ang="0">
                <a:pos x="2883" y="0"/>
              </a:cxn>
              <a:cxn ang="0">
                <a:pos x="0" y="0"/>
              </a:cxn>
            </a:cxnLst>
            <a:rect l="0" t="0" r="r" b="b"/>
            <a:pathLst>
              <a:path w="2884" h="286">
                <a:moveTo>
                  <a:pt x="0" y="0"/>
                </a:moveTo>
                <a:lnTo>
                  <a:pt x="0" y="285"/>
                </a:lnTo>
                <a:lnTo>
                  <a:pt x="192" y="285"/>
                </a:lnTo>
                <a:lnTo>
                  <a:pt x="384" y="282"/>
                </a:lnTo>
                <a:lnTo>
                  <a:pt x="579" y="276"/>
                </a:lnTo>
                <a:lnTo>
                  <a:pt x="789" y="267"/>
                </a:lnTo>
                <a:lnTo>
                  <a:pt x="999" y="258"/>
                </a:lnTo>
                <a:lnTo>
                  <a:pt x="1161" y="246"/>
                </a:lnTo>
                <a:lnTo>
                  <a:pt x="1302" y="234"/>
                </a:lnTo>
                <a:lnTo>
                  <a:pt x="1458" y="222"/>
                </a:lnTo>
                <a:lnTo>
                  <a:pt x="1665" y="201"/>
                </a:lnTo>
                <a:lnTo>
                  <a:pt x="1992" y="159"/>
                </a:lnTo>
                <a:lnTo>
                  <a:pt x="2301" y="117"/>
                </a:lnTo>
                <a:lnTo>
                  <a:pt x="2604" y="60"/>
                </a:lnTo>
                <a:lnTo>
                  <a:pt x="2883" y="0"/>
                </a:lnTo>
                <a:lnTo>
                  <a:pt x="0" y="0"/>
                </a:lnTo>
              </a:path>
            </a:pathLst>
          </a:custGeom>
          <a:gradFill rotWithShape="0">
            <a:gsLst>
              <a:gs pos="0">
                <a:schemeClr val="accent2"/>
              </a:gs>
              <a:gs pos="100000">
                <a:schemeClr val="bg1"/>
              </a:gs>
            </a:gsLst>
            <a:lin ang="0" scaled="1"/>
          </a:gradFill>
          <a:ln w="9525">
            <a:noFill/>
            <a:round/>
            <a:headEnd type="none" w="sm" len="sm"/>
            <a:tailEnd type="none" w="sm" len="sm"/>
          </a:ln>
          <a:effectLst/>
        </p:spPr>
        <p:txBody>
          <a:bodyPr/>
          <a:lstStyle/>
          <a:p>
            <a:pPr>
              <a:defRPr/>
            </a:pPr>
            <a:endParaRPr lang="es-ES"/>
          </a:p>
        </p:txBody>
      </p:sp>
      <p:sp>
        <p:nvSpPr>
          <p:cNvPr id="2059" name="Rectangle 11"/>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err="1"/>
              <a:t>Haga</a:t>
            </a:r>
            <a:r>
              <a:rPr lang="en-US" dirty="0"/>
              <a:t> </a:t>
            </a:r>
            <a:r>
              <a:rPr lang="en-US" dirty="0" err="1"/>
              <a:t>clic</a:t>
            </a:r>
            <a:r>
              <a:rPr lang="en-US" dirty="0"/>
              <a:t> </a:t>
            </a:r>
            <a:r>
              <a:rPr lang="en-US" dirty="0" err="1"/>
              <a:t>para</a:t>
            </a:r>
            <a:r>
              <a:rPr lang="en-US" dirty="0"/>
              <a:t> </a:t>
            </a:r>
            <a:r>
              <a:rPr lang="en-US" dirty="0" err="1"/>
              <a:t>modificar</a:t>
            </a:r>
            <a:r>
              <a:rPr lang="en-US" dirty="0"/>
              <a:t> el </a:t>
            </a:r>
            <a:r>
              <a:rPr lang="en-US" dirty="0" err="1"/>
              <a:t>estilo</a:t>
            </a:r>
            <a:r>
              <a:rPr lang="en-US" dirty="0"/>
              <a:t> de </a:t>
            </a:r>
            <a:r>
              <a:rPr lang="en-US" dirty="0" err="1"/>
              <a:t>título</a:t>
            </a:r>
            <a:r>
              <a:rPr lang="en-US" dirty="0"/>
              <a:t> del </a:t>
            </a:r>
            <a:r>
              <a:rPr lang="en-US" dirty="0" err="1"/>
              <a:t>patrón</a:t>
            </a:r>
            <a:endParaRPr lang="en-US" dirty="0"/>
          </a:p>
        </p:txBody>
      </p:sp>
      <p:sp>
        <p:nvSpPr>
          <p:cNvPr id="2060" name="Rectangle 12"/>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3085" name="Rectangle 13"/>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3086" name="Rectangle 14"/>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3087" name="Rectangle 15"/>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638E2BD3-ED4B-4EFC-900E-5B8AD25D4926}" type="slidenum">
              <a:rPr lang="en-US"/>
              <a:pPr>
                <a:defRPr/>
              </a:pPr>
              <a:t>‹Nº›</a:t>
            </a:fld>
            <a:endParaRPr lang="en-US"/>
          </a:p>
        </p:txBody>
      </p:sp>
    </p:spTree>
  </p:cSld>
  <p:clrMap bg1="dk2" tx1="lt1" bg2="dk1" tx2="lt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5"/>
                                            </p:cond>
                                          </p:stCondLst>
                                        </p:cTn>
                                        <p:tgtEl>
                                          <p:spTgt spid="307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animBg="1"/>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tiff"/><Relationship Id="rId4" Type="http://schemas.openxmlformats.org/officeDocument/2006/relationships/image" Target="../media/image19.png"/><Relationship Id="rId9"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26"/>
          <p:cNvSpPr>
            <a:spLocks noGrp="1" noChangeArrowheads="1"/>
          </p:cNvSpPr>
          <p:nvPr>
            <p:ph type="subTitle" idx="4294967295"/>
          </p:nvPr>
        </p:nvSpPr>
        <p:spPr>
          <a:xfrm>
            <a:off x="1331640" y="4149080"/>
            <a:ext cx="6400800" cy="1657350"/>
          </a:xfrm>
          <a:solidFill>
            <a:schemeClr val="bg1">
              <a:lumMod val="20000"/>
              <a:lumOff val="80000"/>
            </a:schemeClr>
          </a:solidFill>
          <a:ln w="76200">
            <a:solidFill>
              <a:schemeClr val="hlink"/>
            </a:solidFill>
          </a:ln>
        </p:spPr>
        <p:txBody>
          <a:bodyPr/>
          <a:lstStyle/>
          <a:p>
            <a:pPr marL="0" indent="0" algn="ctr">
              <a:buFontTx/>
              <a:buNone/>
            </a:pPr>
            <a:r>
              <a:rPr lang="es-AR" sz="4000" b="1" i="1" u="sng" dirty="0">
                <a:solidFill>
                  <a:srgbClr val="333399"/>
                </a:solidFill>
                <a:latin typeface="Arial" charset="0"/>
              </a:rPr>
              <a:t>Unidad 2</a:t>
            </a:r>
          </a:p>
          <a:p>
            <a:pPr marL="0" indent="0" algn="ctr">
              <a:buFontTx/>
              <a:buNone/>
            </a:pPr>
            <a:r>
              <a:rPr lang="es-AR" sz="4000" b="1" i="1" u="sng" dirty="0">
                <a:solidFill>
                  <a:srgbClr val="333399"/>
                </a:solidFill>
                <a:latin typeface="Arial" charset="0"/>
              </a:rPr>
              <a:t>2021</a:t>
            </a:r>
          </a:p>
        </p:txBody>
      </p:sp>
      <p:sp>
        <p:nvSpPr>
          <p:cNvPr id="4099" name="Rectangle 1027"/>
          <p:cNvSpPr>
            <a:spLocks noGrp="1" noChangeArrowheads="1"/>
          </p:cNvSpPr>
          <p:nvPr>
            <p:ph type="ctrTitle" idx="4294967295"/>
          </p:nvPr>
        </p:nvSpPr>
        <p:spPr>
          <a:xfrm>
            <a:off x="684213" y="404664"/>
            <a:ext cx="8064500" cy="3312368"/>
          </a:xfrm>
          <a:solidFill>
            <a:schemeClr val="bg1">
              <a:lumMod val="20000"/>
              <a:lumOff val="80000"/>
            </a:schemeClr>
          </a:solidFill>
          <a:ln w="76200" cap="flat" algn="ctr">
            <a:solidFill>
              <a:schemeClr val="hlink"/>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endParaRPr lang="es-AR" b="1" i="1" u="sng" dirty="0">
              <a:solidFill>
                <a:schemeClr val="accent2">
                  <a:lumMod val="50000"/>
                  <a:lumOff val="50000"/>
                </a:schemeClr>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179388" y="1773238"/>
            <a:ext cx="8785225" cy="4895850"/>
          </a:xfrm>
          <a:solidFill>
            <a:schemeClr val="accent2"/>
          </a:solidFill>
          <a:ln w="76200" cap="flat" algn="ctr">
            <a:solidFill>
              <a:schemeClr val="bg1">
                <a:lumMod val="60000"/>
                <a:lumOff val="40000"/>
              </a:schemeClr>
            </a:solidFill>
          </a:ln>
        </p:spPr>
        <p:txBody>
          <a:bodyPr/>
          <a:lstStyle/>
          <a:p>
            <a:pPr algn="just"/>
            <a:r>
              <a:rPr lang="es-AR" sz="2800" b="1" i="1" dirty="0">
                <a:solidFill>
                  <a:schemeClr val="bg1">
                    <a:lumMod val="20000"/>
                    <a:lumOff val="80000"/>
                  </a:schemeClr>
                </a:solidFill>
                <a:latin typeface="Arial" panose="020B0604020202020204" pitchFamily="34" charset="0"/>
                <a:cs typeface="Arial" panose="020B0604020202020204" pitchFamily="34" charset="0"/>
              </a:rPr>
              <a:t>Celdas.</a:t>
            </a:r>
          </a:p>
          <a:p>
            <a:pPr lvl="1" algn="just">
              <a:buFontTx/>
              <a:buChar char="•"/>
            </a:pPr>
            <a:r>
              <a:rPr lang="es-AR" b="1" i="1" dirty="0">
                <a:latin typeface="Arial" panose="020B0604020202020204" pitchFamily="34" charset="0"/>
                <a:cs typeface="Arial" panose="020B0604020202020204" pitchFamily="34" charset="0"/>
              </a:rPr>
              <a:t>La celda es el área de servicio efectiva brindada por un elemento activo inalámbrico.</a:t>
            </a:r>
          </a:p>
          <a:p>
            <a:pPr lvl="1" algn="just">
              <a:buFontTx/>
              <a:buChar char="•"/>
            </a:pPr>
            <a:r>
              <a:rPr lang="es-AR" b="1" i="1" dirty="0">
                <a:latin typeface="Arial" panose="020B0604020202020204" pitchFamily="34" charset="0"/>
                <a:cs typeface="Arial" panose="020B0604020202020204" pitchFamily="34" charset="0"/>
              </a:rPr>
              <a:t>Los clientes pueden moverse entre el área de cobertura sin perder la conexión a la red corporativa.</a:t>
            </a:r>
          </a:p>
          <a:p>
            <a:pPr algn="just"/>
            <a:r>
              <a:rPr lang="es-AR" sz="2800" b="1" i="1" dirty="0">
                <a:solidFill>
                  <a:schemeClr val="bg1">
                    <a:lumMod val="20000"/>
                    <a:lumOff val="80000"/>
                  </a:schemeClr>
                </a:solidFill>
                <a:latin typeface="Arial" panose="020B0604020202020204" pitchFamily="34" charset="0"/>
                <a:cs typeface="Arial" panose="020B0604020202020204" pitchFamily="34" charset="0"/>
              </a:rPr>
              <a:t>Movilidad.</a:t>
            </a:r>
          </a:p>
          <a:p>
            <a:pPr lvl="1" algn="just">
              <a:buFontTx/>
              <a:buChar char="•"/>
            </a:pPr>
            <a:r>
              <a:rPr lang="es-AR" b="1" i="1" dirty="0">
                <a:latin typeface="Arial" panose="020B0604020202020204" pitchFamily="34" charset="0"/>
                <a:cs typeface="Arial" panose="020B0604020202020204" pitchFamily="34" charset="0"/>
              </a:rPr>
              <a:t>Analizar si es necesario que el usuario tenga necesidad de acceso continuo en el edificio.</a:t>
            </a:r>
            <a:endParaRPr lang="en-US" b="1" i="1" dirty="0">
              <a:latin typeface="Arial" panose="020B0604020202020204" pitchFamily="34" charset="0"/>
              <a:cs typeface="Arial" panose="020B0604020202020204" pitchFamily="34" charset="0"/>
            </a:endParaRPr>
          </a:p>
        </p:txBody>
      </p:sp>
      <p:sp>
        <p:nvSpPr>
          <p:cNvPr id="310275" name="Rectangle 3"/>
          <p:cNvSpPr>
            <a:spLocks noChangeArrowheads="1"/>
          </p:cNvSpPr>
          <p:nvPr/>
        </p:nvSpPr>
        <p:spPr bwMode="auto">
          <a:xfrm>
            <a:off x="288461" y="116632"/>
            <a:ext cx="8642350" cy="1476375"/>
          </a:xfrm>
          <a:prstGeom prst="rect">
            <a:avLst/>
          </a:prstGeo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pPr algn="ctr"/>
            <a: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Requerimientos Funcionales</a:t>
            </a:r>
            <a:b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br>
            <a:r>
              <a:rPr lang="es-AR"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Área de trabajo</a:t>
            </a:r>
            <a:endParaRPr lang="es-E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pic>
        <p:nvPicPr>
          <p:cNvPr id="2" name="Imagen 1"/>
          <p:cNvPicPr>
            <a:picLocks noChangeAspect="1"/>
          </p:cNvPicPr>
          <p:nvPr/>
        </p:nvPicPr>
        <p:blipFill>
          <a:blip r:embed="rId3"/>
          <a:stretch>
            <a:fillRect/>
          </a:stretch>
        </p:blipFill>
        <p:spPr>
          <a:xfrm>
            <a:off x="683568" y="2276872"/>
            <a:ext cx="8064896" cy="4257768"/>
          </a:xfrm>
          <a:prstGeom prst="rect">
            <a:avLst/>
          </a:prstGeom>
          <a:ln w="76200">
            <a:solidFill>
              <a:schemeClr val="bg1">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10275"/>
                                        </p:tgtEl>
                                        <p:attrNameLst>
                                          <p:attrName>style.visibility</p:attrName>
                                        </p:attrNameLst>
                                      </p:cBhvr>
                                      <p:to>
                                        <p:strVal val="visible"/>
                                      </p:to>
                                    </p:set>
                                    <p:anim calcmode="lin" valueType="num">
                                      <p:cBhvr>
                                        <p:cTn id="7" dur="1000" fill="hold"/>
                                        <p:tgtEl>
                                          <p:spTgt spid="310275"/>
                                        </p:tgtEl>
                                        <p:attrNameLst>
                                          <p:attrName>ppt_w</p:attrName>
                                        </p:attrNameLst>
                                      </p:cBhvr>
                                      <p:tavLst>
                                        <p:tav tm="0">
                                          <p:val>
                                            <p:fltVal val="0"/>
                                          </p:val>
                                        </p:tav>
                                        <p:tav tm="100000">
                                          <p:val>
                                            <p:strVal val="#ppt_w"/>
                                          </p:val>
                                        </p:tav>
                                      </p:tavLst>
                                    </p:anim>
                                    <p:anim calcmode="lin" valueType="num">
                                      <p:cBhvr>
                                        <p:cTn id="8" dur="1000" fill="hold"/>
                                        <p:tgtEl>
                                          <p:spTgt spid="310275"/>
                                        </p:tgtEl>
                                        <p:attrNameLst>
                                          <p:attrName>ppt_h</p:attrName>
                                        </p:attrNameLst>
                                      </p:cBhvr>
                                      <p:tavLst>
                                        <p:tav tm="0">
                                          <p:val>
                                            <p:fltVal val="0"/>
                                          </p:val>
                                        </p:tav>
                                        <p:tav tm="100000">
                                          <p:val>
                                            <p:strVal val="#ppt_h"/>
                                          </p:val>
                                        </p:tav>
                                      </p:tavLst>
                                    </p:anim>
                                    <p:anim calcmode="lin" valueType="num">
                                      <p:cBhvr>
                                        <p:cTn id="9" dur="1000" fill="hold"/>
                                        <p:tgtEl>
                                          <p:spTgt spid="310275"/>
                                        </p:tgtEl>
                                        <p:attrNameLst>
                                          <p:attrName>style.rotation</p:attrName>
                                        </p:attrNameLst>
                                      </p:cBhvr>
                                      <p:tavLst>
                                        <p:tav tm="0">
                                          <p:val>
                                            <p:fltVal val="90"/>
                                          </p:val>
                                        </p:tav>
                                        <p:tav tm="100000">
                                          <p:val>
                                            <p:fltVal val="0"/>
                                          </p:val>
                                        </p:tav>
                                      </p:tavLst>
                                    </p:anim>
                                    <p:animEffect transition="in" filter="fade">
                                      <p:cBhvr>
                                        <p:cTn id="10" dur="1000"/>
                                        <p:tgtEl>
                                          <p:spTgt spid="31027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3314">
                                            <p:bg/>
                                          </p:spTgt>
                                        </p:tgtEl>
                                        <p:attrNameLst>
                                          <p:attrName>style.visibility</p:attrName>
                                        </p:attrNameLst>
                                      </p:cBhvr>
                                      <p:to>
                                        <p:strVal val="visible"/>
                                      </p:to>
                                    </p:set>
                                    <p:anim calcmode="lin" valueType="num">
                                      <p:cBhvr>
                                        <p:cTn id="15" dur="1000" fill="hold"/>
                                        <p:tgtEl>
                                          <p:spTgt spid="13314">
                                            <p:bg/>
                                          </p:spTgt>
                                        </p:tgtEl>
                                        <p:attrNameLst>
                                          <p:attrName>ppt_w</p:attrName>
                                        </p:attrNameLst>
                                      </p:cBhvr>
                                      <p:tavLst>
                                        <p:tav tm="0">
                                          <p:val>
                                            <p:fltVal val="0"/>
                                          </p:val>
                                        </p:tav>
                                        <p:tav tm="100000">
                                          <p:val>
                                            <p:strVal val="#ppt_w"/>
                                          </p:val>
                                        </p:tav>
                                      </p:tavLst>
                                    </p:anim>
                                    <p:anim calcmode="lin" valueType="num">
                                      <p:cBhvr>
                                        <p:cTn id="16" dur="1000" fill="hold"/>
                                        <p:tgtEl>
                                          <p:spTgt spid="13314">
                                            <p:bg/>
                                          </p:spTgt>
                                        </p:tgtEl>
                                        <p:attrNameLst>
                                          <p:attrName>ppt_h</p:attrName>
                                        </p:attrNameLst>
                                      </p:cBhvr>
                                      <p:tavLst>
                                        <p:tav tm="0">
                                          <p:val>
                                            <p:fltVal val="0"/>
                                          </p:val>
                                        </p:tav>
                                        <p:tav tm="100000">
                                          <p:val>
                                            <p:strVal val="#ppt_h"/>
                                          </p:val>
                                        </p:tav>
                                      </p:tavLst>
                                    </p:anim>
                                    <p:anim calcmode="lin" valueType="num">
                                      <p:cBhvr>
                                        <p:cTn id="17" dur="1000" fill="hold"/>
                                        <p:tgtEl>
                                          <p:spTgt spid="13314">
                                            <p:bg/>
                                          </p:spTgt>
                                        </p:tgtEl>
                                        <p:attrNameLst>
                                          <p:attrName>style.rotation</p:attrName>
                                        </p:attrNameLst>
                                      </p:cBhvr>
                                      <p:tavLst>
                                        <p:tav tm="0">
                                          <p:val>
                                            <p:fltVal val="90"/>
                                          </p:val>
                                        </p:tav>
                                        <p:tav tm="100000">
                                          <p:val>
                                            <p:fltVal val="0"/>
                                          </p:val>
                                        </p:tav>
                                      </p:tavLst>
                                    </p:anim>
                                    <p:animEffect transition="in" filter="fade">
                                      <p:cBhvr>
                                        <p:cTn id="18" dur="1000"/>
                                        <p:tgtEl>
                                          <p:spTgt spid="13314">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3314">
                                            <p:txEl>
                                              <p:pRg st="0" end="0"/>
                                            </p:txEl>
                                          </p:spTgt>
                                        </p:tgtEl>
                                        <p:attrNameLst>
                                          <p:attrName>style.visibility</p:attrName>
                                        </p:attrNameLst>
                                      </p:cBhvr>
                                      <p:to>
                                        <p:strVal val="visible"/>
                                      </p:to>
                                    </p:set>
                                    <p:anim calcmode="lin" valueType="num">
                                      <p:cBhvr>
                                        <p:cTn id="23" dur="1000" fill="hold"/>
                                        <p:tgtEl>
                                          <p:spTgt spid="13314">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3314">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3314">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331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1000" fill="hold"/>
                                        <p:tgtEl>
                                          <p:spTgt spid="2"/>
                                        </p:tgtEl>
                                        <p:attrNameLst>
                                          <p:attrName>ppt_w</p:attrName>
                                        </p:attrNameLst>
                                      </p:cBhvr>
                                      <p:tavLst>
                                        <p:tav tm="0">
                                          <p:val>
                                            <p:fltVal val="0"/>
                                          </p:val>
                                        </p:tav>
                                        <p:tav tm="100000">
                                          <p:val>
                                            <p:strVal val="#ppt_w"/>
                                          </p:val>
                                        </p:tav>
                                      </p:tavLst>
                                    </p:anim>
                                    <p:anim calcmode="lin" valueType="num">
                                      <p:cBhvr>
                                        <p:cTn id="32" dur="1000" fill="hold"/>
                                        <p:tgtEl>
                                          <p:spTgt spid="2"/>
                                        </p:tgtEl>
                                        <p:attrNameLst>
                                          <p:attrName>ppt_h</p:attrName>
                                        </p:attrNameLst>
                                      </p:cBhvr>
                                      <p:tavLst>
                                        <p:tav tm="0">
                                          <p:val>
                                            <p:fltVal val="0"/>
                                          </p:val>
                                        </p:tav>
                                        <p:tav tm="100000">
                                          <p:val>
                                            <p:strVal val="#ppt_h"/>
                                          </p:val>
                                        </p:tav>
                                      </p:tavLst>
                                    </p:anim>
                                    <p:anim calcmode="lin" valueType="num">
                                      <p:cBhvr>
                                        <p:cTn id="33" dur="1000" fill="hold"/>
                                        <p:tgtEl>
                                          <p:spTgt spid="2"/>
                                        </p:tgtEl>
                                        <p:attrNameLst>
                                          <p:attrName>style.rotation</p:attrName>
                                        </p:attrNameLst>
                                      </p:cBhvr>
                                      <p:tavLst>
                                        <p:tav tm="0">
                                          <p:val>
                                            <p:fltVal val="90"/>
                                          </p:val>
                                        </p:tav>
                                        <p:tav tm="100000">
                                          <p:val>
                                            <p:fltVal val="0"/>
                                          </p:val>
                                        </p:tav>
                                      </p:tavLst>
                                    </p:anim>
                                    <p:animEffect transition="in" filter="fade">
                                      <p:cBhvr>
                                        <p:cTn id="34" dur="10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xit" presetSubtype="32" fill="hold" nodeType="clickEffect">
                                  <p:stCondLst>
                                    <p:cond delay="0"/>
                                  </p:stCondLst>
                                  <p:childTnLst>
                                    <p:anim calcmode="lin" valueType="num">
                                      <p:cBhvr>
                                        <p:cTn id="38" dur="500"/>
                                        <p:tgtEl>
                                          <p:spTgt spid="2"/>
                                        </p:tgtEl>
                                        <p:attrNameLst>
                                          <p:attrName>ppt_w</p:attrName>
                                        </p:attrNameLst>
                                      </p:cBhvr>
                                      <p:tavLst>
                                        <p:tav tm="0">
                                          <p:val>
                                            <p:strVal val="ppt_w"/>
                                          </p:val>
                                        </p:tav>
                                        <p:tav tm="100000">
                                          <p:val>
                                            <p:fltVal val="0"/>
                                          </p:val>
                                        </p:tav>
                                      </p:tavLst>
                                    </p:anim>
                                    <p:anim calcmode="lin" valueType="num">
                                      <p:cBhvr>
                                        <p:cTn id="39" dur="500"/>
                                        <p:tgtEl>
                                          <p:spTgt spid="2"/>
                                        </p:tgtEl>
                                        <p:attrNameLst>
                                          <p:attrName>ppt_h</p:attrName>
                                        </p:attrNameLst>
                                      </p:cBhvr>
                                      <p:tavLst>
                                        <p:tav tm="0">
                                          <p:val>
                                            <p:strVal val="ppt_h"/>
                                          </p:val>
                                        </p:tav>
                                        <p:tav tm="100000">
                                          <p:val>
                                            <p:fltVal val="0"/>
                                          </p:val>
                                        </p:tav>
                                      </p:tavLst>
                                    </p:anim>
                                    <p:animEffect transition="out" filter="fade">
                                      <p:cBhvr>
                                        <p:cTn id="40" dur="500"/>
                                        <p:tgtEl>
                                          <p:spTgt spid="2"/>
                                        </p:tgtEl>
                                      </p:cBhvr>
                                    </p:animEffect>
                                    <p:set>
                                      <p:cBhvr>
                                        <p:cTn id="41" dur="1" fill="hold">
                                          <p:stCondLst>
                                            <p:cond delay="499"/>
                                          </p:stCondLst>
                                        </p:cTn>
                                        <p:tgtEl>
                                          <p:spTgt spid="2"/>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13314">
                                            <p:txEl>
                                              <p:pRg st="1" end="1"/>
                                            </p:txEl>
                                          </p:spTgt>
                                        </p:tgtEl>
                                        <p:attrNameLst>
                                          <p:attrName>style.visibility</p:attrName>
                                        </p:attrNameLst>
                                      </p:cBhvr>
                                      <p:to>
                                        <p:strVal val="visible"/>
                                      </p:to>
                                    </p:set>
                                    <p:anim calcmode="lin" valueType="num">
                                      <p:cBhvr>
                                        <p:cTn id="46" dur="1000" fill="hold"/>
                                        <p:tgtEl>
                                          <p:spTgt spid="13314">
                                            <p:txEl>
                                              <p:pRg st="1" end="1"/>
                                            </p:txEl>
                                          </p:spTgt>
                                        </p:tgtEl>
                                        <p:attrNameLst>
                                          <p:attrName>ppt_w</p:attrName>
                                        </p:attrNameLst>
                                      </p:cBhvr>
                                      <p:tavLst>
                                        <p:tav tm="0">
                                          <p:val>
                                            <p:fltVal val="0"/>
                                          </p:val>
                                        </p:tav>
                                        <p:tav tm="100000">
                                          <p:val>
                                            <p:strVal val="#ppt_w"/>
                                          </p:val>
                                        </p:tav>
                                      </p:tavLst>
                                    </p:anim>
                                    <p:anim calcmode="lin" valueType="num">
                                      <p:cBhvr>
                                        <p:cTn id="47" dur="1000" fill="hold"/>
                                        <p:tgtEl>
                                          <p:spTgt spid="13314">
                                            <p:txEl>
                                              <p:pRg st="1" end="1"/>
                                            </p:txEl>
                                          </p:spTgt>
                                        </p:tgtEl>
                                        <p:attrNameLst>
                                          <p:attrName>ppt_h</p:attrName>
                                        </p:attrNameLst>
                                      </p:cBhvr>
                                      <p:tavLst>
                                        <p:tav tm="0">
                                          <p:val>
                                            <p:fltVal val="0"/>
                                          </p:val>
                                        </p:tav>
                                        <p:tav tm="100000">
                                          <p:val>
                                            <p:strVal val="#ppt_h"/>
                                          </p:val>
                                        </p:tav>
                                      </p:tavLst>
                                    </p:anim>
                                    <p:anim calcmode="lin" valueType="num">
                                      <p:cBhvr>
                                        <p:cTn id="48" dur="1000" fill="hold"/>
                                        <p:tgtEl>
                                          <p:spTgt spid="13314">
                                            <p:txEl>
                                              <p:pRg st="1" end="1"/>
                                            </p:txEl>
                                          </p:spTgt>
                                        </p:tgtEl>
                                        <p:attrNameLst>
                                          <p:attrName>style.rotation</p:attrName>
                                        </p:attrNameLst>
                                      </p:cBhvr>
                                      <p:tavLst>
                                        <p:tav tm="0">
                                          <p:val>
                                            <p:fltVal val="90"/>
                                          </p:val>
                                        </p:tav>
                                        <p:tav tm="100000">
                                          <p:val>
                                            <p:fltVal val="0"/>
                                          </p:val>
                                        </p:tav>
                                      </p:tavLst>
                                    </p:anim>
                                    <p:animEffect transition="in" filter="fade">
                                      <p:cBhvr>
                                        <p:cTn id="49" dur="1000"/>
                                        <p:tgtEl>
                                          <p:spTgt spid="13314">
                                            <p:txEl>
                                              <p:pRg st="1" end="1"/>
                                            </p:txEl>
                                          </p:spTgt>
                                        </p:tgtEl>
                                      </p:cBhvr>
                                    </p:animEffect>
                                  </p:childTnLst>
                                </p:cTn>
                              </p:par>
                              <p:par>
                                <p:cTn id="50" presetID="31" presetClass="entr" presetSubtype="0" fill="hold" grpId="0" nodeType="withEffect">
                                  <p:stCondLst>
                                    <p:cond delay="0"/>
                                  </p:stCondLst>
                                  <p:childTnLst>
                                    <p:set>
                                      <p:cBhvr>
                                        <p:cTn id="51" dur="1" fill="hold">
                                          <p:stCondLst>
                                            <p:cond delay="0"/>
                                          </p:stCondLst>
                                        </p:cTn>
                                        <p:tgtEl>
                                          <p:spTgt spid="13314">
                                            <p:txEl>
                                              <p:pRg st="2" end="2"/>
                                            </p:txEl>
                                          </p:spTgt>
                                        </p:tgtEl>
                                        <p:attrNameLst>
                                          <p:attrName>style.visibility</p:attrName>
                                        </p:attrNameLst>
                                      </p:cBhvr>
                                      <p:to>
                                        <p:strVal val="visible"/>
                                      </p:to>
                                    </p:set>
                                    <p:anim calcmode="lin" valueType="num">
                                      <p:cBhvr>
                                        <p:cTn id="52" dur="1000" fill="hold"/>
                                        <p:tgtEl>
                                          <p:spTgt spid="13314">
                                            <p:txEl>
                                              <p:pRg st="2" end="2"/>
                                            </p:txEl>
                                          </p:spTgt>
                                        </p:tgtEl>
                                        <p:attrNameLst>
                                          <p:attrName>ppt_w</p:attrName>
                                        </p:attrNameLst>
                                      </p:cBhvr>
                                      <p:tavLst>
                                        <p:tav tm="0">
                                          <p:val>
                                            <p:fltVal val="0"/>
                                          </p:val>
                                        </p:tav>
                                        <p:tav tm="100000">
                                          <p:val>
                                            <p:strVal val="#ppt_w"/>
                                          </p:val>
                                        </p:tav>
                                      </p:tavLst>
                                    </p:anim>
                                    <p:anim calcmode="lin" valueType="num">
                                      <p:cBhvr>
                                        <p:cTn id="53" dur="1000" fill="hold"/>
                                        <p:tgtEl>
                                          <p:spTgt spid="13314">
                                            <p:txEl>
                                              <p:pRg st="2" end="2"/>
                                            </p:txEl>
                                          </p:spTgt>
                                        </p:tgtEl>
                                        <p:attrNameLst>
                                          <p:attrName>ppt_h</p:attrName>
                                        </p:attrNameLst>
                                      </p:cBhvr>
                                      <p:tavLst>
                                        <p:tav tm="0">
                                          <p:val>
                                            <p:fltVal val="0"/>
                                          </p:val>
                                        </p:tav>
                                        <p:tav tm="100000">
                                          <p:val>
                                            <p:strVal val="#ppt_h"/>
                                          </p:val>
                                        </p:tav>
                                      </p:tavLst>
                                    </p:anim>
                                    <p:anim calcmode="lin" valueType="num">
                                      <p:cBhvr>
                                        <p:cTn id="54" dur="1000" fill="hold"/>
                                        <p:tgtEl>
                                          <p:spTgt spid="13314">
                                            <p:txEl>
                                              <p:pRg st="2" end="2"/>
                                            </p:txEl>
                                          </p:spTgt>
                                        </p:tgtEl>
                                        <p:attrNameLst>
                                          <p:attrName>style.rotation</p:attrName>
                                        </p:attrNameLst>
                                      </p:cBhvr>
                                      <p:tavLst>
                                        <p:tav tm="0">
                                          <p:val>
                                            <p:fltVal val="90"/>
                                          </p:val>
                                        </p:tav>
                                        <p:tav tm="100000">
                                          <p:val>
                                            <p:fltVal val="0"/>
                                          </p:val>
                                        </p:tav>
                                      </p:tavLst>
                                    </p:anim>
                                    <p:animEffect transition="in" filter="fade">
                                      <p:cBhvr>
                                        <p:cTn id="55" dur="1000"/>
                                        <p:tgtEl>
                                          <p:spTgt spid="13314">
                                            <p:txEl>
                                              <p:pRg st="2" end="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1" presetClass="entr" presetSubtype="0" fill="hold" grpId="0" nodeType="clickEffect">
                                  <p:stCondLst>
                                    <p:cond delay="0"/>
                                  </p:stCondLst>
                                  <p:childTnLst>
                                    <p:set>
                                      <p:cBhvr>
                                        <p:cTn id="59" dur="1" fill="hold">
                                          <p:stCondLst>
                                            <p:cond delay="0"/>
                                          </p:stCondLst>
                                        </p:cTn>
                                        <p:tgtEl>
                                          <p:spTgt spid="13314">
                                            <p:txEl>
                                              <p:pRg st="3" end="3"/>
                                            </p:txEl>
                                          </p:spTgt>
                                        </p:tgtEl>
                                        <p:attrNameLst>
                                          <p:attrName>style.visibility</p:attrName>
                                        </p:attrNameLst>
                                      </p:cBhvr>
                                      <p:to>
                                        <p:strVal val="visible"/>
                                      </p:to>
                                    </p:set>
                                    <p:anim calcmode="lin" valueType="num">
                                      <p:cBhvr>
                                        <p:cTn id="60" dur="1000" fill="hold"/>
                                        <p:tgtEl>
                                          <p:spTgt spid="13314">
                                            <p:txEl>
                                              <p:pRg st="3" end="3"/>
                                            </p:txEl>
                                          </p:spTgt>
                                        </p:tgtEl>
                                        <p:attrNameLst>
                                          <p:attrName>ppt_w</p:attrName>
                                        </p:attrNameLst>
                                      </p:cBhvr>
                                      <p:tavLst>
                                        <p:tav tm="0">
                                          <p:val>
                                            <p:fltVal val="0"/>
                                          </p:val>
                                        </p:tav>
                                        <p:tav tm="100000">
                                          <p:val>
                                            <p:strVal val="#ppt_w"/>
                                          </p:val>
                                        </p:tav>
                                      </p:tavLst>
                                    </p:anim>
                                    <p:anim calcmode="lin" valueType="num">
                                      <p:cBhvr>
                                        <p:cTn id="61" dur="1000" fill="hold"/>
                                        <p:tgtEl>
                                          <p:spTgt spid="13314">
                                            <p:txEl>
                                              <p:pRg st="3" end="3"/>
                                            </p:txEl>
                                          </p:spTgt>
                                        </p:tgtEl>
                                        <p:attrNameLst>
                                          <p:attrName>ppt_h</p:attrName>
                                        </p:attrNameLst>
                                      </p:cBhvr>
                                      <p:tavLst>
                                        <p:tav tm="0">
                                          <p:val>
                                            <p:fltVal val="0"/>
                                          </p:val>
                                        </p:tav>
                                        <p:tav tm="100000">
                                          <p:val>
                                            <p:strVal val="#ppt_h"/>
                                          </p:val>
                                        </p:tav>
                                      </p:tavLst>
                                    </p:anim>
                                    <p:anim calcmode="lin" valueType="num">
                                      <p:cBhvr>
                                        <p:cTn id="62" dur="1000" fill="hold"/>
                                        <p:tgtEl>
                                          <p:spTgt spid="13314">
                                            <p:txEl>
                                              <p:pRg st="3" end="3"/>
                                            </p:txEl>
                                          </p:spTgt>
                                        </p:tgtEl>
                                        <p:attrNameLst>
                                          <p:attrName>style.rotation</p:attrName>
                                        </p:attrNameLst>
                                      </p:cBhvr>
                                      <p:tavLst>
                                        <p:tav tm="0">
                                          <p:val>
                                            <p:fltVal val="90"/>
                                          </p:val>
                                        </p:tav>
                                        <p:tav tm="100000">
                                          <p:val>
                                            <p:fltVal val="0"/>
                                          </p:val>
                                        </p:tav>
                                      </p:tavLst>
                                    </p:anim>
                                    <p:animEffect transition="in" filter="fade">
                                      <p:cBhvr>
                                        <p:cTn id="63" dur="1000"/>
                                        <p:tgtEl>
                                          <p:spTgt spid="13314">
                                            <p:txEl>
                                              <p:pRg st="3" end="3"/>
                                            </p:txEl>
                                          </p:spTgt>
                                        </p:tgtEl>
                                      </p:cBhvr>
                                    </p:animEffect>
                                  </p:childTnLst>
                                </p:cTn>
                              </p:par>
                              <p:par>
                                <p:cTn id="64" presetID="31" presetClass="entr" presetSubtype="0" fill="hold" grpId="0" nodeType="withEffect">
                                  <p:stCondLst>
                                    <p:cond delay="0"/>
                                  </p:stCondLst>
                                  <p:childTnLst>
                                    <p:set>
                                      <p:cBhvr>
                                        <p:cTn id="65" dur="1" fill="hold">
                                          <p:stCondLst>
                                            <p:cond delay="0"/>
                                          </p:stCondLst>
                                        </p:cTn>
                                        <p:tgtEl>
                                          <p:spTgt spid="13314">
                                            <p:txEl>
                                              <p:pRg st="4" end="4"/>
                                            </p:txEl>
                                          </p:spTgt>
                                        </p:tgtEl>
                                        <p:attrNameLst>
                                          <p:attrName>style.visibility</p:attrName>
                                        </p:attrNameLst>
                                      </p:cBhvr>
                                      <p:to>
                                        <p:strVal val="visible"/>
                                      </p:to>
                                    </p:set>
                                    <p:anim calcmode="lin" valueType="num">
                                      <p:cBhvr>
                                        <p:cTn id="66" dur="1000" fill="hold"/>
                                        <p:tgtEl>
                                          <p:spTgt spid="13314">
                                            <p:txEl>
                                              <p:pRg st="4" end="4"/>
                                            </p:txEl>
                                          </p:spTgt>
                                        </p:tgtEl>
                                        <p:attrNameLst>
                                          <p:attrName>ppt_w</p:attrName>
                                        </p:attrNameLst>
                                      </p:cBhvr>
                                      <p:tavLst>
                                        <p:tav tm="0">
                                          <p:val>
                                            <p:fltVal val="0"/>
                                          </p:val>
                                        </p:tav>
                                        <p:tav tm="100000">
                                          <p:val>
                                            <p:strVal val="#ppt_w"/>
                                          </p:val>
                                        </p:tav>
                                      </p:tavLst>
                                    </p:anim>
                                    <p:anim calcmode="lin" valueType="num">
                                      <p:cBhvr>
                                        <p:cTn id="67" dur="1000" fill="hold"/>
                                        <p:tgtEl>
                                          <p:spTgt spid="13314">
                                            <p:txEl>
                                              <p:pRg st="4" end="4"/>
                                            </p:txEl>
                                          </p:spTgt>
                                        </p:tgtEl>
                                        <p:attrNameLst>
                                          <p:attrName>ppt_h</p:attrName>
                                        </p:attrNameLst>
                                      </p:cBhvr>
                                      <p:tavLst>
                                        <p:tav tm="0">
                                          <p:val>
                                            <p:fltVal val="0"/>
                                          </p:val>
                                        </p:tav>
                                        <p:tav tm="100000">
                                          <p:val>
                                            <p:strVal val="#ppt_h"/>
                                          </p:val>
                                        </p:tav>
                                      </p:tavLst>
                                    </p:anim>
                                    <p:anim calcmode="lin" valueType="num">
                                      <p:cBhvr>
                                        <p:cTn id="68" dur="1000" fill="hold"/>
                                        <p:tgtEl>
                                          <p:spTgt spid="13314">
                                            <p:txEl>
                                              <p:pRg st="4" end="4"/>
                                            </p:txEl>
                                          </p:spTgt>
                                        </p:tgtEl>
                                        <p:attrNameLst>
                                          <p:attrName>style.rotation</p:attrName>
                                        </p:attrNameLst>
                                      </p:cBhvr>
                                      <p:tavLst>
                                        <p:tav tm="0">
                                          <p:val>
                                            <p:fltVal val="90"/>
                                          </p:val>
                                        </p:tav>
                                        <p:tav tm="100000">
                                          <p:val>
                                            <p:fltVal val="0"/>
                                          </p:val>
                                        </p:tav>
                                      </p:tavLst>
                                    </p:anim>
                                    <p:animEffect transition="in" filter="fade">
                                      <p:cBhvr>
                                        <p:cTn id="69" dur="1000"/>
                                        <p:tgtEl>
                                          <p:spTgt spid="133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uiExpand="1" build="p" animBg="1"/>
      <p:bldP spid="3102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a:xfrm>
            <a:off x="250825" y="260350"/>
            <a:ext cx="8642350" cy="1431925"/>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 - Antenas</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4339" name="Rectangle 3"/>
          <p:cNvSpPr>
            <a:spLocks noGrp="1" noChangeArrowheads="1"/>
          </p:cNvSpPr>
          <p:nvPr>
            <p:ph type="body" sz="half" idx="4294967295"/>
          </p:nvPr>
        </p:nvSpPr>
        <p:spPr>
          <a:xfrm>
            <a:off x="250825" y="1844824"/>
            <a:ext cx="8785671" cy="4669463"/>
          </a:xfrm>
          <a:solidFill>
            <a:schemeClr val="accent2"/>
          </a:solidFill>
          <a:ln w="76200" cap="flat" algn="ctr">
            <a:solidFill>
              <a:schemeClr val="bg1">
                <a:lumMod val="60000"/>
                <a:lumOff val="40000"/>
              </a:schemeClr>
            </a:solidFill>
          </a:ln>
        </p:spPr>
        <p:txBody>
          <a:bodyPr/>
          <a:lstStyle/>
          <a:p>
            <a:pPr algn="just"/>
            <a:r>
              <a:rPr lang="es-AR" b="1" i="1" dirty="0">
                <a:latin typeface="Arial" panose="020B0604020202020204" pitchFamily="34" charset="0"/>
                <a:cs typeface="Arial" panose="020B0604020202020204" pitchFamily="34" charset="0"/>
              </a:rPr>
              <a:t>Direccionales. </a:t>
            </a:r>
          </a:p>
          <a:p>
            <a:pPr lvl="1" algn="just"/>
            <a:r>
              <a:rPr lang="es-AR" b="1" i="1" dirty="0">
                <a:latin typeface="Arial" panose="020B0604020202020204" pitchFamily="34" charset="0"/>
                <a:cs typeface="Arial" panose="020B0604020202020204" pitchFamily="34" charset="0"/>
              </a:rPr>
              <a:t>  Cobertura de 80º. </a:t>
            </a:r>
          </a:p>
          <a:p>
            <a:pPr algn="just"/>
            <a:r>
              <a:rPr lang="es-AR" b="1" i="1" dirty="0">
                <a:latin typeface="Arial" panose="020B0604020202020204" pitchFamily="34" charset="0"/>
                <a:cs typeface="Arial" panose="020B0604020202020204" pitchFamily="34" charset="0"/>
              </a:rPr>
              <a:t>Omnidireccionales.</a:t>
            </a:r>
          </a:p>
          <a:p>
            <a:pPr lvl="1" algn="just"/>
            <a:r>
              <a:rPr lang="es-AR" b="1" i="1" dirty="0">
                <a:latin typeface="Arial" panose="020B0604020202020204" pitchFamily="34" charset="0"/>
                <a:cs typeface="Arial" panose="020B0604020202020204" pitchFamily="34" charset="0"/>
              </a:rPr>
              <a:t>   Tienen cobertura de 360º.</a:t>
            </a:r>
          </a:p>
          <a:p>
            <a:pPr algn="just"/>
            <a:r>
              <a:rPr lang="es-AR" b="1" i="1" dirty="0">
                <a:latin typeface="Arial" panose="020B0604020202020204" pitchFamily="34" charset="0"/>
                <a:cs typeface="Arial" panose="020B0604020202020204" pitchFamily="34" charset="0"/>
              </a:rPr>
              <a:t>Sectoriales.</a:t>
            </a:r>
          </a:p>
          <a:p>
            <a:pPr lvl="1" algn="just"/>
            <a:r>
              <a:rPr lang="es-AR" b="1" i="1" dirty="0">
                <a:latin typeface="Arial" panose="020B0604020202020204" pitchFamily="34" charset="0"/>
                <a:cs typeface="Arial" panose="020B0604020202020204" pitchFamily="34" charset="0"/>
              </a:rPr>
              <a:t>   Combinación de las anteriores  </a:t>
            </a:r>
          </a:p>
          <a:p>
            <a:pPr lvl="1" algn="just"/>
            <a:r>
              <a:rPr lang="es-AR" b="1" i="1" dirty="0">
                <a:latin typeface="Arial" panose="020B0604020202020204" pitchFamily="34" charset="0"/>
                <a:cs typeface="Arial" panose="020B0604020202020204" pitchFamily="34" charset="0"/>
              </a:rPr>
              <a:t>   (Muy costosas). </a:t>
            </a:r>
          </a:p>
          <a:p>
            <a:pPr algn="just"/>
            <a:endParaRPr lang="es-ES" b="1" i="1" dirty="0">
              <a:latin typeface="Arial" panose="020B0604020202020204" pitchFamily="34" charset="0"/>
              <a:cs typeface="Arial" panose="020B0604020202020204" pitchFamily="34" charset="0"/>
            </a:endParaRPr>
          </a:p>
          <a:p>
            <a:pPr algn="just"/>
            <a:endParaRPr lang="es-ES" sz="2800" b="1" i="1" dirty="0">
              <a:latin typeface="Arial" panose="020B0604020202020204" pitchFamily="34" charset="0"/>
              <a:cs typeface="Arial" panose="020B0604020202020204" pitchFamily="34" charset="0"/>
            </a:endParaRPr>
          </a:p>
          <a:p>
            <a:pPr algn="just"/>
            <a:endParaRPr lang="es-ES" sz="2800" b="1" i="1" dirty="0">
              <a:latin typeface="Arial" panose="020B0604020202020204" pitchFamily="34" charset="0"/>
              <a:cs typeface="Arial" panose="020B0604020202020204" pitchFamily="34" charset="0"/>
            </a:endParaRPr>
          </a:p>
        </p:txBody>
      </p:sp>
      <p:sp>
        <p:nvSpPr>
          <p:cNvPr id="14340"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2" name="Imagen 1"/>
          <p:cNvPicPr>
            <a:picLocks noChangeAspect="1"/>
          </p:cNvPicPr>
          <p:nvPr/>
        </p:nvPicPr>
        <p:blipFill>
          <a:blip r:embed="rId3"/>
          <a:stretch>
            <a:fillRect/>
          </a:stretch>
        </p:blipFill>
        <p:spPr>
          <a:xfrm>
            <a:off x="7494708" y="4592517"/>
            <a:ext cx="1446750" cy="1800568"/>
          </a:xfrm>
          <a:prstGeom prst="rect">
            <a:avLst/>
          </a:prstGeom>
          <a:ln w="76200">
            <a:solidFill>
              <a:schemeClr val="bg1">
                <a:lumMod val="60000"/>
                <a:lumOff val="40000"/>
              </a:schemeClr>
            </a:solidFill>
          </a:ln>
        </p:spPr>
      </p:pic>
      <p:pic>
        <p:nvPicPr>
          <p:cNvPr id="3" name="Imagen 2"/>
          <p:cNvPicPr>
            <a:picLocks noChangeAspect="1"/>
          </p:cNvPicPr>
          <p:nvPr/>
        </p:nvPicPr>
        <p:blipFill>
          <a:blip r:embed="rId4"/>
          <a:stretch>
            <a:fillRect/>
          </a:stretch>
        </p:blipFill>
        <p:spPr>
          <a:xfrm>
            <a:off x="7460571" y="2002591"/>
            <a:ext cx="1515023" cy="1474465"/>
          </a:xfrm>
          <a:prstGeom prst="rect">
            <a:avLst/>
          </a:prstGeom>
          <a:ln w="76200">
            <a:solidFill>
              <a:schemeClr val="bg1">
                <a:lumMod val="60000"/>
                <a:lumOff val="40000"/>
              </a:schemeClr>
            </a:solidFill>
          </a:ln>
        </p:spPr>
      </p:pic>
      <p:pic>
        <p:nvPicPr>
          <p:cNvPr id="4" name="Imagen 3"/>
          <p:cNvPicPr>
            <a:picLocks noChangeAspect="1"/>
          </p:cNvPicPr>
          <p:nvPr/>
        </p:nvPicPr>
        <p:blipFill>
          <a:blip r:embed="rId5"/>
          <a:stretch>
            <a:fillRect/>
          </a:stretch>
        </p:blipFill>
        <p:spPr>
          <a:xfrm>
            <a:off x="5738288" y="3167390"/>
            <a:ext cx="1614779" cy="1375792"/>
          </a:xfrm>
          <a:prstGeom prst="rect">
            <a:avLst/>
          </a:prstGeom>
          <a:ln w="76200">
            <a:solidFill>
              <a:schemeClr val="bg1">
                <a:lumMod val="60000"/>
                <a:lumOff val="40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anim calcmode="lin" valueType="num">
                                      <p:cBhvr>
                                        <p:cTn id="7" dur="1000" fill="hold"/>
                                        <p:tgtEl>
                                          <p:spTgt spid="227330"/>
                                        </p:tgtEl>
                                        <p:attrNameLst>
                                          <p:attrName>ppt_w</p:attrName>
                                        </p:attrNameLst>
                                      </p:cBhvr>
                                      <p:tavLst>
                                        <p:tav tm="0">
                                          <p:val>
                                            <p:fltVal val="0"/>
                                          </p:val>
                                        </p:tav>
                                        <p:tav tm="100000">
                                          <p:val>
                                            <p:strVal val="#ppt_w"/>
                                          </p:val>
                                        </p:tav>
                                      </p:tavLst>
                                    </p:anim>
                                    <p:anim calcmode="lin" valueType="num">
                                      <p:cBhvr>
                                        <p:cTn id="8" dur="1000" fill="hold"/>
                                        <p:tgtEl>
                                          <p:spTgt spid="227330"/>
                                        </p:tgtEl>
                                        <p:attrNameLst>
                                          <p:attrName>ppt_h</p:attrName>
                                        </p:attrNameLst>
                                      </p:cBhvr>
                                      <p:tavLst>
                                        <p:tav tm="0">
                                          <p:val>
                                            <p:fltVal val="0"/>
                                          </p:val>
                                        </p:tav>
                                        <p:tav tm="100000">
                                          <p:val>
                                            <p:strVal val="#ppt_h"/>
                                          </p:val>
                                        </p:tav>
                                      </p:tavLst>
                                    </p:anim>
                                    <p:anim calcmode="lin" valueType="num">
                                      <p:cBhvr>
                                        <p:cTn id="9" dur="1000" fill="hold"/>
                                        <p:tgtEl>
                                          <p:spTgt spid="227330"/>
                                        </p:tgtEl>
                                        <p:attrNameLst>
                                          <p:attrName>style.rotation</p:attrName>
                                        </p:attrNameLst>
                                      </p:cBhvr>
                                      <p:tavLst>
                                        <p:tav tm="0">
                                          <p:val>
                                            <p:fltVal val="90"/>
                                          </p:val>
                                        </p:tav>
                                        <p:tav tm="100000">
                                          <p:val>
                                            <p:fltVal val="0"/>
                                          </p:val>
                                        </p:tav>
                                      </p:tavLst>
                                    </p:anim>
                                    <p:animEffect transition="in" filter="fade">
                                      <p:cBhvr>
                                        <p:cTn id="10" dur="1000"/>
                                        <p:tgtEl>
                                          <p:spTgt spid="227330"/>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4339">
                                            <p:bg/>
                                          </p:spTgt>
                                        </p:tgtEl>
                                        <p:attrNameLst>
                                          <p:attrName>style.visibility</p:attrName>
                                        </p:attrNameLst>
                                      </p:cBhvr>
                                      <p:to>
                                        <p:strVal val="visible"/>
                                      </p:to>
                                    </p:set>
                                    <p:anim calcmode="lin" valueType="num">
                                      <p:cBhvr>
                                        <p:cTn id="15" dur="1000" fill="hold"/>
                                        <p:tgtEl>
                                          <p:spTgt spid="14339">
                                            <p:bg/>
                                          </p:spTgt>
                                        </p:tgtEl>
                                        <p:attrNameLst>
                                          <p:attrName>ppt_w</p:attrName>
                                        </p:attrNameLst>
                                      </p:cBhvr>
                                      <p:tavLst>
                                        <p:tav tm="0">
                                          <p:val>
                                            <p:fltVal val="0"/>
                                          </p:val>
                                        </p:tav>
                                        <p:tav tm="100000">
                                          <p:val>
                                            <p:strVal val="#ppt_w"/>
                                          </p:val>
                                        </p:tav>
                                      </p:tavLst>
                                    </p:anim>
                                    <p:anim calcmode="lin" valueType="num">
                                      <p:cBhvr>
                                        <p:cTn id="16" dur="1000" fill="hold"/>
                                        <p:tgtEl>
                                          <p:spTgt spid="14339">
                                            <p:bg/>
                                          </p:spTgt>
                                        </p:tgtEl>
                                        <p:attrNameLst>
                                          <p:attrName>ppt_h</p:attrName>
                                        </p:attrNameLst>
                                      </p:cBhvr>
                                      <p:tavLst>
                                        <p:tav tm="0">
                                          <p:val>
                                            <p:fltVal val="0"/>
                                          </p:val>
                                        </p:tav>
                                        <p:tav tm="100000">
                                          <p:val>
                                            <p:strVal val="#ppt_h"/>
                                          </p:val>
                                        </p:tav>
                                      </p:tavLst>
                                    </p:anim>
                                    <p:anim calcmode="lin" valueType="num">
                                      <p:cBhvr>
                                        <p:cTn id="17" dur="1000" fill="hold"/>
                                        <p:tgtEl>
                                          <p:spTgt spid="14339">
                                            <p:bg/>
                                          </p:spTgt>
                                        </p:tgtEl>
                                        <p:attrNameLst>
                                          <p:attrName>style.rotation</p:attrName>
                                        </p:attrNameLst>
                                      </p:cBhvr>
                                      <p:tavLst>
                                        <p:tav tm="0">
                                          <p:val>
                                            <p:fltVal val="90"/>
                                          </p:val>
                                        </p:tav>
                                        <p:tav tm="100000">
                                          <p:val>
                                            <p:fltVal val="0"/>
                                          </p:val>
                                        </p:tav>
                                      </p:tavLst>
                                    </p:anim>
                                    <p:animEffect transition="in" filter="fade">
                                      <p:cBhvr>
                                        <p:cTn id="18" dur="1000"/>
                                        <p:tgtEl>
                                          <p:spTgt spid="14339">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339">
                                            <p:txEl>
                                              <p:pRg st="0" end="0"/>
                                            </p:txEl>
                                          </p:spTgt>
                                        </p:tgtEl>
                                        <p:attrNameLst>
                                          <p:attrName>style.visibility</p:attrName>
                                        </p:attrNameLst>
                                      </p:cBhvr>
                                      <p:to>
                                        <p:strVal val="visible"/>
                                      </p:to>
                                    </p:set>
                                    <p:anim calcmode="lin" valueType="num">
                                      <p:cBhvr>
                                        <p:cTn id="23" dur="1000" fill="hold"/>
                                        <p:tgtEl>
                                          <p:spTgt spid="14339">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4339">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4339">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14339">
                                            <p:txEl>
                                              <p:pRg st="0" end="0"/>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14339">
                                            <p:txEl>
                                              <p:pRg st="1" end="1"/>
                                            </p:txEl>
                                          </p:spTgt>
                                        </p:tgtEl>
                                        <p:attrNameLst>
                                          <p:attrName>style.visibility</p:attrName>
                                        </p:attrNameLst>
                                      </p:cBhvr>
                                      <p:to>
                                        <p:strVal val="visible"/>
                                      </p:to>
                                    </p:set>
                                    <p:anim calcmode="lin" valueType="num">
                                      <p:cBhvr>
                                        <p:cTn id="29" dur="1000" fill="hold"/>
                                        <p:tgtEl>
                                          <p:spTgt spid="14339">
                                            <p:txEl>
                                              <p:pRg st="1" end="1"/>
                                            </p:txEl>
                                          </p:spTgt>
                                        </p:tgtEl>
                                        <p:attrNameLst>
                                          <p:attrName>ppt_w</p:attrName>
                                        </p:attrNameLst>
                                      </p:cBhvr>
                                      <p:tavLst>
                                        <p:tav tm="0">
                                          <p:val>
                                            <p:fltVal val="0"/>
                                          </p:val>
                                        </p:tav>
                                        <p:tav tm="100000">
                                          <p:val>
                                            <p:strVal val="#ppt_w"/>
                                          </p:val>
                                        </p:tav>
                                      </p:tavLst>
                                    </p:anim>
                                    <p:anim calcmode="lin" valueType="num">
                                      <p:cBhvr>
                                        <p:cTn id="30" dur="1000" fill="hold"/>
                                        <p:tgtEl>
                                          <p:spTgt spid="14339">
                                            <p:txEl>
                                              <p:pRg st="1" end="1"/>
                                            </p:txEl>
                                          </p:spTgt>
                                        </p:tgtEl>
                                        <p:attrNameLst>
                                          <p:attrName>ppt_h</p:attrName>
                                        </p:attrNameLst>
                                      </p:cBhvr>
                                      <p:tavLst>
                                        <p:tav tm="0">
                                          <p:val>
                                            <p:fltVal val="0"/>
                                          </p:val>
                                        </p:tav>
                                        <p:tav tm="100000">
                                          <p:val>
                                            <p:strVal val="#ppt_h"/>
                                          </p:val>
                                        </p:tav>
                                      </p:tavLst>
                                    </p:anim>
                                    <p:anim calcmode="lin" valueType="num">
                                      <p:cBhvr>
                                        <p:cTn id="31" dur="1000" fill="hold"/>
                                        <p:tgtEl>
                                          <p:spTgt spid="14339">
                                            <p:txEl>
                                              <p:pRg st="1" end="1"/>
                                            </p:txEl>
                                          </p:spTgt>
                                        </p:tgtEl>
                                        <p:attrNameLst>
                                          <p:attrName>style.rotation</p:attrName>
                                        </p:attrNameLst>
                                      </p:cBhvr>
                                      <p:tavLst>
                                        <p:tav tm="0">
                                          <p:val>
                                            <p:fltVal val="90"/>
                                          </p:val>
                                        </p:tav>
                                        <p:tav tm="100000">
                                          <p:val>
                                            <p:fltVal val="0"/>
                                          </p:val>
                                        </p:tav>
                                      </p:tavLst>
                                    </p:anim>
                                    <p:animEffect transition="in" filter="fade">
                                      <p:cBhvr>
                                        <p:cTn id="32" dur="1000"/>
                                        <p:tgtEl>
                                          <p:spTgt spid="14339">
                                            <p:txEl>
                                              <p:pRg st="1" end="1"/>
                                            </p:txEl>
                                          </p:spTgt>
                                        </p:tgtEl>
                                      </p:cBhvr>
                                    </p:animEffect>
                                  </p:childTnLst>
                                </p:cTn>
                              </p:par>
                              <p:par>
                                <p:cTn id="33" presetID="3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1000" fill="hold"/>
                                        <p:tgtEl>
                                          <p:spTgt spid="3"/>
                                        </p:tgtEl>
                                        <p:attrNameLst>
                                          <p:attrName>ppt_w</p:attrName>
                                        </p:attrNameLst>
                                      </p:cBhvr>
                                      <p:tavLst>
                                        <p:tav tm="0">
                                          <p:val>
                                            <p:fltVal val="0"/>
                                          </p:val>
                                        </p:tav>
                                        <p:tav tm="100000">
                                          <p:val>
                                            <p:strVal val="#ppt_w"/>
                                          </p:val>
                                        </p:tav>
                                      </p:tavLst>
                                    </p:anim>
                                    <p:anim calcmode="lin" valueType="num">
                                      <p:cBhvr>
                                        <p:cTn id="36" dur="1000" fill="hold"/>
                                        <p:tgtEl>
                                          <p:spTgt spid="3"/>
                                        </p:tgtEl>
                                        <p:attrNameLst>
                                          <p:attrName>ppt_h</p:attrName>
                                        </p:attrNameLst>
                                      </p:cBhvr>
                                      <p:tavLst>
                                        <p:tav tm="0">
                                          <p:val>
                                            <p:fltVal val="0"/>
                                          </p:val>
                                        </p:tav>
                                        <p:tav tm="100000">
                                          <p:val>
                                            <p:strVal val="#ppt_h"/>
                                          </p:val>
                                        </p:tav>
                                      </p:tavLst>
                                    </p:anim>
                                    <p:anim calcmode="lin" valueType="num">
                                      <p:cBhvr>
                                        <p:cTn id="37" dur="1000" fill="hold"/>
                                        <p:tgtEl>
                                          <p:spTgt spid="3"/>
                                        </p:tgtEl>
                                        <p:attrNameLst>
                                          <p:attrName>style.rotation</p:attrName>
                                        </p:attrNameLst>
                                      </p:cBhvr>
                                      <p:tavLst>
                                        <p:tav tm="0">
                                          <p:val>
                                            <p:fltVal val="90"/>
                                          </p:val>
                                        </p:tav>
                                        <p:tav tm="100000">
                                          <p:val>
                                            <p:fltVal val="0"/>
                                          </p:val>
                                        </p:tav>
                                      </p:tavLst>
                                    </p:anim>
                                    <p:animEffect transition="in" filter="fade">
                                      <p:cBhvr>
                                        <p:cTn id="38" dur="10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14339">
                                            <p:txEl>
                                              <p:pRg st="2" end="2"/>
                                            </p:txEl>
                                          </p:spTgt>
                                        </p:tgtEl>
                                        <p:attrNameLst>
                                          <p:attrName>style.visibility</p:attrName>
                                        </p:attrNameLst>
                                      </p:cBhvr>
                                      <p:to>
                                        <p:strVal val="visible"/>
                                      </p:to>
                                    </p:set>
                                    <p:anim calcmode="lin" valueType="num">
                                      <p:cBhvr>
                                        <p:cTn id="43" dur="1000" fill="hold"/>
                                        <p:tgtEl>
                                          <p:spTgt spid="14339">
                                            <p:txEl>
                                              <p:pRg st="2" end="2"/>
                                            </p:txEl>
                                          </p:spTgt>
                                        </p:tgtEl>
                                        <p:attrNameLst>
                                          <p:attrName>ppt_w</p:attrName>
                                        </p:attrNameLst>
                                      </p:cBhvr>
                                      <p:tavLst>
                                        <p:tav tm="0">
                                          <p:val>
                                            <p:fltVal val="0"/>
                                          </p:val>
                                        </p:tav>
                                        <p:tav tm="100000">
                                          <p:val>
                                            <p:strVal val="#ppt_w"/>
                                          </p:val>
                                        </p:tav>
                                      </p:tavLst>
                                    </p:anim>
                                    <p:anim calcmode="lin" valueType="num">
                                      <p:cBhvr>
                                        <p:cTn id="44" dur="1000" fill="hold"/>
                                        <p:tgtEl>
                                          <p:spTgt spid="14339">
                                            <p:txEl>
                                              <p:pRg st="2" end="2"/>
                                            </p:txEl>
                                          </p:spTgt>
                                        </p:tgtEl>
                                        <p:attrNameLst>
                                          <p:attrName>ppt_h</p:attrName>
                                        </p:attrNameLst>
                                      </p:cBhvr>
                                      <p:tavLst>
                                        <p:tav tm="0">
                                          <p:val>
                                            <p:fltVal val="0"/>
                                          </p:val>
                                        </p:tav>
                                        <p:tav tm="100000">
                                          <p:val>
                                            <p:strVal val="#ppt_h"/>
                                          </p:val>
                                        </p:tav>
                                      </p:tavLst>
                                    </p:anim>
                                    <p:anim calcmode="lin" valueType="num">
                                      <p:cBhvr>
                                        <p:cTn id="45" dur="1000" fill="hold"/>
                                        <p:tgtEl>
                                          <p:spTgt spid="14339">
                                            <p:txEl>
                                              <p:pRg st="2" end="2"/>
                                            </p:txEl>
                                          </p:spTgt>
                                        </p:tgtEl>
                                        <p:attrNameLst>
                                          <p:attrName>style.rotation</p:attrName>
                                        </p:attrNameLst>
                                      </p:cBhvr>
                                      <p:tavLst>
                                        <p:tav tm="0">
                                          <p:val>
                                            <p:fltVal val="90"/>
                                          </p:val>
                                        </p:tav>
                                        <p:tav tm="100000">
                                          <p:val>
                                            <p:fltVal val="0"/>
                                          </p:val>
                                        </p:tav>
                                      </p:tavLst>
                                    </p:anim>
                                    <p:animEffect transition="in" filter="fade">
                                      <p:cBhvr>
                                        <p:cTn id="46" dur="1000"/>
                                        <p:tgtEl>
                                          <p:spTgt spid="14339">
                                            <p:txEl>
                                              <p:pRg st="2" end="2"/>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4339">
                                            <p:txEl>
                                              <p:pRg st="3" end="3"/>
                                            </p:txEl>
                                          </p:spTgt>
                                        </p:tgtEl>
                                        <p:attrNameLst>
                                          <p:attrName>style.visibility</p:attrName>
                                        </p:attrNameLst>
                                      </p:cBhvr>
                                      <p:to>
                                        <p:strVal val="visible"/>
                                      </p:to>
                                    </p:set>
                                    <p:anim calcmode="lin" valueType="num">
                                      <p:cBhvr>
                                        <p:cTn id="49" dur="1000" fill="hold"/>
                                        <p:tgtEl>
                                          <p:spTgt spid="14339">
                                            <p:txEl>
                                              <p:pRg st="3" end="3"/>
                                            </p:txEl>
                                          </p:spTgt>
                                        </p:tgtEl>
                                        <p:attrNameLst>
                                          <p:attrName>ppt_w</p:attrName>
                                        </p:attrNameLst>
                                      </p:cBhvr>
                                      <p:tavLst>
                                        <p:tav tm="0">
                                          <p:val>
                                            <p:fltVal val="0"/>
                                          </p:val>
                                        </p:tav>
                                        <p:tav tm="100000">
                                          <p:val>
                                            <p:strVal val="#ppt_w"/>
                                          </p:val>
                                        </p:tav>
                                      </p:tavLst>
                                    </p:anim>
                                    <p:anim calcmode="lin" valueType="num">
                                      <p:cBhvr>
                                        <p:cTn id="50" dur="1000" fill="hold"/>
                                        <p:tgtEl>
                                          <p:spTgt spid="14339">
                                            <p:txEl>
                                              <p:pRg st="3" end="3"/>
                                            </p:txEl>
                                          </p:spTgt>
                                        </p:tgtEl>
                                        <p:attrNameLst>
                                          <p:attrName>ppt_h</p:attrName>
                                        </p:attrNameLst>
                                      </p:cBhvr>
                                      <p:tavLst>
                                        <p:tav tm="0">
                                          <p:val>
                                            <p:fltVal val="0"/>
                                          </p:val>
                                        </p:tav>
                                        <p:tav tm="100000">
                                          <p:val>
                                            <p:strVal val="#ppt_h"/>
                                          </p:val>
                                        </p:tav>
                                      </p:tavLst>
                                    </p:anim>
                                    <p:anim calcmode="lin" valueType="num">
                                      <p:cBhvr>
                                        <p:cTn id="51" dur="1000" fill="hold"/>
                                        <p:tgtEl>
                                          <p:spTgt spid="14339">
                                            <p:txEl>
                                              <p:pRg st="3" end="3"/>
                                            </p:txEl>
                                          </p:spTgt>
                                        </p:tgtEl>
                                        <p:attrNameLst>
                                          <p:attrName>style.rotation</p:attrName>
                                        </p:attrNameLst>
                                      </p:cBhvr>
                                      <p:tavLst>
                                        <p:tav tm="0">
                                          <p:val>
                                            <p:fltVal val="90"/>
                                          </p:val>
                                        </p:tav>
                                        <p:tav tm="100000">
                                          <p:val>
                                            <p:fltVal val="0"/>
                                          </p:val>
                                        </p:tav>
                                      </p:tavLst>
                                    </p:anim>
                                    <p:animEffect transition="in" filter="fade">
                                      <p:cBhvr>
                                        <p:cTn id="52" dur="1000"/>
                                        <p:tgtEl>
                                          <p:spTgt spid="14339">
                                            <p:txEl>
                                              <p:pRg st="3" end="3"/>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1000" fill="hold"/>
                                        <p:tgtEl>
                                          <p:spTgt spid="4"/>
                                        </p:tgtEl>
                                        <p:attrNameLst>
                                          <p:attrName>ppt_w</p:attrName>
                                        </p:attrNameLst>
                                      </p:cBhvr>
                                      <p:tavLst>
                                        <p:tav tm="0">
                                          <p:val>
                                            <p:fltVal val="0"/>
                                          </p:val>
                                        </p:tav>
                                        <p:tav tm="100000">
                                          <p:val>
                                            <p:strVal val="#ppt_w"/>
                                          </p:val>
                                        </p:tav>
                                      </p:tavLst>
                                    </p:anim>
                                    <p:anim calcmode="lin" valueType="num">
                                      <p:cBhvr>
                                        <p:cTn id="56" dur="1000" fill="hold"/>
                                        <p:tgtEl>
                                          <p:spTgt spid="4"/>
                                        </p:tgtEl>
                                        <p:attrNameLst>
                                          <p:attrName>ppt_h</p:attrName>
                                        </p:attrNameLst>
                                      </p:cBhvr>
                                      <p:tavLst>
                                        <p:tav tm="0">
                                          <p:val>
                                            <p:fltVal val="0"/>
                                          </p:val>
                                        </p:tav>
                                        <p:tav tm="100000">
                                          <p:val>
                                            <p:strVal val="#ppt_h"/>
                                          </p:val>
                                        </p:tav>
                                      </p:tavLst>
                                    </p:anim>
                                    <p:anim calcmode="lin" valueType="num">
                                      <p:cBhvr>
                                        <p:cTn id="57" dur="1000" fill="hold"/>
                                        <p:tgtEl>
                                          <p:spTgt spid="4"/>
                                        </p:tgtEl>
                                        <p:attrNameLst>
                                          <p:attrName>style.rotation</p:attrName>
                                        </p:attrNameLst>
                                      </p:cBhvr>
                                      <p:tavLst>
                                        <p:tav tm="0">
                                          <p:val>
                                            <p:fltVal val="90"/>
                                          </p:val>
                                        </p:tav>
                                        <p:tav tm="100000">
                                          <p:val>
                                            <p:fltVal val="0"/>
                                          </p:val>
                                        </p:tav>
                                      </p:tavLst>
                                    </p:anim>
                                    <p:animEffect transition="in" filter="fade">
                                      <p:cBhvr>
                                        <p:cTn id="58" dur="1000"/>
                                        <p:tgtEl>
                                          <p:spTgt spid="4"/>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grpId="0" nodeType="clickEffect">
                                  <p:stCondLst>
                                    <p:cond delay="0"/>
                                  </p:stCondLst>
                                  <p:childTnLst>
                                    <p:set>
                                      <p:cBhvr>
                                        <p:cTn id="62" dur="1" fill="hold">
                                          <p:stCondLst>
                                            <p:cond delay="0"/>
                                          </p:stCondLst>
                                        </p:cTn>
                                        <p:tgtEl>
                                          <p:spTgt spid="14339">
                                            <p:txEl>
                                              <p:pRg st="4" end="4"/>
                                            </p:txEl>
                                          </p:spTgt>
                                        </p:tgtEl>
                                        <p:attrNameLst>
                                          <p:attrName>style.visibility</p:attrName>
                                        </p:attrNameLst>
                                      </p:cBhvr>
                                      <p:to>
                                        <p:strVal val="visible"/>
                                      </p:to>
                                    </p:set>
                                    <p:anim calcmode="lin" valueType="num">
                                      <p:cBhvr>
                                        <p:cTn id="63" dur="1000" fill="hold"/>
                                        <p:tgtEl>
                                          <p:spTgt spid="14339">
                                            <p:txEl>
                                              <p:pRg st="4" end="4"/>
                                            </p:txEl>
                                          </p:spTgt>
                                        </p:tgtEl>
                                        <p:attrNameLst>
                                          <p:attrName>ppt_w</p:attrName>
                                        </p:attrNameLst>
                                      </p:cBhvr>
                                      <p:tavLst>
                                        <p:tav tm="0">
                                          <p:val>
                                            <p:fltVal val="0"/>
                                          </p:val>
                                        </p:tav>
                                        <p:tav tm="100000">
                                          <p:val>
                                            <p:strVal val="#ppt_w"/>
                                          </p:val>
                                        </p:tav>
                                      </p:tavLst>
                                    </p:anim>
                                    <p:anim calcmode="lin" valueType="num">
                                      <p:cBhvr>
                                        <p:cTn id="64" dur="1000" fill="hold"/>
                                        <p:tgtEl>
                                          <p:spTgt spid="14339">
                                            <p:txEl>
                                              <p:pRg st="4" end="4"/>
                                            </p:txEl>
                                          </p:spTgt>
                                        </p:tgtEl>
                                        <p:attrNameLst>
                                          <p:attrName>ppt_h</p:attrName>
                                        </p:attrNameLst>
                                      </p:cBhvr>
                                      <p:tavLst>
                                        <p:tav tm="0">
                                          <p:val>
                                            <p:fltVal val="0"/>
                                          </p:val>
                                        </p:tav>
                                        <p:tav tm="100000">
                                          <p:val>
                                            <p:strVal val="#ppt_h"/>
                                          </p:val>
                                        </p:tav>
                                      </p:tavLst>
                                    </p:anim>
                                    <p:anim calcmode="lin" valueType="num">
                                      <p:cBhvr>
                                        <p:cTn id="65" dur="1000" fill="hold"/>
                                        <p:tgtEl>
                                          <p:spTgt spid="14339">
                                            <p:txEl>
                                              <p:pRg st="4" end="4"/>
                                            </p:txEl>
                                          </p:spTgt>
                                        </p:tgtEl>
                                        <p:attrNameLst>
                                          <p:attrName>style.rotation</p:attrName>
                                        </p:attrNameLst>
                                      </p:cBhvr>
                                      <p:tavLst>
                                        <p:tav tm="0">
                                          <p:val>
                                            <p:fltVal val="90"/>
                                          </p:val>
                                        </p:tav>
                                        <p:tav tm="100000">
                                          <p:val>
                                            <p:fltVal val="0"/>
                                          </p:val>
                                        </p:tav>
                                      </p:tavLst>
                                    </p:anim>
                                    <p:animEffect transition="in" filter="fade">
                                      <p:cBhvr>
                                        <p:cTn id="66" dur="1000"/>
                                        <p:tgtEl>
                                          <p:spTgt spid="14339">
                                            <p:txEl>
                                              <p:pRg st="4" end="4"/>
                                            </p:txEl>
                                          </p:spTgt>
                                        </p:tgtEl>
                                      </p:cBhvr>
                                    </p:animEffect>
                                  </p:childTnLst>
                                </p:cTn>
                              </p:par>
                              <p:par>
                                <p:cTn id="67" presetID="31" presetClass="entr" presetSubtype="0" fill="hold" grpId="0" nodeType="withEffect">
                                  <p:stCondLst>
                                    <p:cond delay="0"/>
                                  </p:stCondLst>
                                  <p:childTnLst>
                                    <p:set>
                                      <p:cBhvr>
                                        <p:cTn id="68" dur="1" fill="hold">
                                          <p:stCondLst>
                                            <p:cond delay="0"/>
                                          </p:stCondLst>
                                        </p:cTn>
                                        <p:tgtEl>
                                          <p:spTgt spid="14339">
                                            <p:txEl>
                                              <p:pRg st="5" end="5"/>
                                            </p:txEl>
                                          </p:spTgt>
                                        </p:tgtEl>
                                        <p:attrNameLst>
                                          <p:attrName>style.visibility</p:attrName>
                                        </p:attrNameLst>
                                      </p:cBhvr>
                                      <p:to>
                                        <p:strVal val="visible"/>
                                      </p:to>
                                    </p:set>
                                    <p:anim calcmode="lin" valueType="num">
                                      <p:cBhvr>
                                        <p:cTn id="69" dur="1000" fill="hold"/>
                                        <p:tgtEl>
                                          <p:spTgt spid="14339">
                                            <p:txEl>
                                              <p:pRg st="5" end="5"/>
                                            </p:txEl>
                                          </p:spTgt>
                                        </p:tgtEl>
                                        <p:attrNameLst>
                                          <p:attrName>ppt_w</p:attrName>
                                        </p:attrNameLst>
                                      </p:cBhvr>
                                      <p:tavLst>
                                        <p:tav tm="0">
                                          <p:val>
                                            <p:fltVal val="0"/>
                                          </p:val>
                                        </p:tav>
                                        <p:tav tm="100000">
                                          <p:val>
                                            <p:strVal val="#ppt_w"/>
                                          </p:val>
                                        </p:tav>
                                      </p:tavLst>
                                    </p:anim>
                                    <p:anim calcmode="lin" valueType="num">
                                      <p:cBhvr>
                                        <p:cTn id="70" dur="1000" fill="hold"/>
                                        <p:tgtEl>
                                          <p:spTgt spid="14339">
                                            <p:txEl>
                                              <p:pRg st="5" end="5"/>
                                            </p:txEl>
                                          </p:spTgt>
                                        </p:tgtEl>
                                        <p:attrNameLst>
                                          <p:attrName>ppt_h</p:attrName>
                                        </p:attrNameLst>
                                      </p:cBhvr>
                                      <p:tavLst>
                                        <p:tav tm="0">
                                          <p:val>
                                            <p:fltVal val="0"/>
                                          </p:val>
                                        </p:tav>
                                        <p:tav tm="100000">
                                          <p:val>
                                            <p:strVal val="#ppt_h"/>
                                          </p:val>
                                        </p:tav>
                                      </p:tavLst>
                                    </p:anim>
                                    <p:anim calcmode="lin" valueType="num">
                                      <p:cBhvr>
                                        <p:cTn id="71" dur="1000" fill="hold"/>
                                        <p:tgtEl>
                                          <p:spTgt spid="14339">
                                            <p:txEl>
                                              <p:pRg st="5" end="5"/>
                                            </p:txEl>
                                          </p:spTgt>
                                        </p:tgtEl>
                                        <p:attrNameLst>
                                          <p:attrName>style.rotation</p:attrName>
                                        </p:attrNameLst>
                                      </p:cBhvr>
                                      <p:tavLst>
                                        <p:tav tm="0">
                                          <p:val>
                                            <p:fltVal val="90"/>
                                          </p:val>
                                        </p:tav>
                                        <p:tav tm="100000">
                                          <p:val>
                                            <p:fltVal val="0"/>
                                          </p:val>
                                        </p:tav>
                                      </p:tavLst>
                                    </p:anim>
                                    <p:animEffect transition="in" filter="fade">
                                      <p:cBhvr>
                                        <p:cTn id="72" dur="1000"/>
                                        <p:tgtEl>
                                          <p:spTgt spid="14339">
                                            <p:txEl>
                                              <p:pRg st="5" end="5"/>
                                            </p:txEl>
                                          </p:spTgt>
                                        </p:tgtEl>
                                      </p:cBhvr>
                                    </p:animEffect>
                                  </p:childTnLst>
                                </p:cTn>
                              </p:par>
                              <p:par>
                                <p:cTn id="73" presetID="31" presetClass="entr" presetSubtype="0" fill="hold" grpId="0" nodeType="withEffect">
                                  <p:stCondLst>
                                    <p:cond delay="0"/>
                                  </p:stCondLst>
                                  <p:childTnLst>
                                    <p:set>
                                      <p:cBhvr>
                                        <p:cTn id="74" dur="1" fill="hold">
                                          <p:stCondLst>
                                            <p:cond delay="0"/>
                                          </p:stCondLst>
                                        </p:cTn>
                                        <p:tgtEl>
                                          <p:spTgt spid="14339">
                                            <p:txEl>
                                              <p:pRg st="6" end="6"/>
                                            </p:txEl>
                                          </p:spTgt>
                                        </p:tgtEl>
                                        <p:attrNameLst>
                                          <p:attrName>style.visibility</p:attrName>
                                        </p:attrNameLst>
                                      </p:cBhvr>
                                      <p:to>
                                        <p:strVal val="visible"/>
                                      </p:to>
                                    </p:set>
                                    <p:anim calcmode="lin" valueType="num">
                                      <p:cBhvr>
                                        <p:cTn id="75" dur="1000" fill="hold"/>
                                        <p:tgtEl>
                                          <p:spTgt spid="14339">
                                            <p:txEl>
                                              <p:pRg st="6" end="6"/>
                                            </p:txEl>
                                          </p:spTgt>
                                        </p:tgtEl>
                                        <p:attrNameLst>
                                          <p:attrName>ppt_w</p:attrName>
                                        </p:attrNameLst>
                                      </p:cBhvr>
                                      <p:tavLst>
                                        <p:tav tm="0">
                                          <p:val>
                                            <p:fltVal val="0"/>
                                          </p:val>
                                        </p:tav>
                                        <p:tav tm="100000">
                                          <p:val>
                                            <p:strVal val="#ppt_w"/>
                                          </p:val>
                                        </p:tav>
                                      </p:tavLst>
                                    </p:anim>
                                    <p:anim calcmode="lin" valueType="num">
                                      <p:cBhvr>
                                        <p:cTn id="76" dur="1000" fill="hold"/>
                                        <p:tgtEl>
                                          <p:spTgt spid="14339">
                                            <p:txEl>
                                              <p:pRg st="6" end="6"/>
                                            </p:txEl>
                                          </p:spTgt>
                                        </p:tgtEl>
                                        <p:attrNameLst>
                                          <p:attrName>ppt_h</p:attrName>
                                        </p:attrNameLst>
                                      </p:cBhvr>
                                      <p:tavLst>
                                        <p:tav tm="0">
                                          <p:val>
                                            <p:fltVal val="0"/>
                                          </p:val>
                                        </p:tav>
                                        <p:tav tm="100000">
                                          <p:val>
                                            <p:strVal val="#ppt_h"/>
                                          </p:val>
                                        </p:tav>
                                      </p:tavLst>
                                    </p:anim>
                                    <p:anim calcmode="lin" valueType="num">
                                      <p:cBhvr>
                                        <p:cTn id="77" dur="1000" fill="hold"/>
                                        <p:tgtEl>
                                          <p:spTgt spid="14339">
                                            <p:txEl>
                                              <p:pRg st="6" end="6"/>
                                            </p:txEl>
                                          </p:spTgt>
                                        </p:tgtEl>
                                        <p:attrNameLst>
                                          <p:attrName>style.rotation</p:attrName>
                                        </p:attrNameLst>
                                      </p:cBhvr>
                                      <p:tavLst>
                                        <p:tav tm="0">
                                          <p:val>
                                            <p:fltVal val="90"/>
                                          </p:val>
                                        </p:tav>
                                        <p:tav tm="100000">
                                          <p:val>
                                            <p:fltVal val="0"/>
                                          </p:val>
                                        </p:tav>
                                      </p:tavLst>
                                    </p:anim>
                                    <p:animEffect transition="in" filter="fade">
                                      <p:cBhvr>
                                        <p:cTn id="78" dur="1000"/>
                                        <p:tgtEl>
                                          <p:spTgt spid="14339">
                                            <p:txEl>
                                              <p:pRg st="6" end="6"/>
                                            </p:txEl>
                                          </p:spTgt>
                                        </p:tgtEl>
                                      </p:cBhvr>
                                    </p:animEffect>
                                  </p:childTnLst>
                                </p:cTn>
                              </p:par>
                              <p:par>
                                <p:cTn id="79" presetID="31" presetClass="entr" presetSubtype="0" fill="hold" nodeType="with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p:cTn id="81" dur="1000" fill="hold"/>
                                        <p:tgtEl>
                                          <p:spTgt spid="2"/>
                                        </p:tgtEl>
                                        <p:attrNameLst>
                                          <p:attrName>ppt_w</p:attrName>
                                        </p:attrNameLst>
                                      </p:cBhvr>
                                      <p:tavLst>
                                        <p:tav tm="0">
                                          <p:val>
                                            <p:fltVal val="0"/>
                                          </p:val>
                                        </p:tav>
                                        <p:tav tm="100000">
                                          <p:val>
                                            <p:strVal val="#ppt_w"/>
                                          </p:val>
                                        </p:tav>
                                      </p:tavLst>
                                    </p:anim>
                                    <p:anim calcmode="lin" valueType="num">
                                      <p:cBhvr>
                                        <p:cTn id="82" dur="1000" fill="hold"/>
                                        <p:tgtEl>
                                          <p:spTgt spid="2"/>
                                        </p:tgtEl>
                                        <p:attrNameLst>
                                          <p:attrName>ppt_h</p:attrName>
                                        </p:attrNameLst>
                                      </p:cBhvr>
                                      <p:tavLst>
                                        <p:tav tm="0">
                                          <p:val>
                                            <p:fltVal val="0"/>
                                          </p:val>
                                        </p:tav>
                                        <p:tav tm="100000">
                                          <p:val>
                                            <p:strVal val="#ppt_h"/>
                                          </p:val>
                                        </p:tav>
                                      </p:tavLst>
                                    </p:anim>
                                    <p:anim calcmode="lin" valueType="num">
                                      <p:cBhvr>
                                        <p:cTn id="83" dur="1000" fill="hold"/>
                                        <p:tgtEl>
                                          <p:spTgt spid="2"/>
                                        </p:tgtEl>
                                        <p:attrNameLst>
                                          <p:attrName>style.rotation</p:attrName>
                                        </p:attrNameLst>
                                      </p:cBhvr>
                                      <p:tavLst>
                                        <p:tav tm="0">
                                          <p:val>
                                            <p:fltVal val="90"/>
                                          </p:val>
                                        </p:tav>
                                        <p:tav tm="100000">
                                          <p:val>
                                            <p:fltVal val="0"/>
                                          </p:val>
                                        </p:tav>
                                      </p:tavLst>
                                    </p:anim>
                                    <p:animEffect transition="in" filter="fade">
                                      <p:cBhvr>
                                        <p:cTn id="8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0" grpId="0" animBg="1"/>
      <p:bldP spid="14339"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a:xfrm>
            <a:off x="0" y="0"/>
            <a:ext cx="9144000" cy="1341438"/>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5363" name="Rectangle 3"/>
          <p:cNvSpPr>
            <a:spLocks noGrp="1" noChangeArrowheads="1"/>
          </p:cNvSpPr>
          <p:nvPr>
            <p:ph type="body" idx="1"/>
          </p:nvPr>
        </p:nvSpPr>
        <p:spPr>
          <a:xfrm>
            <a:off x="684213" y="1916113"/>
            <a:ext cx="7772400" cy="1152525"/>
          </a:xfrm>
        </p:spPr>
        <p:txBody>
          <a:bodyPr/>
          <a:lstStyle/>
          <a:p>
            <a:pPr algn="just">
              <a:buFontTx/>
              <a:buNone/>
            </a:pPr>
            <a:r>
              <a:rPr lang="es-ES_tradnl" i="1"/>
              <a:t>Ejemplo de Antenas</a:t>
            </a:r>
            <a:endParaRPr lang="es-ES" i="1"/>
          </a:p>
        </p:txBody>
      </p:sp>
      <p:sp>
        <p:nvSpPr>
          <p:cNvPr id="15364" name="Rectangle 4"/>
          <p:cNvSpPr>
            <a:spLocks noChangeArrowheads="1"/>
          </p:cNvSpPr>
          <p:nvPr/>
        </p:nvSpPr>
        <p:spPr bwMode="auto">
          <a:xfrm>
            <a:off x="2019300" y="1352550"/>
            <a:ext cx="9144000" cy="0"/>
          </a:xfrm>
          <a:prstGeom prst="rect">
            <a:avLst/>
          </a:prstGeom>
          <a:noFill/>
          <a:ln w="9525">
            <a:noFill/>
            <a:miter lim="800000"/>
            <a:headEnd/>
            <a:tailEnd/>
          </a:ln>
        </p:spPr>
        <p:txBody>
          <a:bodyPr>
            <a:spAutoFit/>
          </a:bodyPr>
          <a:lstStyle/>
          <a:p>
            <a:endParaRPr lang="es-ES"/>
          </a:p>
        </p:txBody>
      </p:sp>
      <p:pic>
        <p:nvPicPr>
          <p:cNvPr id="15365" name="Picture 5" descr="Antenas"/>
          <p:cNvPicPr>
            <a:picLocks noChangeAspect="1" noChangeArrowheads="1"/>
          </p:cNvPicPr>
          <p:nvPr/>
        </p:nvPicPr>
        <p:blipFill>
          <a:blip r:embed="rId2" cstate="print"/>
          <a:srcRect/>
          <a:stretch>
            <a:fillRect/>
          </a:stretch>
        </p:blipFill>
        <p:spPr bwMode="auto">
          <a:xfrm>
            <a:off x="0" y="1363663"/>
            <a:ext cx="9144000" cy="5494337"/>
          </a:xfrm>
          <a:prstGeom prst="rect">
            <a:avLst/>
          </a:prstGeom>
          <a:noFill/>
          <a:ln w="9525" algn="ctr">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684213" y="0"/>
            <a:ext cx="7761287" cy="1412875"/>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Areas de </a:t>
            </a:r>
            <a:r>
              <a:rPr lang="en-US"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Trabajo</a:t>
            </a: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Antenas</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6387" name="Rectangle 3"/>
          <p:cNvSpPr>
            <a:spLocks noGrp="1" noChangeArrowheads="1"/>
          </p:cNvSpPr>
          <p:nvPr>
            <p:ph type="body" sz="half" idx="4294967295"/>
          </p:nvPr>
        </p:nvSpPr>
        <p:spPr>
          <a:xfrm>
            <a:off x="179388" y="1628775"/>
            <a:ext cx="5400675" cy="5229225"/>
          </a:xfrm>
          <a:solidFill>
            <a:schemeClr val="bg1"/>
          </a:solidFill>
          <a:ln w="76200" cap="flat" algn="ctr">
            <a:solidFill>
              <a:schemeClr val="bg1">
                <a:lumMod val="20000"/>
                <a:lumOff val="80000"/>
              </a:schemeClr>
            </a:solidFill>
          </a:ln>
        </p:spPr>
        <p:txBody>
          <a:bodyPr/>
          <a:lstStyle/>
          <a:p>
            <a:pPr algn="just">
              <a:lnSpc>
                <a:spcPct val="80000"/>
              </a:lnSpc>
            </a:pPr>
            <a:r>
              <a:rPr lang="es-AR" b="1" i="1" dirty="0">
                <a:latin typeface="Arial" panose="020B0604020202020204" pitchFamily="34" charset="0"/>
                <a:cs typeface="Arial" panose="020B0604020202020204" pitchFamily="34" charset="0"/>
              </a:rPr>
              <a:t>En Lugares cerrados se recomienda el uso de antenas sectoriales.</a:t>
            </a:r>
          </a:p>
          <a:p>
            <a:pPr algn="just">
              <a:lnSpc>
                <a:spcPct val="80000"/>
              </a:lnSpc>
            </a:pPr>
            <a:r>
              <a:rPr lang="es-AR" b="1" i="1" dirty="0">
                <a:solidFill>
                  <a:schemeClr val="bg1">
                    <a:lumMod val="20000"/>
                    <a:lumOff val="80000"/>
                  </a:schemeClr>
                </a:solidFill>
                <a:latin typeface="Arial" panose="020B0604020202020204" pitchFamily="34" charset="0"/>
                <a:cs typeface="Arial" panose="020B0604020202020204" pitchFamily="34" charset="0"/>
              </a:rPr>
              <a:t>Ubicación de la antena </a:t>
            </a:r>
          </a:p>
          <a:p>
            <a:pPr lvl="1">
              <a:lnSpc>
                <a:spcPct val="80000"/>
              </a:lnSpc>
            </a:pPr>
            <a:r>
              <a:rPr lang="es-AR" b="1" i="1" dirty="0">
                <a:solidFill>
                  <a:schemeClr val="bg1">
                    <a:lumMod val="20000"/>
                    <a:lumOff val="80000"/>
                  </a:schemeClr>
                </a:solidFill>
                <a:latin typeface="Arial" panose="020B0604020202020204" pitchFamily="34" charset="0"/>
                <a:cs typeface="Arial" panose="020B0604020202020204" pitchFamily="34" charset="0"/>
              </a:rPr>
              <a:t>2,50 </a:t>
            </a:r>
            <a:r>
              <a:rPr lang="es-AR" b="1" i="1" dirty="0" err="1">
                <a:solidFill>
                  <a:schemeClr val="bg1">
                    <a:lumMod val="20000"/>
                    <a:lumOff val="80000"/>
                  </a:schemeClr>
                </a:solidFill>
                <a:latin typeface="Arial" panose="020B0604020202020204" pitchFamily="34" charset="0"/>
                <a:cs typeface="Arial" panose="020B0604020202020204" pitchFamily="34" charset="0"/>
              </a:rPr>
              <a:t>mts</a:t>
            </a:r>
            <a:r>
              <a:rPr lang="es-AR" b="1" i="1" dirty="0">
                <a:solidFill>
                  <a:schemeClr val="bg1">
                    <a:lumMod val="20000"/>
                    <a:lumOff val="80000"/>
                  </a:schemeClr>
                </a:solidFill>
                <a:latin typeface="Arial" panose="020B0604020202020204" pitchFamily="34" charset="0"/>
                <a:cs typeface="Arial" panose="020B0604020202020204" pitchFamily="34" charset="0"/>
              </a:rPr>
              <a:t> del piso a 4 </a:t>
            </a:r>
            <a:r>
              <a:rPr lang="es-AR" b="1" i="1" dirty="0" err="1">
                <a:solidFill>
                  <a:schemeClr val="bg1">
                    <a:lumMod val="20000"/>
                    <a:lumOff val="80000"/>
                  </a:schemeClr>
                </a:solidFill>
                <a:latin typeface="Arial" panose="020B0604020202020204" pitchFamily="34" charset="0"/>
                <a:cs typeface="Arial" panose="020B0604020202020204" pitchFamily="34" charset="0"/>
              </a:rPr>
              <a:t>mts</a:t>
            </a:r>
            <a:r>
              <a:rPr lang="es-AR" b="1" i="1" dirty="0">
                <a:solidFill>
                  <a:schemeClr val="bg1">
                    <a:lumMod val="20000"/>
                    <a:lumOff val="80000"/>
                  </a:schemeClr>
                </a:solidFill>
                <a:latin typeface="Arial" panose="020B0604020202020204" pitchFamily="34" charset="0"/>
                <a:cs typeface="Arial" panose="020B0604020202020204" pitchFamily="34" charset="0"/>
              </a:rPr>
              <a:t> de altura, y estar lo mas cerca posible del área de trabajo.</a:t>
            </a:r>
          </a:p>
          <a:p>
            <a:pPr algn="just">
              <a:lnSpc>
                <a:spcPct val="80000"/>
              </a:lnSpc>
            </a:pPr>
            <a:r>
              <a:rPr lang="es-AR" b="1" i="1" dirty="0">
                <a:latin typeface="Arial" panose="020B0604020202020204" pitchFamily="34" charset="0"/>
                <a:cs typeface="Arial" panose="020B0604020202020204" pitchFamily="34" charset="0"/>
              </a:rPr>
              <a:t>Esquina del techo </a:t>
            </a:r>
          </a:p>
          <a:p>
            <a:pPr lvl="1">
              <a:lnSpc>
                <a:spcPct val="80000"/>
              </a:lnSpc>
            </a:pPr>
            <a:r>
              <a:rPr lang="es-AR" b="1" i="1" dirty="0">
                <a:latin typeface="Arial" panose="020B0604020202020204" pitchFamily="34" charset="0"/>
                <a:cs typeface="Arial" panose="020B0604020202020204" pitchFamily="34" charset="0"/>
              </a:rPr>
              <a:t>Mejor ángulo de cobertura, ya que la señal está libre de obstáculos.</a:t>
            </a:r>
            <a:endParaRPr lang="es-ES" b="1" i="1" dirty="0">
              <a:latin typeface="Arial" panose="020B0604020202020204" pitchFamily="34" charset="0"/>
              <a:cs typeface="Arial" panose="020B0604020202020204" pitchFamily="34" charset="0"/>
            </a:endParaRPr>
          </a:p>
          <a:p>
            <a:pPr algn="just">
              <a:lnSpc>
                <a:spcPct val="80000"/>
              </a:lnSpc>
            </a:pPr>
            <a:endParaRPr lang="es-ES" b="1" i="1" dirty="0">
              <a:latin typeface="Arial" panose="020B0604020202020204" pitchFamily="34" charset="0"/>
              <a:cs typeface="Arial" panose="020B0604020202020204" pitchFamily="34" charset="0"/>
            </a:endParaRPr>
          </a:p>
        </p:txBody>
      </p:sp>
      <p:sp>
        <p:nvSpPr>
          <p:cNvPr id="16388"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grpSp>
        <p:nvGrpSpPr>
          <p:cNvPr id="2" name="Grupo 1"/>
          <p:cNvGrpSpPr/>
          <p:nvPr/>
        </p:nvGrpSpPr>
        <p:grpSpPr>
          <a:xfrm>
            <a:off x="5742050" y="1650292"/>
            <a:ext cx="3239963" cy="4587020"/>
            <a:chOff x="5742050" y="1650292"/>
            <a:chExt cx="3239963" cy="4587020"/>
          </a:xfrm>
        </p:grpSpPr>
        <p:pic>
          <p:nvPicPr>
            <p:cNvPr id="16389" name="Picture 5" descr="untitled"/>
            <p:cNvPicPr>
              <a:picLocks noChangeAspect="1" noChangeArrowheads="1"/>
            </p:cNvPicPr>
            <p:nvPr/>
          </p:nvPicPr>
          <p:blipFill>
            <a:blip r:embed="rId3" cstate="print"/>
            <a:srcRect/>
            <a:stretch>
              <a:fillRect/>
            </a:stretch>
          </p:blipFill>
          <p:spPr bwMode="auto">
            <a:xfrm>
              <a:off x="5742050" y="1650292"/>
              <a:ext cx="3239963" cy="4587020"/>
            </a:xfrm>
            <a:prstGeom prst="rect">
              <a:avLst/>
            </a:prstGeom>
            <a:ln w="76200">
              <a:solidFill>
                <a:schemeClr val="bg1">
                  <a:lumMod val="60000"/>
                  <a:lumOff val="40000"/>
                </a:schemeClr>
              </a:solidFill>
            </a:ln>
          </p:spPr>
        </p:pic>
        <p:pic>
          <p:nvPicPr>
            <p:cNvPr id="6" name="Imagen 5"/>
            <p:cNvPicPr>
              <a:picLocks noChangeAspect="1"/>
            </p:cNvPicPr>
            <p:nvPr/>
          </p:nvPicPr>
          <p:blipFill>
            <a:blip r:embed="rId4"/>
            <a:stretch>
              <a:fillRect/>
            </a:stretch>
          </p:blipFill>
          <p:spPr>
            <a:xfrm>
              <a:off x="6732240" y="4138978"/>
              <a:ext cx="1446750" cy="1800568"/>
            </a:xfrm>
            <a:prstGeom prst="rect">
              <a:avLst/>
            </a:prstGeom>
            <a:ln w="76200">
              <a:solidFill>
                <a:schemeClr val="bg1">
                  <a:lumMod val="60000"/>
                  <a:lumOff val="40000"/>
                </a:schemeClr>
              </a:solid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609600"/>
            <a:ext cx="7761288" cy="488950"/>
          </a:xfrm>
        </p:spPr>
        <p:txBody>
          <a:bodyPr/>
          <a:lstStyle/>
          <a:p>
            <a:r>
              <a:rPr lang="en-US" sz="4000" dirty="0"/>
              <a:t>Requerimientos Funcionales</a:t>
            </a:r>
            <a:br>
              <a:rPr lang="en-US" sz="4000" dirty="0"/>
            </a:br>
            <a:r>
              <a:rPr lang="en-US" sz="4000" dirty="0" err="1"/>
              <a:t>Continuación</a:t>
            </a:r>
            <a:r>
              <a:rPr lang="en-US" sz="4000" dirty="0"/>
              <a:t> -  </a:t>
            </a:r>
            <a:r>
              <a:rPr lang="es-AR" sz="3000" b="1" u="sng" dirty="0"/>
              <a:t>Ubicación de las antenas</a:t>
            </a:r>
            <a:endParaRPr lang="es-ES" sz="3000" u="sng" dirty="0"/>
          </a:p>
        </p:txBody>
      </p:sp>
      <p:sp>
        <p:nvSpPr>
          <p:cNvPr id="17411" name="Rectangle 3"/>
          <p:cNvSpPr>
            <a:spLocks noGrp="1" noChangeArrowheads="1"/>
          </p:cNvSpPr>
          <p:nvPr>
            <p:ph type="body" sz="half" idx="4294967295"/>
          </p:nvPr>
        </p:nvSpPr>
        <p:spPr>
          <a:xfrm>
            <a:off x="1" y="1700213"/>
            <a:ext cx="4859338" cy="4824412"/>
          </a:xfrm>
          <a:solidFill>
            <a:schemeClr val="accent2"/>
          </a:solidFill>
          <a:ln w="76200" cap="flat" algn="ctr">
            <a:solidFill>
              <a:schemeClr val="bg1">
                <a:lumMod val="20000"/>
                <a:lumOff val="80000"/>
              </a:schemeClr>
            </a:solidFill>
          </a:ln>
        </p:spPr>
        <p:txBody>
          <a:bodyPr/>
          <a:lstStyle/>
          <a:p>
            <a:pPr>
              <a:lnSpc>
                <a:spcPct val="80000"/>
              </a:lnSpc>
            </a:pPr>
            <a:r>
              <a:rPr lang="es-AR" b="1" i="1" dirty="0">
                <a:latin typeface="Arial" panose="020B0604020202020204" pitchFamily="34" charset="0"/>
                <a:cs typeface="Arial" panose="020B0604020202020204" pitchFamily="34" charset="0"/>
              </a:rPr>
              <a:t>Ubicación Lateral  para un rango de transmisión amplio.</a:t>
            </a:r>
          </a:p>
          <a:p>
            <a:pPr>
              <a:lnSpc>
                <a:spcPct val="80000"/>
              </a:lnSpc>
            </a:pPr>
            <a:r>
              <a:rPr lang="es-AR" b="1" i="1" dirty="0">
                <a:solidFill>
                  <a:schemeClr val="bg1">
                    <a:lumMod val="20000"/>
                    <a:lumOff val="80000"/>
                  </a:schemeClr>
                </a:solidFill>
                <a:latin typeface="Arial" panose="020B0604020202020204" pitchFamily="34" charset="0"/>
                <a:cs typeface="Arial" panose="020B0604020202020204" pitchFamily="34" charset="0"/>
              </a:rPr>
              <a:t>No más de 3 antenas.</a:t>
            </a:r>
          </a:p>
          <a:p>
            <a:pPr>
              <a:lnSpc>
                <a:spcPct val="80000"/>
              </a:lnSpc>
            </a:pPr>
            <a:r>
              <a:rPr lang="es-AR" b="1" i="1" dirty="0">
                <a:latin typeface="Arial" panose="020B0604020202020204" pitchFamily="34" charset="0"/>
                <a:cs typeface="Arial" panose="020B0604020202020204" pitchFamily="34" charset="0"/>
              </a:rPr>
              <a:t>Máximo 100 </a:t>
            </a:r>
            <a:r>
              <a:rPr lang="es-AR" b="1" i="1" dirty="0" err="1">
                <a:latin typeface="Arial" panose="020B0604020202020204" pitchFamily="34" charset="0"/>
                <a:cs typeface="Arial" panose="020B0604020202020204" pitchFamily="34" charset="0"/>
              </a:rPr>
              <a:t>mts</a:t>
            </a:r>
            <a:r>
              <a:rPr lang="es-AR" b="1" i="1" dirty="0">
                <a:latin typeface="Arial" panose="020B0604020202020204" pitchFamily="34" charset="0"/>
                <a:cs typeface="Arial" panose="020B0604020202020204" pitchFamily="34" charset="0"/>
              </a:rPr>
              <a:t> de distancia entre antenas.</a:t>
            </a:r>
          </a:p>
          <a:p>
            <a:pPr>
              <a:lnSpc>
                <a:spcPct val="80000"/>
              </a:lnSpc>
            </a:pPr>
            <a:r>
              <a:rPr lang="es-AR" b="1" i="1" dirty="0">
                <a:solidFill>
                  <a:schemeClr val="bg1">
                    <a:lumMod val="20000"/>
                    <a:lumOff val="80000"/>
                  </a:schemeClr>
                </a:solidFill>
                <a:latin typeface="Arial" panose="020B0604020202020204" pitchFamily="34" charset="0"/>
                <a:cs typeface="Arial" panose="020B0604020202020204" pitchFamily="34" charset="0"/>
              </a:rPr>
              <a:t>Cable de antenas lo más corto posible y de 50 ohmios. </a:t>
            </a:r>
          </a:p>
          <a:p>
            <a:pPr algn="just">
              <a:lnSpc>
                <a:spcPct val="80000"/>
              </a:lnSpc>
            </a:pPr>
            <a:endParaRPr lang="es-ES" b="1" i="1" dirty="0">
              <a:latin typeface="Arial" panose="020B0604020202020204" pitchFamily="34" charset="0"/>
              <a:cs typeface="Arial" panose="020B0604020202020204" pitchFamily="34" charset="0"/>
            </a:endParaRPr>
          </a:p>
        </p:txBody>
      </p:sp>
      <p:sp>
        <p:nvSpPr>
          <p:cNvPr id="17412"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17413" name="Picture 5" descr="untitled"/>
          <p:cNvPicPr>
            <a:picLocks noChangeAspect="1" noChangeArrowheads="1"/>
          </p:cNvPicPr>
          <p:nvPr/>
        </p:nvPicPr>
        <p:blipFill>
          <a:blip r:embed="rId3" cstate="print"/>
          <a:srcRect/>
          <a:stretch>
            <a:fillRect/>
          </a:stretch>
        </p:blipFill>
        <p:spPr bwMode="auto">
          <a:xfrm>
            <a:off x="5003800" y="2205038"/>
            <a:ext cx="3960813" cy="3222625"/>
          </a:xfrm>
          <a:prstGeom prst="rect">
            <a:avLst/>
          </a:prstGeom>
          <a:solidFill>
            <a:schemeClr val="accent2"/>
          </a:solidFill>
          <a:ln w="76200" algn="ctr">
            <a:solidFill>
              <a:schemeClr val="bg1">
                <a:lumMod val="20000"/>
                <a:lumOff val="80000"/>
              </a:schemeClr>
            </a:solidFill>
            <a:miter lim="800000"/>
            <a:headEnd/>
            <a:tailEnd/>
          </a:ln>
        </p:spPr>
      </p:pic>
      <p:sp>
        <p:nvSpPr>
          <p:cNvPr id="231430" name="Rectangle 6"/>
          <p:cNvSpPr>
            <a:spLocks noChangeArrowheads="1"/>
          </p:cNvSpPr>
          <p:nvPr/>
        </p:nvSpPr>
        <p:spPr bwMode="auto">
          <a:xfrm>
            <a:off x="684213" y="0"/>
            <a:ext cx="7761287" cy="1412875"/>
          </a:xfrm>
          <a:prstGeom prst="rect">
            <a:avLst/>
          </a:prstGeo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pPr algn="ctr"/>
            <a: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Requerimientos Funcionales</a:t>
            </a:r>
            <a:b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br>
            <a: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Areas de </a:t>
            </a:r>
            <a:r>
              <a:rPr lang="en-US" sz="4400" i="1" dirty="0" err="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Trabajo</a:t>
            </a:r>
            <a:r>
              <a:rPr lang="en-U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a:t>
            </a:r>
            <a:r>
              <a:rPr lang="es-AR"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Antenas</a:t>
            </a:r>
            <a:endParaRPr lang="es-ES" sz="44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23850" y="0"/>
            <a:ext cx="8569325" cy="1296988"/>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8435" name="Rectangle 3"/>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18436" name="Picture 4"/>
          <p:cNvPicPr>
            <a:picLocks noGrp="1" noChangeAspect="1" noChangeArrowheads="1"/>
          </p:cNvPicPr>
          <p:nvPr>
            <p:ph type="body" sz="half" idx="4294967295"/>
          </p:nvPr>
        </p:nvPicPr>
        <p:blipFill>
          <a:blip r:embed="rId3" cstate="print"/>
          <a:srcRect/>
          <a:stretch>
            <a:fillRect/>
          </a:stretch>
        </p:blipFill>
        <p:spPr>
          <a:xfrm>
            <a:off x="323850" y="1557338"/>
            <a:ext cx="8496300" cy="5114925"/>
          </a:xfrm>
          <a:solidFill>
            <a:schemeClr val="accent2"/>
          </a:solidFill>
          <a:ln w="76200" cap="flat" algn="ctr">
            <a:solidFill>
              <a:schemeClr val="bg1">
                <a:lumMod val="20000"/>
                <a:lumOff val="80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250825" y="1981200"/>
            <a:ext cx="8713788" cy="4543425"/>
          </a:xfrm>
          <a:solidFill>
            <a:schemeClr val="accent2"/>
          </a:solidFill>
          <a:ln w="76200" cap="flat" algn="ctr">
            <a:solidFill>
              <a:schemeClr val="bg1">
                <a:lumMod val="20000"/>
                <a:lumOff val="80000"/>
              </a:schemeClr>
            </a:solidFill>
          </a:ln>
        </p:spPr>
        <p:txBody>
          <a:bodyPr/>
          <a:lstStyle/>
          <a:p>
            <a:pPr>
              <a:lnSpc>
                <a:spcPct val="80000"/>
              </a:lnSpc>
            </a:pPr>
            <a:r>
              <a:rPr lang="es-AR" sz="3600" b="1" i="1" dirty="0">
                <a:latin typeface="Arial Rounded MT Bold" pitchFamily="34" charset="0"/>
                <a:cs typeface="Times New Roman" pitchFamily="18" charset="0"/>
              </a:rPr>
              <a:t>Rendimiento</a:t>
            </a:r>
          </a:p>
          <a:p>
            <a:pPr lvl="1">
              <a:lnSpc>
                <a:spcPct val="80000"/>
              </a:lnSpc>
              <a:buFontTx/>
              <a:buChar char="•"/>
            </a:pPr>
            <a:r>
              <a:rPr lang="es-AR" sz="3600" b="1" i="1" dirty="0">
                <a:latin typeface="Arial Rounded MT Bold" pitchFamily="34" charset="0"/>
                <a:cs typeface="Times New Roman" pitchFamily="18" charset="0"/>
              </a:rPr>
              <a:t>Transmisión de multimedia.</a:t>
            </a:r>
          </a:p>
          <a:p>
            <a:pPr lvl="1">
              <a:lnSpc>
                <a:spcPct val="80000"/>
              </a:lnSpc>
              <a:buFontTx/>
              <a:buChar char="•"/>
            </a:pPr>
            <a:r>
              <a:rPr lang="es-AR" sz="3600" b="1" i="1" dirty="0">
                <a:latin typeface="Arial Rounded MT Bold" pitchFamily="34" charset="0"/>
                <a:cs typeface="Times New Roman" pitchFamily="18" charset="0"/>
              </a:rPr>
              <a:t>Manejo grandes volúmenes de datos.</a:t>
            </a:r>
          </a:p>
          <a:p>
            <a:pPr lvl="1">
              <a:lnSpc>
                <a:spcPct val="80000"/>
              </a:lnSpc>
              <a:buFontTx/>
              <a:buChar char="•"/>
            </a:pPr>
            <a:r>
              <a:rPr lang="es-AR" sz="3600" b="1" i="1" dirty="0">
                <a:latin typeface="Arial Rounded MT Bold" pitchFamily="34" charset="0"/>
                <a:cs typeface="Times New Roman" pitchFamily="18" charset="0"/>
              </a:rPr>
              <a:t>Gráficos complejos.</a:t>
            </a:r>
          </a:p>
          <a:p>
            <a:pPr>
              <a:lnSpc>
                <a:spcPct val="80000"/>
              </a:lnSpc>
            </a:pPr>
            <a:r>
              <a:rPr lang="es-AR" sz="3600" b="1" i="1" dirty="0">
                <a:solidFill>
                  <a:schemeClr val="bg1">
                    <a:lumMod val="20000"/>
                    <a:lumOff val="80000"/>
                  </a:schemeClr>
                </a:solidFill>
                <a:latin typeface="Arial Rounded MT Bold" pitchFamily="34" charset="0"/>
                <a:cs typeface="Times New Roman" pitchFamily="18" charset="0"/>
              </a:rPr>
              <a:t>Áreas de Cobertura</a:t>
            </a:r>
          </a:p>
          <a:p>
            <a:pPr lvl="1">
              <a:lnSpc>
                <a:spcPct val="80000"/>
              </a:lnSpc>
              <a:buFontTx/>
              <a:buChar char="•"/>
            </a:pPr>
            <a:r>
              <a:rPr lang="es-AR" sz="3600" b="1" i="1" dirty="0">
                <a:solidFill>
                  <a:schemeClr val="bg1">
                    <a:lumMod val="20000"/>
                    <a:lumOff val="80000"/>
                  </a:schemeClr>
                </a:solidFill>
                <a:latin typeface="Arial Rounded MT Bold" pitchFamily="34" charset="0"/>
                <a:cs typeface="Times New Roman" pitchFamily="18" charset="0"/>
              </a:rPr>
              <a:t>¿Hasta dónde debe proveer servicio?</a:t>
            </a:r>
            <a:endParaRPr lang="en-US" sz="3600" b="1" i="1" dirty="0">
              <a:solidFill>
                <a:schemeClr val="bg1">
                  <a:lumMod val="20000"/>
                  <a:lumOff val="80000"/>
                </a:schemeClr>
              </a:solidFill>
              <a:latin typeface="Arial Rounded MT Bold" pitchFamily="34" charset="0"/>
              <a:cs typeface="Times New Roman" pitchFamily="18" charset="0"/>
            </a:endParaRPr>
          </a:p>
        </p:txBody>
      </p:sp>
      <p:sp>
        <p:nvSpPr>
          <p:cNvPr id="316419" name="Rectangle 3"/>
          <p:cNvSpPr>
            <a:spLocks noGrp="1" noChangeArrowheads="1"/>
          </p:cNvSpPr>
          <p:nvPr>
            <p:ph type="title"/>
          </p:nvPr>
        </p:nvSpPr>
        <p:spPr>
          <a:xfrm>
            <a:off x="395288" y="188913"/>
            <a:ext cx="8497887" cy="1511300"/>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323850" y="1981200"/>
            <a:ext cx="8496300" cy="4471988"/>
          </a:xfrm>
          <a:solidFill>
            <a:schemeClr val="accent2"/>
          </a:solidFill>
          <a:ln w="76200" cap="flat" algn="ctr">
            <a:solidFill>
              <a:schemeClr val="bg1">
                <a:lumMod val="20000"/>
                <a:lumOff val="80000"/>
              </a:schemeClr>
            </a:solidFill>
          </a:ln>
        </p:spPr>
        <p:txBody>
          <a:bodyPr/>
          <a:lstStyle/>
          <a:p>
            <a:pPr>
              <a:lnSpc>
                <a:spcPct val="80000"/>
              </a:lnSpc>
            </a:pPr>
            <a:r>
              <a:rPr lang="es-ES" b="1" i="1" dirty="0">
                <a:solidFill>
                  <a:schemeClr val="bg1">
                    <a:lumMod val="20000"/>
                    <a:lumOff val="80000"/>
                  </a:schemeClr>
                </a:solidFill>
                <a:latin typeface="Arial Rounded MT Bold" pitchFamily="34" charset="0"/>
                <a:cs typeface="Times New Roman" pitchFamily="18" charset="0"/>
              </a:rPr>
              <a:t>Usuarios</a:t>
            </a:r>
          </a:p>
          <a:p>
            <a:pPr lvl="1">
              <a:lnSpc>
                <a:spcPct val="80000"/>
              </a:lnSpc>
              <a:buFontTx/>
              <a:buChar char="•"/>
            </a:pPr>
            <a:r>
              <a:rPr lang="es-AR" sz="3200" b="1" i="1" u="sng" dirty="0">
                <a:latin typeface="Arial Rounded MT Bold" pitchFamily="34" charset="0"/>
                <a:cs typeface="Times New Roman" pitchFamily="18" charset="0"/>
              </a:rPr>
              <a:t>Densidad: </a:t>
            </a:r>
            <a:r>
              <a:rPr lang="es-AR" sz="3200" b="1" i="1" dirty="0">
                <a:latin typeface="Arial Rounded MT Bold" pitchFamily="34" charset="0"/>
                <a:cs typeface="Times New Roman" pitchFamily="18" charset="0"/>
              </a:rPr>
              <a:t>Prestar atención sobre aglomeración de clientes en lugares específicos (salas de reuniones, cafeterías, pasillos, oficinas).</a:t>
            </a:r>
          </a:p>
          <a:p>
            <a:pPr lvl="1">
              <a:lnSpc>
                <a:spcPct val="80000"/>
              </a:lnSpc>
              <a:buFontTx/>
              <a:buChar char="•"/>
            </a:pPr>
            <a:r>
              <a:rPr lang="es-AR" sz="3200" b="1" i="1" u="sng" dirty="0">
                <a:solidFill>
                  <a:schemeClr val="bg1">
                    <a:lumMod val="20000"/>
                    <a:lumOff val="80000"/>
                  </a:schemeClr>
                </a:solidFill>
                <a:latin typeface="Arial Rounded MT Bold" pitchFamily="34" charset="0"/>
                <a:cs typeface="Times New Roman" pitchFamily="18" charset="0"/>
              </a:rPr>
              <a:t>Población: </a:t>
            </a:r>
            <a:r>
              <a:rPr lang="es-AR" sz="3200" b="1" i="1" dirty="0">
                <a:solidFill>
                  <a:schemeClr val="bg1">
                    <a:lumMod val="20000"/>
                    <a:lumOff val="80000"/>
                  </a:schemeClr>
                </a:solidFill>
                <a:latin typeface="Arial Rounded MT Bold" pitchFamily="34" charset="0"/>
                <a:cs typeface="Times New Roman" pitchFamily="18" charset="0"/>
              </a:rPr>
              <a:t>Relación de cantidad total de usuarios sobre necesidad de rendimientos de la red.</a:t>
            </a:r>
            <a:endParaRPr lang="en-US" sz="3200" b="1" i="1" dirty="0">
              <a:solidFill>
                <a:schemeClr val="bg1">
                  <a:lumMod val="20000"/>
                  <a:lumOff val="80000"/>
                </a:schemeClr>
              </a:solidFill>
              <a:latin typeface="Arial Rounded MT Bold" pitchFamily="34" charset="0"/>
              <a:cs typeface="Times New Roman" pitchFamily="18" charset="0"/>
            </a:endParaRPr>
          </a:p>
        </p:txBody>
      </p:sp>
      <p:sp>
        <p:nvSpPr>
          <p:cNvPr id="318467" name="Rectangle 3"/>
          <p:cNvSpPr>
            <a:spLocks noGrp="1" noChangeArrowheads="1"/>
          </p:cNvSpPr>
          <p:nvPr>
            <p:ph type="title"/>
          </p:nvPr>
        </p:nvSpPr>
        <p:spPr>
          <a:xfrm>
            <a:off x="395288" y="333375"/>
            <a:ext cx="8250237" cy="1439863"/>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0" y="1827213"/>
            <a:ext cx="9144000" cy="5030787"/>
          </a:xfrm>
          <a:solidFill>
            <a:schemeClr val="accent2"/>
          </a:solidFill>
          <a:ln w="76200" cap="flat" algn="ctr">
            <a:solidFill>
              <a:schemeClr val="bg1">
                <a:lumMod val="20000"/>
                <a:lumOff val="80000"/>
              </a:schemeClr>
            </a:solidFill>
          </a:ln>
        </p:spPr>
        <p:txBody>
          <a:bodyPr/>
          <a:lstStyle/>
          <a:p>
            <a:pPr>
              <a:lnSpc>
                <a:spcPct val="80000"/>
              </a:lnSpc>
            </a:pPr>
            <a:r>
              <a:rPr lang="es-AR" b="1" i="1" dirty="0">
                <a:latin typeface="Arial Rounded MT Bold" pitchFamily="34" charset="0"/>
                <a:cs typeface="Times New Roman" pitchFamily="18" charset="0"/>
              </a:rPr>
              <a:t>Características de la aplicación</a:t>
            </a:r>
          </a:p>
          <a:p>
            <a:pPr lvl="1">
              <a:lnSpc>
                <a:spcPct val="80000"/>
              </a:lnSpc>
              <a:buFontTx/>
              <a:buChar char="•"/>
            </a:pPr>
            <a:r>
              <a:rPr lang="es-AR" b="1" i="1" dirty="0">
                <a:latin typeface="Arial Rounded MT Bold" pitchFamily="34" charset="0"/>
                <a:cs typeface="Times New Roman" pitchFamily="18" charset="0"/>
              </a:rPr>
              <a:t>Analizar los tipos de aplicaciones a utilizar por medio de la red inalámbrica, para aspectos de retardos, proveer datos críticos en función del tiempo.</a:t>
            </a:r>
          </a:p>
          <a:p>
            <a:pPr>
              <a:lnSpc>
                <a:spcPct val="80000"/>
              </a:lnSpc>
            </a:pPr>
            <a:r>
              <a:rPr lang="es-AR" b="1" i="1" dirty="0">
                <a:solidFill>
                  <a:schemeClr val="bg1">
                    <a:lumMod val="20000"/>
                    <a:lumOff val="80000"/>
                  </a:schemeClr>
                </a:solidFill>
                <a:latin typeface="Arial Rounded MT Bold" pitchFamily="34" charset="0"/>
                <a:cs typeface="Times New Roman" pitchFamily="18" charset="0"/>
              </a:rPr>
              <a:t>Consideraciones ambientales</a:t>
            </a:r>
          </a:p>
          <a:p>
            <a:pPr lvl="1">
              <a:lnSpc>
                <a:spcPct val="80000"/>
              </a:lnSpc>
              <a:buFontTx/>
              <a:buChar char="•"/>
            </a:pPr>
            <a:r>
              <a:rPr lang="es-AR" b="1" i="1" dirty="0">
                <a:solidFill>
                  <a:schemeClr val="bg1">
                    <a:lumMod val="20000"/>
                    <a:lumOff val="80000"/>
                  </a:schemeClr>
                </a:solidFill>
                <a:latin typeface="Arial Rounded MT Bold" pitchFamily="34" charset="0"/>
                <a:cs typeface="Times New Roman" pitchFamily="18" charset="0"/>
              </a:rPr>
              <a:t>A diferencia del cableado, las redes inalámbricas sufren de interferencia como un hecho ineludible.</a:t>
            </a:r>
          </a:p>
          <a:p>
            <a:pPr lvl="1">
              <a:lnSpc>
                <a:spcPct val="80000"/>
              </a:lnSpc>
              <a:buFontTx/>
              <a:buChar char="•"/>
            </a:pPr>
            <a:r>
              <a:rPr lang="es-AR" b="1" i="1" dirty="0">
                <a:solidFill>
                  <a:schemeClr val="bg1">
                    <a:lumMod val="20000"/>
                    <a:lumOff val="80000"/>
                  </a:schemeClr>
                </a:solidFill>
                <a:latin typeface="Arial Rounded MT Bold" pitchFamily="34" charset="0"/>
                <a:cs typeface="Times New Roman" pitchFamily="18" charset="0"/>
              </a:rPr>
              <a:t>Analizar tempranamente el edificio y tipos de materiales para prever posibles pérdidas en la señal.</a:t>
            </a:r>
            <a:endParaRPr lang="en-US" b="1" i="1" dirty="0">
              <a:solidFill>
                <a:schemeClr val="bg1">
                  <a:lumMod val="20000"/>
                  <a:lumOff val="80000"/>
                </a:schemeClr>
              </a:solidFill>
              <a:latin typeface="Arial Rounded MT Bold" pitchFamily="34" charset="0"/>
              <a:cs typeface="Times New Roman" pitchFamily="18" charset="0"/>
            </a:endParaRPr>
          </a:p>
        </p:txBody>
      </p:sp>
      <p:sp>
        <p:nvSpPr>
          <p:cNvPr id="320515" name="Rectangle 3"/>
          <p:cNvSpPr>
            <a:spLocks noGrp="1" noChangeArrowheads="1"/>
          </p:cNvSpPr>
          <p:nvPr>
            <p:ph type="title"/>
          </p:nvPr>
        </p:nvSpPr>
        <p:spPr>
          <a:xfrm>
            <a:off x="125412" y="188640"/>
            <a:ext cx="8893175" cy="1492250"/>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a:t>
            </a: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sz="half" idx="4294967295"/>
          </p:nvPr>
        </p:nvSpPr>
        <p:spPr>
          <a:xfrm>
            <a:off x="179388" y="1989138"/>
            <a:ext cx="5328716" cy="4535487"/>
          </a:xfrm>
          <a:solidFill>
            <a:schemeClr val="accent2"/>
          </a:solidFill>
          <a:ln w="76200" cap="flat" algn="ctr">
            <a:solidFill>
              <a:schemeClr val="bg1">
                <a:lumMod val="20000"/>
                <a:lumOff val="80000"/>
              </a:schemeClr>
            </a:solidFill>
          </a:ln>
        </p:spPr>
        <p:txBody>
          <a:bodyPr/>
          <a:lstStyle/>
          <a:p>
            <a:pPr>
              <a:lnSpc>
                <a:spcPct val="80000"/>
              </a:lnSpc>
            </a:pPr>
            <a:r>
              <a:rPr lang="es-AR" sz="2400" b="1" i="1" dirty="0">
                <a:latin typeface="Arial" panose="020B0604020202020204" pitchFamily="34" charset="0"/>
                <a:cs typeface="Arial" panose="020B0604020202020204" pitchFamily="34" charset="0"/>
              </a:rPr>
              <a:t>Elementos Activos  Alámbricos e Inalámbricos.</a:t>
            </a:r>
          </a:p>
          <a:p>
            <a:pPr>
              <a:lnSpc>
                <a:spcPct val="80000"/>
              </a:lnSpc>
            </a:pPr>
            <a:endParaRPr lang="es-AR" sz="2400" b="1" i="1" dirty="0">
              <a:latin typeface="Arial" panose="020B0604020202020204" pitchFamily="34" charset="0"/>
              <a:cs typeface="Arial" panose="020B0604020202020204" pitchFamily="34" charset="0"/>
            </a:endParaRPr>
          </a:p>
          <a:p>
            <a:pPr>
              <a:lnSpc>
                <a:spcPct val="80000"/>
              </a:lnSpc>
            </a:pPr>
            <a:r>
              <a:rPr lang="es-AR" sz="2400" b="1" i="1" dirty="0">
                <a:solidFill>
                  <a:schemeClr val="bg1">
                    <a:lumMod val="20000"/>
                    <a:lumOff val="80000"/>
                  </a:schemeClr>
                </a:solidFill>
                <a:latin typeface="Arial" panose="020B0604020202020204" pitchFamily="34" charset="0"/>
                <a:cs typeface="Arial" panose="020B0604020202020204" pitchFamily="34" charset="0"/>
              </a:rPr>
              <a:t>Elementos Activos  Inalámbricos deben estar conectados a las antenas externas.</a:t>
            </a:r>
          </a:p>
          <a:p>
            <a:pPr>
              <a:lnSpc>
                <a:spcPct val="80000"/>
              </a:lnSpc>
            </a:pPr>
            <a:endParaRPr lang="es-AR" sz="2400" b="1" i="1" dirty="0">
              <a:latin typeface="Arial" panose="020B0604020202020204" pitchFamily="34" charset="0"/>
              <a:cs typeface="Arial" panose="020B0604020202020204" pitchFamily="34" charset="0"/>
            </a:endParaRPr>
          </a:p>
          <a:p>
            <a:pPr>
              <a:lnSpc>
                <a:spcPct val="80000"/>
              </a:lnSpc>
            </a:pPr>
            <a:r>
              <a:rPr lang="es-AR" sz="2400" b="1" i="1" dirty="0">
                <a:latin typeface="Arial" panose="020B0604020202020204" pitchFamily="34" charset="0"/>
                <a:cs typeface="Arial" panose="020B0604020202020204" pitchFamily="34" charset="0"/>
              </a:rPr>
              <a:t>El tipo de antena a utilizar va a depender de la ubicación del Closet telecomunicaciones, el área de trabajo a cubrir y las posibles interferencias.</a:t>
            </a:r>
            <a:endParaRPr lang="es-ES" sz="2400" b="1" i="1" dirty="0">
              <a:latin typeface="Arial" panose="020B0604020202020204" pitchFamily="34" charset="0"/>
              <a:cs typeface="Arial" panose="020B0604020202020204" pitchFamily="34" charset="0"/>
            </a:endParaRPr>
          </a:p>
        </p:txBody>
      </p:sp>
      <p:sp>
        <p:nvSpPr>
          <p:cNvPr id="22531"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22532" name="Picture 5"/>
          <p:cNvPicPr>
            <a:picLocks noChangeAspect="1" noChangeArrowheads="1"/>
          </p:cNvPicPr>
          <p:nvPr/>
        </p:nvPicPr>
        <p:blipFill>
          <a:blip r:embed="rId3" cstate="print"/>
          <a:srcRect/>
          <a:stretch>
            <a:fillRect/>
          </a:stretch>
        </p:blipFill>
        <p:spPr bwMode="auto">
          <a:xfrm>
            <a:off x="5706008" y="2132856"/>
            <a:ext cx="3240088" cy="4032250"/>
          </a:xfrm>
          <a:prstGeom prst="rect">
            <a:avLst/>
          </a:prstGeom>
          <a:solidFill>
            <a:schemeClr val="accent2"/>
          </a:solidFill>
          <a:ln w="76200" algn="ctr">
            <a:solidFill>
              <a:schemeClr val="bg1">
                <a:lumMod val="20000"/>
                <a:lumOff val="80000"/>
              </a:schemeClr>
            </a:solidFill>
            <a:miter lim="800000"/>
            <a:headEnd/>
            <a:tailEnd/>
          </a:ln>
        </p:spPr>
      </p:pic>
      <p:sp>
        <p:nvSpPr>
          <p:cNvPr id="225287" name="Rectangle 7"/>
          <p:cNvSpPr>
            <a:spLocks noGrp="1" noChangeArrowheads="1"/>
          </p:cNvSpPr>
          <p:nvPr>
            <p:ph type="title"/>
          </p:nvPr>
        </p:nvSpPr>
        <p:spPr>
          <a:xfrm>
            <a:off x="179388" y="188913"/>
            <a:ext cx="8712200" cy="1143000"/>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Closet de </a:t>
            </a: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Telecomunicaciones</a:t>
            </a:r>
            <a:endParaRPr lang="es-E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933825"/>
            <a:ext cx="9144000" cy="2689225"/>
          </a:xfrm>
          <a:solidFill>
            <a:schemeClr val="bg1">
              <a:lumMod val="20000"/>
              <a:lumOff val="80000"/>
            </a:schemeClr>
          </a:solidFill>
          <a:ln w="76200">
            <a:solidFill>
              <a:schemeClr val="hlink"/>
            </a:solidFill>
          </a:ln>
        </p:spPr>
        <p:txBody>
          <a:bodyPr/>
          <a:lstStyle/>
          <a:p>
            <a:pPr marL="0" indent="0" algn="ctr">
              <a:lnSpc>
                <a:spcPct val="90000"/>
              </a:lnSpc>
              <a:buFontTx/>
              <a:buNone/>
            </a:pPr>
            <a:r>
              <a:rPr lang="es-ES" sz="2800" b="1" i="1" dirty="0">
                <a:solidFill>
                  <a:srgbClr val="333399"/>
                </a:solidFill>
                <a:latin typeface="Arial" charset="0"/>
              </a:rPr>
              <a:t> </a:t>
            </a: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None/>
            </a:pPr>
            <a:r>
              <a:rPr lang="es-ES" sz="2800" b="1" i="1" dirty="0">
                <a:solidFill>
                  <a:srgbClr val="333399"/>
                </a:solidFill>
                <a:latin typeface="Arial" charset="0"/>
              </a:rPr>
              <a:t>Ing. MARIO KRAJNIK</a:t>
            </a:r>
          </a:p>
          <a:p>
            <a:pPr marL="0" indent="0" algn="ctr">
              <a:lnSpc>
                <a:spcPct val="90000"/>
              </a:lnSpc>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AR" sz="3600" b="1" i="1" u="sng" dirty="0">
                <a:solidFill>
                  <a:srgbClr val="333399"/>
                </a:solidFill>
                <a:latin typeface="Arial" charset="0"/>
              </a:rPr>
              <a:t>2021</a:t>
            </a:r>
          </a:p>
        </p:txBody>
      </p:sp>
      <p:sp>
        <p:nvSpPr>
          <p:cNvPr id="5123" name="Rectangle 3"/>
          <p:cNvSpPr>
            <a:spLocks noGrp="1" noChangeArrowheads="1"/>
          </p:cNvSpPr>
          <p:nvPr>
            <p:ph type="ctrTitle" idx="4294967295"/>
          </p:nvPr>
        </p:nvSpPr>
        <p:spPr>
          <a:xfrm>
            <a:off x="428596" y="260648"/>
            <a:ext cx="8496300" cy="3247721"/>
          </a:xfrm>
          <a:solidFill>
            <a:schemeClr val="bg1">
              <a:lumMod val="20000"/>
              <a:lumOff val="80000"/>
            </a:schemeClr>
          </a:solidFill>
          <a:ln w="76200" cap="flat" algn="ctr">
            <a:solidFill>
              <a:schemeClr val="hlink"/>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b="1" i="1" u="sng" dirty="0">
                <a:solidFill>
                  <a:srgbClr val="333399"/>
                </a:solidFill>
                <a:latin typeface="Arial" charset="0"/>
              </a:rPr>
              <a:t>Introducción a las Comunicaciones 3007</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sp>
        <p:nvSpPr>
          <p:cNvPr id="322563" name="Rectangle 3"/>
          <p:cNvSpPr>
            <a:spLocks noChangeArrowheads="1"/>
          </p:cNvSpPr>
          <p:nvPr/>
        </p:nvSpPr>
        <p:spPr bwMode="auto">
          <a:xfrm>
            <a:off x="250825" y="333375"/>
            <a:ext cx="8321675" cy="1366838"/>
          </a:xfrm>
          <a:prstGeom prst="rect">
            <a:avLst/>
          </a:prstGeo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pPr algn="ctr"/>
            <a:r>
              <a:rPr lang="en-US" sz="40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Requerimientos Funcionales</a:t>
            </a:r>
            <a:br>
              <a:rPr lang="en-US" sz="40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br>
            <a:r>
              <a:rPr lang="en-US" sz="40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 Closet de </a:t>
            </a:r>
            <a:r>
              <a:rPr lang="en-US" sz="4000" i="1" dirty="0" err="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Telecomunicaciones</a:t>
            </a:r>
            <a:endParaRPr lang="es-ES" sz="4000" i="1" dirty="0">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sp>
        <p:nvSpPr>
          <p:cNvPr id="23556" name="Rectangle 4"/>
          <p:cNvSpPr>
            <a:spLocks noChangeArrowheads="1"/>
          </p:cNvSpPr>
          <p:nvPr/>
        </p:nvSpPr>
        <p:spPr bwMode="auto">
          <a:xfrm>
            <a:off x="0" y="1989138"/>
            <a:ext cx="9144000" cy="3978275"/>
          </a:xfrm>
          <a:prstGeom prst="rect">
            <a:avLst/>
          </a:prstGeom>
          <a:solidFill>
            <a:schemeClr val="accent2"/>
          </a:solidFill>
          <a:ln w="76200" algn="ctr">
            <a:solidFill>
              <a:schemeClr val="folHlink"/>
            </a:solidFill>
            <a:miter lim="800000"/>
            <a:headEnd/>
            <a:tailEnd/>
          </a:ln>
        </p:spPr>
        <p:txBody>
          <a:bodyPr/>
          <a:lstStyle/>
          <a:p>
            <a:pPr marL="342900" indent="-342900">
              <a:lnSpc>
                <a:spcPct val="80000"/>
              </a:lnSpc>
              <a:spcBef>
                <a:spcPct val="20000"/>
              </a:spcBef>
              <a:buFontTx/>
              <a:buChar char="•"/>
            </a:pPr>
            <a:r>
              <a:rPr lang="es-ES" sz="3600" b="1" i="1" dirty="0">
                <a:latin typeface="Arial Rounded MT Bold" pitchFamily="34" charset="0"/>
                <a:cs typeface="Times New Roman" pitchFamily="18" charset="0"/>
              </a:rPr>
              <a:t>Cantidad de usuarios por  Elemento Activo inalámbrico.</a:t>
            </a:r>
          </a:p>
          <a:p>
            <a:pPr marL="742950" lvl="1" indent="-285750">
              <a:lnSpc>
                <a:spcPct val="80000"/>
              </a:lnSpc>
              <a:spcBef>
                <a:spcPct val="20000"/>
              </a:spcBef>
              <a:buFontTx/>
              <a:buChar char="•"/>
            </a:pPr>
            <a:r>
              <a:rPr lang="es-ES" sz="3200" b="1" i="1" dirty="0">
                <a:solidFill>
                  <a:schemeClr val="bg1">
                    <a:lumMod val="20000"/>
                    <a:lumOff val="80000"/>
                  </a:schemeClr>
                </a:solidFill>
                <a:latin typeface="Arial Rounded MT Bold" pitchFamily="34" charset="0"/>
                <a:cs typeface="Times New Roman" pitchFamily="18" charset="0"/>
              </a:rPr>
              <a:t>Límite de estaciones en 802.11: 2.016 clientes.</a:t>
            </a:r>
          </a:p>
          <a:p>
            <a:pPr marL="742950" lvl="1" indent="-285750">
              <a:lnSpc>
                <a:spcPct val="80000"/>
              </a:lnSpc>
              <a:spcBef>
                <a:spcPct val="20000"/>
              </a:spcBef>
              <a:buFontTx/>
              <a:buChar char="•"/>
            </a:pPr>
            <a:r>
              <a:rPr lang="es-ES" sz="3200" b="1" i="1" dirty="0">
                <a:latin typeface="Arial Rounded MT Bold" pitchFamily="34" charset="0"/>
                <a:cs typeface="Times New Roman" pitchFamily="18" charset="0"/>
              </a:rPr>
              <a:t>Para óptimo servicio se recomienda una cantidad entre 30 a 35 clientes.</a:t>
            </a:r>
          </a:p>
          <a:p>
            <a:pPr marL="742950" lvl="1" indent="-285750">
              <a:lnSpc>
                <a:spcPct val="80000"/>
              </a:lnSpc>
              <a:spcBef>
                <a:spcPct val="20000"/>
              </a:spcBef>
              <a:buFontTx/>
              <a:buChar char="•"/>
            </a:pPr>
            <a:r>
              <a:rPr lang="es-ES" sz="3200" b="1" i="1" dirty="0">
                <a:solidFill>
                  <a:schemeClr val="bg1">
                    <a:lumMod val="20000"/>
                    <a:lumOff val="80000"/>
                  </a:schemeClr>
                </a:solidFill>
                <a:latin typeface="Arial Rounded MT Bold" pitchFamily="34" charset="0"/>
                <a:cs typeface="Times New Roman" pitchFamily="18" charset="0"/>
              </a:rPr>
              <a:t>Uso de telefonía de </a:t>
            </a:r>
            <a:r>
              <a:rPr lang="es-ES" sz="3200" b="1" i="1" dirty="0" err="1">
                <a:solidFill>
                  <a:schemeClr val="bg1">
                    <a:lumMod val="20000"/>
                    <a:lumOff val="80000"/>
                  </a:schemeClr>
                </a:solidFill>
                <a:latin typeface="Arial Rounded MT Bold" pitchFamily="34" charset="0"/>
                <a:cs typeface="Times New Roman" pitchFamily="18" charset="0"/>
              </a:rPr>
              <a:t>VoIP</a:t>
            </a:r>
            <a:r>
              <a:rPr lang="es-ES" sz="3200" b="1" i="1" dirty="0">
                <a:solidFill>
                  <a:schemeClr val="bg1">
                    <a:lumMod val="20000"/>
                    <a:lumOff val="80000"/>
                  </a:schemeClr>
                </a:solidFill>
                <a:latin typeface="Arial Rounded MT Bold" pitchFamily="34" charset="0"/>
                <a:cs typeface="Times New Roman" pitchFamily="18" charset="0"/>
              </a:rPr>
              <a:t> y aplicaciones multimedia  entre 10 y 15 clientes .</a:t>
            </a:r>
          </a:p>
          <a:p>
            <a:pPr marL="742950" lvl="1" indent="-285750">
              <a:lnSpc>
                <a:spcPct val="80000"/>
              </a:lnSpc>
              <a:spcBef>
                <a:spcPct val="20000"/>
              </a:spcBef>
              <a:buFontTx/>
              <a:buChar char="•"/>
            </a:pPr>
            <a:endParaRPr lang="es-ES" sz="3200" b="1" i="1" dirty="0">
              <a:solidFill>
                <a:schemeClr val="bg1">
                  <a:lumMod val="20000"/>
                  <a:lumOff val="80000"/>
                </a:schemeClr>
              </a:solidFill>
              <a:latin typeface="Arial Rounded MT Bold" pitchFamily="34"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539750" y="188913"/>
            <a:ext cx="8051800" cy="1198562"/>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Cuarto de </a:t>
            </a: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Equipos</a:t>
            </a:r>
            <a:endParaRPr lang="es-E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4579" name="Rectangle 3"/>
          <p:cNvSpPr>
            <a:spLocks noGrp="1" noChangeArrowheads="1"/>
          </p:cNvSpPr>
          <p:nvPr>
            <p:ph type="body" sz="half" idx="4294967295"/>
          </p:nvPr>
        </p:nvSpPr>
        <p:spPr>
          <a:xfrm>
            <a:off x="395288" y="2276475"/>
            <a:ext cx="4464050" cy="3457575"/>
          </a:xfrm>
          <a:solidFill>
            <a:schemeClr val="accent2"/>
          </a:solidFill>
          <a:ln w="76200" cap="flat" algn="ctr">
            <a:solidFill>
              <a:schemeClr val="bg1">
                <a:lumMod val="20000"/>
                <a:lumOff val="80000"/>
              </a:schemeClr>
            </a:solidFill>
          </a:ln>
        </p:spPr>
        <p:txBody>
          <a:bodyPr/>
          <a:lstStyle/>
          <a:p>
            <a:pPr>
              <a:lnSpc>
                <a:spcPct val="80000"/>
              </a:lnSpc>
            </a:pPr>
            <a:r>
              <a:rPr lang="es-AR" sz="2800" b="1" i="1" dirty="0">
                <a:latin typeface="Arial" panose="020B0604020202020204" pitchFamily="34" charset="0"/>
                <a:cs typeface="Arial" panose="020B0604020202020204" pitchFamily="34" charset="0"/>
              </a:rPr>
              <a:t>En esta ubicación deberán alojarse los dispositivos  y elementos activos del </a:t>
            </a:r>
            <a:r>
              <a:rPr lang="es-AR" sz="2800" b="1" i="1" dirty="0" err="1">
                <a:latin typeface="Arial" panose="020B0604020202020204" pitchFamily="34" charset="0"/>
                <a:cs typeface="Arial" panose="020B0604020202020204" pitchFamily="34" charset="0"/>
              </a:rPr>
              <a:t>backbone</a:t>
            </a:r>
            <a:r>
              <a:rPr lang="es-AR" sz="2800" b="1" i="1" dirty="0">
                <a:latin typeface="Arial" panose="020B0604020202020204" pitchFamily="34" charset="0"/>
                <a:cs typeface="Arial" panose="020B0604020202020204" pitchFamily="34" charset="0"/>
              </a:rPr>
              <a:t> .</a:t>
            </a:r>
          </a:p>
          <a:p>
            <a:pPr>
              <a:lnSpc>
                <a:spcPct val="80000"/>
              </a:lnSpc>
            </a:pPr>
            <a:r>
              <a:rPr lang="es-AR" sz="2800" b="1" i="1" dirty="0">
                <a:solidFill>
                  <a:schemeClr val="bg1">
                    <a:lumMod val="20000"/>
                    <a:lumOff val="80000"/>
                  </a:schemeClr>
                </a:solidFill>
                <a:latin typeface="Arial" panose="020B0604020202020204" pitchFamily="34" charset="0"/>
                <a:cs typeface="Arial" panose="020B0604020202020204" pitchFamily="34" charset="0"/>
              </a:rPr>
              <a:t>El uso de </a:t>
            </a:r>
            <a:r>
              <a:rPr lang="es-AR" sz="2800" b="1" i="1" dirty="0" err="1">
                <a:solidFill>
                  <a:schemeClr val="bg1">
                    <a:lumMod val="20000"/>
                    <a:lumOff val="80000"/>
                  </a:schemeClr>
                </a:solidFill>
                <a:latin typeface="Arial" panose="020B0604020202020204" pitchFamily="34" charset="0"/>
                <a:cs typeface="Arial" panose="020B0604020202020204" pitchFamily="34" charset="0"/>
              </a:rPr>
              <a:t>Backbone</a:t>
            </a:r>
            <a:r>
              <a:rPr lang="es-AR" sz="2800" b="1" i="1" dirty="0">
                <a:solidFill>
                  <a:schemeClr val="bg1">
                    <a:lumMod val="20000"/>
                    <a:lumOff val="80000"/>
                  </a:schemeClr>
                </a:solidFill>
                <a:latin typeface="Arial" panose="020B0604020202020204" pitchFamily="34" charset="0"/>
                <a:cs typeface="Arial" panose="020B0604020202020204" pitchFamily="34" charset="0"/>
              </a:rPr>
              <a:t> inalámbricos  se puede dar en </a:t>
            </a:r>
            <a:r>
              <a:rPr lang="es-AR" sz="2800" b="1" i="1" dirty="0" err="1">
                <a:solidFill>
                  <a:schemeClr val="bg1">
                    <a:lumMod val="20000"/>
                    <a:lumOff val="80000"/>
                  </a:schemeClr>
                </a:solidFill>
                <a:latin typeface="Arial" panose="020B0604020202020204" pitchFamily="34" charset="0"/>
                <a:cs typeface="Arial" panose="020B0604020202020204" pitchFamily="34" charset="0"/>
              </a:rPr>
              <a:t>backbone</a:t>
            </a:r>
            <a:r>
              <a:rPr lang="es-AR" sz="2800" b="1" i="1" dirty="0">
                <a:solidFill>
                  <a:schemeClr val="bg1">
                    <a:lumMod val="20000"/>
                    <a:lumOff val="80000"/>
                  </a:schemeClr>
                </a:solidFill>
                <a:latin typeface="Arial" panose="020B0604020202020204" pitchFamily="34" charset="0"/>
                <a:cs typeface="Arial" panose="020B0604020202020204" pitchFamily="34" charset="0"/>
              </a:rPr>
              <a:t> de </a:t>
            </a:r>
            <a:r>
              <a:rPr lang="es-AR" sz="2800" b="1" i="1" dirty="0" err="1">
                <a:solidFill>
                  <a:schemeClr val="bg1">
                    <a:lumMod val="20000"/>
                    <a:lumOff val="80000"/>
                  </a:schemeClr>
                </a:solidFill>
                <a:latin typeface="Arial" panose="020B0604020202020204" pitchFamily="34" charset="0"/>
                <a:cs typeface="Arial" panose="020B0604020202020204" pitchFamily="34" charset="0"/>
              </a:rPr>
              <a:t>Backup</a:t>
            </a:r>
            <a:r>
              <a:rPr lang="es-AR" sz="2800" b="1" i="1" dirty="0">
                <a:solidFill>
                  <a:schemeClr val="bg1">
                    <a:lumMod val="20000"/>
                    <a:lumOff val="80000"/>
                  </a:schemeClr>
                </a:solidFill>
                <a:latin typeface="Arial" panose="020B0604020202020204" pitchFamily="34" charset="0"/>
                <a:cs typeface="Arial" panose="020B0604020202020204" pitchFamily="34" charset="0"/>
              </a:rPr>
              <a:t>.</a:t>
            </a:r>
            <a:endParaRPr lang="es-ES" sz="2800" b="1" i="1" dirty="0">
              <a:solidFill>
                <a:schemeClr val="bg1">
                  <a:lumMod val="20000"/>
                  <a:lumOff val="80000"/>
                </a:schemeClr>
              </a:solidFill>
              <a:latin typeface="Arial" panose="020B0604020202020204" pitchFamily="34" charset="0"/>
              <a:cs typeface="Arial" panose="020B0604020202020204" pitchFamily="34" charset="0"/>
            </a:endParaRPr>
          </a:p>
        </p:txBody>
      </p:sp>
      <p:sp>
        <p:nvSpPr>
          <p:cNvPr id="24580"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24581" name="Picture 5"/>
          <p:cNvPicPr>
            <a:picLocks noChangeAspect="1" noChangeArrowheads="1"/>
          </p:cNvPicPr>
          <p:nvPr/>
        </p:nvPicPr>
        <p:blipFill>
          <a:blip r:embed="rId3" cstate="print"/>
          <a:srcRect/>
          <a:stretch>
            <a:fillRect/>
          </a:stretch>
        </p:blipFill>
        <p:spPr bwMode="auto">
          <a:xfrm>
            <a:off x="5076825" y="2133600"/>
            <a:ext cx="3816350" cy="3600450"/>
          </a:xfrm>
          <a:prstGeom prst="rect">
            <a:avLst/>
          </a:prstGeom>
          <a:solidFill>
            <a:schemeClr val="accent2"/>
          </a:solidFill>
          <a:ln w="76200" algn="ctr">
            <a:solidFill>
              <a:schemeClr val="folHlink"/>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468313" y="260350"/>
            <a:ext cx="8207375" cy="1439863"/>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Cuarto de entrada de Servicios.</a:t>
            </a:r>
            <a:endParaRPr lang="es-E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5603" name="Rectangle 3"/>
          <p:cNvSpPr>
            <a:spLocks noGrp="1" noChangeArrowheads="1"/>
          </p:cNvSpPr>
          <p:nvPr>
            <p:ph type="body" sz="half" idx="4294967295"/>
          </p:nvPr>
        </p:nvSpPr>
        <p:spPr>
          <a:xfrm>
            <a:off x="395288" y="1989138"/>
            <a:ext cx="8424862" cy="4108450"/>
          </a:xfrm>
          <a:solidFill>
            <a:schemeClr val="accent2"/>
          </a:solidFill>
          <a:ln w="76200" cap="flat" algn="ctr">
            <a:solidFill>
              <a:schemeClr val="folHlink"/>
            </a:solidFill>
          </a:ln>
        </p:spPr>
        <p:txBody>
          <a:bodyPr/>
          <a:lstStyle/>
          <a:p>
            <a:pPr>
              <a:lnSpc>
                <a:spcPct val="80000"/>
              </a:lnSpc>
            </a:pPr>
            <a:r>
              <a:rPr lang="es-AR" sz="2800" b="1" i="1" dirty="0">
                <a:solidFill>
                  <a:schemeClr val="bg1">
                    <a:lumMod val="20000"/>
                    <a:lumOff val="80000"/>
                  </a:schemeClr>
                </a:solidFill>
                <a:latin typeface="Arial Rounded MT Bold" pitchFamily="34" charset="0"/>
                <a:cs typeface="Times New Roman" pitchFamily="18" charset="0"/>
              </a:rPr>
              <a:t>La entrada a las servicios del edificio es el punto en el cual el cableado externo  ingresa dentro del edificio. </a:t>
            </a:r>
          </a:p>
          <a:p>
            <a:pPr>
              <a:lnSpc>
                <a:spcPct val="80000"/>
              </a:lnSpc>
            </a:pPr>
            <a:r>
              <a:rPr lang="es-AR" sz="2800" b="1" i="1" dirty="0">
                <a:latin typeface="Arial Rounded MT Bold" pitchFamily="34" charset="0"/>
                <a:cs typeface="Times New Roman" pitchFamily="18" charset="0"/>
              </a:rPr>
              <a:t>Cableado Eléctrico  y Masa  - </a:t>
            </a:r>
            <a:r>
              <a:rPr lang="es-AR" sz="2800" b="1" i="1" dirty="0" err="1">
                <a:latin typeface="Arial Rounded MT Bold" pitchFamily="34" charset="0"/>
                <a:cs typeface="Times New Roman" pitchFamily="18" charset="0"/>
              </a:rPr>
              <a:t>Alambricos</a:t>
            </a:r>
            <a:endParaRPr lang="es-AR" sz="2800" b="1" i="1" dirty="0">
              <a:latin typeface="Arial Rounded MT Bold" pitchFamily="34" charset="0"/>
              <a:cs typeface="Times New Roman" pitchFamily="18" charset="0"/>
            </a:endParaRPr>
          </a:p>
          <a:p>
            <a:pPr>
              <a:lnSpc>
                <a:spcPct val="80000"/>
              </a:lnSpc>
            </a:pPr>
            <a:r>
              <a:rPr lang="es-AR" sz="2800" b="1" i="1" dirty="0">
                <a:solidFill>
                  <a:schemeClr val="bg1">
                    <a:lumMod val="20000"/>
                    <a:lumOff val="80000"/>
                  </a:schemeClr>
                </a:solidFill>
                <a:latin typeface="Arial Rounded MT Bold" pitchFamily="34" charset="0"/>
                <a:cs typeface="Times New Roman" pitchFamily="18" charset="0"/>
              </a:rPr>
              <a:t>Interfaz con el cableado vertical (</a:t>
            </a:r>
            <a:r>
              <a:rPr lang="es-AR" sz="2800" b="1" i="1" dirty="0" err="1">
                <a:solidFill>
                  <a:schemeClr val="bg1">
                    <a:lumMod val="20000"/>
                    <a:lumOff val="80000"/>
                  </a:schemeClr>
                </a:solidFill>
                <a:latin typeface="Arial Rounded MT Bold" pitchFamily="34" charset="0"/>
                <a:cs typeface="Times New Roman" pitchFamily="18" charset="0"/>
              </a:rPr>
              <a:t>backbone</a:t>
            </a:r>
            <a:r>
              <a:rPr lang="es-AR" sz="2800" b="1" i="1" dirty="0">
                <a:solidFill>
                  <a:schemeClr val="bg1">
                    <a:lumMod val="20000"/>
                    <a:lumOff val="80000"/>
                  </a:schemeClr>
                </a:solidFill>
                <a:latin typeface="Arial Rounded MT Bold" pitchFamily="34" charset="0"/>
                <a:cs typeface="Times New Roman" pitchFamily="18" charset="0"/>
              </a:rPr>
              <a:t>).</a:t>
            </a:r>
          </a:p>
          <a:p>
            <a:pPr>
              <a:lnSpc>
                <a:spcPct val="80000"/>
              </a:lnSpc>
            </a:pPr>
            <a:r>
              <a:rPr lang="es-AR" sz="2800" b="1" i="1" dirty="0">
                <a:latin typeface="Arial Rounded MT Bold" pitchFamily="34" charset="0"/>
                <a:cs typeface="Times New Roman" pitchFamily="18" charset="0"/>
              </a:rPr>
              <a:t>No existen dispositivos inalámbricos que reemplacen o que convivan con el cuarto de entrada de servicios (</a:t>
            </a:r>
            <a:r>
              <a:rPr lang="es-AR" sz="2800" b="1" i="1" dirty="0" err="1">
                <a:latin typeface="Arial Rounded MT Bold" pitchFamily="34" charset="0"/>
                <a:cs typeface="Times New Roman" pitchFamily="18" charset="0"/>
              </a:rPr>
              <a:t>Backbone</a:t>
            </a:r>
            <a:r>
              <a:rPr lang="es-AR" sz="2800" b="1" i="1" dirty="0">
                <a:latin typeface="Arial Rounded MT Bold" pitchFamily="34" charset="0"/>
                <a:cs typeface="Times New Roman" pitchFamily="18" charset="0"/>
              </a:rPr>
              <a:t> Inalámbrico). </a:t>
            </a:r>
            <a:endParaRPr lang="es-ES" sz="2800" b="1" i="1" dirty="0">
              <a:latin typeface="Arial Rounded MT Bold" pitchFamily="34" charset="0"/>
              <a:cs typeface="Times New Roman" pitchFamily="18" charset="0"/>
            </a:endParaRPr>
          </a:p>
          <a:p>
            <a:pPr>
              <a:lnSpc>
                <a:spcPct val="80000"/>
              </a:lnSpc>
            </a:pPr>
            <a:endParaRPr lang="es-ES" sz="2800" b="1" i="1" dirty="0">
              <a:latin typeface="Arial Rounded MT Bold" pitchFamily="34" charset="0"/>
              <a:cs typeface="Times New Roman" pitchFamily="18" charset="0"/>
            </a:endParaRPr>
          </a:p>
        </p:txBody>
      </p:sp>
      <p:sp>
        <p:nvSpPr>
          <p:cNvPr id="25604"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250825" y="188913"/>
            <a:ext cx="8424863" cy="1727200"/>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Interferencias</a:t>
            </a:r>
            <a:b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Materiales</a:t>
            </a: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 </a:t>
            </a: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Grado</a:t>
            </a: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 de </a:t>
            </a:r>
            <a:r>
              <a:rPr lang="en-US" sz="4000" i="1" kern="1200" dirty="0" err="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Interferencia</a:t>
            </a:r>
            <a:r>
              <a:rPr lang="en-U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a:t>
            </a:r>
            <a:endParaRPr lang="es-ES" sz="4000"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6627" name="Rectangle 3"/>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pic>
        <p:nvPicPr>
          <p:cNvPr id="26628" name="Picture 4" descr="untitled"/>
          <p:cNvPicPr>
            <a:picLocks noChangeAspect="1" noChangeArrowheads="1"/>
          </p:cNvPicPr>
          <p:nvPr/>
        </p:nvPicPr>
        <p:blipFill>
          <a:blip r:embed="rId3" cstate="print"/>
          <a:srcRect/>
          <a:stretch>
            <a:fillRect/>
          </a:stretch>
        </p:blipFill>
        <p:spPr bwMode="auto">
          <a:xfrm>
            <a:off x="250825" y="2205038"/>
            <a:ext cx="8569325" cy="4392612"/>
          </a:xfrm>
          <a:prstGeom prst="rect">
            <a:avLst/>
          </a:prstGeom>
          <a:solidFill>
            <a:schemeClr val="accent2"/>
          </a:solidFill>
          <a:ln w="76200" algn="ctr">
            <a:solidFill>
              <a:schemeClr val="folHlink"/>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323850" y="260350"/>
            <a:ext cx="8280400" cy="1223963"/>
          </a:xfrm>
          <a:solidFill>
            <a:schemeClr val="bg1">
              <a:lumMod val="20000"/>
              <a:lumOff val="80000"/>
            </a:schemeClr>
          </a:solidFill>
          <a:ln w="762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sz="4000" i="1" kern="120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Interferencias</a:t>
            </a:r>
            <a:br>
              <a:rPr lang="en-US" sz="4000" i="1" kern="120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4000" i="1" kern="120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Elementos que la producen</a:t>
            </a:r>
            <a:endParaRPr lang="es-ES" sz="4000" i="1" kern="120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27651" name="Rectangle 3"/>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sp>
        <p:nvSpPr>
          <p:cNvPr id="27652" name="Rectangle 4"/>
          <p:cNvSpPr>
            <a:spLocks noChangeArrowheads="1"/>
          </p:cNvSpPr>
          <p:nvPr/>
        </p:nvSpPr>
        <p:spPr bwMode="auto">
          <a:xfrm>
            <a:off x="755650" y="2133600"/>
            <a:ext cx="7560766" cy="4108450"/>
          </a:xfrm>
          <a:prstGeom prst="rect">
            <a:avLst/>
          </a:prstGeom>
          <a:solidFill>
            <a:schemeClr val="accent2"/>
          </a:solidFill>
          <a:ln w="76200" algn="ctr">
            <a:solidFill>
              <a:schemeClr val="bg1">
                <a:lumMod val="20000"/>
                <a:lumOff val="80000"/>
              </a:schemeClr>
            </a:solidFill>
            <a:miter lim="800000"/>
            <a:headEnd/>
            <a:tailEnd/>
          </a:ln>
        </p:spPr>
        <p:txBody>
          <a:bodyPr/>
          <a:lstStyle/>
          <a:p>
            <a:pPr marL="342900" indent="-342900">
              <a:lnSpc>
                <a:spcPct val="80000"/>
              </a:lnSpc>
              <a:spcBef>
                <a:spcPct val="20000"/>
              </a:spcBef>
              <a:buFontTx/>
              <a:buChar char="•"/>
            </a:pPr>
            <a:r>
              <a:rPr lang="es-AR" sz="4400" b="1" i="1" dirty="0">
                <a:latin typeface="Arial" panose="020B0604020202020204" pitchFamily="34" charset="0"/>
                <a:cs typeface="Arial" panose="020B0604020202020204" pitchFamily="34" charset="0"/>
              </a:rPr>
              <a:t>Bluetooth.</a:t>
            </a:r>
            <a:r>
              <a:rPr lang="en-US" sz="4400" b="1" i="1" dirty="0">
                <a:latin typeface="Arial" panose="020B0604020202020204" pitchFamily="34" charset="0"/>
                <a:cs typeface="Arial" panose="020B0604020202020204" pitchFamily="34" charset="0"/>
              </a:rPr>
              <a:t> </a:t>
            </a:r>
            <a:endParaRPr lang="es-ES" sz="4400" b="1" i="1" dirty="0">
              <a:latin typeface="Arial" panose="020B0604020202020204" pitchFamily="34" charset="0"/>
              <a:cs typeface="Arial" panose="020B0604020202020204" pitchFamily="34" charset="0"/>
            </a:endParaRPr>
          </a:p>
          <a:p>
            <a:pPr marL="342900" indent="-342900">
              <a:lnSpc>
                <a:spcPct val="80000"/>
              </a:lnSpc>
              <a:spcBef>
                <a:spcPct val="20000"/>
              </a:spcBef>
              <a:buFontTx/>
              <a:buChar char="•"/>
            </a:pPr>
            <a:r>
              <a:rPr lang="es-AR" sz="4400" b="1" i="1" dirty="0">
                <a:solidFill>
                  <a:schemeClr val="bg1">
                    <a:lumMod val="20000"/>
                    <a:lumOff val="80000"/>
                  </a:schemeClr>
                </a:solidFill>
                <a:latin typeface="Arial" panose="020B0604020202020204" pitchFamily="34" charset="0"/>
                <a:cs typeface="Arial" panose="020B0604020202020204" pitchFamily="34" charset="0"/>
              </a:rPr>
              <a:t>Hornos Microondas.</a:t>
            </a:r>
          </a:p>
          <a:p>
            <a:pPr marL="342900" indent="-342900">
              <a:lnSpc>
                <a:spcPct val="80000"/>
              </a:lnSpc>
              <a:spcBef>
                <a:spcPct val="20000"/>
              </a:spcBef>
              <a:buFontTx/>
              <a:buChar char="•"/>
            </a:pPr>
            <a:r>
              <a:rPr lang="es-ES" sz="4400" b="1" i="1" dirty="0">
                <a:latin typeface="Arial" panose="020B0604020202020204" pitchFamily="34" charset="0"/>
                <a:cs typeface="Arial" panose="020B0604020202020204" pitchFamily="34" charset="0"/>
              </a:rPr>
              <a:t>Teléfonos inalámbricos.</a:t>
            </a:r>
          </a:p>
          <a:p>
            <a:pPr marL="342900" indent="-342900">
              <a:lnSpc>
                <a:spcPct val="80000"/>
              </a:lnSpc>
              <a:spcBef>
                <a:spcPct val="20000"/>
              </a:spcBef>
              <a:buFontTx/>
              <a:buChar char="•"/>
            </a:pPr>
            <a:r>
              <a:rPr lang="es-AR" sz="4400" b="1" i="1" dirty="0">
                <a:solidFill>
                  <a:schemeClr val="bg1">
                    <a:lumMod val="20000"/>
                    <a:lumOff val="80000"/>
                  </a:schemeClr>
                </a:solidFill>
                <a:latin typeface="Arial" panose="020B0604020202020204" pitchFamily="34" charset="0"/>
                <a:cs typeface="Arial" panose="020B0604020202020204" pitchFamily="34" charset="0"/>
              </a:rPr>
              <a:t>Otras redes WLAN.</a:t>
            </a:r>
            <a:r>
              <a:rPr lang="en-US" sz="4400" b="1" i="1" dirty="0">
                <a:solidFill>
                  <a:schemeClr val="bg1">
                    <a:lumMod val="20000"/>
                    <a:lumOff val="80000"/>
                  </a:schemeClr>
                </a:solidFill>
                <a:latin typeface="Arial" panose="020B0604020202020204" pitchFamily="34" charset="0"/>
                <a:cs typeface="Arial" panose="020B0604020202020204" pitchFamily="34" charset="0"/>
              </a:rPr>
              <a:t> </a:t>
            </a:r>
            <a:endParaRPr lang="es-ES" sz="4400" b="1" i="1" dirty="0">
              <a:solidFill>
                <a:schemeClr val="bg1">
                  <a:lumMod val="20000"/>
                  <a:lumOff val="80000"/>
                </a:schemeClr>
              </a:solidFill>
              <a:latin typeface="Arial" panose="020B0604020202020204" pitchFamily="34" charset="0"/>
              <a:cs typeface="Arial" panose="020B0604020202020204" pitchFamily="34" charset="0"/>
            </a:endParaRPr>
          </a:p>
          <a:p>
            <a:pPr marL="342900" indent="-342900">
              <a:lnSpc>
                <a:spcPct val="80000"/>
              </a:lnSpc>
              <a:spcBef>
                <a:spcPct val="20000"/>
              </a:spcBef>
              <a:buFontTx/>
              <a:buChar char="•"/>
            </a:pPr>
            <a:endParaRPr lang="es-ES" sz="4400" b="1" i="1" dirty="0">
              <a:latin typeface="Arial" panose="020B0604020202020204" pitchFamily="34" charset="0"/>
              <a:cs typeface="Arial" panose="020B0604020202020204" pitchFamily="34" charset="0"/>
            </a:endParaRPr>
          </a:p>
          <a:p>
            <a:pPr marL="342900" indent="-342900">
              <a:lnSpc>
                <a:spcPct val="80000"/>
              </a:lnSpc>
              <a:spcBef>
                <a:spcPct val="20000"/>
              </a:spcBef>
              <a:buFontTx/>
              <a:buChar char="•"/>
            </a:pPr>
            <a:endParaRPr lang="es-ES" sz="4400" b="1" i="1"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363081"/>
          </a:xfrm>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295380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0B17ED0A-703F-4EEA-945F-0B7097187B92}" type="slidenum">
              <a:rPr lang="en-US" sz="1400">
                <a:latin typeface="+mn-lt"/>
              </a:rPr>
              <a:pPr algn="r">
                <a:defRPr/>
              </a:pPr>
              <a:t>26</a:t>
            </a:fld>
            <a:endParaRPr lang="en-US" sz="1400">
              <a:latin typeface="+mn-lt"/>
            </a:endParaRPr>
          </a:p>
        </p:txBody>
      </p:sp>
      <p:graphicFrame>
        <p:nvGraphicFramePr>
          <p:cNvPr id="1026"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0" y="304800"/>
            <a:ext cx="9144000" cy="2260104"/>
          </a:xfrm>
          <a:solidFill>
            <a:schemeClr val="bg1">
              <a:lumMod val="20000"/>
              <a:lumOff val="80000"/>
            </a:schemeClr>
          </a:solidFill>
          <a:ln w="38100">
            <a:solidFill>
              <a:schemeClr val="folHlink"/>
            </a:solidFill>
          </a:ln>
        </p:spPr>
        <p:txBody>
          <a:bodyPr/>
          <a:lstStyle/>
          <a:p>
            <a:r>
              <a:rPr lang="es-AR" sz="5400" b="1" i="1" u="sng" dirty="0">
                <a:solidFill>
                  <a:schemeClr val="accent2">
                    <a:lumMod val="75000"/>
                    <a:lumOff val="25000"/>
                  </a:schemeClr>
                </a:solidFill>
                <a:latin typeface="Arial" charset="0"/>
              </a:rPr>
              <a:t>Tecnología de Redes 2634</a:t>
            </a:r>
            <a:br>
              <a:rPr lang="es-AR" sz="5400" b="1" i="1" u="sng" dirty="0">
                <a:solidFill>
                  <a:schemeClr val="accent2">
                    <a:lumMod val="75000"/>
                    <a:lumOff val="25000"/>
                  </a:schemeClr>
                </a:solidFill>
                <a:latin typeface="Arial" charset="0"/>
              </a:rPr>
            </a:br>
            <a:r>
              <a:rPr lang="es-AR" b="1" i="1" u="sng" dirty="0">
                <a:solidFill>
                  <a:schemeClr val="accent2">
                    <a:lumMod val="75000"/>
                    <a:lumOff val="25000"/>
                  </a:schemeClr>
                </a:solidFill>
                <a:latin typeface="Arial" charset="0"/>
              </a:rPr>
              <a:t>Introducción a las Comunicaciones 3007</a:t>
            </a:r>
            <a:endParaRPr lang="es-ES_tradnl" b="1" i="1" dirty="0">
              <a:solidFill>
                <a:schemeClr val="accent2">
                  <a:lumMod val="75000"/>
                  <a:lumOff val="25000"/>
                </a:schemeClr>
              </a:solidFill>
              <a:latin typeface="Arial" charset="0"/>
            </a:endParaRPr>
          </a:p>
        </p:txBody>
      </p:sp>
      <p:sp>
        <p:nvSpPr>
          <p:cNvPr id="38915" name="Rectangle 3"/>
          <p:cNvSpPr>
            <a:spLocks noGrp="1" noChangeArrowheads="1"/>
          </p:cNvSpPr>
          <p:nvPr>
            <p:ph type="subTitle" idx="1"/>
          </p:nvPr>
        </p:nvSpPr>
        <p:spPr>
          <a:xfrm>
            <a:off x="1403648" y="2996952"/>
            <a:ext cx="6400800" cy="3022848"/>
          </a:xfrm>
          <a:solidFill>
            <a:schemeClr val="bg1">
              <a:lumMod val="20000"/>
              <a:lumOff val="80000"/>
            </a:schemeClr>
          </a:solidFill>
          <a:ln w="76200" cap="flat" algn="ctr">
            <a:solidFill>
              <a:schemeClr val="bg1">
                <a:lumMod val="75000"/>
              </a:schemeClr>
            </a:solidFill>
          </a:ln>
        </p:spPr>
        <p:txBody>
          <a:bodyPr anchor="ctr"/>
          <a:lstStyle/>
          <a:p>
            <a:pPr>
              <a:spcBef>
                <a:spcPct val="0"/>
              </a:spcBef>
              <a:defRPr/>
            </a:pPr>
            <a:r>
              <a:rPr lang="es-ES_tradnl" sz="4000" b="1" i="1" dirty="0">
                <a:solidFill>
                  <a:schemeClr val="accent2">
                    <a:lumMod val="75000"/>
                    <a:lumOff val="25000"/>
                  </a:schemeClr>
                </a:solidFill>
                <a:effectLst>
                  <a:outerShdw blurRad="38100" dist="38100" dir="2700000" algn="tl">
                    <a:srgbClr val="000000"/>
                  </a:outerShdw>
                </a:effectLst>
                <a:latin typeface="Arial" charset="0"/>
              </a:rPr>
              <a:t>El Cableado Estructurado y los Medios Inalámbricos</a:t>
            </a:r>
          </a:p>
          <a:p>
            <a:pPr>
              <a:spcBef>
                <a:spcPct val="0"/>
              </a:spcBef>
              <a:defRPr/>
            </a:pPr>
            <a:r>
              <a:rPr lang="es-ES_tradnl" sz="4000" b="1" i="1" dirty="0">
                <a:solidFill>
                  <a:schemeClr val="accent2">
                    <a:lumMod val="75000"/>
                    <a:lumOff val="25000"/>
                  </a:schemeClr>
                </a:solidFill>
                <a:effectLst>
                  <a:outerShdw blurRad="38100" dist="38100" dir="2700000" algn="tl">
                    <a:srgbClr val="000000"/>
                  </a:outerShdw>
                </a:effectLst>
                <a:latin typeface="Arial" charset="0"/>
              </a:rPr>
              <a:t>2021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683568" y="156054"/>
            <a:ext cx="7900367" cy="1340767"/>
          </a:xfrm>
          <a:solidFill>
            <a:schemeClr val="bg1">
              <a:lumMod val="20000"/>
              <a:lumOff val="80000"/>
            </a:schemeClr>
          </a:solidFill>
          <a:ln w="38100" cap="flat" algn="ctr">
            <a:solidFill>
              <a:schemeClr val="bg1">
                <a:lumMod val="75000"/>
              </a:schemeClr>
            </a:solidFill>
          </a:ln>
        </p:spPr>
        <p:txBody>
          <a:bodyPr/>
          <a:lstStyle/>
          <a:p>
            <a:pPr>
              <a:defRPr/>
            </a:pPr>
            <a:r>
              <a:rPr lang="es-ES" i="1"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Redes Inalámbricas</a:t>
            </a:r>
            <a:br>
              <a:rPr lang="es-ES" i="1"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ES" i="1"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Consideraciones</a:t>
            </a:r>
          </a:p>
        </p:txBody>
      </p:sp>
      <p:sp>
        <p:nvSpPr>
          <p:cNvPr id="245763" name="Rectangle 3"/>
          <p:cNvSpPr>
            <a:spLocks noGrp="1" noChangeArrowheads="1"/>
          </p:cNvSpPr>
          <p:nvPr>
            <p:ph type="body" idx="1"/>
          </p:nvPr>
        </p:nvSpPr>
        <p:spPr>
          <a:xfrm>
            <a:off x="0" y="1529407"/>
            <a:ext cx="9001125" cy="5211961"/>
          </a:xfrm>
          <a:solidFill>
            <a:schemeClr val="bg1">
              <a:lumMod val="20000"/>
              <a:lumOff val="80000"/>
            </a:schemeClr>
          </a:solidFill>
          <a:ln w="76200" cap="flat" algn="ctr">
            <a:solidFill>
              <a:schemeClr val="bg1">
                <a:lumMod val="75000"/>
              </a:schemeClr>
            </a:solidFill>
          </a:ln>
        </p:spPr>
        <p:txBody>
          <a:bodyPr anchor="ctr"/>
          <a:lstStyle/>
          <a:p>
            <a:pPr marL="0" indent="0">
              <a:spcBef>
                <a:spcPct val="0"/>
              </a:spcBef>
              <a:defRPr/>
            </a:pPr>
            <a:r>
              <a:rPr lang="es-ES" sz="2800" b="1" i="1" dirty="0">
                <a:solidFill>
                  <a:schemeClr val="accent2">
                    <a:lumMod val="75000"/>
                    <a:lumOff val="25000"/>
                  </a:schemeClr>
                </a:solidFill>
                <a:effectLst>
                  <a:outerShdw blurRad="38100" dist="38100" dir="2700000" algn="tl">
                    <a:srgbClr val="000000"/>
                  </a:outerShdw>
                </a:effectLst>
                <a:latin typeface="Arial" charset="0"/>
              </a:rPr>
              <a:t>Las redes inalámbricas están lejos de suplantar al cableado estructurado.</a:t>
            </a:r>
          </a:p>
          <a:p>
            <a:pPr marL="0" indent="0">
              <a:spcBef>
                <a:spcPct val="0"/>
              </a:spcBef>
              <a:defRPr/>
            </a:pPr>
            <a:r>
              <a:rPr lang="es-ES" sz="2800" b="1" i="1" dirty="0">
                <a:solidFill>
                  <a:schemeClr val="bg1">
                    <a:lumMod val="75000"/>
                  </a:schemeClr>
                </a:solidFill>
                <a:effectLst>
                  <a:outerShdw blurRad="38100" dist="38100" dir="2700000" algn="tl">
                    <a:srgbClr val="000000"/>
                  </a:outerShdw>
                </a:effectLst>
                <a:latin typeface="Arial" charset="0"/>
              </a:rPr>
              <a:t>La claridad de la señal es un factor muy importante, por eso la importancia de los obstáculos y las interferencias.</a:t>
            </a:r>
          </a:p>
          <a:p>
            <a:pPr marL="0" indent="0">
              <a:spcBef>
                <a:spcPct val="0"/>
              </a:spcBef>
              <a:defRPr/>
            </a:pPr>
            <a:r>
              <a:rPr lang="es-ES" sz="2800" b="1" i="1" dirty="0">
                <a:solidFill>
                  <a:schemeClr val="accent2">
                    <a:lumMod val="75000"/>
                    <a:lumOff val="25000"/>
                  </a:schemeClr>
                </a:solidFill>
                <a:effectLst>
                  <a:outerShdw blurRad="38100" dist="38100" dir="2700000" algn="tl">
                    <a:srgbClr val="000000"/>
                  </a:outerShdw>
                </a:effectLst>
                <a:latin typeface="Arial" charset="0"/>
              </a:rPr>
              <a:t>Existen determinados materiales de construcción utilizados en edificios y estructuras, además del terreno local, que limitan la cobertura efectiva.</a:t>
            </a:r>
          </a:p>
          <a:p>
            <a:pPr marL="0" indent="0">
              <a:spcBef>
                <a:spcPct val="0"/>
              </a:spcBef>
              <a:defRPr/>
            </a:pPr>
            <a:r>
              <a:rPr lang="es-ES" sz="2800" b="1" i="1" dirty="0">
                <a:solidFill>
                  <a:schemeClr val="bg1">
                    <a:lumMod val="75000"/>
                  </a:schemeClr>
                </a:solidFill>
                <a:effectLst>
                  <a:outerShdw blurRad="38100" dist="38100" dir="2700000" algn="tl">
                    <a:srgbClr val="000000"/>
                  </a:outerShdw>
                </a:effectLst>
                <a:latin typeface="Arial" charset="0"/>
              </a:rPr>
              <a:t>En ciertos lugares no son implementadas por factores de seguridad.</a:t>
            </a:r>
          </a:p>
          <a:p>
            <a:pPr marL="0" indent="0">
              <a:spcBef>
                <a:spcPct val="0"/>
              </a:spcBef>
              <a:defRPr/>
            </a:pPr>
            <a:r>
              <a:rPr lang="es-ES" sz="2800" b="1" i="1" dirty="0">
                <a:solidFill>
                  <a:schemeClr val="accent2">
                    <a:lumMod val="75000"/>
                    <a:lumOff val="25000"/>
                  </a:schemeClr>
                </a:solidFill>
                <a:effectLst>
                  <a:outerShdw blurRad="38100" dist="38100" dir="2700000" algn="tl">
                    <a:srgbClr val="000000"/>
                  </a:outerShdw>
                </a:effectLst>
                <a:latin typeface="Arial" charset="0"/>
              </a:rPr>
              <a:t>Son fáciles de instalar y fáciles de escalar.</a:t>
            </a:r>
          </a:p>
          <a:p>
            <a:pPr marL="0" indent="0">
              <a:spcBef>
                <a:spcPct val="0"/>
              </a:spcBef>
              <a:defRPr/>
            </a:pPr>
            <a:endParaRPr lang="es-ES" sz="2800" b="1" i="1" dirty="0">
              <a:solidFill>
                <a:schemeClr val="accent2">
                  <a:lumMod val="75000"/>
                  <a:lumOff val="25000"/>
                </a:schemeClr>
              </a:solidFill>
              <a:effectLst>
                <a:outerShdw blurRad="38100" dist="38100" dir="2700000" algn="tl">
                  <a:srgbClr val="000000"/>
                </a:outerShdw>
              </a:effectLst>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a:xfrm>
            <a:off x="395288" y="0"/>
            <a:ext cx="8350250" cy="1341438"/>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WLAN Topologías </a:t>
            </a:r>
            <a:b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Modos de Operación</a:t>
            </a:r>
            <a:endParaRPr lang="en-US"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8195" name="Rectangle 3"/>
          <p:cNvSpPr>
            <a:spLocks noGrp="1" noChangeArrowheads="1"/>
          </p:cNvSpPr>
          <p:nvPr>
            <p:ph type="body" idx="1"/>
          </p:nvPr>
        </p:nvSpPr>
        <p:spPr>
          <a:xfrm>
            <a:off x="323850" y="1557338"/>
            <a:ext cx="8496300" cy="4465637"/>
          </a:xfrm>
          <a:solidFill>
            <a:schemeClr val="accent2"/>
          </a:solidFill>
          <a:ln w="76200" cap="flat" algn="ctr">
            <a:solidFill>
              <a:schemeClr val="bg1">
                <a:lumMod val="75000"/>
              </a:schemeClr>
            </a:solidFill>
          </a:ln>
        </p:spPr>
        <p:txBody>
          <a:bodyPr/>
          <a:lstStyle/>
          <a:p>
            <a:pPr algn="just"/>
            <a:r>
              <a:rPr lang="es-AR" sz="2800" b="1" i="1">
                <a:latin typeface="Arial" panose="020B0604020202020204" pitchFamily="34" charset="0"/>
                <a:cs typeface="Arial" panose="020B0604020202020204" pitchFamily="34" charset="0"/>
              </a:rPr>
              <a:t>Infraestructura</a:t>
            </a:r>
            <a:r>
              <a:rPr lang="en-US" sz="2800" b="1" i="1">
                <a:latin typeface="Arial" panose="020B0604020202020204" pitchFamily="34" charset="0"/>
                <a:cs typeface="Arial" panose="020B0604020202020204" pitchFamily="34" charset="0"/>
              </a:rPr>
              <a:t>  -  Puntos de Acceso</a:t>
            </a:r>
          </a:p>
        </p:txBody>
      </p:sp>
      <p:grpSp>
        <p:nvGrpSpPr>
          <p:cNvPr id="5" name="Grupo 4"/>
          <p:cNvGrpSpPr/>
          <p:nvPr/>
        </p:nvGrpSpPr>
        <p:grpSpPr>
          <a:xfrm>
            <a:off x="827584" y="2205038"/>
            <a:ext cx="7586849" cy="3289300"/>
            <a:chOff x="827584" y="2205038"/>
            <a:chExt cx="7586849" cy="3289300"/>
          </a:xfrm>
        </p:grpSpPr>
        <p:grpSp>
          <p:nvGrpSpPr>
            <p:cNvPr id="3" name="Grupo 2"/>
            <p:cNvGrpSpPr/>
            <p:nvPr/>
          </p:nvGrpSpPr>
          <p:grpSpPr>
            <a:xfrm>
              <a:off x="827584" y="2205038"/>
              <a:ext cx="7560840" cy="3289300"/>
              <a:chOff x="827584" y="2205038"/>
              <a:chExt cx="7560840" cy="3289300"/>
            </a:xfrm>
          </p:grpSpPr>
          <p:pic>
            <p:nvPicPr>
              <p:cNvPr id="8196" name="Picture 4"/>
              <p:cNvPicPr>
                <a:picLocks noChangeAspect="1" noChangeArrowheads="1"/>
              </p:cNvPicPr>
              <p:nvPr/>
            </p:nvPicPr>
            <p:blipFill>
              <a:blip r:embed="rId3" cstate="print"/>
              <a:srcRect/>
              <a:stretch>
                <a:fillRect/>
              </a:stretch>
            </p:blipFill>
            <p:spPr bwMode="auto">
              <a:xfrm>
                <a:off x="827584" y="2205038"/>
                <a:ext cx="7560840" cy="3289300"/>
              </a:xfrm>
              <a:prstGeom prst="rect">
                <a:avLst/>
              </a:prstGeom>
              <a:noFill/>
              <a:ln w="9525">
                <a:noFill/>
                <a:miter lim="800000"/>
                <a:headEnd/>
                <a:tailEnd/>
              </a:ln>
            </p:spPr>
          </p:pic>
          <p:pic>
            <p:nvPicPr>
              <p:cNvPr id="2" name="Imagen 1"/>
              <p:cNvPicPr>
                <a:picLocks noChangeAspect="1"/>
              </p:cNvPicPr>
              <p:nvPr/>
            </p:nvPicPr>
            <p:blipFill>
              <a:blip r:embed="rId4"/>
              <a:stretch>
                <a:fillRect/>
              </a:stretch>
            </p:blipFill>
            <p:spPr>
              <a:xfrm>
                <a:off x="2195736" y="2377493"/>
                <a:ext cx="1657550" cy="1393131"/>
              </a:xfrm>
              <a:prstGeom prst="rect">
                <a:avLst/>
              </a:prstGeom>
            </p:spPr>
          </p:pic>
        </p:grpSp>
        <p:sp>
          <p:nvSpPr>
            <p:cNvPr id="4" name="Rectángulo 3"/>
            <p:cNvSpPr/>
            <p:nvPr/>
          </p:nvSpPr>
          <p:spPr>
            <a:xfrm>
              <a:off x="1547664" y="4725144"/>
              <a:ext cx="2077813" cy="461665"/>
            </a:xfrm>
            <a:prstGeom prst="rect">
              <a:avLst/>
            </a:prstGeom>
          </p:spPr>
          <p:txBody>
            <a:bodyPr wrap="none">
              <a:spAutoFit/>
            </a:bodyPr>
            <a:lstStyle/>
            <a:p>
              <a:r>
                <a:rPr lang="es-ES" dirty="0">
                  <a:solidFill>
                    <a:srgbClr val="222222"/>
                  </a:solidFill>
                  <a:latin typeface="Arial" panose="020B0604020202020204" pitchFamily="34" charset="0"/>
                </a:rPr>
                <a:t> </a:t>
              </a:r>
              <a:r>
                <a:rPr lang="es-ES" sz="1800" dirty="0">
                  <a:solidFill>
                    <a:srgbClr val="222222"/>
                  </a:solidFill>
                  <a:latin typeface="Arial" panose="020B0604020202020204" pitchFamily="34" charset="0"/>
                </a:rPr>
                <a:t>Basic Service Set</a:t>
              </a:r>
              <a:endParaRPr lang="es-ES" dirty="0"/>
            </a:p>
          </p:txBody>
        </p:sp>
        <p:sp>
          <p:nvSpPr>
            <p:cNvPr id="8" name="Rectángulo 7"/>
            <p:cNvSpPr/>
            <p:nvPr/>
          </p:nvSpPr>
          <p:spPr>
            <a:xfrm>
              <a:off x="4129211" y="4368949"/>
              <a:ext cx="2077813" cy="461665"/>
            </a:xfrm>
            <a:prstGeom prst="rect">
              <a:avLst/>
            </a:prstGeom>
          </p:spPr>
          <p:txBody>
            <a:bodyPr wrap="none">
              <a:spAutoFit/>
            </a:bodyPr>
            <a:lstStyle/>
            <a:p>
              <a:r>
                <a:rPr lang="es-ES" dirty="0">
                  <a:solidFill>
                    <a:srgbClr val="222222"/>
                  </a:solidFill>
                  <a:latin typeface="Arial" panose="020B0604020202020204" pitchFamily="34" charset="0"/>
                </a:rPr>
                <a:t> </a:t>
              </a:r>
              <a:r>
                <a:rPr lang="es-ES" sz="1800" dirty="0">
                  <a:solidFill>
                    <a:srgbClr val="222222"/>
                  </a:solidFill>
                  <a:latin typeface="Arial" panose="020B0604020202020204" pitchFamily="34" charset="0"/>
                </a:rPr>
                <a:t>Basic Service Set</a:t>
              </a:r>
              <a:endParaRPr lang="es-ES" dirty="0"/>
            </a:p>
          </p:txBody>
        </p:sp>
        <p:sp>
          <p:nvSpPr>
            <p:cNvPr id="9" name="Rectángulo 8"/>
            <p:cNvSpPr/>
            <p:nvPr/>
          </p:nvSpPr>
          <p:spPr>
            <a:xfrm>
              <a:off x="6336620" y="3876074"/>
              <a:ext cx="2077813" cy="461665"/>
            </a:xfrm>
            <a:prstGeom prst="rect">
              <a:avLst/>
            </a:prstGeom>
          </p:spPr>
          <p:txBody>
            <a:bodyPr wrap="none">
              <a:spAutoFit/>
            </a:bodyPr>
            <a:lstStyle/>
            <a:p>
              <a:r>
                <a:rPr lang="es-ES" dirty="0">
                  <a:solidFill>
                    <a:srgbClr val="222222"/>
                  </a:solidFill>
                  <a:latin typeface="Arial" panose="020B0604020202020204" pitchFamily="34" charset="0"/>
                </a:rPr>
                <a:t> </a:t>
              </a:r>
              <a:r>
                <a:rPr lang="es-ES" sz="1800" dirty="0">
                  <a:solidFill>
                    <a:srgbClr val="222222"/>
                  </a:solidFill>
                  <a:latin typeface="Arial" panose="020B0604020202020204" pitchFamily="34" charset="0"/>
                </a:rPr>
                <a:t>Basic Service Set</a:t>
              </a:r>
              <a:endParaRPr lang="es-E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0" y="188912"/>
            <a:ext cx="9144000" cy="1336675"/>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WLAN Topologías </a:t>
            </a:r>
            <a:b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Modos de Operación</a:t>
            </a:r>
            <a:endParaRPr lang="en-US"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9219" name="Rectangle 3"/>
          <p:cNvSpPr>
            <a:spLocks noGrp="1" noChangeArrowheads="1"/>
          </p:cNvSpPr>
          <p:nvPr>
            <p:ph type="body" idx="1"/>
          </p:nvPr>
        </p:nvSpPr>
        <p:spPr>
          <a:xfrm>
            <a:off x="685800" y="1981200"/>
            <a:ext cx="7772400" cy="4543425"/>
          </a:xfrm>
          <a:solidFill>
            <a:schemeClr val="accent2"/>
          </a:solidFill>
          <a:ln w="76200" cap="flat" algn="ctr">
            <a:solidFill>
              <a:schemeClr val="bg1">
                <a:lumMod val="75000"/>
              </a:schemeClr>
            </a:solidFill>
          </a:ln>
        </p:spPr>
        <p:txBody>
          <a:bodyPr/>
          <a:lstStyle/>
          <a:p>
            <a:pPr algn="just"/>
            <a:r>
              <a:rPr lang="es-AR" sz="2800" b="1" i="1">
                <a:latin typeface="Arial" panose="020B0604020202020204" pitchFamily="34" charset="0"/>
                <a:cs typeface="Arial" panose="020B0604020202020204" pitchFamily="34" charset="0"/>
              </a:rPr>
              <a:t>Infraestructura</a:t>
            </a:r>
            <a:r>
              <a:rPr lang="en-US" sz="2800" b="1" i="1">
                <a:latin typeface="Arial" panose="020B0604020202020204" pitchFamily="34" charset="0"/>
                <a:cs typeface="Arial" panose="020B0604020202020204" pitchFamily="34" charset="0"/>
              </a:rPr>
              <a:t>  - </a:t>
            </a:r>
            <a:r>
              <a:rPr lang="es-ES" sz="2800" b="1" i="1">
                <a:latin typeface="Arial" panose="020B0604020202020204" pitchFamily="34" charset="0"/>
                <a:cs typeface="Arial" panose="020B0604020202020204" pitchFamily="34" charset="0"/>
              </a:rPr>
              <a:t>Puntos de extensión</a:t>
            </a:r>
            <a:endParaRPr lang="en-US" sz="2800" b="1" i="1">
              <a:latin typeface="Arial" panose="020B0604020202020204" pitchFamily="34" charset="0"/>
              <a:cs typeface="Arial" panose="020B0604020202020204" pitchFamily="34" charset="0"/>
            </a:endParaRPr>
          </a:p>
        </p:txBody>
      </p:sp>
      <p:grpSp>
        <p:nvGrpSpPr>
          <p:cNvPr id="3" name="Grupo 2"/>
          <p:cNvGrpSpPr/>
          <p:nvPr/>
        </p:nvGrpSpPr>
        <p:grpSpPr>
          <a:xfrm>
            <a:off x="1042988" y="2924175"/>
            <a:ext cx="6842125" cy="3144838"/>
            <a:chOff x="1042988" y="2924175"/>
            <a:chExt cx="6842125" cy="3144838"/>
          </a:xfrm>
        </p:grpSpPr>
        <p:pic>
          <p:nvPicPr>
            <p:cNvPr id="9220" name="Picture 4" descr="EP"/>
            <p:cNvPicPr>
              <a:picLocks noChangeAspect="1" noChangeArrowheads="1"/>
            </p:cNvPicPr>
            <p:nvPr/>
          </p:nvPicPr>
          <p:blipFill>
            <a:blip r:embed="rId3" cstate="print"/>
            <a:srcRect/>
            <a:stretch>
              <a:fillRect/>
            </a:stretch>
          </p:blipFill>
          <p:spPr bwMode="auto">
            <a:xfrm>
              <a:off x="1042988" y="2924175"/>
              <a:ext cx="6842125" cy="3144838"/>
            </a:xfrm>
            <a:prstGeom prst="rect">
              <a:avLst/>
            </a:prstGeom>
            <a:noFill/>
            <a:ln w="9525">
              <a:noFill/>
              <a:miter lim="800000"/>
              <a:headEnd/>
              <a:tailEnd/>
            </a:ln>
          </p:spPr>
        </p:pic>
        <p:sp>
          <p:nvSpPr>
            <p:cNvPr id="2" name="Rectángulo 1"/>
            <p:cNvSpPr/>
            <p:nvPr/>
          </p:nvSpPr>
          <p:spPr>
            <a:xfrm>
              <a:off x="3995936" y="4068246"/>
              <a:ext cx="3082895" cy="369332"/>
            </a:xfrm>
            <a:prstGeom prst="rect">
              <a:avLst/>
            </a:prstGeom>
          </p:spPr>
          <p:txBody>
            <a:bodyPr wrap="none">
              <a:spAutoFit/>
            </a:bodyPr>
            <a:lstStyle/>
            <a:p>
              <a:r>
                <a:rPr lang="es-ES" sz="1800" dirty="0">
                  <a:solidFill>
                    <a:srgbClr val="222222"/>
                  </a:solidFill>
                  <a:latin typeface="Arial" panose="020B0604020202020204" pitchFamily="34" charset="0"/>
                </a:rPr>
                <a:t>Extended Service Set (ESS)</a:t>
              </a:r>
              <a:endParaRPr lang="es-ES" sz="1800"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51520" y="260350"/>
            <a:ext cx="8205093" cy="1419225"/>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WLAN Topologías </a:t>
            </a:r>
            <a:b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Modos de Operación</a:t>
            </a:r>
            <a:endParaRPr lang="en-US" i="1">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0243" name="Rectangle 3"/>
          <p:cNvSpPr>
            <a:spLocks noGrp="1" noChangeArrowheads="1"/>
          </p:cNvSpPr>
          <p:nvPr>
            <p:ph type="body" idx="1"/>
          </p:nvPr>
        </p:nvSpPr>
        <p:spPr>
          <a:xfrm>
            <a:off x="395288" y="1981200"/>
            <a:ext cx="8424862" cy="4256088"/>
          </a:xfrm>
          <a:solidFill>
            <a:schemeClr val="accent2"/>
          </a:solidFill>
          <a:ln w="76200" cap="flat" algn="ctr">
            <a:solidFill>
              <a:schemeClr val="bg1">
                <a:lumMod val="75000"/>
              </a:schemeClr>
            </a:solidFill>
          </a:ln>
        </p:spPr>
        <p:txBody>
          <a:bodyPr/>
          <a:lstStyle/>
          <a:p>
            <a:pPr algn="just"/>
            <a:r>
              <a:rPr lang="es-AR" sz="2800" b="1" i="1" dirty="0">
                <a:latin typeface="Arial" panose="020B0604020202020204" pitchFamily="34" charset="0"/>
                <a:cs typeface="Arial" panose="020B0604020202020204" pitchFamily="34" charset="0"/>
              </a:rPr>
              <a:t>Infraestructura</a:t>
            </a:r>
            <a:r>
              <a:rPr lang="en-US" sz="2800" b="1" i="1" dirty="0">
                <a:latin typeface="Arial" panose="020B0604020202020204" pitchFamily="34" charset="0"/>
                <a:cs typeface="Arial" panose="020B0604020202020204" pitchFamily="34" charset="0"/>
              </a:rPr>
              <a:t> -</a:t>
            </a:r>
            <a:r>
              <a:rPr lang="es-ES" sz="2800" b="1" i="1" dirty="0">
                <a:latin typeface="Arial" panose="020B0604020202020204" pitchFamily="34" charset="0"/>
                <a:cs typeface="Arial" panose="020B0604020202020204" pitchFamily="34" charset="0"/>
              </a:rPr>
              <a:t> Antenas Direccionales</a:t>
            </a:r>
            <a:endParaRPr lang="en-US" sz="2800" b="1" i="1" dirty="0">
              <a:latin typeface="Arial" panose="020B0604020202020204" pitchFamily="34" charset="0"/>
              <a:cs typeface="Arial" panose="020B0604020202020204" pitchFamily="34" charset="0"/>
            </a:endParaRPr>
          </a:p>
        </p:txBody>
      </p:sp>
      <p:pic>
        <p:nvPicPr>
          <p:cNvPr id="10244" name="Picture 4"/>
          <p:cNvPicPr>
            <a:picLocks noChangeAspect="1" noChangeArrowheads="1"/>
          </p:cNvPicPr>
          <p:nvPr/>
        </p:nvPicPr>
        <p:blipFill>
          <a:blip r:embed="rId3" cstate="print"/>
          <a:srcRect/>
          <a:stretch>
            <a:fillRect/>
          </a:stretch>
        </p:blipFill>
        <p:spPr bwMode="auto">
          <a:xfrm>
            <a:off x="971550" y="2852738"/>
            <a:ext cx="7200900" cy="31908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marL="1066800" indent="-1066800"/>
            <a:r>
              <a:rPr lang="es-AR"/>
              <a:t>Posibles estructuras de una WLAN</a:t>
            </a:r>
            <a:br>
              <a:rPr lang="en-US"/>
            </a:br>
            <a:endParaRPr lang="en-US"/>
          </a:p>
        </p:txBody>
      </p:sp>
      <p:sp>
        <p:nvSpPr>
          <p:cNvPr id="11267" name="Rectangle 3"/>
          <p:cNvSpPr>
            <a:spLocks noGrp="1" noChangeArrowheads="1"/>
          </p:cNvSpPr>
          <p:nvPr>
            <p:ph type="body" idx="1"/>
          </p:nvPr>
        </p:nvSpPr>
        <p:spPr>
          <a:xfrm>
            <a:off x="250825" y="1981200"/>
            <a:ext cx="8642350" cy="4471988"/>
          </a:xfrm>
          <a:solidFill>
            <a:schemeClr val="accent2"/>
          </a:solidFill>
          <a:ln w="76200" cap="flat" algn="ctr">
            <a:solidFill>
              <a:schemeClr val="bg1">
                <a:lumMod val="60000"/>
                <a:lumOff val="40000"/>
              </a:schemeClr>
            </a:solidFill>
          </a:ln>
        </p:spPr>
        <p:txBody>
          <a:bodyPr/>
          <a:lstStyle/>
          <a:p>
            <a:pPr algn="just"/>
            <a:r>
              <a:rPr lang="es-AR" sz="2800" b="1" i="1">
                <a:latin typeface="Arial Rounded MT Bold" pitchFamily="34" charset="0"/>
                <a:cs typeface="Times New Roman" pitchFamily="18" charset="0"/>
              </a:rPr>
              <a:t>Ad - Hoc</a:t>
            </a:r>
            <a:endParaRPr lang="en-US" sz="2800" b="1" i="1">
              <a:latin typeface="Arial Rounded MT Bold" pitchFamily="34" charset="0"/>
              <a:cs typeface="Times New Roman" pitchFamily="18" charset="0"/>
            </a:endParaRPr>
          </a:p>
        </p:txBody>
      </p:sp>
      <p:pic>
        <p:nvPicPr>
          <p:cNvPr id="11268" name="Picture 4"/>
          <p:cNvPicPr>
            <a:picLocks noChangeAspect="1" noChangeArrowheads="1"/>
          </p:cNvPicPr>
          <p:nvPr/>
        </p:nvPicPr>
        <p:blipFill>
          <a:blip r:embed="rId3" cstate="print"/>
          <a:srcRect/>
          <a:stretch>
            <a:fillRect/>
          </a:stretch>
        </p:blipFill>
        <p:spPr bwMode="auto">
          <a:xfrm>
            <a:off x="827088" y="2565400"/>
            <a:ext cx="7561262" cy="3502025"/>
          </a:xfrm>
          <a:prstGeom prst="rect">
            <a:avLst/>
          </a:prstGeom>
          <a:noFill/>
          <a:ln w="9525">
            <a:noFill/>
            <a:miter lim="800000"/>
            <a:headEnd/>
            <a:tailEnd/>
          </a:ln>
        </p:spPr>
      </p:pic>
      <p:sp>
        <p:nvSpPr>
          <p:cNvPr id="215045" name="Rectangle 5"/>
          <p:cNvSpPr>
            <a:spLocks noChangeArrowheads="1"/>
          </p:cNvSpPr>
          <p:nvPr/>
        </p:nvSpPr>
        <p:spPr bwMode="auto">
          <a:xfrm>
            <a:off x="396875" y="164843"/>
            <a:ext cx="8350250" cy="1341438"/>
          </a:xfrm>
          <a:prstGeom prst="rect">
            <a:avLst/>
          </a:prstGeo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pPr algn="ctr"/>
            <a:r>
              <a:rPr lang="es-AR" sz="4400" i="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WLAN Topologías </a:t>
            </a:r>
            <a:br>
              <a:rPr lang="es-AR" sz="4400" i="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br>
            <a:r>
              <a:rPr lang="es-AR" sz="4400" i="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rPr>
              <a:t>Modos de Operación</a:t>
            </a:r>
            <a:endParaRPr lang="en-US" sz="4400" i="1">
              <a:solidFill>
                <a:schemeClr val="accent2">
                  <a:lumMod val="75000"/>
                  <a:lumOff val="25000"/>
                </a:schemeClr>
              </a:solidFill>
              <a:effectLst>
                <a:outerShdw blurRad="38100" dist="38100" dir="2700000" algn="tl">
                  <a:srgbClr val="000000"/>
                </a:outerShdw>
              </a:effectLst>
              <a:latin typeface="Arial" panose="020B0604020202020204" pitchFamily="34" charset="0"/>
              <a:ea typeface="+mj-ea"/>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685800" y="188913"/>
            <a:ext cx="7761288" cy="1223962"/>
          </a:xfrm>
          <a:solidFill>
            <a:schemeClr val="bg1">
              <a:lumMod val="20000"/>
              <a:lumOff val="80000"/>
            </a:schemeClr>
          </a:solidFill>
          <a:ln w="38100" cap="flat" algn="ctr">
            <a:solidFill>
              <a:schemeClr val="bg1">
                <a:lumMod val="75000"/>
              </a:schemeClr>
            </a:solidFill>
            <a:miter lim="800000"/>
            <a:headEnd/>
            <a:tailEnd/>
          </a:ln>
        </p:spPr>
        <p:txBody>
          <a:bodyPr vert="horz" wrap="square" lIns="91440" tIns="45720" rIns="91440" bIns="45720" numCol="1" anchor="ctr" anchorCtr="0" compatLnSpc="1">
            <a:prstTxWarp prst="textNoShape">
              <a:avLst/>
            </a:prstTxWarp>
          </a:bodyPr>
          <a:lstStyle/>
          <a:p>
            <a: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Requerimientos Funcionales</a:t>
            </a:r>
            <a:br>
              <a:rPr lang="en-U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br>
            <a:r>
              <a:rPr lang="es-AR"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rPr>
              <a:t>Área de trabajo</a:t>
            </a:r>
            <a:endParaRPr lang="es-ES" i="1" kern="1200" dirty="0">
              <a:solidFill>
                <a:schemeClr val="accent2">
                  <a:lumMod val="75000"/>
                  <a:lumOff val="25000"/>
                </a:schemeClr>
              </a:solidFill>
              <a:effectLst>
                <a:outerShdw blurRad="38100" dist="38100" dir="2700000" algn="tl">
                  <a:srgbClr val="000000"/>
                </a:outerShdw>
              </a:effectLst>
              <a:latin typeface="Arial" panose="020B0604020202020204" pitchFamily="34" charset="0"/>
              <a:cs typeface="Arial" panose="020B0604020202020204" pitchFamily="34" charset="0"/>
            </a:endParaRPr>
          </a:p>
        </p:txBody>
      </p:sp>
      <p:sp>
        <p:nvSpPr>
          <p:cNvPr id="12291" name="Rectangle 3"/>
          <p:cNvSpPr>
            <a:spLocks noGrp="1" noChangeArrowheads="1"/>
          </p:cNvSpPr>
          <p:nvPr>
            <p:ph type="body" sz="half" idx="4294967295"/>
          </p:nvPr>
        </p:nvSpPr>
        <p:spPr>
          <a:xfrm>
            <a:off x="323850" y="1989138"/>
            <a:ext cx="8569325" cy="4464050"/>
          </a:xfrm>
          <a:solidFill>
            <a:schemeClr val="accent2"/>
          </a:solidFill>
          <a:ln w="76200" cap="flat" algn="ctr">
            <a:solidFill>
              <a:schemeClr val="bg1">
                <a:lumMod val="60000"/>
                <a:lumOff val="40000"/>
              </a:schemeClr>
            </a:solidFill>
          </a:ln>
        </p:spPr>
        <p:txBody>
          <a:bodyPr/>
          <a:lstStyle/>
          <a:p>
            <a:pPr algn="just"/>
            <a:r>
              <a:rPr lang="es-AR" sz="2800" b="1" i="1" dirty="0">
                <a:latin typeface="Arial" panose="020B0604020202020204" pitchFamily="34" charset="0"/>
                <a:cs typeface="Arial" panose="020B0604020202020204" pitchFamily="34" charset="0"/>
              </a:rPr>
              <a:t>El área de trabajo si puede ser implementada con dispositivos inalámbricos.</a:t>
            </a:r>
          </a:p>
          <a:p>
            <a:pPr algn="just"/>
            <a:r>
              <a:rPr lang="es-AR" sz="2800" b="1" i="1" dirty="0">
                <a:latin typeface="Arial" panose="020B0604020202020204" pitchFamily="34" charset="0"/>
                <a:cs typeface="Arial" panose="020B0604020202020204" pitchFamily="34" charset="0"/>
              </a:rPr>
              <a:t>El Elemento Activo de debería ubicarse en el Closet de Telecomunicaciones.</a:t>
            </a:r>
          </a:p>
          <a:p>
            <a:pPr algn="just"/>
            <a:r>
              <a:rPr lang="es-AR" sz="2800" b="1" i="1" dirty="0">
                <a:latin typeface="Arial" panose="020B0604020202020204" pitchFamily="34" charset="0"/>
                <a:cs typeface="Arial" panose="020B0604020202020204" pitchFamily="34" charset="0"/>
              </a:rPr>
              <a:t>Las placas de red inalámbricas se conectan a antenas inalámbricas y estás al Elemento Activo.</a:t>
            </a:r>
            <a:endParaRPr lang="es-ES" sz="2800" b="1" i="1" dirty="0">
              <a:latin typeface="Arial" panose="020B0604020202020204" pitchFamily="34" charset="0"/>
              <a:cs typeface="Arial" panose="020B0604020202020204" pitchFamily="34" charset="0"/>
            </a:endParaRPr>
          </a:p>
        </p:txBody>
      </p:sp>
      <p:sp>
        <p:nvSpPr>
          <p:cNvPr id="12292" name="Rectangle 4"/>
          <p:cNvSpPr>
            <a:spLocks noChangeArrowheads="1"/>
          </p:cNvSpPr>
          <p:nvPr/>
        </p:nvSpPr>
        <p:spPr bwMode="auto">
          <a:xfrm>
            <a:off x="0" y="2928938"/>
            <a:ext cx="9144000" cy="0"/>
          </a:xfrm>
          <a:prstGeom prst="rect">
            <a:avLst/>
          </a:prstGeom>
          <a:noFill/>
          <a:ln w="9525" algn="ctr">
            <a:noFill/>
            <a:miter lim="800000"/>
            <a:headEnd/>
            <a:tailEnd/>
          </a:ln>
        </p:spPr>
        <p:txBody>
          <a:bodyPr wrap="none" anchor="ctr">
            <a:spAutoFit/>
          </a:bodyPr>
          <a:lstStyle/>
          <a:p>
            <a:endParaRPr lang="es-ES"/>
          </a:p>
        </p:txBody>
      </p:sp>
    </p:spTree>
  </p:cSld>
  <p:clrMapOvr>
    <a:masterClrMapping/>
  </p:clrMapOvr>
</p:sld>
</file>

<file path=ppt/theme/theme1.xml><?xml version="1.0" encoding="utf-8"?>
<a:theme xmlns:a="http://schemas.openxmlformats.org/drawingml/2006/main" name="Impulso">
  <a:themeElements>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Impuls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_tradnl"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mpulso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Impulso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Impulso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Impulso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Impulso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Impulso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presentaciones\Vuelo sin motor.pot</Template>
  <TotalTime>1754</TotalTime>
  <Words>1286</Words>
  <Application>Microsoft Office PowerPoint</Application>
  <PresentationFormat>Carta (216 x 279 mm)</PresentationFormat>
  <Paragraphs>153</Paragraphs>
  <Slides>26</Slides>
  <Notes>24</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3" baseType="lpstr">
      <vt:lpstr>Arial</vt:lpstr>
      <vt:lpstr>Arial Rounded MT Bold</vt:lpstr>
      <vt:lpstr>Calibri</vt:lpstr>
      <vt:lpstr>Times New Roman</vt:lpstr>
      <vt:lpstr>Verdana</vt:lpstr>
      <vt:lpstr>Impulso</vt:lpstr>
      <vt:lpstr>Diapositiva</vt:lpstr>
      <vt:lpstr>Tecnología de Redes 2634 Introducción a las Comunicaciones 3007</vt:lpstr>
      <vt:lpstr>Tecnología de Redes 2634 Introducción a las Comunicaciones 3007</vt:lpstr>
      <vt:lpstr>Tecnología de Redes 2634 Introducción a las Comunicaciones 3007</vt:lpstr>
      <vt:lpstr>Redes Inalámbricas Consideraciones</vt:lpstr>
      <vt:lpstr>WLAN Topologías  Modos de Operación</vt:lpstr>
      <vt:lpstr>WLAN Topologías  Modos de Operación</vt:lpstr>
      <vt:lpstr>WLAN Topologías  Modos de Operación</vt:lpstr>
      <vt:lpstr>Posibles estructuras de una WLAN </vt:lpstr>
      <vt:lpstr>Requerimientos Funcionales Área de trabajo</vt:lpstr>
      <vt:lpstr>Presentación de PowerPoint</vt:lpstr>
      <vt:lpstr>Requerimientos Funcionales Área de trabajo - Antenas</vt:lpstr>
      <vt:lpstr>Requerimientos Funcionales Área de trabajo</vt:lpstr>
      <vt:lpstr>Requerimientos Funcionales  Areas de Trabajo - Antenas</vt:lpstr>
      <vt:lpstr>Requerimientos Funcionales Continuación -  Ubicación de las antenas</vt:lpstr>
      <vt:lpstr>Requerimientos Funcionales  Área de trabajo</vt:lpstr>
      <vt:lpstr>Requerimientos Funcionales  Área de trabajo</vt:lpstr>
      <vt:lpstr>Requerimientos Funcionales  Área de trabajo</vt:lpstr>
      <vt:lpstr>Requerimientos Funcionales  Área de trabajo</vt:lpstr>
      <vt:lpstr>Requerimientos Funcionales  Closet de Telecomunicaciones</vt:lpstr>
      <vt:lpstr>Presentación de PowerPoint</vt:lpstr>
      <vt:lpstr>Requerimientos Funcionales  Cuarto de Equipos</vt:lpstr>
      <vt:lpstr>Requerimientos Funcionales Cuarto de entrada de Servicios.</vt:lpstr>
      <vt:lpstr>Interferencias Materiales / Grado de Interferencia.</vt:lpstr>
      <vt:lpstr>Interferencias Elementos que la producen</vt:lpstr>
      <vt:lpstr>Presentación de PowerPoint</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creator>Lic Pablo Alejandro Lena</dc:creator>
  <dc:description>Actualizada al 18/03/07_x000d_
El Cableado Estructurado y los Medios Inalámbricos 2007</dc:description>
  <cp:lastModifiedBy>Pablo Alejandro Lena</cp:lastModifiedBy>
  <cp:revision>194</cp:revision>
  <dcterms:created xsi:type="dcterms:W3CDTF">2000-05-04T00:32:53Z</dcterms:created>
  <dcterms:modified xsi:type="dcterms:W3CDTF">2021-04-05T17:23:44Z</dcterms:modified>
  <cp:category>Transparencias de Clase</cp:category>
</cp:coreProperties>
</file>