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589" r:id="rId2"/>
    <p:sldId id="590" r:id="rId3"/>
    <p:sldId id="591" r:id="rId4"/>
    <p:sldId id="468" r:id="rId5"/>
    <p:sldId id="578" r:id="rId6"/>
    <p:sldId id="597" r:id="rId7"/>
    <p:sldId id="580" r:id="rId8"/>
    <p:sldId id="581" r:id="rId9"/>
    <p:sldId id="583" r:id="rId10"/>
    <p:sldId id="584" r:id="rId11"/>
    <p:sldId id="582" r:id="rId12"/>
    <p:sldId id="600" r:id="rId13"/>
    <p:sldId id="579" r:id="rId14"/>
    <p:sldId id="598" r:id="rId15"/>
    <p:sldId id="599" r:id="rId16"/>
    <p:sldId id="585" r:id="rId17"/>
    <p:sldId id="596" r:id="rId18"/>
    <p:sldId id="593" r:id="rId19"/>
    <p:sldId id="602" r:id="rId20"/>
    <p:sldId id="594" r:id="rId21"/>
    <p:sldId id="595" r:id="rId22"/>
    <p:sldId id="601" r:id="rId23"/>
    <p:sldId id="603" r:id="rId24"/>
    <p:sldId id="592" r:id="rId25"/>
    <p:sldId id="574" r:id="rId26"/>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5" autoAdjust="0"/>
    <p:restoredTop sz="72336" autoAdjust="0"/>
  </p:normalViewPr>
  <p:slideViewPr>
    <p:cSldViewPr>
      <p:cViewPr varScale="1">
        <p:scale>
          <a:sx n="38" d="100"/>
          <a:sy n="38" d="100"/>
        </p:scale>
        <p:origin x="142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78"/>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dirty="0">
                <a:latin typeface="Verdana" pitchFamily="34" charset="0"/>
              </a:rPr>
              <a:t>Presentación de PowerPoint Nro. 14</a:t>
            </a:r>
          </a:p>
          <a:p>
            <a:pPr algn="ctr"/>
            <a:r>
              <a:rPr lang="es-MX" altLang="es-ES" b="1" dirty="0">
                <a:latin typeface="Verdana" pitchFamily="34" charset="0"/>
              </a:rPr>
              <a:t>3-1-2 Tecbared-Introcom-14-2021-1.pptx</a:t>
            </a:r>
          </a:p>
          <a:p>
            <a:endParaRPr lang="es-ES" altLang="es-ES" dirty="0"/>
          </a:p>
        </p:txBody>
      </p:sp>
    </p:spTree>
    <p:extLst>
      <p:ext uri="{BB962C8B-B14F-4D97-AF65-F5344CB8AC3E}">
        <p14:creationId xmlns:p14="http://schemas.microsoft.com/office/powerpoint/2010/main" val="279778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Opera en la frecuencia de 900 Hz.</a:t>
            </a:r>
          </a:p>
          <a:p>
            <a:pPr>
              <a:spcBef>
                <a:spcPct val="0"/>
              </a:spcBef>
            </a:pPr>
            <a:endParaRPr lang="es-ES" altLang="es-ES" dirty="0"/>
          </a:p>
        </p:txBody>
      </p:sp>
    </p:spTree>
    <p:extLst>
      <p:ext uri="{BB962C8B-B14F-4D97-AF65-F5344CB8AC3E}">
        <p14:creationId xmlns:p14="http://schemas.microsoft.com/office/powerpoint/2010/main" val="150682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36149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4098825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26484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394774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155980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a:solidFill>
                  <a:schemeClr val="tx1"/>
                </a:solidFill>
                <a:effectLst/>
                <a:latin typeface="Times New Roman" pitchFamily="18" charset="0"/>
                <a:ea typeface="+mn-ea"/>
                <a:cs typeface="+mn-cs"/>
              </a:rPr>
              <a:t>bloqueador</a:t>
            </a:r>
            <a:r>
              <a:rPr lang="es-ES" sz="1200" b="0" i="0" kern="1200" dirty="0">
                <a:solidFill>
                  <a:schemeClr val="tx1"/>
                </a:solidFill>
                <a:effectLst/>
                <a:latin typeface="Times New Roman" pitchFamily="18" charset="0"/>
                <a:ea typeface="+mn-ea"/>
                <a:cs typeface="+mn-cs"/>
              </a:rPr>
              <a:t> o JAMMER  es un instrumento que impide recibir </a:t>
            </a:r>
            <a:r>
              <a:rPr lang="es-ES" sz="1200" b="1" i="0" kern="1200" dirty="0">
                <a:solidFill>
                  <a:schemeClr val="tx1"/>
                </a:solidFill>
                <a:effectLst/>
                <a:latin typeface="Times New Roman" pitchFamily="18" charset="0"/>
                <a:ea typeface="+mn-ea"/>
                <a:cs typeface="+mn-cs"/>
              </a:rPr>
              <a:t>señales</a:t>
            </a:r>
            <a:r>
              <a:rPr lang="es-ES" sz="1200" b="0" i="0" kern="1200" dirty="0">
                <a:solidFill>
                  <a:schemeClr val="tx1"/>
                </a:solidFill>
                <a:effectLst/>
                <a:latin typeface="Times New Roman" pitchFamily="18" charset="0"/>
                <a:ea typeface="+mn-ea"/>
                <a:cs typeface="+mn-cs"/>
              </a:rPr>
              <a:t> inalámbricas desde la estación base. Cuando se utiliza, el </a:t>
            </a:r>
            <a:r>
              <a:rPr lang="es-ES" sz="1200" b="1" i="0" kern="1200" dirty="0">
                <a:solidFill>
                  <a:schemeClr val="tx1"/>
                </a:solidFill>
                <a:effectLst/>
                <a:latin typeface="Times New Roman" pitchFamily="18" charset="0"/>
                <a:ea typeface="+mn-ea"/>
                <a:cs typeface="+mn-cs"/>
              </a:rPr>
              <a:t>bloqueador</a:t>
            </a:r>
            <a:r>
              <a:rPr lang="es-ES" sz="1200" b="0" i="0" kern="1200" dirty="0">
                <a:solidFill>
                  <a:schemeClr val="tx1"/>
                </a:solidFill>
                <a:effectLst/>
                <a:latin typeface="Times New Roman" pitchFamily="18" charset="0"/>
                <a:ea typeface="+mn-ea"/>
                <a:cs typeface="+mn-cs"/>
              </a:rPr>
              <a:t> desactiva efectivamente los teléfonos celulares, equipos </a:t>
            </a:r>
            <a:r>
              <a:rPr lang="es-ES" sz="1200" b="0" i="0" kern="1200" dirty="0" err="1">
                <a:solidFill>
                  <a:schemeClr val="tx1"/>
                </a:solidFill>
                <a:effectLst/>
                <a:latin typeface="Times New Roman" pitchFamily="18" charset="0"/>
                <a:ea typeface="+mn-ea"/>
                <a:cs typeface="+mn-cs"/>
              </a:rPr>
              <a:t>Wi</a:t>
            </a:r>
            <a:r>
              <a:rPr lang="es-ES" sz="1200" b="0" i="0" kern="1200" dirty="0">
                <a:solidFill>
                  <a:schemeClr val="tx1"/>
                </a:solidFill>
                <a:effectLst/>
                <a:latin typeface="Times New Roman" pitchFamily="18" charset="0"/>
                <a:ea typeface="+mn-ea"/>
                <a:cs typeface="+mn-cs"/>
              </a:rPr>
              <a:t> fi  y </a:t>
            </a:r>
            <a:r>
              <a:rPr lang="es-ES" sz="1200" b="0" i="0" kern="1200" dirty="0" err="1">
                <a:solidFill>
                  <a:schemeClr val="tx1"/>
                </a:solidFill>
                <a:effectLst/>
                <a:latin typeface="Times New Roman" pitchFamily="18" charset="0"/>
                <a:ea typeface="+mn-ea"/>
                <a:cs typeface="+mn-cs"/>
              </a:rPr>
              <a:t>GPs</a:t>
            </a:r>
            <a:r>
              <a:rPr lang="es-ES" sz="1200" b="0" i="0" kern="1200" dirty="0">
                <a:solidFill>
                  <a:schemeClr val="tx1"/>
                </a:solidFill>
                <a:effectLst/>
                <a:latin typeface="Times New Roman" pitchFamily="18" charset="0"/>
                <a:ea typeface="+mn-ea"/>
                <a:cs typeface="+mn-cs"/>
              </a:rPr>
              <a:t>.</a:t>
            </a:r>
          </a:p>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a:solidFill>
                  <a:schemeClr val="tx1"/>
                </a:solidFill>
                <a:effectLst/>
                <a:latin typeface="Times New Roman" pitchFamily="18" charset="0"/>
                <a:ea typeface="+mn-ea"/>
                <a:cs typeface="+mn-cs"/>
              </a:rPr>
              <a:t>inhibidor de señal es</a:t>
            </a:r>
            <a:r>
              <a:rPr lang="es-ES" sz="1200" b="0" i="0" kern="1200" dirty="0">
                <a:solidFill>
                  <a:schemeClr val="tx1"/>
                </a:solidFill>
                <a:effectLst/>
                <a:latin typeface="Times New Roman" pitchFamily="18" charset="0"/>
                <a:ea typeface="+mn-ea"/>
                <a:cs typeface="+mn-cs"/>
              </a:rPr>
              <a:t> un dispositivo de radiofrecuencia que intencionalmente transmiten </a:t>
            </a:r>
            <a:r>
              <a:rPr lang="es-ES" sz="1200" b="1" i="0" kern="1200" dirty="0">
                <a:solidFill>
                  <a:schemeClr val="tx1"/>
                </a:solidFill>
                <a:effectLst/>
                <a:latin typeface="Times New Roman" pitchFamily="18" charset="0"/>
                <a:ea typeface="+mn-ea"/>
                <a:cs typeface="+mn-cs"/>
              </a:rPr>
              <a:t>señales</a:t>
            </a:r>
            <a:r>
              <a:rPr lang="es-ES" sz="1200" b="0" i="0" kern="1200" dirty="0">
                <a:solidFill>
                  <a:schemeClr val="tx1"/>
                </a:solidFill>
                <a:effectLst/>
                <a:latin typeface="Times New Roman" pitchFamily="18" charset="0"/>
                <a:ea typeface="+mn-ea"/>
                <a:cs typeface="+mn-cs"/>
              </a:rPr>
              <a:t> en bandas específicas del espectro con el objeto de impactar, bloquear, interferir o saturar los servicios de comunicaciones de usuarios móviles.</a:t>
            </a:r>
          </a:p>
          <a:p>
            <a:pPr>
              <a:spcBef>
                <a:spcPct val="0"/>
              </a:spcBef>
            </a:pPr>
            <a:r>
              <a:rPr lang="es-ES" sz="1200" b="0" i="0" kern="1200" dirty="0">
                <a:solidFill>
                  <a:schemeClr val="tx1"/>
                </a:solidFill>
                <a:effectLst/>
                <a:latin typeface="Times New Roman" pitchFamily="18" charset="0"/>
                <a:ea typeface="+mn-ea"/>
                <a:cs typeface="+mn-cs"/>
              </a:rPr>
              <a:t>Es un circuito que tiene un oscilador que genera la </a:t>
            </a:r>
            <a:r>
              <a:rPr lang="es-ES" sz="1200" b="1" i="0" kern="1200" dirty="0">
                <a:solidFill>
                  <a:schemeClr val="tx1"/>
                </a:solidFill>
                <a:effectLst/>
                <a:latin typeface="Times New Roman" pitchFamily="18" charset="0"/>
                <a:ea typeface="+mn-ea"/>
                <a:cs typeface="+mn-cs"/>
              </a:rPr>
              <a:t>señal</a:t>
            </a:r>
            <a:r>
              <a:rPr lang="es-ES" sz="1200" b="0" i="0" kern="1200" dirty="0">
                <a:solidFill>
                  <a:schemeClr val="tx1"/>
                </a:solidFill>
                <a:effectLst/>
                <a:latin typeface="Times New Roman" pitchFamily="18" charset="0"/>
                <a:ea typeface="+mn-ea"/>
                <a:cs typeface="+mn-cs"/>
              </a:rPr>
              <a:t>, un generador de ruido y una etapa de ganancia que se encarga de dar potencia a la </a:t>
            </a:r>
            <a:r>
              <a:rPr lang="es-ES" sz="1200" b="1" i="0" kern="1200" dirty="0">
                <a:solidFill>
                  <a:schemeClr val="tx1"/>
                </a:solidFill>
                <a:effectLst/>
                <a:latin typeface="Times New Roman" pitchFamily="18" charset="0"/>
                <a:ea typeface="+mn-ea"/>
                <a:cs typeface="+mn-cs"/>
              </a:rPr>
              <a:t>señal</a:t>
            </a:r>
            <a:r>
              <a:rPr lang="es-ES" sz="1200" b="0" i="0" kern="1200" dirty="0">
                <a:solidFill>
                  <a:schemeClr val="tx1"/>
                </a:solidFill>
                <a:effectLst/>
                <a:latin typeface="Times New Roman" pitchFamily="18" charset="0"/>
                <a:ea typeface="+mn-ea"/>
                <a:cs typeface="+mn-cs"/>
              </a:rPr>
              <a:t>, así como una o varias antenas que transmiten el ruido a la frecuencia a bloquear.</a:t>
            </a:r>
          </a:p>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err="1">
                <a:solidFill>
                  <a:schemeClr val="tx1"/>
                </a:solidFill>
                <a:effectLst/>
                <a:latin typeface="Times New Roman" pitchFamily="18" charset="0"/>
                <a:ea typeface="+mn-ea"/>
                <a:cs typeface="+mn-cs"/>
              </a:rPr>
              <a:t>Jammer</a:t>
            </a:r>
            <a:r>
              <a:rPr lang="es-ES" sz="1200" b="0" i="0" kern="1200" dirty="0">
                <a:solidFill>
                  <a:schemeClr val="tx1"/>
                </a:solidFill>
                <a:effectLst/>
                <a:latin typeface="Times New Roman" pitchFamily="18" charset="0"/>
                <a:ea typeface="+mn-ea"/>
                <a:cs typeface="+mn-cs"/>
              </a:rPr>
              <a:t> es un dispositivo portátil que puede bloquear e inhibir señales de: GPS, celulares GSM, 2G, 3G, 4G LTE,5G radios UHF y VHF, </a:t>
            </a:r>
            <a:r>
              <a:rPr lang="es-ES" sz="1200" b="0" i="0" kern="1200" dirty="0" err="1">
                <a:solidFill>
                  <a:schemeClr val="tx1"/>
                </a:solidFill>
                <a:effectLst/>
                <a:latin typeface="Times New Roman" pitchFamily="18" charset="0"/>
                <a:ea typeface="+mn-ea"/>
                <a:cs typeface="+mn-cs"/>
              </a:rPr>
              <a:t>WiFi</a:t>
            </a:r>
            <a:r>
              <a:rPr lang="es-ES" sz="1200" b="0" i="0" kern="1200" dirty="0">
                <a:solidFill>
                  <a:schemeClr val="tx1"/>
                </a:solidFill>
                <a:effectLst/>
                <a:latin typeface="Times New Roman" pitchFamily="18" charset="0"/>
                <a:ea typeface="+mn-ea"/>
                <a:cs typeface="+mn-cs"/>
              </a:rPr>
              <a:t> y Nextel. ... Durante un robo, lo que hace el </a:t>
            </a:r>
            <a:r>
              <a:rPr lang="es-ES" sz="1200" b="1" i="0" kern="1200" dirty="0" err="1">
                <a:solidFill>
                  <a:schemeClr val="tx1"/>
                </a:solidFill>
                <a:effectLst/>
                <a:latin typeface="Times New Roman" pitchFamily="18" charset="0"/>
                <a:ea typeface="+mn-ea"/>
                <a:cs typeface="+mn-cs"/>
              </a:rPr>
              <a:t>Jammer</a:t>
            </a:r>
            <a:r>
              <a:rPr lang="es-ES" sz="1200" b="0" i="0" kern="1200" dirty="0">
                <a:solidFill>
                  <a:schemeClr val="tx1"/>
                </a:solidFill>
                <a:effectLst/>
                <a:latin typeface="Times New Roman" pitchFamily="18" charset="0"/>
                <a:ea typeface="+mn-ea"/>
                <a:cs typeface="+mn-cs"/>
              </a:rPr>
              <a:t> es bloquear el GPS y la señal de celular por la cual se transmiten los datos.</a:t>
            </a:r>
          </a:p>
          <a:p>
            <a:pPr>
              <a:spcBef>
                <a:spcPct val="0"/>
              </a:spcBef>
            </a:pPr>
            <a:r>
              <a:rPr lang="es-ES" sz="1200" b="0" i="0" kern="1200" dirty="0">
                <a:solidFill>
                  <a:schemeClr val="tx1"/>
                </a:solidFill>
                <a:effectLst/>
                <a:latin typeface="Times New Roman" pitchFamily="18" charset="0"/>
                <a:ea typeface="+mn-ea"/>
                <a:cs typeface="+mn-cs"/>
              </a:rPr>
              <a:t>El Bloqueador de Frecuencias de </a:t>
            </a:r>
            <a:r>
              <a:rPr lang="es-ES" sz="1200" b="1" i="0" kern="1200" dirty="0">
                <a:solidFill>
                  <a:schemeClr val="tx1"/>
                </a:solidFill>
                <a:effectLst/>
                <a:latin typeface="Times New Roman" pitchFamily="18" charset="0"/>
                <a:ea typeface="+mn-ea"/>
                <a:cs typeface="+mn-cs"/>
              </a:rPr>
              <a:t>16</a:t>
            </a:r>
            <a:r>
              <a:rPr lang="es-ES" sz="1200" b="0" i="0" kern="1200" dirty="0">
                <a:solidFill>
                  <a:schemeClr val="tx1"/>
                </a:solidFill>
                <a:effectLst/>
                <a:latin typeface="Times New Roman" pitchFamily="18" charset="0"/>
                <a:ea typeface="+mn-ea"/>
                <a:cs typeface="+mn-cs"/>
              </a:rPr>
              <a:t> Bandas es un efectivo </a:t>
            </a:r>
            <a:r>
              <a:rPr lang="es-ES" sz="1200" b="1" i="0" kern="1200" dirty="0">
                <a:solidFill>
                  <a:schemeClr val="tx1"/>
                </a:solidFill>
                <a:effectLst/>
                <a:latin typeface="Times New Roman" pitchFamily="18" charset="0"/>
                <a:ea typeface="+mn-ea"/>
                <a:cs typeface="+mn-cs"/>
              </a:rPr>
              <a:t>inhibidor</a:t>
            </a:r>
            <a:r>
              <a:rPr lang="es-ES" sz="1200" b="0" i="0" kern="1200" dirty="0">
                <a:solidFill>
                  <a:schemeClr val="tx1"/>
                </a:solidFill>
                <a:effectLst/>
                <a:latin typeface="Times New Roman" pitchFamily="18" charset="0"/>
                <a:ea typeface="+mn-ea"/>
                <a:cs typeface="+mn-cs"/>
              </a:rPr>
              <a:t> de frecuencias que le permitirá bloquear con total precisión todo tipo de señales de dispositivos inalámbricos.</a:t>
            </a:r>
            <a:endParaRPr lang="es-ES" altLang="es-ES" dirty="0"/>
          </a:p>
        </p:txBody>
      </p:sp>
    </p:spTree>
    <p:extLst>
      <p:ext uri="{BB962C8B-B14F-4D97-AF65-F5344CB8AC3E}">
        <p14:creationId xmlns:p14="http://schemas.microsoft.com/office/powerpoint/2010/main" val="197947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24</a:t>
            </a:fld>
            <a:endParaRPr lang="es-ES_tradnl"/>
          </a:p>
        </p:txBody>
      </p:sp>
    </p:spTree>
    <p:extLst>
      <p:ext uri="{BB962C8B-B14F-4D97-AF65-F5344CB8AC3E}">
        <p14:creationId xmlns:p14="http://schemas.microsoft.com/office/powerpoint/2010/main" val="278455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Tree>
    <p:extLst>
      <p:ext uri="{BB962C8B-B14F-4D97-AF65-F5344CB8AC3E}">
        <p14:creationId xmlns:p14="http://schemas.microsoft.com/office/powerpoint/2010/main" val="167830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dirty="0"/>
          </a:p>
        </p:txBody>
      </p:sp>
    </p:spTree>
    <p:extLst>
      <p:ext uri="{BB962C8B-B14F-4D97-AF65-F5344CB8AC3E}">
        <p14:creationId xmlns:p14="http://schemas.microsoft.com/office/powerpoint/2010/main" val="15245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dirty="0"/>
              <a:t>Las características más importantes del estándar son: </a:t>
            </a:r>
          </a:p>
          <a:p>
            <a:pPr>
              <a:spcBef>
                <a:spcPct val="0"/>
              </a:spcBef>
            </a:pPr>
            <a:r>
              <a:rPr lang="es-ES" dirty="0"/>
              <a:t>Diversas bandas de trabajo: 2,4 GHz (16 canales), 915 MHz (10 canales) y 868 MHz (1 canal) </a:t>
            </a:r>
          </a:p>
          <a:p>
            <a:pPr>
              <a:spcBef>
                <a:spcPct val="0"/>
              </a:spcBef>
            </a:pPr>
            <a:r>
              <a:rPr lang="es-ES" dirty="0"/>
              <a:t>Direccionamiento a nivel red de 16 bits • Soporte para el encaminamiento de paquetes </a:t>
            </a:r>
          </a:p>
          <a:p>
            <a:pPr>
              <a:spcBef>
                <a:spcPct val="0"/>
              </a:spcBef>
            </a:pPr>
            <a:r>
              <a:rPr lang="es-ES" dirty="0"/>
              <a:t>Gracias a la posibilidad de encaminamiento se permiten las topologías de red mallada </a:t>
            </a:r>
          </a:p>
          <a:p>
            <a:pPr>
              <a:spcBef>
                <a:spcPct val="0"/>
              </a:spcBef>
            </a:pPr>
            <a:r>
              <a:rPr lang="es-ES" dirty="0"/>
              <a:t>Dos tipos de dispositivos. FDD (coordinador, encaminador, dispositivo final) y RFD (dispositivo final)  </a:t>
            </a:r>
          </a:p>
          <a:p>
            <a:pPr>
              <a:spcBef>
                <a:spcPct val="0"/>
              </a:spcBef>
            </a:pPr>
            <a:r>
              <a:rPr lang="es-ES" dirty="0"/>
              <a:t>Métodos de acceso al canal: CSMA-CA (</a:t>
            </a:r>
            <a:r>
              <a:rPr lang="es-ES" dirty="0" err="1"/>
              <a:t>Carrier</a:t>
            </a:r>
            <a:r>
              <a:rPr lang="es-ES" dirty="0"/>
              <a:t> </a:t>
            </a:r>
            <a:r>
              <a:rPr lang="es-ES" dirty="0" err="1"/>
              <a:t>Sense</a:t>
            </a:r>
            <a:r>
              <a:rPr lang="es-ES" dirty="0"/>
              <a:t> </a:t>
            </a:r>
            <a:r>
              <a:rPr lang="es-ES" dirty="0" err="1"/>
              <a:t>Multiple</a:t>
            </a:r>
            <a:r>
              <a:rPr lang="es-ES" dirty="0"/>
              <a:t> Access </a:t>
            </a:r>
            <a:r>
              <a:rPr lang="es-ES" dirty="0" err="1"/>
              <a:t>with</a:t>
            </a:r>
            <a:r>
              <a:rPr lang="es-ES" dirty="0"/>
              <a:t> </a:t>
            </a:r>
            <a:r>
              <a:rPr lang="es-ES" dirty="0" err="1"/>
              <a:t>Collision</a:t>
            </a:r>
            <a:r>
              <a:rPr lang="es-ES" dirty="0"/>
              <a:t> </a:t>
            </a:r>
            <a:r>
              <a:rPr lang="es-ES" dirty="0" err="1"/>
              <a:t>Avoidance</a:t>
            </a:r>
            <a:r>
              <a:rPr lang="es-ES" dirty="0"/>
              <a:t>)  </a:t>
            </a:r>
          </a:p>
          <a:p>
            <a:pPr>
              <a:spcBef>
                <a:spcPct val="0"/>
              </a:spcBef>
            </a:pPr>
            <a:r>
              <a:rPr lang="es-ES" dirty="0"/>
              <a:t>Soporta redes </a:t>
            </a:r>
            <a:r>
              <a:rPr lang="es-ES" dirty="0" err="1"/>
              <a:t>slotted</a:t>
            </a:r>
            <a:r>
              <a:rPr lang="es-ES" dirty="0"/>
              <a:t> (</a:t>
            </a:r>
            <a:r>
              <a:rPr lang="es-ES" dirty="0" err="1"/>
              <a:t>QoS</a:t>
            </a:r>
            <a:r>
              <a:rPr lang="es-ES" dirty="0"/>
              <a:t>) y non- </a:t>
            </a:r>
            <a:r>
              <a:rPr lang="es-ES" dirty="0" err="1"/>
              <a:t>slotted</a:t>
            </a:r>
            <a:r>
              <a:rPr lang="es-ES" dirty="0"/>
              <a:t> </a:t>
            </a:r>
          </a:p>
          <a:p>
            <a:pPr>
              <a:spcBef>
                <a:spcPct val="0"/>
              </a:spcBef>
            </a:pPr>
            <a:r>
              <a:rPr lang="es-ES" dirty="0"/>
              <a:t>Bajo consumo energético </a:t>
            </a:r>
          </a:p>
          <a:p>
            <a:pPr>
              <a:spcBef>
                <a:spcPct val="0"/>
              </a:spcBef>
            </a:pPr>
            <a:r>
              <a:rPr lang="es-ES" dirty="0"/>
              <a:t>Gran densidad de nodos por red  </a:t>
            </a:r>
          </a:p>
          <a:p>
            <a:pPr>
              <a:spcBef>
                <a:spcPct val="0"/>
              </a:spcBef>
            </a:pPr>
            <a:r>
              <a:rPr lang="es-ES" dirty="0"/>
              <a:t>Radio de cobertura hasta 500 m según el entorno </a:t>
            </a:r>
            <a:endParaRPr lang="es-ES" altLang="es-ES" dirty="0"/>
          </a:p>
          <a:p>
            <a:pPr>
              <a:spcBef>
                <a:spcPct val="0"/>
              </a:spcBef>
            </a:pPr>
            <a:endParaRPr lang="es-ES" altLang="es-ES" dirty="0"/>
          </a:p>
          <a:p>
            <a:pPr>
              <a:spcBef>
                <a:spcPct val="0"/>
              </a:spcBef>
            </a:pPr>
            <a:endParaRPr lang="es-ES" altLang="es-ES" dirty="0"/>
          </a:p>
        </p:txBody>
      </p:sp>
    </p:spTree>
    <p:extLst>
      <p:ext uri="{BB962C8B-B14F-4D97-AF65-F5344CB8AC3E}">
        <p14:creationId xmlns:p14="http://schemas.microsoft.com/office/powerpoint/2010/main" val="5003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Shape 171"/>
          <p:cNvSpPr>
            <a:spLocks noGrp="1" noRot="1" noChangeAspect="1" noTextEdit="1"/>
          </p:cNvSpPr>
          <p:nvPr>
            <p:ph type="sldImg" idx="2"/>
          </p:nvPr>
        </p:nvSpPr>
        <p:spPr>
          <a:noFill/>
          <a:ln cap="flat">
            <a:headEnd type="none" w="med" len="med"/>
            <a:tailEnd type="none" w="med" len="med"/>
          </a:ln>
        </p:spPr>
      </p:sp>
      <p:sp>
        <p:nvSpPr>
          <p:cNvPr id="31747" name="Shape 17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29822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159"/>
          <p:cNvSpPr>
            <a:spLocks noGrp="1" noRot="1" noChangeAspect="1" noTextEdit="1"/>
          </p:cNvSpPr>
          <p:nvPr>
            <p:ph type="sldImg" idx="2"/>
          </p:nvPr>
        </p:nvSpPr>
        <p:spPr>
          <a:noFill/>
          <a:ln cap="flat">
            <a:headEnd type="none" w="med" len="med"/>
            <a:tailEnd type="none" w="med" len="med"/>
          </a:ln>
        </p:spPr>
      </p:sp>
      <p:sp>
        <p:nvSpPr>
          <p:cNvPr id="30723" name="Shape 16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1" kern="1200" dirty="0">
                <a:solidFill>
                  <a:schemeClr val="tx1"/>
                </a:solidFill>
                <a:effectLst/>
                <a:latin typeface="Times New Roman" pitchFamily="18" charset="0"/>
                <a:ea typeface="+mn-ea"/>
                <a:cs typeface="+mn-cs"/>
              </a:rPr>
              <a:t>Coordinador </a:t>
            </a:r>
            <a:r>
              <a:rPr lang="es-ES" sz="1200" b="0" i="0" kern="1200" dirty="0">
                <a:solidFill>
                  <a:schemeClr val="tx1"/>
                </a:solidFill>
                <a:effectLst/>
                <a:latin typeface="Times New Roman" pitchFamily="18" charset="0"/>
                <a:ea typeface="+mn-ea"/>
                <a:cs typeface="+mn-cs"/>
              </a:rPr>
              <a:t>(ZC). El tipo de dispositivo más completo. Debe existir al menos uno por red. Sus funciones son las de encargarse de controlar la red y los caminos que deben seguir los dispositivos para conectarse entre ellos.</a:t>
            </a:r>
          </a:p>
          <a:p>
            <a:endParaRPr lang="es-ES" sz="1200" b="0" i="1" kern="1200" dirty="0">
              <a:solidFill>
                <a:schemeClr val="tx1"/>
              </a:solidFill>
              <a:effectLst/>
              <a:latin typeface="Times New Roman" pitchFamily="18" charset="0"/>
              <a:ea typeface="+mn-ea"/>
              <a:cs typeface="+mn-cs"/>
            </a:endParaRPr>
          </a:p>
          <a:p>
            <a:r>
              <a:rPr lang="es-ES" sz="1200" b="0" i="1" kern="1200" dirty="0" err="1">
                <a:solidFill>
                  <a:schemeClr val="tx1"/>
                </a:solidFill>
                <a:effectLst/>
                <a:latin typeface="Times New Roman" pitchFamily="18" charset="0"/>
                <a:ea typeface="+mn-ea"/>
                <a:cs typeface="+mn-cs"/>
              </a:rPr>
              <a:t>Router</a:t>
            </a:r>
            <a:r>
              <a:rPr lang="es-ES" sz="1200" b="0" i="1" kern="120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(ZR). Interconecta dispositivos separados en la topología de la red, además de ofrecer un nivel de aplicación para la ejecución de código de usuario.</a:t>
            </a:r>
          </a:p>
          <a:p>
            <a:endParaRPr lang="es-ES" sz="1200" b="0" i="1"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final</a:t>
            </a:r>
            <a:r>
              <a:rPr lang="es-ES" sz="1200" b="0" i="0" kern="1200" dirty="0">
                <a:solidFill>
                  <a:schemeClr val="tx1"/>
                </a:solidFill>
                <a:effectLst/>
                <a:latin typeface="Times New Roman" pitchFamily="18" charset="0"/>
                <a:ea typeface="+mn-ea"/>
                <a:cs typeface="+mn-cs"/>
              </a:rPr>
              <a:t> (ZED). Posee la funcionalidad necesaria para comunicarse con su nodo padre (el coordinador o un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pero no puede transmitir información destinada a otros dispositivos. De esta forma, este tipo de nodo puede estar dormido la mayor parte del tiempo, aumentando la vida media de sus baterías. Un ZED tiene requerimientos mínimos de memoria y es por tanto significativamente más barato.</a:t>
            </a:r>
          </a:p>
          <a:p>
            <a:endParaRPr lang="es-ES" sz="1200" b="0" i="0"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de funcionalidad completa</a:t>
            </a:r>
            <a:r>
              <a:rPr lang="es-ES" sz="1200" b="0" i="0" kern="1200" dirty="0">
                <a:solidFill>
                  <a:schemeClr val="tx1"/>
                </a:solidFill>
                <a:effectLst/>
                <a:latin typeface="Times New Roman" pitchFamily="18" charset="0"/>
                <a:ea typeface="+mn-ea"/>
                <a:cs typeface="+mn-cs"/>
              </a:rPr>
              <a:t> (FFD): También conocidos como nodo activo. Es capaz de recibir mensajes en formato 802.15.4. Gracias a la </a:t>
            </a:r>
            <a:r>
              <a:rPr lang="es-ES" sz="1200" b="1" i="0" kern="1200" dirty="0">
                <a:solidFill>
                  <a:schemeClr val="tx1"/>
                </a:solidFill>
                <a:effectLst/>
                <a:latin typeface="Times New Roman" pitchFamily="18" charset="0"/>
                <a:ea typeface="+mn-ea"/>
                <a:cs typeface="+mn-cs"/>
              </a:rPr>
              <a:t>memoria adicional </a:t>
            </a:r>
            <a:r>
              <a:rPr lang="es-ES" sz="1200" b="0" i="0" kern="1200" dirty="0">
                <a:solidFill>
                  <a:schemeClr val="tx1"/>
                </a:solidFill>
                <a:effectLst/>
                <a:latin typeface="Times New Roman" pitchFamily="18" charset="0"/>
                <a:ea typeface="+mn-ea"/>
                <a:cs typeface="+mn-cs"/>
              </a:rPr>
              <a:t>y a la </a:t>
            </a:r>
            <a:r>
              <a:rPr lang="es-ES" sz="1200" b="1" i="0" kern="1200" dirty="0">
                <a:solidFill>
                  <a:schemeClr val="tx1"/>
                </a:solidFill>
                <a:effectLst/>
                <a:latin typeface="Times New Roman" pitchFamily="18" charset="0"/>
                <a:ea typeface="+mn-ea"/>
                <a:cs typeface="+mn-cs"/>
              </a:rPr>
              <a:t>capacidad de computar</a:t>
            </a:r>
            <a:r>
              <a:rPr lang="es-ES" sz="1200" b="0" i="0" kern="1200" dirty="0">
                <a:solidFill>
                  <a:schemeClr val="tx1"/>
                </a:solidFill>
                <a:effectLst/>
                <a:latin typeface="Times New Roman" pitchFamily="18" charset="0"/>
                <a:ea typeface="+mn-ea"/>
                <a:cs typeface="+mn-cs"/>
              </a:rPr>
              <a:t>, puede </a:t>
            </a:r>
            <a:r>
              <a:rPr lang="es-ES" sz="1200" b="1" i="0" kern="1200" dirty="0">
                <a:solidFill>
                  <a:schemeClr val="tx1"/>
                </a:solidFill>
                <a:effectLst/>
                <a:latin typeface="Times New Roman" pitchFamily="18" charset="0"/>
                <a:ea typeface="+mn-ea"/>
                <a:cs typeface="+mn-cs"/>
              </a:rPr>
              <a:t>funcionar como Coordinador o </a:t>
            </a:r>
            <a:r>
              <a:rPr lang="es-ES" sz="1200" b="1" i="0" kern="1200" dirty="0" err="1">
                <a:solidFill>
                  <a:schemeClr val="tx1"/>
                </a:solidFill>
                <a:effectLst/>
                <a:latin typeface="Times New Roman" pitchFamily="18" charset="0"/>
                <a:ea typeface="+mn-ea"/>
                <a:cs typeface="+mn-cs"/>
              </a:rPr>
              <a:t>Router</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ZigBee</a:t>
            </a:r>
            <a:r>
              <a:rPr lang="es-ES" sz="1200" b="1" i="0" kern="1200" dirty="0">
                <a:solidFill>
                  <a:schemeClr val="tx1"/>
                </a:solidFill>
                <a:effectLst/>
                <a:latin typeface="Times New Roman" pitchFamily="18" charset="0"/>
                <a:ea typeface="+mn-ea"/>
                <a:cs typeface="+mn-cs"/>
              </a:rPr>
              <a:t>, o puede ser usado en dispositivos de red que actúen de interfaz con los usuarios</a:t>
            </a:r>
            <a:r>
              <a:rPr lang="es-ES" sz="1200" b="0" i="0" kern="1200" dirty="0">
                <a:solidFill>
                  <a:schemeClr val="tx1"/>
                </a:solidFill>
                <a:effectLst/>
                <a:latin typeface="Times New Roman" pitchFamily="18" charset="0"/>
                <a:ea typeface="+mn-ea"/>
                <a:cs typeface="+mn-cs"/>
              </a:rPr>
              <a:t>.</a:t>
            </a:r>
          </a:p>
          <a:p>
            <a:endParaRPr lang="es-ES" sz="1200" b="0" i="1"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de funcionalidad reducida</a:t>
            </a:r>
            <a:r>
              <a:rPr lang="es-ES" sz="1200" b="0" i="0" kern="1200" dirty="0">
                <a:solidFill>
                  <a:schemeClr val="tx1"/>
                </a:solidFill>
                <a:effectLst/>
                <a:latin typeface="Times New Roman" pitchFamily="18" charset="0"/>
                <a:ea typeface="+mn-ea"/>
                <a:cs typeface="+mn-cs"/>
              </a:rPr>
              <a:t> (RFD): También conocido como nodo pasivo. Tiene capacidad y funcionalidad limitadas (especificada en el estándar) con el objetivo de conseguir un bajo costo y una gran simplicidad. Básicamente, son los </a:t>
            </a:r>
            <a:r>
              <a:rPr lang="es-ES" sz="1200" b="1" i="0" kern="1200" dirty="0">
                <a:solidFill>
                  <a:schemeClr val="tx1"/>
                </a:solidFill>
                <a:effectLst/>
                <a:latin typeface="Times New Roman" pitchFamily="18" charset="0"/>
                <a:ea typeface="+mn-ea"/>
                <a:cs typeface="+mn-cs"/>
              </a:rPr>
              <a:t>sensores/actuadores de la red</a:t>
            </a:r>
            <a:r>
              <a:rPr lang="es-ES" sz="1200" b="0" i="0" kern="1200" dirty="0">
                <a:solidFill>
                  <a:schemeClr val="tx1"/>
                </a:solidFill>
                <a:effectLst/>
                <a:latin typeface="Times New Roman" pitchFamily="18" charset="0"/>
                <a:ea typeface="+mn-ea"/>
                <a:cs typeface="+mn-cs"/>
              </a:rPr>
              <a:t>.</a:t>
            </a:r>
          </a:p>
          <a:p>
            <a:endParaRPr lang="es-ES" sz="1200" b="0" i="0" kern="1200" dirty="0">
              <a:solidFill>
                <a:schemeClr val="tx1"/>
              </a:solidFill>
              <a:effectLst/>
              <a:latin typeface="Times New Roman" pitchFamily="18" charset="0"/>
              <a:ea typeface="+mn-ea"/>
              <a:cs typeface="+mn-cs"/>
            </a:endParaRPr>
          </a:p>
          <a:p>
            <a:pPr>
              <a:spcBef>
                <a:spcPct val="0"/>
              </a:spcBef>
            </a:pPr>
            <a:endParaRPr lang="es-ES" altLang="es-ES" dirty="0"/>
          </a:p>
        </p:txBody>
      </p:sp>
    </p:spTree>
    <p:extLst>
      <p:ext uri="{BB962C8B-B14F-4D97-AF65-F5344CB8AC3E}">
        <p14:creationId xmlns:p14="http://schemas.microsoft.com/office/powerpoint/2010/main" val="252999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33145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239524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Opera en la frecuencia de 900 Hz.</a:t>
            </a:r>
          </a:p>
          <a:p>
            <a:pPr>
              <a:spcBef>
                <a:spcPct val="0"/>
              </a:spcBef>
            </a:pPr>
            <a:endParaRPr lang="es-ES" altLang="es-ES" dirty="0"/>
          </a:p>
        </p:txBody>
      </p:sp>
    </p:spTree>
    <p:extLst>
      <p:ext uri="{BB962C8B-B14F-4D97-AF65-F5344CB8AC3E}">
        <p14:creationId xmlns:p14="http://schemas.microsoft.com/office/powerpoint/2010/main" val="10470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7505"/>
            <a:ext cx="8229600" cy="1392799"/>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730373"/>
            <a:ext cx="8229600" cy="4837200"/>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 name="Shape 24"/>
          <p:cNvSpPr txBox="1">
            <a:spLocks noGrp="1"/>
          </p:cNvSpPr>
          <p:nvPr>
            <p:ph type="sldNum" idx="13"/>
          </p:nvPr>
        </p:nvSpPr>
        <p:spPr>
          <a:ln/>
        </p:spPr>
        <p:txBody>
          <a:bodyPr/>
          <a:lstStyle>
            <a:lvl1pPr>
              <a:defRPr/>
            </a:lvl1pPr>
          </a:lstStyle>
          <a:p>
            <a:fld id="{6CA3459E-AAC7-4346-9AE8-7070B3C8D659}" type="slidenum">
              <a:rPr lang="es-ES" altLang="es-ES"/>
              <a:pPr/>
              <a:t>‹Nº›</a:t>
            </a:fld>
            <a:endParaRPr lang="es-ES" altLang="es-ES"/>
          </a:p>
        </p:txBody>
      </p:sp>
    </p:spTree>
    <p:extLst>
      <p:ext uri="{BB962C8B-B14F-4D97-AF65-F5344CB8AC3E}">
        <p14:creationId xmlns:p14="http://schemas.microsoft.com/office/powerpoint/2010/main" val="352073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tiff"/><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buFontTx/>
              <a:buNone/>
            </a:pPr>
            <a:r>
              <a:rPr lang="es-AR" altLang="es-ES" sz="4000" b="1" i="1" u="sng" dirty="0">
                <a:solidFill>
                  <a:srgbClr val="333399"/>
                </a:solidFill>
                <a:latin typeface="Arial" charset="0"/>
              </a:rPr>
              <a:t>Unidad 3</a:t>
            </a:r>
          </a:p>
          <a:p>
            <a:pPr marL="0" indent="0" algn="ctr">
              <a:buFontTx/>
              <a:buNone/>
            </a:pPr>
            <a:r>
              <a:rPr lang="es-AR" altLang="es-ES" sz="4000" b="1" i="1" u="sng" dirty="0">
                <a:solidFill>
                  <a:srgbClr val="333399"/>
                </a:solidFill>
                <a:latin typeface="Arial" charset="0"/>
              </a:rPr>
              <a:t>2021</a:t>
            </a:r>
          </a:p>
        </p:txBody>
      </p:sp>
      <p:sp>
        <p:nvSpPr>
          <p:cNvPr id="3075" name="Rectangle 1027"/>
          <p:cNvSpPr>
            <a:spLocks noGrp="1" noChangeArrowheads="1"/>
          </p:cNvSpPr>
          <p:nvPr>
            <p:ph type="ctrTitle" idx="4294967295"/>
          </p:nvPr>
        </p:nvSpPr>
        <p:spPr>
          <a:xfrm>
            <a:off x="684213" y="260648"/>
            <a:ext cx="8064500" cy="3528391"/>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229467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6">
                    <a:lumMod val="10000"/>
                    <a:lumOff val="90000"/>
                  </a:schemeClr>
                </a:solidFill>
                <a:effectLst>
                  <a:outerShdw blurRad="38100" dist="38100" dir="2700000" algn="tl">
                    <a:srgbClr val="000000"/>
                  </a:outerShdw>
                </a:effectLst>
                <a:latin typeface="Arial" charset="0"/>
                <a:sym typeface="Georgia"/>
              </a:rPr>
              <a:t>Dispositivo de función reducida (RFD).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seguridad.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ambiente.</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apertura.</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Humo.</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Proximidad.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Cerraduras.</a:t>
            </a: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82" name="Shape 18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1625121"/>
            <a:ext cx="16478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Shape 18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454" y="2306936"/>
            <a:ext cx="1362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Shape 184"/>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612" y="3817751"/>
            <a:ext cx="17748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156"/>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6842" y="4529533"/>
            <a:ext cx="12969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26199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anim calcmode="lin" valueType="num">
                                      <p:cBhvr>
                                        <p:cTn id="9" dur="1000" fill="hold"/>
                                        <p:tgtEl>
                                          <p:spTgt spid="13314"/>
                                        </p:tgtEl>
                                        <p:attrNameLst>
                                          <p:attrName>style.rotation</p:attrName>
                                        </p:attrNameLst>
                                      </p:cBhvr>
                                      <p:tavLst>
                                        <p:tav tm="0">
                                          <p:val>
                                            <p:fltVal val="90"/>
                                          </p:val>
                                        </p:tav>
                                        <p:tav tm="100000">
                                          <p:val>
                                            <p:fltVal val="0"/>
                                          </p:val>
                                        </p:tav>
                                      </p:tavLst>
                                    </p:anim>
                                    <p:animEffect transition="in" filter="fade">
                                      <p:cBhvr>
                                        <p:cTn id="10" dur="10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1">
                                            <p:bg/>
                                          </p:spTgt>
                                        </p:tgtEl>
                                        <p:attrNameLst>
                                          <p:attrName>style.visibility</p:attrName>
                                        </p:attrNameLst>
                                      </p:cBhvr>
                                      <p:to>
                                        <p:strVal val="visible"/>
                                      </p:to>
                                    </p:set>
                                    <p:anim calcmode="lin" valueType="num">
                                      <p:cBhvr additive="base">
                                        <p:cTn id="15" dur="500" fill="hold"/>
                                        <p:tgtEl>
                                          <p:spTgt spid="181">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181">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
                                            <p:txEl>
                                              <p:pRg st="0" end="0"/>
                                            </p:txEl>
                                          </p:spTgt>
                                        </p:tgtEl>
                                        <p:attrNameLst>
                                          <p:attrName>style.visibility</p:attrName>
                                        </p:attrNameLst>
                                      </p:cBhvr>
                                      <p:to>
                                        <p:strVal val="visible"/>
                                      </p:to>
                                    </p:set>
                                    <p:anim calcmode="lin" valueType="num">
                                      <p:cBhvr additive="base">
                                        <p:cTn id="21"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
                                            <p:txEl>
                                              <p:pRg st="1" end="1"/>
                                            </p:txEl>
                                          </p:spTgt>
                                        </p:tgtEl>
                                        <p:attrNameLst>
                                          <p:attrName>style.visibility</p:attrName>
                                        </p:attrNameLst>
                                      </p:cBhvr>
                                      <p:to>
                                        <p:strVal val="visible"/>
                                      </p:to>
                                    </p:set>
                                    <p:anim calcmode="lin" valueType="num">
                                      <p:cBhvr additive="base">
                                        <p:cTn id="27" dur="500" fill="hold"/>
                                        <p:tgtEl>
                                          <p:spTgt spid="18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
                                            <p:txEl>
                                              <p:pRg st="2" end="2"/>
                                            </p:txEl>
                                          </p:spTgt>
                                        </p:tgtEl>
                                        <p:attrNameLst>
                                          <p:attrName>style.visibility</p:attrName>
                                        </p:attrNameLst>
                                      </p:cBhvr>
                                      <p:to>
                                        <p:strVal val="visible"/>
                                      </p:to>
                                    </p:set>
                                    <p:anim calcmode="lin" valueType="num">
                                      <p:cBhvr additive="base">
                                        <p:cTn id="33" dur="500" fill="hold"/>
                                        <p:tgtEl>
                                          <p:spTgt spid="18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
                                            <p:txEl>
                                              <p:pRg st="3" end="3"/>
                                            </p:txEl>
                                          </p:spTgt>
                                        </p:tgtEl>
                                        <p:attrNameLst>
                                          <p:attrName>style.visibility</p:attrName>
                                        </p:attrNameLst>
                                      </p:cBhvr>
                                      <p:to>
                                        <p:strVal val="visible"/>
                                      </p:to>
                                    </p:set>
                                    <p:anim calcmode="lin" valueType="num">
                                      <p:cBhvr additive="base">
                                        <p:cTn id="39" dur="500" fill="hold"/>
                                        <p:tgtEl>
                                          <p:spTgt spid="18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
                                            <p:txEl>
                                              <p:pRg st="4" end="4"/>
                                            </p:txEl>
                                          </p:spTgt>
                                        </p:tgtEl>
                                        <p:attrNameLst>
                                          <p:attrName>style.visibility</p:attrName>
                                        </p:attrNameLst>
                                      </p:cBhvr>
                                      <p:to>
                                        <p:strVal val="visible"/>
                                      </p:to>
                                    </p:set>
                                    <p:anim calcmode="lin" valueType="num">
                                      <p:cBhvr additive="base">
                                        <p:cTn id="45" dur="500" fill="hold"/>
                                        <p:tgtEl>
                                          <p:spTgt spid="18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1">
                                            <p:txEl>
                                              <p:pRg st="5" end="5"/>
                                            </p:txEl>
                                          </p:spTgt>
                                        </p:tgtEl>
                                        <p:attrNameLst>
                                          <p:attrName>style.visibility</p:attrName>
                                        </p:attrNameLst>
                                      </p:cBhvr>
                                      <p:to>
                                        <p:strVal val="visible"/>
                                      </p:to>
                                    </p:set>
                                    <p:anim calcmode="lin" valueType="num">
                                      <p:cBhvr additive="base">
                                        <p:cTn id="51" dur="500" fill="hold"/>
                                        <p:tgtEl>
                                          <p:spTgt spid="18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1">
                                            <p:txEl>
                                              <p:pRg st="5" end="5"/>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83"/>
                                        </p:tgtEl>
                                        <p:attrNameLst>
                                          <p:attrName>style.visibility</p:attrName>
                                        </p:attrNameLst>
                                      </p:cBhvr>
                                      <p:to>
                                        <p:strVal val="visible"/>
                                      </p:to>
                                    </p:set>
                                    <p:animEffect transition="in" filter="fade">
                                      <p:cBhvr>
                                        <p:cTn id="56" dur="1500"/>
                                        <p:tgtEl>
                                          <p:spTgt spid="183"/>
                                        </p:tgtEl>
                                      </p:cBhvr>
                                    </p:animEffect>
                                  </p:childTnLst>
                                </p:cTn>
                              </p:par>
                            </p:childTnLst>
                          </p:cTn>
                        </p:par>
                        <p:par>
                          <p:cTn id="57" fill="hold" nodeType="afterGroup">
                            <p:stCondLst>
                              <p:cond delay="2000"/>
                            </p:stCondLst>
                            <p:childTnLst>
                              <p:par>
                                <p:cTn id="58" presetID="10" presetClass="entr" presetSubtype="0" fill="hold" nodeType="afterEffect">
                                  <p:stCondLst>
                                    <p:cond delay="0"/>
                                  </p:stCondLst>
                                  <p:childTnLst>
                                    <p:set>
                                      <p:cBhvr>
                                        <p:cTn id="59" dur="1" fill="hold">
                                          <p:stCondLst>
                                            <p:cond delay="0"/>
                                          </p:stCondLst>
                                        </p:cTn>
                                        <p:tgtEl>
                                          <p:spTgt spid="182"/>
                                        </p:tgtEl>
                                        <p:attrNameLst>
                                          <p:attrName>style.visibility</p:attrName>
                                        </p:attrNameLst>
                                      </p:cBhvr>
                                      <p:to>
                                        <p:strVal val="visible"/>
                                      </p:to>
                                    </p:set>
                                    <p:animEffect transition="in" filter="fade">
                                      <p:cBhvr>
                                        <p:cTn id="60" dur="1800"/>
                                        <p:tgtEl>
                                          <p:spTgt spid="182"/>
                                        </p:tgtEl>
                                      </p:cBhvr>
                                    </p:animEffect>
                                  </p:childTnLst>
                                </p:cTn>
                              </p:par>
                            </p:childTnLst>
                          </p:cTn>
                        </p:par>
                        <p:par>
                          <p:cTn id="61" fill="hold" nodeType="afterGroup">
                            <p:stCondLst>
                              <p:cond delay="3800"/>
                            </p:stCondLst>
                            <p:childTnLst>
                              <p:par>
                                <p:cTn id="62" presetID="10" presetClass="entr" presetSubtype="0" fill="hold" nodeType="afterEffect">
                                  <p:stCondLst>
                                    <p:cond delay="0"/>
                                  </p:stCondLst>
                                  <p:childTnLst>
                                    <p:set>
                                      <p:cBhvr>
                                        <p:cTn id="63" dur="1" fill="hold">
                                          <p:stCondLst>
                                            <p:cond delay="0"/>
                                          </p:stCondLst>
                                        </p:cTn>
                                        <p:tgtEl>
                                          <p:spTgt spid="184"/>
                                        </p:tgtEl>
                                        <p:attrNameLst>
                                          <p:attrName>style.visibility</p:attrName>
                                        </p:attrNameLst>
                                      </p:cBhvr>
                                      <p:to>
                                        <p:strVal val="visible"/>
                                      </p:to>
                                    </p:set>
                                    <p:animEffect transition="in" filter="fade">
                                      <p:cBhvr>
                                        <p:cTn id="64" dur="2400"/>
                                        <p:tgtEl>
                                          <p:spTgt spid="184"/>
                                        </p:tgtEl>
                                      </p:cBhvr>
                                    </p:animEffect>
                                  </p:childTnLst>
                                </p:cTn>
                              </p:par>
                            </p:childTnLst>
                          </p:cTn>
                        </p:par>
                        <p:par>
                          <p:cTn id="65" fill="hold">
                            <p:stCondLst>
                              <p:cond delay="62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8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4" name="Shape 14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0859"/>
            <a:ext cx="8229600" cy="4996338"/>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66074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3794" name="Picture 2" descr="Pila de protocolos IEEE 1451.5‐ZigBe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12" y="1916832"/>
            <a:ext cx="7710175" cy="398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24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5" name="Imagen 4"/>
          <p:cNvPicPr>
            <a:picLocks noChangeAspect="1"/>
          </p:cNvPicPr>
          <p:nvPr/>
        </p:nvPicPr>
        <p:blipFill>
          <a:blip r:embed="rId2"/>
          <a:stretch>
            <a:fillRect/>
          </a:stretch>
        </p:blipFill>
        <p:spPr>
          <a:xfrm>
            <a:off x="251520" y="1730373"/>
            <a:ext cx="8435280" cy="493005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42238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29700" name="Picture 4" descr="TI IV - 2020: ¿Qué es la domó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73" y="1844824"/>
            <a:ext cx="7726053" cy="478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 Medicina –</a:t>
            </a:r>
            <a:r>
              <a:rPr lang="es-ES" altLang="es-ES" sz="18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diagrama de arquitectura</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2770" name="Picture 2" descr="Arquitectura ZigBee Health Care (46).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645009"/>
            <a:ext cx="7560840" cy="507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60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144000" cy="1233003"/>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Z-WAVE</a:t>
            </a:r>
          </a:p>
        </p:txBody>
      </p:sp>
      <p:sp>
        <p:nvSpPr>
          <p:cNvPr id="147" name="Shape 147"/>
          <p:cNvSpPr txBox="1">
            <a:spLocks noGrp="1"/>
          </p:cNvSpPr>
          <p:nvPr>
            <p:ph type="body" idx="1"/>
          </p:nvPr>
        </p:nvSpPr>
        <p:spPr>
          <a:xfrm>
            <a:off x="0" y="1556792"/>
            <a:ext cx="9036496" cy="4806507"/>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Protocolo de Malla para Domótica</a:t>
            </a:r>
          </a:p>
          <a:p>
            <a:pPr algn="just">
              <a:lnSpc>
                <a:spcPct val="90000"/>
              </a:lnSpc>
              <a:spcBef>
                <a:spcPct val="20000"/>
              </a:spcBef>
              <a:buFont typeface="Wingdings" panose="05000000000000000000" pitchFamily="2" charset="2"/>
              <a:buChar char="v"/>
            </a:pPr>
            <a:r>
              <a:rPr lang="es" sz="2800" b="1" i="1" dirty="0">
                <a:solidFill>
                  <a:schemeClr val="accent2">
                    <a:lumMod val="10000"/>
                    <a:lumOff val="90000"/>
                  </a:schemeClr>
                </a:solidFill>
                <a:effectLst>
                  <a:outerShdw blurRad="38100" dist="38100" dir="2700000" algn="tl">
                    <a:srgbClr val="000000"/>
                  </a:outerShdw>
                </a:effectLst>
                <a:latin typeface="Arial" charset="0"/>
                <a:sym typeface="Georgia"/>
              </a:rPr>
              <a:t>No Estandarizado</a:t>
            </a: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Para una Celda  de Comunicaci</a:t>
            </a:r>
            <a:r>
              <a:rPr lang="es-ES" sz="2800" b="1" i="1" dirty="0" err="1">
                <a:effectLst>
                  <a:outerShdw blurRad="38100" dist="38100" dir="2700000" algn="tl">
                    <a:srgbClr val="000000"/>
                  </a:outerShdw>
                </a:effectLst>
                <a:latin typeface="Arial" charset="0"/>
                <a:sym typeface="Georgia"/>
              </a:rPr>
              <a:t>ó</a:t>
            </a:r>
            <a:r>
              <a:rPr lang="es" sz="2800" b="1" i="1" dirty="0">
                <a:effectLst>
                  <a:outerShdw blurRad="38100" dist="38100" dir="2700000" algn="tl">
                    <a:srgbClr val="000000"/>
                  </a:outerShdw>
                </a:effectLst>
                <a:latin typeface="Arial" charset="0"/>
                <a:sym typeface="Georgia"/>
              </a:rPr>
              <a:t>n de 40 M </a:t>
            </a:r>
          </a:p>
          <a:p>
            <a:pPr algn="just">
              <a:lnSpc>
                <a:spcPct val="90000"/>
              </a:lnSpc>
              <a:spcBef>
                <a:spcPct val="20000"/>
              </a:spcBef>
              <a:buFont typeface="Wingdings" panose="05000000000000000000" pitchFamily="2" charset="2"/>
              <a:buChar char="v"/>
            </a:pPr>
            <a:r>
              <a:rPr lang="es-ES" sz="2800" b="1" i="1" dirty="0">
                <a:solidFill>
                  <a:schemeClr val="accent2">
                    <a:lumMod val="10000"/>
                    <a:lumOff val="90000"/>
                  </a:schemeClr>
                </a:solidFill>
                <a:effectLst>
                  <a:outerShdw blurRad="38100" dist="38100" dir="2700000" algn="tl">
                    <a:srgbClr val="000000"/>
                  </a:outerShdw>
                </a:effectLst>
                <a:latin typeface="Arial" charset="0"/>
              </a:rPr>
              <a:t>Para enlaces P2P hasta 30 metros</a:t>
            </a:r>
          </a:p>
          <a:p>
            <a:pPr algn="just">
              <a:lnSpc>
                <a:spcPct val="90000"/>
              </a:lnSpc>
              <a:spcBef>
                <a:spcPct val="20000"/>
              </a:spcBef>
              <a:buFont typeface="Wingdings" panose="05000000000000000000" pitchFamily="2" charset="2"/>
              <a:buChar char="v"/>
            </a:pPr>
            <a:r>
              <a:rPr lang="es-ES" sz="2800" b="1" i="1" dirty="0">
                <a:solidFill>
                  <a:schemeClr val="accent2">
                    <a:lumMod val="10000"/>
                    <a:lumOff val="90000"/>
                  </a:schemeClr>
                </a:solidFill>
                <a:effectLst>
                  <a:outerShdw blurRad="38100" dist="38100" dir="2700000" algn="tl">
                    <a:srgbClr val="000000"/>
                  </a:outerShdw>
                </a:effectLst>
                <a:latin typeface="Arial" charset="0"/>
              </a:rPr>
              <a:t>Alcanzan rangos efectivos de hasta 100 mts. </a:t>
            </a:r>
            <a:endParaRPr lang="es" sz="2800"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Velocidad de transmisión entre 40 Kbps.</a:t>
            </a:r>
          </a:p>
          <a:p>
            <a:pPr marL="361950" lvl="1" indent="-361950">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Frecuencia 900 Mhz.</a:t>
            </a:r>
          </a:p>
          <a:p>
            <a:pPr marL="361950" lvl="1" indent="-361950">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ea typeface="+mn-ea"/>
                <a:cs typeface="+mn-cs"/>
                <a:sym typeface="Georgia"/>
              </a:rPr>
              <a:t>Opera con redes de  2 a 232 Dispositivos.</a:t>
            </a:r>
          </a:p>
          <a:p>
            <a:pPr marL="361950" lvl="1" indent="-361950">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Seguridad AES-128.</a:t>
            </a:r>
          </a:p>
          <a:p>
            <a:pPr lvl="1">
              <a:spcBef>
                <a:spcPct val="20000"/>
              </a:spcBef>
              <a:buFont typeface="Wingdings" panose="05000000000000000000" pitchFamily="2" charset="2"/>
              <a:buChar char="v"/>
            </a:pPr>
            <a:endParaRPr lang="es" sz="3200" dirty="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092" y="241722"/>
            <a:ext cx="1989138" cy="765004"/>
          </a:xfrm>
          <a:prstGeom prst="rect">
            <a:avLst/>
          </a:prstGeom>
          <a:solidFill>
            <a:schemeClr val="tx1"/>
          </a:solidFill>
          <a:ln>
            <a:noFill/>
          </a:ln>
        </p:spPr>
      </p:pic>
    </p:spTree>
    <p:extLst>
      <p:ext uri="{BB962C8B-B14F-4D97-AF65-F5344CB8AC3E}">
        <p14:creationId xmlns:p14="http://schemas.microsoft.com/office/powerpoint/2010/main" val="23306647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bg/>
                                          </p:spTgt>
                                        </p:tgtEl>
                                        <p:attrNameLst>
                                          <p:attrName>style.visibility</p:attrName>
                                        </p:attrNameLst>
                                      </p:cBhvr>
                                      <p:to>
                                        <p:strVal val="visible"/>
                                      </p:to>
                                    </p:set>
                                    <p:animEffect transition="in" filter="randombar(horizontal)">
                                      <p:cBhvr>
                                        <p:cTn id="20" dur="500"/>
                                        <p:tgtEl>
                                          <p:spTgt spid="147">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5" dur="500"/>
                                        <p:tgtEl>
                                          <p:spTgt spid="14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30" dur="500"/>
                                        <p:tgtEl>
                                          <p:spTgt spid="14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5" dur="500"/>
                                        <p:tgtEl>
                                          <p:spTgt spid="14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40" dur="500"/>
                                        <p:tgtEl>
                                          <p:spTgt spid="14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45" dur="500"/>
                                        <p:tgtEl>
                                          <p:spTgt spid="14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47">
                                            <p:txEl>
                                              <p:pRg st="5" end="5"/>
                                            </p:txEl>
                                          </p:spTgt>
                                        </p:tgtEl>
                                        <p:attrNameLst>
                                          <p:attrName>style.visibility</p:attrName>
                                        </p:attrNameLst>
                                      </p:cBhvr>
                                      <p:to>
                                        <p:strVal val="visible"/>
                                      </p:to>
                                    </p:set>
                                    <p:animEffect transition="in" filter="randombar(horizontal)">
                                      <p:cBhvr>
                                        <p:cTn id="50" dur="500"/>
                                        <p:tgtEl>
                                          <p:spTgt spid="147">
                                            <p:txEl>
                                              <p:pRg st="5" end="5"/>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47">
                                            <p:txEl>
                                              <p:pRg st="6" end="6"/>
                                            </p:txEl>
                                          </p:spTgt>
                                        </p:tgtEl>
                                        <p:attrNameLst>
                                          <p:attrName>style.visibility</p:attrName>
                                        </p:attrNameLst>
                                      </p:cBhvr>
                                      <p:to>
                                        <p:strVal val="visible"/>
                                      </p:to>
                                    </p:set>
                                    <p:animEffect transition="in" filter="randombar(horizontal)">
                                      <p:cBhvr>
                                        <p:cTn id="53" dur="500"/>
                                        <p:tgtEl>
                                          <p:spTgt spid="147">
                                            <p:txEl>
                                              <p:pRg st="6" end="6"/>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47">
                                            <p:txEl>
                                              <p:pRg st="7" end="7"/>
                                            </p:txEl>
                                          </p:spTgt>
                                        </p:tgtEl>
                                        <p:attrNameLst>
                                          <p:attrName>style.visibility</p:attrName>
                                        </p:attrNameLst>
                                      </p:cBhvr>
                                      <p:to>
                                        <p:strVal val="visible"/>
                                      </p:to>
                                    </p:set>
                                    <p:animEffect transition="in" filter="randombar(horizontal)">
                                      <p:cBhvr>
                                        <p:cTn id="56" dur="500"/>
                                        <p:tgtEl>
                                          <p:spTgt spid="147">
                                            <p:txEl>
                                              <p:pRg st="7" end="7"/>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7">
                                            <p:txEl>
                                              <p:pRg st="8" end="8"/>
                                            </p:txEl>
                                          </p:spTgt>
                                        </p:tgtEl>
                                        <p:attrNameLst>
                                          <p:attrName>style.visibility</p:attrName>
                                        </p:attrNameLst>
                                      </p:cBhvr>
                                      <p:to>
                                        <p:strVal val="visible"/>
                                      </p:to>
                                    </p:set>
                                    <p:animEffect transition="in" filter="randombar(horizontal)">
                                      <p:cBhvr>
                                        <p:cTn id="59" dur="500"/>
                                        <p:tgtEl>
                                          <p:spTgt spid="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144000" cy="9629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Z-WAVE</a:t>
            </a: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442" y="134754"/>
            <a:ext cx="1989138" cy="765004"/>
          </a:xfrm>
          <a:prstGeom prst="rect">
            <a:avLst/>
          </a:prstGeom>
          <a:solidFill>
            <a:schemeClr val="tx1"/>
          </a:solidFill>
          <a:ln>
            <a:noFill/>
          </a:ln>
        </p:spPr>
      </p:pic>
      <p:pic>
        <p:nvPicPr>
          <p:cNvPr id="3" name="Imagen 2"/>
          <p:cNvPicPr>
            <a:picLocks noChangeAspect="1"/>
          </p:cNvPicPr>
          <p:nvPr/>
        </p:nvPicPr>
        <p:blipFill>
          <a:blip r:embed="rId4"/>
          <a:stretch>
            <a:fillRect/>
          </a:stretch>
        </p:blipFill>
        <p:spPr>
          <a:xfrm>
            <a:off x="251520" y="1196751"/>
            <a:ext cx="8640960" cy="547260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7919402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sp>
        <p:nvSpPr>
          <p:cNvPr id="147" name="Shape 147"/>
          <p:cNvSpPr txBox="1">
            <a:spLocks noGrp="1"/>
          </p:cNvSpPr>
          <p:nvPr>
            <p:ph type="body" idx="1"/>
          </p:nvPr>
        </p:nvSpPr>
        <p:spPr>
          <a:xfrm>
            <a:off x="179512" y="980728"/>
            <a:ext cx="8856984" cy="587727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ES" dirty="0"/>
              <a:t> </a:t>
            </a:r>
            <a:r>
              <a:rPr lang="es-ES" b="1" i="1" dirty="0">
                <a:effectLst>
                  <a:outerShdw blurRad="38100" dist="38100" dir="2700000" algn="tl">
                    <a:srgbClr val="000000"/>
                  </a:outerShdw>
                </a:effectLst>
                <a:latin typeface="Arial" charset="0"/>
              </a:rPr>
              <a:t>Tecnología de comunicación inalámbrica, de corto alcance y alta frecuencia que permite el intercambio de datos entre dispositivos.</a:t>
            </a:r>
            <a:endParaRPr lang="es"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solidFill>
                  <a:schemeClr val="accent2">
                    <a:lumMod val="10000"/>
                    <a:lumOff val="90000"/>
                  </a:schemeClr>
                </a:solidFill>
                <a:effectLst>
                  <a:outerShdw blurRad="38100" dist="38100" dir="2700000" algn="tl">
                    <a:srgbClr val="000000"/>
                  </a:outerShdw>
                </a:effectLst>
                <a:latin typeface="Arial" charset="0"/>
              </a:rPr>
              <a:t>Se comunica mediante inducción en un campo magnético, en donde dos antenas de espiral son colocadas dentro de sus respectivos campos cercanos.</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effectLst>
                  <a:outerShdw blurRad="38100" dist="38100" dir="2700000" algn="tl">
                    <a:srgbClr val="000000"/>
                  </a:outerShdw>
                </a:effectLst>
                <a:latin typeface="Arial" charset="0"/>
              </a:rPr>
              <a:t>Modos de Funcionamiento</a:t>
            </a:r>
            <a:r>
              <a:rPr lang="es" b="1" i="1" dirty="0">
                <a:effectLst>
                  <a:outerShdw blurRad="38100" dist="38100" dir="2700000" algn="tl">
                    <a:srgbClr val="000000"/>
                  </a:outerShdw>
                </a:effectLst>
                <a:latin typeface="Arial" charset="0"/>
                <a:sym typeface="Georgia"/>
              </a:rPr>
              <a:t>:</a:t>
            </a:r>
          </a:p>
          <a:p>
            <a:pPr lvl="1"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Activo</a:t>
            </a:r>
          </a:p>
          <a:p>
            <a:pPr lvl="1"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Pasivo</a:t>
            </a: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spTree>
    <p:extLst>
      <p:ext uri="{BB962C8B-B14F-4D97-AF65-F5344CB8AC3E}">
        <p14:creationId xmlns:p14="http://schemas.microsoft.com/office/powerpoint/2010/main" val="37258175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randombar(horizontal)">
                                      <p:cBhvr>
                                        <p:cTn id="15" dur="5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0" dur="5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25" dur="5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0" dur="500"/>
                                        <p:tgtEl>
                                          <p:spTgt spid="147">
                                            <p:txEl>
                                              <p:pRg st="2" end="2"/>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33" dur="500"/>
                                        <p:tgtEl>
                                          <p:spTgt spid="147">
                                            <p:txEl>
                                              <p:pRg st="3" end="3"/>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36" dur="500"/>
                                        <p:tgtEl>
                                          <p:spTgt spid="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35842" name="Picture 2" descr="Usos de la tecnología NFC mediante Tags – TecnoIn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99" y="2018865"/>
            <a:ext cx="4200401" cy="2820270"/>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pic>
        <p:nvPicPr>
          <p:cNvPr id="35844" name="Picture 4" descr="App Móvil: NFC, la nueva tendencia de los Smartphones - Blog Solby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556792"/>
            <a:ext cx="3024336" cy="1695451"/>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pic>
        <p:nvPicPr>
          <p:cNvPr id="35846" name="Picture 6" descr="Ideas para aprovechar al máximo los recursos del NFC en el móvi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034" y="3645024"/>
            <a:ext cx="3024336" cy="2820270"/>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69190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3645024"/>
            <a:ext cx="9144000" cy="2978026"/>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lnSpc>
                <a:spcPct val="90000"/>
              </a:lnSpc>
              <a:buFontTx/>
              <a:buNone/>
            </a:pPr>
            <a:r>
              <a:rPr lang="es-ES_tradnl" altLang="es-ES" sz="2800" b="1" i="1" dirty="0">
                <a:solidFill>
                  <a:srgbClr val="333399"/>
                </a:solidFill>
                <a:latin typeface="Arial" charset="0"/>
              </a:rPr>
              <a:t>Mg. PABLO ALEJANDRO LENA</a:t>
            </a:r>
          </a:p>
          <a:p>
            <a:pPr marL="0" indent="0" algn="ctr">
              <a:lnSpc>
                <a:spcPct val="90000"/>
              </a:lnSpc>
              <a:buNone/>
            </a:pPr>
            <a:r>
              <a:rPr lang="es-ES_tradnl" altLang="es-ES" sz="2800" b="1" i="1" dirty="0">
                <a:solidFill>
                  <a:srgbClr val="333399"/>
                </a:solidFill>
                <a:latin typeface="Arial" charset="0"/>
              </a:rPr>
              <a:t>plena@unlam.edu.ar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altLang="es-ES" sz="2800" b="1" i="1" dirty="0">
                <a:solidFill>
                  <a:srgbClr val="333399"/>
                </a:solidFill>
                <a:latin typeface="Arial" charset="0"/>
              </a:rPr>
              <a:t>          </a:t>
            </a:r>
          </a:p>
          <a:p>
            <a:pPr marL="0" indent="0" algn="ctr">
              <a:lnSpc>
                <a:spcPct val="90000"/>
              </a:lnSpc>
              <a:buFontTx/>
              <a:buNone/>
            </a:pPr>
            <a:r>
              <a:rPr lang="es-AR" altLang="es-ES" sz="3600" b="1" i="1" u="sng" dirty="0">
                <a:solidFill>
                  <a:srgbClr val="333399"/>
                </a:solidFill>
                <a:latin typeface="Arial" charset="0"/>
              </a:rPr>
              <a:t>2021</a:t>
            </a:r>
          </a:p>
        </p:txBody>
      </p:sp>
      <p:sp>
        <p:nvSpPr>
          <p:cNvPr id="4099" name="Rectangle 3"/>
          <p:cNvSpPr>
            <a:spLocks noGrp="1" noChangeArrowheads="1"/>
          </p:cNvSpPr>
          <p:nvPr>
            <p:ph type="ctrTitle" idx="4294967295"/>
          </p:nvPr>
        </p:nvSpPr>
        <p:spPr>
          <a:xfrm>
            <a:off x="395288" y="116632"/>
            <a:ext cx="8496300" cy="3312368"/>
          </a:xfrm>
          <a:solidFill>
            <a:schemeClr val="accent2">
              <a:lumMod val="10000"/>
              <a:lumOff val="90000"/>
            </a:schemeClr>
          </a:solidFill>
          <a:ln w="7620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168363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sp>
        <p:nvSpPr>
          <p:cNvPr id="147" name="Shape 147"/>
          <p:cNvSpPr txBox="1">
            <a:spLocks noGrp="1"/>
          </p:cNvSpPr>
          <p:nvPr>
            <p:ph type="body" idx="1"/>
          </p:nvPr>
        </p:nvSpPr>
        <p:spPr>
          <a:xfrm>
            <a:off x="179512" y="980728"/>
            <a:ext cx="8856984" cy="587727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ES" b="1" i="1" dirty="0">
                <a:solidFill>
                  <a:schemeClr val="accent2">
                    <a:lumMod val="10000"/>
                    <a:lumOff val="90000"/>
                  </a:schemeClr>
                </a:solidFill>
                <a:effectLst>
                  <a:outerShdw blurRad="38100" dist="38100" dir="2700000" algn="tl">
                    <a:srgbClr val="000000"/>
                  </a:outerShdw>
                </a:effectLst>
                <a:latin typeface="Arial" charset="0"/>
              </a:rPr>
              <a:t> Puede funcionar a diversas velocidades como 106, 212, 424 u 848 Kbit/s.</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effectLst>
                  <a:outerShdw blurRad="38100" dist="38100" dir="2700000" algn="tl">
                    <a:srgbClr val="000000"/>
                  </a:outerShdw>
                </a:effectLst>
                <a:latin typeface="Arial" charset="0"/>
              </a:rPr>
              <a:t>Las dos partes pueden ponerse de acuerdo de a qué velocidad trabajar y reajustar el parámetro en cualquier instante de la comunicación.</a:t>
            </a:r>
          </a:p>
          <a:p>
            <a:r>
              <a:rPr lang="es-ES" b="1" i="1" dirty="0">
                <a:solidFill>
                  <a:schemeClr val="accent2">
                    <a:lumMod val="10000"/>
                    <a:lumOff val="90000"/>
                  </a:schemeClr>
                </a:solidFill>
                <a:effectLst>
                  <a:outerShdw blurRad="38100" dist="38100" dir="2700000" algn="tl">
                    <a:srgbClr val="000000"/>
                  </a:outerShdw>
                </a:effectLst>
                <a:latin typeface="Arial" charset="0"/>
              </a:rPr>
              <a:t>El sistema se compone de los siguientes elementos:</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NFC </a:t>
            </a:r>
            <a:r>
              <a:rPr lang="es-ES" sz="2800" b="1" i="1" dirty="0" err="1">
                <a:solidFill>
                  <a:schemeClr val="accent2">
                    <a:lumMod val="10000"/>
                    <a:lumOff val="90000"/>
                  </a:schemeClr>
                </a:solidFill>
                <a:effectLst>
                  <a:outerShdw blurRad="38100" dist="38100" dir="2700000" algn="tl">
                    <a:srgbClr val="000000"/>
                  </a:outerShdw>
                </a:effectLst>
                <a:latin typeface="Arial" charset="0"/>
              </a:rPr>
              <a:t>Contactless</a:t>
            </a:r>
            <a:r>
              <a:rPr lang="es-ES" sz="2800" b="1" i="1" dirty="0">
                <a:solidFill>
                  <a:schemeClr val="accent2">
                    <a:lumMod val="10000"/>
                    <a:lumOff val="90000"/>
                  </a:schemeClr>
                </a:solidFill>
                <a:effectLst>
                  <a:outerShdw blurRad="38100" dist="38100" dir="2700000" algn="tl">
                    <a:srgbClr val="000000"/>
                  </a:outerShdw>
                </a:effectLst>
                <a:latin typeface="Arial" charset="0"/>
              </a:rPr>
              <a:t> Front-</a:t>
            </a:r>
            <a:r>
              <a:rPr lang="es-ES" sz="2800" b="1" i="1" dirty="0" err="1">
                <a:solidFill>
                  <a:schemeClr val="accent2">
                    <a:lumMod val="10000"/>
                    <a:lumOff val="90000"/>
                  </a:schemeClr>
                </a:solidFill>
                <a:effectLst>
                  <a:outerShdw blurRad="38100" dist="38100" dir="2700000" algn="tl">
                    <a:srgbClr val="000000"/>
                  </a:outerShdw>
                </a:effectLst>
                <a:latin typeface="Arial" charset="0"/>
              </a:rPr>
              <a:t>End</a:t>
            </a:r>
            <a:r>
              <a:rPr lang="es-ES" sz="2800" b="1" i="1" dirty="0">
                <a:solidFill>
                  <a:schemeClr val="accent2">
                    <a:lumMod val="10000"/>
                    <a:lumOff val="90000"/>
                  </a:schemeClr>
                </a:solidFill>
                <a:effectLst>
                  <a:outerShdw blurRad="38100" dist="38100" dir="2700000" algn="tl">
                    <a:srgbClr val="000000"/>
                  </a:outerShdw>
                </a:effectLst>
                <a:latin typeface="Arial" charset="0"/>
              </a:rPr>
              <a:t> (NFC CLF)</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Una antena RFID</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Controlador NFC para las transacciones</a:t>
            </a:r>
            <a:endParaRPr lang="es"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spTree>
    <p:extLst>
      <p:ext uri="{BB962C8B-B14F-4D97-AF65-F5344CB8AC3E}">
        <p14:creationId xmlns:p14="http://schemas.microsoft.com/office/powerpoint/2010/main" val="24316168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randombar(horizontal)">
                                      <p:cBhvr>
                                        <p:cTn id="15" dur="5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0" dur="5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25" dur="5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0" dur="500"/>
                                        <p:tgtEl>
                                          <p:spTgt spid="14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35" dur="500"/>
                                        <p:tgtEl>
                                          <p:spTgt spid="14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40" dur="500"/>
                                        <p:tgtEl>
                                          <p:spTgt spid="14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47">
                                            <p:txEl>
                                              <p:pRg st="5" end="5"/>
                                            </p:txEl>
                                          </p:spTgt>
                                        </p:tgtEl>
                                        <p:attrNameLst>
                                          <p:attrName>style.visibility</p:attrName>
                                        </p:attrNameLst>
                                      </p:cBhvr>
                                      <p:to>
                                        <p:strVal val="visible"/>
                                      </p:to>
                                    </p:set>
                                    <p:animEffect transition="in" filter="randombar(horizontal)">
                                      <p:cBhvr>
                                        <p:cTn id="45" dur="500"/>
                                        <p:tgtEl>
                                          <p:spTgt spid="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34818" name="Picture 2" descr="Tutorial Near Field Communication (N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052736"/>
            <a:ext cx="7560840" cy="567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287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2" name="Imagen 1"/>
          <p:cNvPicPr>
            <a:picLocks noChangeAspect="1"/>
          </p:cNvPicPr>
          <p:nvPr/>
        </p:nvPicPr>
        <p:blipFill>
          <a:blip r:embed="rId3"/>
          <a:stretch>
            <a:fillRect/>
          </a:stretch>
        </p:blipFill>
        <p:spPr>
          <a:xfrm>
            <a:off x="311566" y="1196752"/>
            <a:ext cx="8520868" cy="5328592"/>
          </a:xfrm>
          <a:prstGeom prst="rect">
            <a:avLst/>
          </a:prstGeom>
          <a:ln w="76200">
            <a:solidFill>
              <a:schemeClr val="accent2">
                <a:lumMod val="10000"/>
                <a:lumOff val="90000"/>
              </a:schemeClr>
            </a:solidFill>
          </a:ln>
        </p:spPr>
      </p:pic>
    </p:spTree>
    <p:extLst>
      <p:ext uri="{BB962C8B-B14F-4D97-AF65-F5344CB8AC3E}">
        <p14:creationId xmlns:p14="http://schemas.microsoft.com/office/powerpoint/2010/main" val="20495379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685800" y="260648"/>
            <a:ext cx="7772400" cy="1143000"/>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r>
              <a:rPr lang="es-ES" altLang="es-ES" sz="3600" b="1" i="1" dirty="0" err="1">
                <a:solidFill>
                  <a:schemeClr val="accent6">
                    <a:lumMod val="10000"/>
                    <a:lumOff val="90000"/>
                  </a:schemeClr>
                </a:solidFill>
                <a:effectLst>
                  <a:outerShdw blurRad="38100" dist="38100" dir="2700000" algn="tl">
                    <a:srgbClr val="000000"/>
                  </a:outerShdw>
                </a:effectLst>
                <a:latin typeface="Arial" charset="0"/>
              </a:rPr>
              <a:t>Jammer</a:t>
            </a:r>
            <a:r>
              <a:rPr lang="es-ES" altLang="es-ES" sz="3600" b="1" i="1" dirty="0">
                <a:solidFill>
                  <a:schemeClr val="accent6">
                    <a:lumMod val="10000"/>
                    <a:lumOff val="90000"/>
                  </a:schemeClr>
                </a:solidFill>
                <a:effectLst>
                  <a:outerShdw blurRad="38100" dist="38100" dir="2700000" algn="tl">
                    <a:srgbClr val="000000"/>
                  </a:outerShdw>
                </a:effectLst>
                <a:latin typeface="Arial" charset="0"/>
              </a:rPr>
              <a:t> – Inhibidor de Señales</a:t>
            </a:r>
          </a:p>
        </p:txBody>
      </p:sp>
      <p:pic>
        <p:nvPicPr>
          <p:cNvPr id="2" name="Imagen 1">
            <a:extLst>
              <a:ext uri="{FF2B5EF4-FFF2-40B4-BE49-F238E27FC236}">
                <a16:creationId xmlns:a16="http://schemas.microsoft.com/office/drawing/2014/main" id="{8D0858F8-2C3B-4EAD-8509-6CC3A9D51FD8}"/>
              </a:ext>
            </a:extLst>
          </p:cNvPr>
          <p:cNvPicPr>
            <a:picLocks noChangeAspect="1"/>
          </p:cNvPicPr>
          <p:nvPr/>
        </p:nvPicPr>
        <p:blipFill>
          <a:blip r:embed="rId3"/>
          <a:stretch>
            <a:fillRect/>
          </a:stretch>
        </p:blipFill>
        <p:spPr>
          <a:xfrm>
            <a:off x="109652" y="1717326"/>
            <a:ext cx="1429464" cy="3218762"/>
          </a:xfrm>
          <a:prstGeom prst="rect">
            <a:avLst/>
          </a:prstGeom>
          <a:solidFill>
            <a:schemeClr val="bg1"/>
          </a:solidFill>
          <a:ln w="76200" cap="flat">
            <a:solidFill>
              <a:schemeClr val="bg1">
                <a:lumMod val="20000"/>
                <a:lumOff val="80000"/>
              </a:schemeClr>
            </a:solidFill>
          </a:ln>
        </p:spPr>
      </p:pic>
      <p:sp>
        <p:nvSpPr>
          <p:cNvPr id="147" name="Shape 147"/>
          <p:cNvSpPr txBox="1">
            <a:spLocks noGrp="1"/>
          </p:cNvSpPr>
          <p:nvPr>
            <p:ph sz="half" idx="2"/>
          </p:nvPr>
        </p:nvSpPr>
        <p:spPr>
          <a:xfrm>
            <a:off x="5200855" y="1722406"/>
            <a:ext cx="3833493" cy="4746307"/>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Anulador de Señal Electromagnética Portátil.</a:t>
            </a:r>
          </a:p>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Anula Señales Inalámbricas.</a:t>
            </a:r>
          </a:p>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Interfiere Señales de Celulares, </a:t>
            </a:r>
            <a:r>
              <a:rPr lang="es-ES" sz="3200" b="1" i="1" dirty="0" err="1">
                <a:latin typeface="Arial" panose="020B0604020202020204" pitchFamily="34" charset="0"/>
                <a:cs typeface="Arial" panose="020B0604020202020204" pitchFamily="34" charset="0"/>
              </a:rPr>
              <a:t>Wi</a:t>
            </a:r>
            <a:r>
              <a:rPr lang="es-ES" sz="3200" b="1" i="1" dirty="0">
                <a:latin typeface="Arial" panose="020B0604020202020204" pitchFamily="34" charset="0"/>
                <a:cs typeface="Arial" panose="020B0604020202020204" pitchFamily="34" charset="0"/>
              </a:rPr>
              <a:t> Fi y GPS </a:t>
            </a:r>
          </a:p>
          <a:p>
            <a:pPr lvl="1" algn="just">
              <a:lnSpc>
                <a:spcPct val="90000"/>
              </a:lnSpc>
              <a:buFont typeface="Wingdings" panose="05000000000000000000" pitchFamily="2" charset="2"/>
              <a:buChar char="v"/>
            </a:pPr>
            <a:endParaRPr lang="es-ES" sz="2800" b="1" i="1" dirty="0">
              <a:effectLst>
                <a:outerShdw blurRad="38100" dist="38100" dir="2700000" algn="tl">
                  <a:srgbClr val="000000"/>
                </a:outerShdw>
              </a:effectLst>
              <a:latin typeface="Arial" panose="020B0604020202020204" pitchFamily="34" charset="0"/>
              <a:cs typeface="Arial" panose="020B0604020202020204" pitchFamily="34" charset="0"/>
            </a:endParaRPr>
          </a:p>
          <a:p>
            <a:pPr algn="just">
              <a:lnSpc>
                <a:spcPct val="90000"/>
              </a:lnSpc>
              <a:buFont typeface="Wingdings" panose="05000000000000000000" pitchFamily="2" charset="2"/>
              <a:buChar char="v"/>
            </a:pPr>
            <a:endParaRPr lang="es-ES" sz="3200" b="1" i="1"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E0BD744E-85E8-4216-B4CF-5CB78B495A67}"/>
              </a:ext>
            </a:extLst>
          </p:cNvPr>
          <p:cNvPicPr>
            <a:picLocks noChangeAspect="1"/>
          </p:cNvPicPr>
          <p:nvPr/>
        </p:nvPicPr>
        <p:blipFill>
          <a:blip r:embed="rId4"/>
          <a:stretch>
            <a:fillRect/>
          </a:stretch>
        </p:blipFill>
        <p:spPr>
          <a:xfrm>
            <a:off x="3498334" y="1722406"/>
            <a:ext cx="1552575" cy="3218762"/>
          </a:xfrm>
          <a:prstGeom prst="rect">
            <a:avLst/>
          </a:prstGeom>
          <a:solidFill>
            <a:schemeClr val="bg1"/>
          </a:solidFill>
          <a:ln w="76200" cap="flat">
            <a:solidFill>
              <a:schemeClr val="bg1">
                <a:lumMod val="20000"/>
                <a:lumOff val="80000"/>
              </a:schemeClr>
            </a:solidFill>
          </a:ln>
        </p:spPr>
      </p:pic>
      <p:pic>
        <p:nvPicPr>
          <p:cNvPr id="4" name="Imagen 3">
            <a:extLst>
              <a:ext uri="{FF2B5EF4-FFF2-40B4-BE49-F238E27FC236}">
                <a16:creationId xmlns:a16="http://schemas.microsoft.com/office/drawing/2014/main" id="{1086D707-572A-41FB-9C85-E7EB47170421}"/>
              </a:ext>
            </a:extLst>
          </p:cNvPr>
          <p:cNvPicPr>
            <a:picLocks noChangeAspect="1"/>
          </p:cNvPicPr>
          <p:nvPr/>
        </p:nvPicPr>
        <p:blipFill>
          <a:blip r:embed="rId5"/>
          <a:stretch>
            <a:fillRect/>
          </a:stretch>
        </p:blipFill>
        <p:spPr>
          <a:xfrm>
            <a:off x="1756486" y="2820607"/>
            <a:ext cx="1666875" cy="3791985"/>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28317990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wheel(1)">
                                      <p:cBhvr>
                                        <p:cTn id="15" dur="20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wheel(1)">
                                      <p:cBhvr>
                                        <p:cTn id="20" dur="20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wheel(1)">
                                      <p:cBhvr>
                                        <p:cTn id="25" dur="20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wheel(1)">
                                      <p:cBhvr>
                                        <p:cTn id="30" dur="2000"/>
                                        <p:tgtEl>
                                          <p:spTgt spid="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8683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25</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a:solidFill>
                  <a:srgbClr val="333399"/>
                </a:solidFill>
                <a:latin typeface="Arial" charset="0"/>
              </a:rPr>
              <a:t>Comunicaciones Inalámbricas III</a:t>
            </a:r>
          </a:p>
          <a:p>
            <a:r>
              <a:rPr lang="es-AR" altLang="es-ES" sz="4000" b="1" i="1" u="sng" dirty="0">
                <a:solidFill>
                  <a:srgbClr val="333399"/>
                </a:solidFill>
                <a:latin typeface="Arial" charset="0"/>
              </a:rPr>
              <a:t>2021</a:t>
            </a:r>
          </a:p>
        </p:txBody>
      </p:sp>
      <p:sp>
        <p:nvSpPr>
          <p:cNvPr id="5123" name="Rectangle 2051"/>
          <p:cNvSpPr>
            <a:spLocks noGrp="1" noChangeArrowheads="1"/>
          </p:cNvSpPr>
          <p:nvPr>
            <p:ph type="ctrTitle"/>
          </p:nvPr>
        </p:nvSpPr>
        <p:spPr>
          <a:xfrm>
            <a:off x="611188" y="836612"/>
            <a:ext cx="8064500" cy="3384476"/>
          </a:xfrm>
          <a:solidFill>
            <a:schemeClr val="accent2">
              <a:lumMod val="10000"/>
              <a:lumOff val="90000"/>
            </a:schemeClr>
          </a:solidFill>
          <a:ln w="5715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311059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bg1"/>
          </a:solidFill>
          <a:ln w="76200" cap="flat">
            <a:solidFill>
              <a:schemeClr val="bg1">
                <a:lumMod val="20000"/>
                <a:lumOff val="80000"/>
              </a:schemeClr>
            </a:solidFill>
          </a:ln>
        </p:spPr>
        <p:txBody>
          <a:bodyPr/>
          <a:lstStyle/>
          <a:p>
            <a:pPr>
              <a:defRPr/>
            </a:pPr>
            <a:r>
              <a:rPr lang="en-US" sz="3600" b="1" i="1" dirty="0">
                <a:solidFill>
                  <a:schemeClr val="accent2">
                    <a:lumMod val="10000"/>
                    <a:lumOff val="90000"/>
                  </a:schemeClr>
                </a:solidFill>
                <a:effectLst>
                  <a:outerShdw blurRad="38100" dist="38100" dir="2700000" algn="tl">
                    <a:srgbClr val="000000"/>
                  </a:outerShdw>
                </a:effectLst>
                <a:latin typeface="Arial" charset="0"/>
              </a:rPr>
              <a:t>IEEE 802.15 - Características</a:t>
            </a:r>
            <a:endParaRPr lang="es-ES" sz="3600" b="1" i="1" dirty="0">
              <a:solidFill>
                <a:schemeClr val="accent2">
                  <a:lumMod val="10000"/>
                  <a:lumOff val="90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4848944"/>
          </a:xfrm>
          <a:solidFill>
            <a:schemeClr val="bg1"/>
          </a:solidFill>
          <a:ln w="76200" cap="flat">
            <a:solidFill>
              <a:schemeClr val="bg1">
                <a:lumMod val="20000"/>
                <a:lumOff val="8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Debido a que Bluetooth no puede coexistir con una red inalámbrica 802.11x, se definió este estándar para permitir la interoperabilidad de las redes inalámbricas LAN con las redes tipo PAN.</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Protocolos:</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Zigbee</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Z-Wave</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p:txBody>
      </p:sp>
      <p:pic>
        <p:nvPicPr>
          <p:cNvPr id="4" name="Shape 120"/>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653136"/>
            <a:ext cx="19891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517232"/>
            <a:ext cx="1989138" cy="765004"/>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2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8771">
                                            <p:txEl>
                                              <p:pRg st="4" end="4"/>
                                            </p:txEl>
                                          </p:spTgt>
                                        </p:tgtEl>
                                        <p:attrNameLst>
                                          <p:attrName>style.visibility</p:attrName>
                                        </p:attrNameLst>
                                      </p:cBhvr>
                                      <p:to>
                                        <p:strVal val="visible"/>
                                      </p:to>
                                    </p:set>
                                    <p:animEffect transition="in" filter="wipe(down)">
                                      <p:cBhvr>
                                        <p:cTn id="42" dur="500"/>
                                        <p:tgtEl>
                                          <p:spTgt spid="28877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8693620" cy="116099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endParaRPr>
          </a:p>
        </p:txBody>
      </p:sp>
      <p:sp>
        <p:nvSpPr>
          <p:cNvPr id="147" name="Shape 147"/>
          <p:cNvSpPr txBox="1">
            <a:spLocks noGrp="1"/>
          </p:cNvSpPr>
          <p:nvPr>
            <p:ph type="body" idx="1"/>
          </p:nvPr>
        </p:nvSpPr>
        <p:spPr>
          <a:xfrm>
            <a:off x="0" y="1340768"/>
            <a:ext cx="9036496" cy="551723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Protocolo asincrónico, half-duplex</a:t>
            </a:r>
          </a:p>
          <a:p>
            <a:pPr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sym typeface="Georgia"/>
              </a:rPr>
              <a:t>Basado en el Estándar 802.15.4.</a:t>
            </a:r>
          </a:p>
          <a:p>
            <a:pPr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Para Enlacesen baja velocidad y Consumo entre Multiples dispositivos.</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Velocidad de transmisión entre 25-250 Kbps.</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Frecuencia 2.4GHz (16 cn), 868 y 915 Mhz.</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Seguridad AES-128.</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Trabaja con CSMA-CA y QoS</a:t>
            </a:r>
          </a:p>
          <a:p>
            <a:pPr lvl="1">
              <a:spcBef>
                <a:spcPct val="20000"/>
              </a:spcBef>
              <a:buFont typeface="Wingdings" panose="05000000000000000000" pitchFamily="2" charset="2"/>
              <a:buChar char="v"/>
            </a:pPr>
            <a:endParaRPr lang="es" sz="3600" dirty="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pic>
        <p:nvPicPr>
          <p:cNvPr id="5" name="Shape 120"/>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082" y="247160"/>
            <a:ext cx="1989138" cy="738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288305757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2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7">
                                            <p:bg/>
                                          </p:spTgt>
                                        </p:tgtEl>
                                        <p:attrNameLst>
                                          <p:attrName>style.visibility</p:attrName>
                                        </p:attrNameLst>
                                      </p:cBhvr>
                                      <p:to>
                                        <p:strVal val="visible"/>
                                      </p:to>
                                    </p:set>
                                    <p:animEffect transition="in" filter="wheel(1)">
                                      <p:cBhvr>
                                        <p:cTn id="19" dur="2000"/>
                                        <p:tgtEl>
                                          <p:spTgt spid="14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47">
                                            <p:txEl>
                                              <p:pRg st="0" end="0"/>
                                            </p:txEl>
                                          </p:spTgt>
                                        </p:tgtEl>
                                        <p:attrNameLst>
                                          <p:attrName>style.visibility</p:attrName>
                                        </p:attrNameLst>
                                      </p:cBhvr>
                                      <p:to>
                                        <p:strVal val="visible"/>
                                      </p:to>
                                    </p:set>
                                    <p:animEffect transition="in" filter="wheel(1)">
                                      <p:cBhvr>
                                        <p:cTn id="24" dur="2000"/>
                                        <p:tgtEl>
                                          <p:spTgt spid="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7">
                                            <p:txEl>
                                              <p:pRg st="1" end="1"/>
                                            </p:txEl>
                                          </p:spTgt>
                                        </p:tgtEl>
                                        <p:attrNameLst>
                                          <p:attrName>style.visibility</p:attrName>
                                        </p:attrNameLst>
                                      </p:cBhvr>
                                      <p:to>
                                        <p:strVal val="visible"/>
                                      </p:to>
                                    </p:set>
                                    <p:animEffect transition="in" filter="wheel(1)">
                                      <p:cBhvr>
                                        <p:cTn id="29" dur="2000"/>
                                        <p:tgtEl>
                                          <p:spTgt spid="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47">
                                            <p:txEl>
                                              <p:pRg st="2" end="2"/>
                                            </p:txEl>
                                          </p:spTgt>
                                        </p:tgtEl>
                                        <p:attrNameLst>
                                          <p:attrName>style.visibility</p:attrName>
                                        </p:attrNameLst>
                                      </p:cBhvr>
                                      <p:to>
                                        <p:strVal val="visible"/>
                                      </p:to>
                                    </p:set>
                                    <p:animEffect transition="in" filter="wheel(1)">
                                      <p:cBhvr>
                                        <p:cTn id="34" dur="2000"/>
                                        <p:tgtEl>
                                          <p:spTgt spid="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47">
                                            <p:txEl>
                                              <p:pRg st="3" end="3"/>
                                            </p:txEl>
                                          </p:spTgt>
                                        </p:tgtEl>
                                        <p:attrNameLst>
                                          <p:attrName>style.visibility</p:attrName>
                                        </p:attrNameLst>
                                      </p:cBhvr>
                                      <p:to>
                                        <p:strVal val="visible"/>
                                      </p:to>
                                    </p:set>
                                    <p:animEffect transition="in" filter="wheel(1)">
                                      <p:cBhvr>
                                        <p:cTn id="39" dur="2000"/>
                                        <p:tgtEl>
                                          <p:spTgt spid="14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47">
                                            <p:txEl>
                                              <p:pRg st="4" end="4"/>
                                            </p:txEl>
                                          </p:spTgt>
                                        </p:tgtEl>
                                        <p:attrNameLst>
                                          <p:attrName>style.visibility</p:attrName>
                                        </p:attrNameLst>
                                      </p:cBhvr>
                                      <p:to>
                                        <p:strVal val="visible"/>
                                      </p:to>
                                    </p:set>
                                    <p:animEffect transition="in" filter="wheel(1)">
                                      <p:cBhvr>
                                        <p:cTn id="44" dur="2000"/>
                                        <p:tgtEl>
                                          <p:spTgt spid="1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47">
                                            <p:txEl>
                                              <p:pRg st="5" end="5"/>
                                            </p:txEl>
                                          </p:spTgt>
                                        </p:tgtEl>
                                        <p:attrNameLst>
                                          <p:attrName>style.visibility</p:attrName>
                                        </p:attrNameLst>
                                      </p:cBhvr>
                                      <p:to>
                                        <p:strVal val="visible"/>
                                      </p:to>
                                    </p:set>
                                    <p:animEffect transition="in" filter="wheel(1)">
                                      <p:cBhvr>
                                        <p:cTn id="49" dur="2000"/>
                                        <p:tgtEl>
                                          <p:spTgt spid="147">
                                            <p:txEl>
                                              <p:pRg st="5" end="5"/>
                                            </p:txEl>
                                          </p:spTgt>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47">
                                            <p:txEl>
                                              <p:pRg st="6" end="6"/>
                                            </p:txEl>
                                          </p:spTgt>
                                        </p:tgtEl>
                                        <p:attrNameLst>
                                          <p:attrName>style.visibility</p:attrName>
                                        </p:attrNameLst>
                                      </p:cBhvr>
                                      <p:to>
                                        <p:strVal val="visible"/>
                                      </p:to>
                                    </p:set>
                                    <p:animEffect transition="in" filter="wheel(1)">
                                      <p:cBhvr>
                                        <p:cTn id="52" dur="2000"/>
                                        <p:tgtEl>
                                          <p:spTgt spid="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0722" name="Picture 2" descr="Zigbee, Comunicación para Dispositivos | SG 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64" y="1844824"/>
            <a:ext cx="7128792" cy="48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62"/>
          <p:cNvSpPr txBox="1">
            <a:spLocks noGrp="1"/>
          </p:cNvSpPr>
          <p:nvPr>
            <p:ph type="title"/>
          </p:nvPr>
        </p:nvSpPr>
        <p:spPr>
          <a:xfrm>
            <a:off x="251520" y="281782"/>
            <a:ext cx="8472365"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Topologías -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endParaRPr>
          </a:p>
        </p:txBody>
      </p:sp>
      <p:grpSp>
        <p:nvGrpSpPr>
          <p:cNvPr id="3" name="Grupo 2"/>
          <p:cNvGrpSpPr/>
          <p:nvPr/>
        </p:nvGrpSpPr>
        <p:grpSpPr>
          <a:xfrm>
            <a:off x="513058" y="4042569"/>
            <a:ext cx="2097510" cy="2406650"/>
            <a:chOff x="513058" y="4042569"/>
            <a:chExt cx="2097510" cy="2406650"/>
          </a:xfrm>
        </p:grpSpPr>
        <p:pic>
          <p:nvPicPr>
            <p:cNvPr id="11267" name="Shape 16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7263"/>
            <a:stretch>
              <a:fillRect/>
            </a:stretch>
          </p:blipFill>
          <p:spPr bwMode="auto">
            <a:xfrm>
              <a:off x="513058" y="4504532"/>
              <a:ext cx="2097510" cy="1944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270" name="Shape 166"/>
            <p:cNvSpPr txBox="1">
              <a:spLocks noChangeArrowheads="1"/>
            </p:cNvSpPr>
            <p:nvPr/>
          </p:nvSpPr>
          <p:spPr bwMode="auto">
            <a:xfrm>
              <a:off x="596613" y="4042569"/>
              <a:ext cx="193039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Estrella	</a:t>
              </a:r>
            </a:p>
          </p:txBody>
        </p:sp>
      </p:grpSp>
      <p:grpSp>
        <p:nvGrpSpPr>
          <p:cNvPr id="5" name="Grupo 4"/>
          <p:cNvGrpSpPr/>
          <p:nvPr/>
        </p:nvGrpSpPr>
        <p:grpSpPr>
          <a:xfrm>
            <a:off x="6588224" y="4032560"/>
            <a:ext cx="1930400" cy="2440748"/>
            <a:chOff x="6588224" y="4032560"/>
            <a:chExt cx="1930400" cy="2440748"/>
          </a:xfrm>
        </p:grpSpPr>
        <p:pic>
          <p:nvPicPr>
            <p:cNvPr id="11268" name="Shape 16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46512"/>
            <a:stretch>
              <a:fillRect/>
            </a:stretch>
          </p:blipFill>
          <p:spPr bwMode="auto">
            <a:xfrm>
              <a:off x="6588224" y="4555608"/>
              <a:ext cx="1930400" cy="1917700"/>
            </a:xfrm>
            <a:prstGeom prst="rect">
              <a:avLst/>
            </a:prstGeom>
            <a:solidFill>
              <a:schemeClr val="tx1"/>
            </a:solidFill>
            <a:ln>
              <a:noFill/>
            </a:ln>
          </p:spPr>
        </p:pic>
        <p:sp>
          <p:nvSpPr>
            <p:cNvPr id="11271" name="Shape 167"/>
            <p:cNvSpPr txBox="1">
              <a:spLocks noChangeArrowheads="1"/>
            </p:cNvSpPr>
            <p:nvPr/>
          </p:nvSpPr>
          <p:spPr bwMode="auto">
            <a:xfrm>
              <a:off x="6996026" y="4032560"/>
              <a:ext cx="115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Malla</a:t>
              </a:r>
            </a:p>
          </p:txBody>
        </p:sp>
      </p:grpSp>
      <p:grpSp>
        <p:nvGrpSpPr>
          <p:cNvPr id="4" name="Grupo 3"/>
          <p:cNvGrpSpPr/>
          <p:nvPr/>
        </p:nvGrpSpPr>
        <p:grpSpPr>
          <a:xfrm>
            <a:off x="3508572" y="4081773"/>
            <a:ext cx="2014537" cy="2357437"/>
            <a:chOff x="3508572" y="4081773"/>
            <a:chExt cx="2014537" cy="2357437"/>
          </a:xfrm>
        </p:grpSpPr>
        <p:pic>
          <p:nvPicPr>
            <p:cNvPr id="11269" name="Shape 165"/>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l="43787" r="1183"/>
            <a:stretch>
              <a:fillRect/>
            </a:stretch>
          </p:blipFill>
          <p:spPr bwMode="auto">
            <a:xfrm>
              <a:off x="3508572" y="4494522"/>
              <a:ext cx="2014537" cy="1944688"/>
            </a:xfrm>
            <a:prstGeom prst="rect">
              <a:avLst/>
            </a:prstGeom>
            <a:solidFill>
              <a:schemeClr val="tx1"/>
            </a:solidFill>
            <a:ln>
              <a:noFill/>
            </a:ln>
          </p:spPr>
        </p:pic>
        <p:sp>
          <p:nvSpPr>
            <p:cNvPr id="11272" name="Shape 168"/>
            <p:cNvSpPr txBox="1">
              <a:spLocks noChangeArrowheads="1"/>
            </p:cNvSpPr>
            <p:nvPr/>
          </p:nvSpPr>
          <p:spPr bwMode="auto">
            <a:xfrm>
              <a:off x="3924489" y="4081773"/>
              <a:ext cx="1171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Árbol</a:t>
              </a:r>
            </a:p>
          </p:txBody>
        </p:sp>
      </p:grpSp>
      <p:pic>
        <p:nvPicPr>
          <p:cNvPr id="2" name="Imagen 1"/>
          <p:cNvPicPr>
            <a:picLocks noChangeAspect="1"/>
          </p:cNvPicPr>
          <p:nvPr/>
        </p:nvPicPr>
        <p:blipFill>
          <a:blip r:embed="rId6"/>
          <a:stretch>
            <a:fillRect/>
          </a:stretch>
        </p:blipFill>
        <p:spPr>
          <a:xfrm>
            <a:off x="1907704" y="1479860"/>
            <a:ext cx="5328591" cy="2381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839024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hape 153"/>
          <p:cNvSpPr txBox="1">
            <a:spLocks noGrp="1"/>
          </p:cNvSpPr>
          <p:nvPr>
            <p:ph type="title"/>
          </p:nvPr>
        </p:nvSpPr>
        <p:spPr>
          <a:xfrm>
            <a:off x="323528" y="220754"/>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Dispositivos-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p>
        </p:txBody>
      </p:sp>
      <p:sp>
        <p:nvSpPr>
          <p:cNvPr id="154" name="Shape 154"/>
          <p:cNvSpPr txBox="1">
            <a:spLocks noGrp="1"/>
          </p:cNvSpPr>
          <p:nvPr>
            <p:ph type="body" idx="1"/>
          </p:nvPr>
        </p:nvSpPr>
        <p:spPr>
          <a:xfrm>
            <a:off x="323528" y="1484784"/>
            <a:ext cx="8496944" cy="5040560"/>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Coordinador de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Routers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Dispositivo Final.</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completa (FFD).</a:t>
            </a:r>
          </a:p>
          <a:p>
            <a:pPr lvl="1" algn="just">
              <a:lnSpc>
                <a:spcPct val="90000"/>
              </a:lnSpc>
              <a:spcBef>
                <a:spcPct val="20000"/>
              </a:spcBef>
              <a:buFont typeface="Wingdings" panose="05000000000000000000" pitchFamily="2" charset="2"/>
              <a:buChar char="v"/>
            </a:pPr>
            <a:endParaRPr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reducida (RFD).</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55" name="Shape 155"/>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2428" y="1676047"/>
            <a:ext cx="1790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Shape 157"/>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6037" y="2204864"/>
            <a:ext cx="14319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6109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ppt_w</p:attrName>
                                        </p:attrNameLst>
                                      </p:cBhvr>
                                      <p:tavLst>
                                        <p:tav tm="0">
                                          <p:val>
                                            <p:fltVal val="0"/>
                                          </p:val>
                                        </p:tav>
                                        <p:tav tm="100000">
                                          <p:val>
                                            <p:strVal val="#ppt_w"/>
                                          </p:val>
                                        </p:tav>
                                      </p:tavLst>
                                    </p:anim>
                                    <p:anim calcmode="lin" valueType="num">
                                      <p:cBhvr>
                                        <p:cTn id="8" dur="1000" fill="hold"/>
                                        <p:tgtEl>
                                          <p:spTgt spid="10242"/>
                                        </p:tgtEl>
                                        <p:attrNameLst>
                                          <p:attrName>ppt_h</p:attrName>
                                        </p:attrNameLst>
                                      </p:cBhvr>
                                      <p:tavLst>
                                        <p:tav tm="0">
                                          <p:val>
                                            <p:fltVal val="0"/>
                                          </p:val>
                                        </p:tav>
                                        <p:tav tm="100000">
                                          <p:val>
                                            <p:strVal val="#ppt_h"/>
                                          </p:val>
                                        </p:tav>
                                      </p:tavLst>
                                    </p:anim>
                                    <p:anim calcmode="lin" valueType="num">
                                      <p:cBhvr>
                                        <p:cTn id="9" dur="1000" fill="hold"/>
                                        <p:tgtEl>
                                          <p:spTgt spid="10242"/>
                                        </p:tgtEl>
                                        <p:attrNameLst>
                                          <p:attrName>style.rotation</p:attrName>
                                        </p:attrNameLst>
                                      </p:cBhvr>
                                      <p:tavLst>
                                        <p:tav tm="0">
                                          <p:val>
                                            <p:fltVal val="90"/>
                                          </p:val>
                                        </p:tav>
                                        <p:tav tm="100000">
                                          <p:val>
                                            <p:fltVal val="0"/>
                                          </p:val>
                                        </p:tav>
                                      </p:tavLst>
                                    </p:anim>
                                    <p:animEffect transition="in" filter="fade">
                                      <p:cBhvr>
                                        <p:cTn id="10" dur="1000"/>
                                        <p:tgtEl>
                                          <p:spTgt spid="1024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54">
                                            <p:bg/>
                                          </p:spTgt>
                                        </p:tgtEl>
                                        <p:attrNameLst>
                                          <p:attrName>style.visibility</p:attrName>
                                        </p:attrNameLst>
                                      </p:cBhvr>
                                      <p:to>
                                        <p:strVal val="visible"/>
                                      </p:to>
                                    </p:set>
                                    <p:animEffect transition="in" filter="wheel(1)">
                                      <p:cBhvr>
                                        <p:cTn id="15" dur="2000"/>
                                        <p:tgtEl>
                                          <p:spTgt spid="154">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4">
                                            <p:txEl>
                                              <p:pRg st="0" end="0"/>
                                            </p:txEl>
                                          </p:spTgt>
                                        </p:tgtEl>
                                        <p:attrNameLst>
                                          <p:attrName>style.visibility</p:attrName>
                                        </p:attrNameLst>
                                      </p:cBhvr>
                                      <p:to>
                                        <p:strVal val="visible"/>
                                      </p:to>
                                    </p:set>
                                    <p:animEffect transition="in" filter="wheel(1)">
                                      <p:cBhvr>
                                        <p:cTn id="20" dur="2000"/>
                                        <p:tgtEl>
                                          <p:spTgt spid="154">
                                            <p:txEl>
                                              <p:pRg st="0" end="0"/>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55"/>
                                        </p:tgtEl>
                                        <p:attrNameLst>
                                          <p:attrName>style.visibility</p:attrName>
                                        </p:attrNameLst>
                                      </p:cBhvr>
                                      <p:to>
                                        <p:strVal val="visible"/>
                                      </p:to>
                                    </p:set>
                                    <p:animEffect transition="in" filter="fade">
                                      <p:cBhvr>
                                        <p:cTn id="24" dur="1000"/>
                                        <p:tgtEl>
                                          <p:spTgt spid="15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54">
                                            <p:txEl>
                                              <p:pRg st="2" end="2"/>
                                            </p:txEl>
                                          </p:spTgt>
                                        </p:tgtEl>
                                        <p:attrNameLst>
                                          <p:attrName>style.visibility</p:attrName>
                                        </p:attrNameLst>
                                      </p:cBhvr>
                                      <p:to>
                                        <p:strVal val="visible"/>
                                      </p:to>
                                    </p:set>
                                    <p:animEffect transition="in" filter="wheel(1)">
                                      <p:cBhvr>
                                        <p:cTn id="29" dur="2000"/>
                                        <p:tgtEl>
                                          <p:spTgt spid="154">
                                            <p:txEl>
                                              <p:pRg st="2" end="2"/>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fade">
                                      <p:cBhvr>
                                        <p:cTn id="33" dur="10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4">
                                            <p:txEl>
                                              <p:pRg st="4" end="4"/>
                                            </p:txEl>
                                          </p:spTgt>
                                        </p:tgtEl>
                                        <p:attrNameLst>
                                          <p:attrName>style.visibility</p:attrName>
                                        </p:attrNameLst>
                                      </p:cBhvr>
                                      <p:to>
                                        <p:strVal val="visible"/>
                                      </p:to>
                                    </p:set>
                                    <p:animEffect transition="in" filter="wheel(1)">
                                      <p:cBhvr>
                                        <p:cTn id="38" dur="2000"/>
                                        <p:tgtEl>
                                          <p:spTgt spid="154">
                                            <p:txEl>
                                              <p:pRg st="4" end="4"/>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54">
                                            <p:txEl>
                                              <p:pRg st="6" end="6"/>
                                            </p:txEl>
                                          </p:spTgt>
                                        </p:tgtEl>
                                        <p:attrNameLst>
                                          <p:attrName>style.visibility</p:attrName>
                                        </p:attrNameLst>
                                      </p:cBhvr>
                                      <p:to>
                                        <p:strVal val="visible"/>
                                      </p:to>
                                    </p:set>
                                    <p:animEffect transition="in" filter="wheel(1)">
                                      <p:cBhvr>
                                        <p:cTn id="41" dur="2000"/>
                                        <p:tgtEl>
                                          <p:spTgt spid="154">
                                            <p:txEl>
                                              <p:pRg st="6" end="6"/>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154">
                                            <p:txEl>
                                              <p:pRg st="8" end="8"/>
                                            </p:txEl>
                                          </p:spTgt>
                                        </p:tgtEl>
                                        <p:attrNameLst>
                                          <p:attrName>style.visibility</p:attrName>
                                        </p:attrNameLst>
                                      </p:cBhvr>
                                      <p:to>
                                        <p:strVal val="visible"/>
                                      </p:to>
                                    </p:set>
                                    <p:animEffect transition="in" filter="wheel(1)">
                                      <p:cBhvr>
                                        <p:cTn id="44" dur="2000"/>
                                        <p:tgtEl>
                                          <p:spTgt spid="1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5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6">
                    <a:lumMod val="10000"/>
                    <a:lumOff val="90000"/>
                  </a:schemeClr>
                </a:solidFill>
                <a:effectLst>
                  <a:outerShdw blurRad="38100" dist="38100" dir="2700000" algn="tl">
                    <a:srgbClr val="000000"/>
                  </a:outerShdw>
                </a:effectLst>
                <a:latin typeface="Arial" charset="0"/>
                <a:sym typeface="Georgia"/>
              </a:rPr>
              <a:t>Dispositivo de función Completa (FFD).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ES" sz="2800" b="1" i="1" dirty="0">
                <a:effectLst>
                  <a:outerShdw blurRad="38100" dist="38100" dir="2700000" algn="tl">
                    <a:srgbClr val="000000"/>
                  </a:outerShdw>
                </a:effectLst>
                <a:latin typeface="Arial" charset="0"/>
              </a:rPr>
              <a:t>Módulo </a:t>
            </a:r>
            <a:r>
              <a:rPr lang="es-ES" sz="2800" b="1" i="1" dirty="0" err="1">
                <a:effectLst>
                  <a:outerShdw blurRad="38100" dist="38100" dir="2700000" algn="tl">
                    <a:srgbClr val="000000"/>
                  </a:outerShdw>
                </a:effectLst>
                <a:latin typeface="Arial" charset="0"/>
              </a:rPr>
              <a:t>ZigBee</a:t>
            </a:r>
            <a:r>
              <a:rPr lang="es-ES" sz="2800" b="1" i="1" dirty="0">
                <a:effectLst>
                  <a:outerShdw blurRad="38100" dist="38100" dir="2700000" algn="tl">
                    <a:srgbClr val="000000"/>
                  </a:outerShdw>
                </a:effectLst>
                <a:latin typeface="Arial" charset="0"/>
              </a:rPr>
              <a:t>  de desarrollo y Control</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8" name="Imagen 7"/>
          <p:cNvPicPr>
            <a:picLocks noChangeAspect="1"/>
          </p:cNvPicPr>
          <p:nvPr/>
        </p:nvPicPr>
        <p:blipFill>
          <a:blip r:embed="rId3"/>
          <a:stretch>
            <a:fillRect/>
          </a:stretch>
        </p:blipFill>
        <p:spPr>
          <a:xfrm>
            <a:off x="323528" y="2852936"/>
            <a:ext cx="3577952" cy="2058865"/>
          </a:xfrm>
          <a:prstGeom prst="rect">
            <a:avLst/>
          </a:prstGeom>
        </p:spPr>
      </p:pic>
      <p:pic>
        <p:nvPicPr>
          <p:cNvPr id="2" name="Imagen 1"/>
          <p:cNvPicPr>
            <a:picLocks noChangeAspect="1"/>
          </p:cNvPicPr>
          <p:nvPr/>
        </p:nvPicPr>
        <p:blipFill>
          <a:blip r:embed="rId4"/>
          <a:stretch>
            <a:fillRect/>
          </a:stretch>
        </p:blipFill>
        <p:spPr>
          <a:xfrm>
            <a:off x="4059374" y="2276872"/>
            <a:ext cx="4627426" cy="3983003"/>
          </a:xfrm>
          <a:prstGeom prst="rect">
            <a:avLst/>
          </a:prstGeom>
        </p:spPr>
      </p:pic>
    </p:spTree>
    <p:extLst>
      <p:ext uri="{BB962C8B-B14F-4D97-AF65-F5344CB8AC3E}">
        <p14:creationId xmlns:p14="http://schemas.microsoft.com/office/powerpoint/2010/main" val="1857935159"/>
      </p:ext>
    </p:extLst>
  </p:cSld>
  <p:clrMapOvr>
    <a:masterClrMapping/>
  </p:clrMapOvr>
  <p:transition spd="slow">
    <p:cut/>
  </p:transition>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1782</Words>
  <Application>Microsoft Office PowerPoint</Application>
  <PresentationFormat>Carta (216 x 279 mm)</PresentationFormat>
  <Paragraphs>150</Paragraphs>
  <Slides>25</Slides>
  <Notes>17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5" baseType="lpstr">
      <vt:lpstr>Arial</vt:lpstr>
      <vt:lpstr>Arial Black</vt:lpstr>
      <vt:lpstr>Calibri</vt:lpstr>
      <vt:lpstr>Courier New</vt:lpstr>
      <vt:lpstr>Georgia</vt:lpstr>
      <vt:lpstr>Times New Roman</vt:lpstr>
      <vt:lpstr>Verdana</vt:lpstr>
      <vt:lpstr>Wingdings</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IEEE 802.15 - Características</vt:lpstr>
      <vt:lpstr>Protocolo Zigbee</vt:lpstr>
      <vt:lpstr>Zigbee  </vt:lpstr>
      <vt:lpstr>Topologías - Zigbee</vt:lpstr>
      <vt:lpstr>Dispositivos- Zigbee </vt:lpstr>
      <vt:lpstr>Dispositivo de función Completa (FFD).</vt:lpstr>
      <vt:lpstr>Dispositivo de función reducida (RFD).</vt:lpstr>
      <vt:lpstr>Zigbee – Pila de Protocolos</vt:lpstr>
      <vt:lpstr>Zigbee – Pila de Protocolos</vt:lpstr>
      <vt:lpstr>Zigbee - Aplicaciones </vt:lpstr>
      <vt:lpstr>Zigbee - Aplicaciones </vt:lpstr>
      <vt:lpstr>Zigbee - Aplicaciones – Medicina –diagrama de arquitectura </vt:lpstr>
      <vt:lpstr>Protocolo Z-WAVE</vt:lpstr>
      <vt:lpstr>Protocolo Z-WAVE</vt:lpstr>
      <vt:lpstr>Protocolo NFC</vt:lpstr>
      <vt:lpstr>Protocolo NFC</vt:lpstr>
      <vt:lpstr>Protocolo NFC</vt:lpstr>
      <vt:lpstr>Protocolo NFC</vt:lpstr>
      <vt:lpstr>Protocolo NFC</vt:lpstr>
      <vt:lpstr>Jammer – Inhibidor de Señales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de Redes 2634 Introducción a las Comunicaciones 3007</dc:title>
  <dc:creator>Pablo Alejandro Lena</dc:creator>
  <cp:lastModifiedBy>Pablo Alejandro Lena</cp:lastModifiedBy>
  <cp:revision>6</cp:revision>
  <dcterms:created xsi:type="dcterms:W3CDTF">2020-07-11T20:29:36Z</dcterms:created>
  <dcterms:modified xsi:type="dcterms:W3CDTF">2021-05-02T21:37:13Z</dcterms:modified>
</cp:coreProperties>
</file>