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6"/>
  </p:notesMasterIdLst>
  <p:handoutMasterIdLst>
    <p:handoutMasterId r:id="rId57"/>
  </p:handoutMasterIdLst>
  <p:sldIdLst>
    <p:sldId id="607" r:id="rId2"/>
    <p:sldId id="601" r:id="rId3"/>
    <p:sldId id="602" r:id="rId4"/>
    <p:sldId id="528" r:id="rId5"/>
    <p:sldId id="529" r:id="rId6"/>
    <p:sldId id="588" r:id="rId7"/>
    <p:sldId id="596" r:id="rId8"/>
    <p:sldId id="597" r:id="rId9"/>
    <p:sldId id="530" r:id="rId10"/>
    <p:sldId id="571" r:id="rId11"/>
    <p:sldId id="589" r:id="rId12"/>
    <p:sldId id="533" r:id="rId13"/>
    <p:sldId id="570" r:id="rId14"/>
    <p:sldId id="574" r:id="rId15"/>
    <p:sldId id="535" r:id="rId16"/>
    <p:sldId id="537" r:id="rId17"/>
    <p:sldId id="534" r:id="rId18"/>
    <p:sldId id="536" r:id="rId19"/>
    <p:sldId id="541" r:id="rId20"/>
    <p:sldId id="542" r:id="rId21"/>
    <p:sldId id="543" r:id="rId22"/>
    <p:sldId id="544" r:id="rId23"/>
    <p:sldId id="545" r:id="rId24"/>
    <p:sldId id="546" r:id="rId25"/>
    <p:sldId id="547" r:id="rId26"/>
    <p:sldId id="548" r:id="rId27"/>
    <p:sldId id="549" r:id="rId28"/>
    <p:sldId id="550" r:id="rId29"/>
    <p:sldId id="551" r:id="rId30"/>
    <p:sldId id="552" r:id="rId31"/>
    <p:sldId id="553" r:id="rId32"/>
    <p:sldId id="554" r:id="rId33"/>
    <p:sldId id="555" r:id="rId34"/>
    <p:sldId id="556" r:id="rId35"/>
    <p:sldId id="557" r:id="rId36"/>
    <p:sldId id="558" r:id="rId37"/>
    <p:sldId id="559" r:id="rId38"/>
    <p:sldId id="582" r:id="rId39"/>
    <p:sldId id="578" r:id="rId40"/>
    <p:sldId id="577" r:id="rId41"/>
    <p:sldId id="584" r:id="rId42"/>
    <p:sldId id="579" r:id="rId43"/>
    <p:sldId id="580" r:id="rId44"/>
    <p:sldId id="583" r:id="rId45"/>
    <p:sldId id="586" r:id="rId46"/>
    <p:sldId id="581" r:id="rId47"/>
    <p:sldId id="587" r:id="rId48"/>
    <p:sldId id="585" r:id="rId49"/>
    <p:sldId id="603" r:id="rId50"/>
    <p:sldId id="604" r:id="rId51"/>
    <p:sldId id="605" r:id="rId52"/>
    <p:sldId id="606" r:id="rId53"/>
    <p:sldId id="608" r:id="rId54"/>
    <p:sldId id="600" r:id="rId55"/>
  </p:sldIdLst>
  <p:sldSz cx="9144000" cy="6858000" type="screen4x3"/>
  <p:notesSz cx="6858000" cy="8839200"/>
  <p:defaultTextStyle>
    <a:defPPr>
      <a:defRPr lang="en-US"/>
    </a:defPPr>
    <a:lvl1pPr algn="l" rtl="0" eaLnBrk="0" fontAlgn="base" hangingPunct="0">
      <a:lnSpc>
        <a:spcPct val="90000"/>
      </a:lnSpc>
      <a:spcBef>
        <a:spcPct val="20000"/>
      </a:spcBef>
      <a:spcAft>
        <a:spcPct val="0"/>
      </a:spcAft>
      <a:buChar char="•"/>
      <a:defRPr sz="4400" b="1" i="1" kern="1200">
        <a:solidFill>
          <a:schemeClr val="tx1"/>
        </a:solidFill>
        <a:latin typeface="Arial" charset="0"/>
        <a:ea typeface="+mn-ea"/>
        <a:cs typeface="Times New Roman" pitchFamily="18" charset="0"/>
      </a:defRPr>
    </a:lvl1pPr>
    <a:lvl2pPr marL="457200" algn="l" rtl="0" eaLnBrk="0" fontAlgn="base" hangingPunct="0">
      <a:lnSpc>
        <a:spcPct val="90000"/>
      </a:lnSpc>
      <a:spcBef>
        <a:spcPct val="20000"/>
      </a:spcBef>
      <a:spcAft>
        <a:spcPct val="0"/>
      </a:spcAft>
      <a:buChar char="•"/>
      <a:defRPr sz="4400" b="1" i="1" kern="1200">
        <a:solidFill>
          <a:schemeClr val="tx1"/>
        </a:solidFill>
        <a:latin typeface="Arial" charset="0"/>
        <a:ea typeface="+mn-ea"/>
        <a:cs typeface="Times New Roman" pitchFamily="18" charset="0"/>
      </a:defRPr>
    </a:lvl2pPr>
    <a:lvl3pPr marL="914400" algn="l" rtl="0" eaLnBrk="0" fontAlgn="base" hangingPunct="0">
      <a:lnSpc>
        <a:spcPct val="90000"/>
      </a:lnSpc>
      <a:spcBef>
        <a:spcPct val="20000"/>
      </a:spcBef>
      <a:spcAft>
        <a:spcPct val="0"/>
      </a:spcAft>
      <a:buChar char="•"/>
      <a:defRPr sz="4400" b="1" i="1" kern="1200">
        <a:solidFill>
          <a:schemeClr val="tx1"/>
        </a:solidFill>
        <a:latin typeface="Arial" charset="0"/>
        <a:ea typeface="+mn-ea"/>
        <a:cs typeface="Times New Roman" pitchFamily="18" charset="0"/>
      </a:defRPr>
    </a:lvl3pPr>
    <a:lvl4pPr marL="1371600" algn="l" rtl="0" eaLnBrk="0" fontAlgn="base" hangingPunct="0">
      <a:lnSpc>
        <a:spcPct val="90000"/>
      </a:lnSpc>
      <a:spcBef>
        <a:spcPct val="20000"/>
      </a:spcBef>
      <a:spcAft>
        <a:spcPct val="0"/>
      </a:spcAft>
      <a:buChar char="•"/>
      <a:defRPr sz="4400" b="1" i="1" kern="1200">
        <a:solidFill>
          <a:schemeClr val="tx1"/>
        </a:solidFill>
        <a:latin typeface="Arial" charset="0"/>
        <a:ea typeface="+mn-ea"/>
        <a:cs typeface="Times New Roman" pitchFamily="18" charset="0"/>
      </a:defRPr>
    </a:lvl4pPr>
    <a:lvl5pPr marL="1828800" algn="l" rtl="0" eaLnBrk="0" fontAlgn="base" hangingPunct="0">
      <a:lnSpc>
        <a:spcPct val="90000"/>
      </a:lnSpc>
      <a:spcBef>
        <a:spcPct val="20000"/>
      </a:spcBef>
      <a:spcAft>
        <a:spcPct val="0"/>
      </a:spcAft>
      <a:buChar char="•"/>
      <a:defRPr sz="4400" b="1" i="1" kern="1200">
        <a:solidFill>
          <a:schemeClr val="tx1"/>
        </a:solidFill>
        <a:latin typeface="Arial" charset="0"/>
        <a:ea typeface="+mn-ea"/>
        <a:cs typeface="Times New Roman" pitchFamily="18" charset="0"/>
      </a:defRPr>
    </a:lvl5pPr>
    <a:lvl6pPr marL="2286000" algn="l" defTabSz="914400" rtl="0" eaLnBrk="1" latinLnBrk="0" hangingPunct="1">
      <a:defRPr sz="4400" b="1" i="1" kern="1200">
        <a:solidFill>
          <a:schemeClr val="tx1"/>
        </a:solidFill>
        <a:latin typeface="Arial" charset="0"/>
        <a:ea typeface="+mn-ea"/>
        <a:cs typeface="Times New Roman" pitchFamily="18" charset="0"/>
      </a:defRPr>
    </a:lvl6pPr>
    <a:lvl7pPr marL="2743200" algn="l" defTabSz="914400" rtl="0" eaLnBrk="1" latinLnBrk="0" hangingPunct="1">
      <a:defRPr sz="4400" b="1" i="1" kern="1200">
        <a:solidFill>
          <a:schemeClr val="tx1"/>
        </a:solidFill>
        <a:latin typeface="Arial" charset="0"/>
        <a:ea typeface="+mn-ea"/>
        <a:cs typeface="Times New Roman" pitchFamily="18" charset="0"/>
      </a:defRPr>
    </a:lvl7pPr>
    <a:lvl8pPr marL="3200400" algn="l" defTabSz="914400" rtl="0" eaLnBrk="1" latinLnBrk="0" hangingPunct="1">
      <a:defRPr sz="4400" b="1" i="1" kern="1200">
        <a:solidFill>
          <a:schemeClr val="tx1"/>
        </a:solidFill>
        <a:latin typeface="Arial" charset="0"/>
        <a:ea typeface="+mn-ea"/>
        <a:cs typeface="Times New Roman" pitchFamily="18" charset="0"/>
      </a:defRPr>
    </a:lvl8pPr>
    <a:lvl9pPr marL="3657600" algn="l" defTabSz="914400" rtl="0" eaLnBrk="1" latinLnBrk="0" hangingPunct="1">
      <a:defRPr sz="4400" b="1" i="1"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78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00009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1" autoAdjust="0"/>
    <p:restoredTop sz="67433" autoAdjust="0"/>
  </p:normalViewPr>
  <p:slideViewPr>
    <p:cSldViewPr>
      <p:cViewPr varScale="1">
        <p:scale>
          <a:sx n="35" d="100"/>
          <a:sy n="35" d="100"/>
        </p:scale>
        <p:origin x="1622" y="34"/>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43"/>
    </p:cViewPr>
  </p:sorterViewPr>
  <p:notesViewPr>
    <p:cSldViewPr>
      <p:cViewPr>
        <p:scale>
          <a:sx n="100" d="100"/>
          <a:sy n="100" d="100"/>
        </p:scale>
        <p:origin x="-780" y="360"/>
      </p:cViewPr>
      <p:guideLst>
        <p:guide orient="horz" pos="278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b="0" i="0" smtClean="0">
                <a:solidFill>
                  <a:schemeClr val="tx2"/>
                </a:solidFill>
              </a:defRPr>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b="0" i="0" smtClean="0">
                <a:solidFill>
                  <a:schemeClr val="tx2"/>
                </a:solidFill>
              </a:defRPr>
            </a:lvl1pPr>
          </a:lstStyle>
          <a:p>
            <a:pPr>
              <a:defRPr/>
            </a:pPr>
            <a:endParaRPr lang="es-ES_tradnl"/>
          </a:p>
        </p:txBody>
      </p:sp>
      <p:sp>
        <p:nvSpPr>
          <p:cNvPr id="154628" name="Rectangle 4"/>
          <p:cNvSpPr>
            <a:spLocks noGrp="1" noChangeArrowheads="1"/>
          </p:cNvSpPr>
          <p:nvPr>
            <p:ph type="ftr" sz="quarter" idx="2"/>
          </p:nvPr>
        </p:nvSpPr>
        <p:spPr bwMode="auto">
          <a:xfrm>
            <a:off x="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b="0" i="0" smtClean="0">
                <a:solidFill>
                  <a:schemeClr val="tx2"/>
                </a:solidFill>
              </a:defRPr>
            </a:lvl1pPr>
          </a:lstStyle>
          <a:p>
            <a:pPr>
              <a:defRPr/>
            </a:pPr>
            <a:endParaRPr lang="es-ES_tradnl"/>
          </a:p>
        </p:txBody>
      </p:sp>
      <p:sp>
        <p:nvSpPr>
          <p:cNvPr id="154629" name="Rectangle 5"/>
          <p:cNvSpPr>
            <a:spLocks noGrp="1" noChangeArrowheads="1"/>
          </p:cNvSpPr>
          <p:nvPr>
            <p:ph type="sldNum" sz="quarter" idx="3"/>
          </p:nvPr>
        </p:nvSpPr>
        <p:spPr bwMode="auto">
          <a:xfrm>
            <a:off x="388620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b="0" i="0" smtClean="0">
                <a:solidFill>
                  <a:schemeClr val="tx2"/>
                </a:solidFill>
              </a:defRPr>
            </a:lvl1pPr>
          </a:lstStyle>
          <a:p>
            <a:pPr>
              <a:defRPr/>
            </a:pPr>
            <a:fld id="{3A3D2DEC-8C67-44A7-95EE-3A444BDC3B39}" type="slidenum">
              <a:rPr lang="es-ES_tradnl"/>
              <a:pPr>
                <a:defRPr/>
              </a:pPr>
              <a:t>‹Nº›</a:t>
            </a:fld>
            <a:endParaRPr lang="es-ES_tradnl"/>
          </a:p>
        </p:txBody>
      </p:sp>
    </p:spTree>
    <p:extLst>
      <p:ext uri="{BB962C8B-B14F-4D97-AF65-F5344CB8AC3E}">
        <p14:creationId xmlns:p14="http://schemas.microsoft.com/office/powerpoint/2010/main" val="1031844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b="0" i="0" smtClean="0">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b="0" i="0" smtClean="0">
                <a:latin typeface="Times New Roman" pitchFamily="18" charset="0"/>
              </a:defRPr>
            </a:lvl1pPr>
          </a:lstStyle>
          <a:p>
            <a:pPr>
              <a:defRPr/>
            </a:pPr>
            <a:endParaRPr lang="es-ES_tradnl"/>
          </a:p>
        </p:txBody>
      </p:sp>
      <p:sp>
        <p:nvSpPr>
          <p:cNvPr id="91140" name="Rectangle 4"/>
          <p:cNvSpPr>
            <a:spLocks noGrp="1" noRot="1" noChangeAspect="1" noChangeArrowheads="1" noTextEdit="1"/>
          </p:cNvSpPr>
          <p:nvPr>
            <p:ph type="sldImg" idx="2"/>
          </p:nvPr>
        </p:nvSpPr>
        <p:spPr bwMode="auto">
          <a:xfrm>
            <a:off x="1219200" y="663575"/>
            <a:ext cx="4419600" cy="33147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198938"/>
            <a:ext cx="5029200" cy="39766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2294" name="Rectangle 6"/>
          <p:cNvSpPr>
            <a:spLocks noGrp="1" noChangeArrowheads="1"/>
          </p:cNvSpPr>
          <p:nvPr>
            <p:ph type="ftr" sz="quarter" idx="4"/>
          </p:nvPr>
        </p:nvSpPr>
        <p:spPr bwMode="auto">
          <a:xfrm>
            <a:off x="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b="0" i="0" smtClean="0">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b="0" i="0" smtClean="0">
                <a:latin typeface="Times New Roman" pitchFamily="18" charset="0"/>
              </a:defRPr>
            </a:lvl1pPr>
          </a:lstStyle>
          <a:p>
            <a:pPr>
              <a:defRPr/>
            </a:pPr>
            <a:fld id="{546B10A8-D1B3-4BB6-B970-A3F8B0953AE3}" type="slidenum">
              <a:rPr lang="es-ES_tradnl"/>
              <a:pPr>
                <a:defRPr/>
              </a:pPr>
              <a:t>‹Nº›</a:t>
            </a:fld>
            <a:endParaRPr lang="es-ES_tradnl"/>
          </a:p>
        </p:txBody>
      </p:sp>
    </p:spTree>
    <p:extLst>
      <p:ext uri="{BB962C8B-B14F-4D97-AF65-F5344CB8AC3E}">
        <p14:creationId xmlns:p14="http://schemas.microsoft.com/office/powerpoint/2010/main" val="264131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www.tech-faq.com/lang/es/plaintext-ciphertext.shtml"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www.tech-faq.com/lang/es/plaintext-ciphertext.shtml"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s.wikipedia.org/wiki/HTTP" TargetMode="External"/><Relationship Id="rId3" Type="http://schemas.openxmlformats.org/officeDocument/2006/relationships/hyperlink" Target="http://es.wikipedia.org/wiki/IANA" TargetMode="External"/><Relationship Id="rId7" Type="http://schemas.openxmlformats.org/officeDocument/2006/relationships/hyperlink" Target="http://es.wikipedia.org/wiki/SMTP"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s.wikipedia.org/wiki/Telnet" TargetMode="External"/><Relationship Id="rId5" Type="http://schemas.openxmlformats.org/officeDocument/2006/relationships/hyperlink" Target="http://es.wikipedia.org/wiki/SSH" TargetMode="External"/><Relationship Id="rId4" Type="http://schemas.openxmlformats.org/officeDocument/2006/relationships/hyperlink" Target="http://es.wikipedia.org/wiki/File_Transfer_Protocol"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s.wikipedia.org/wiki/HTTP" TargetMode="External"/><Relationship Id="rId3" Type="http://schemas.openxmlformats.org/officeDocument/2006/relationships/hyperlink" Target="http://es.wikipedia.org/wiki/IANA" TargetMode="External"/><Relationship Id="rId7" Type="http://schemas.openxmlformats.org/officeDocument/2006/relationships/hyperlink" Target="http://es.wikipedia.org/wiki/SMTP"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es.wikipedia.org/wiki/Telnet" TargetMode="External"/><Relationship Id="rId5" Type="http://schemas.openxmlformats.org/officeDocument/2006/relationships/hyperlink" Target="http://es.wikipedia.org/wiki/SSH" TargetMode="External"/><Relationship Id="rId4" Type="http://schemas.openxmlformats.org/officeDocument/2006/relationships/hyperlink" Target="http://es.wikipedia.org/wiki/File_Transfer_Protoco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A4B3C47-2C1C-4B8F-9ECF-D3B63A263AB1}" type="slidenum">
              <a:rPr lang="es-ES_tradnl" smtClean="0"/>
              <a:pPr/>
              <a:t>1</a:t>
            </a:fld>
            <a:endParaRPr lang="es-ES_tradnl"/>
          </a:p>
        </p:txBody>
      </p:sp>
      <p:sp>
        <p:nvSpPr>
          <p:cNvPr id="37891" name="Rectangle 2"/>
          <p:cNvSpPr>
            <a:spLocks noGrp="1" noRot="1" noChangeAspect="1" noChangeArrowheads="1" noTextEdit="1"/>
          </p:cNvSpPr>
          <p:nvPr>
            <p:ph type="sldImg"/>
          </p:nvPr>
        </p:nvSpPr>
        <p:spPr>
          <a:xfrm>
            <a:off x="1222375" y="663575"/>
            <a:ext cx="4414838" cy="3311525"/>
          </a:xfrm>
          <a:solidFill>
            <a:srgbClr val="FFFFFF"/>
          </a:solidFill>
          <a:ln/>
        </p:spPr>
      </p:sp>
      <p:sp>
        <p:nvSpPr>
          <p:cNvPr id="37892" name="Rectangle 3"/>
          <p:cNvSpPr>
            <a:spLocks noGrp="1" noChangeArrowheads="1"/>
          </p:cNvSpPr>
          <p:nvPr>
            <p:ph type="body" idx="1"/>
          </p:nvPr>
        </p:nvSpPr>
        <p:spPr>
          <a:solidFill>
            <a:srgbClr val="FFFF99"/>
          </a:solidFill>
          <a:ln>
            <a:solidFill>
              <a:srgbClr val="000000"/>
            </a:solidFill>
          </a:ln>
        </p:spPr>
        <p:txBody>
          <a:bodyPr/>
          <a:lstStyle/>
          <a:p>
            <a:pPr algn="ctr"/>
            <a:r>
              <a:rPr lang="es-MX" sz="2400" b="1" dirty="0">
                <a:latin typeface="Verdana" pitchFamily="34" charset="0"/>
              </a:rPr>
              <a:t>Presentación de PowerPoint Nro. 16</a:t>
            </a:r>
          </a:p>
          <a:p>
            <a:pPr algn="ctr"/>
            <a:r>
              <a:rPr lang="es-MX" sz="2400" b="1" dirty="0">
                <a:latin typeface="Verdana" pitchFamily="34" charset="0"/>
              </a:rPr>
              <a:t>3-1-5 Tecbared-Introcom-16-2021-1.pptx</a:t>
            </a:r>
          </a:p>
          <a:p>
            <a:pPr algn="ctr"/>
            <a:endParaRPr lang="es-MX" sz="1800" b="1" dirty="0">
              <a:latin typeface="Verdana" pitchFamily="34" charset="0"/>
            </a:endParaRPr>
          </a:p>
          <a:p>
            <a:endParaRPr lang="es-ES" dirty="0"/>
          </a:p>
        </p:txBody>
      </p:sp>
    </p:spTree>
    <p:extLst>
      <p:ext uri="{BB962C8B-B14F-4D97-AF65-F5344CB8AC3E}">
        <p14:creationId xmlns:p14="http://schemas.microsoft.com/office/powerpoint/2010/main" val="3087592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1591B83F-C439-47F4-9E3E-4BF1EFF047F2}" type="slidenum">
              <a:rPr lang="es-ES_tradnl"/>
              <a:pPr/>
              <a:t>10</a:t>
            </a:fld>
            <a:endParaRPr lang="es-ES_tradnl"/>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720623A5-8B4E-45A4-B945-94C617366EE1}" type="slidenum">
              <a:rPr lang="es-ES_tradnl"/>
              <a:pPr/>
              <a:t>11</a:t>
            </a:fld>
            <a:endParaRPr lang="es-ES_tradnl"/>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A6BFC496-B6D8-48D6-B837-747F155EF375}" type="slidenum">
              <a:rPr lang="es-ES_tradnl"/>
              <a:pPr/>
              <a:t>12</a:t>
            </a:fld>
            <a:endParaRPr lang="es-ES_tradnl"/>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2CFCF52-3343-4A7E-ACAF-656D76290D12}" type="slidenum">
              <a:rPr lang="es-ES_tradnl"/>
              <a:pPr/>
              <a:t>13</a:t>
            </a:fld>
            <a:endParaRPr lang="es-ES_tradnl"/>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AFE634AC-1080-47A9-B4F7-47FF3EAF60E4}" type="slidenum">
              <a:rPr lang="es-ES_tradnl"/>
              <a:pPr/>
              <a:t>14</a:t>
            </a:fld>
            <a:endParaRPr lang="es-ES_tradnl"/>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01A35788-D697-4F23-BDB0-9B1B7582FAC1}" type="slidenum">
              <a:rPr lang="es-ES_tradnl"/>
              <a:pPr/>
              <a:t>15</a:t>
            </a:fld>
            <a:endParaRPr lang="es-ES_tradnl"/>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7E46ADCA-9FFA-4992-B86B-6949D262AD88}" type="slidenum">
              <a:rPr lang="es-ES_tradnl"/>
              <a:pPr/>
              <a:t>16</a:t>
            </a:fld>
            <a:endParaRPr lang="es-ES_tradnl"/>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9C28837-08E5-48C8-8A05-05388AFACDC1}" type="slidenum">
              <a:rPr lang="es-ES_tradnl"/>
              <a:pPr/>
              <a:t>17</a:t>
            </a:fld>
            <a:endParaRPr lang="es-ES_tradnl"/>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90564BF7-4368-4564-89C3-34A178D8974C}" type="slidenum">
              <a:rPr lang="es-ES_tradnl"/>
              <a:pPr/>
              <a:t>18</a:t>
            </a:fld>
            <a:endParaRPr lang="es-ES_tradnl"/>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93986921-B374-46AA-B97D-7015209DF324}" type="slidenum">
              <a:rPr lang="es-ES_tradnl"/>
              <a:pPr/>
              <a:t>19</a:t>
            </a:fld>
            <a:endParaRPr lang="es-ES_tradnl"/>
          </a:p>
        </p:txBody>
      </p:sp>
      <p:sp>
        <p:nvSpPr>
          <p:cNvPr id="150531" name="Rectangle 2"/>
          <p:cNvSpPr>
            <a:spLocks noGrp="1" noRot="1" noChangeAspect="1" noChangeArrowheads="1" noTextEdit="1"/>
          </p:cNvSpPr>
          <p:nvPr>
            <p:ph type="sldImg"/>
          </p:nvPr>
        </p:nvSpPr>
        <p:spPr>
          <a:solidFill>
            <a:srgbClr val="FFFFFF"/>
          </a:solidFill>
          <a:ln/>
        </p:spPr>
      </p:sp>
      <p:sp>
        <p:nvSpPr>
          <p:cNvPr id="150532"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A4B3C47-2C1C-4B8F-9ECF-D3B63A263AB1}" type="slidenum">
              <a:rPr lang="es-ES_tradnl" smtClean="0"/>
              <a:pPr/>
              <a:t>2</a:t>
            </a:fld>
            <a:endParaRPr lang="es-ES_tradnl"/>
          </a:p>
        </p:txBody>
      </p:sp>
      <p:sp>
        <p:nvSpPr>
          <p:cNvPr id="37891" name="Rectangle 2"/>
          <p:cNvSpPr>
            <a:spLocks noGrp="1" noRot="1" noChangeAspect="1" noChangeArrowheads="1" noTextEdit="1"/>
          </p:cNvSpPr>
          <p:nvPr>
            <p:ph type="sldImg"/>
          </p:nvPr>
        </p:nvSpPr>
        <p:spPr>
          <a:xfrm>
            <a:off x="1222375" y="663575"/>
            <a:ext cx="4414838" cy="3311525"/>
          </a:xfrm>
          <a:solidFill>
            <a:srgbClr val="FFFFFF"/>
          </a:solidFill>
          <a:ln/>
        </p:spPr>
      </p:sp>
      <p:sp>
        <p:nvSpPr>
          <p:cNvPr id="37892" name="Rectangle 3"/>
          <p:cNvSpPr>
            <a:spLocks noGrp="1" noChangeArrowheads="1"/>
          </p:cNvSpPr>
          <p:nvPr>
            <p:ph type="body" idx="1"/>
          </p:nvPr>
        </p:nvSpPr>
        <p:spPr>
          <a:solidFill>
            <a:srgbClr val="FFFF99"/>
          </a:solidFill>
          <a:ln>
            <a:solidFill>
              <a:srgbClr val="000000"/>
            </a:solidFill>
          </a:ln>
        </p:spPr>
        <p:txBody>
          <a:bodyPr/>
          <a:lstStyle/>
          <a:p>
            <a:pPr algn="ctr"/>
            <a:r>
              <a:rPr lang="es-MX" sz="1800" b="1" dirty="0">
                <a:latin typeface="Verdana" pitchFamily="34" charset="0"/>
              </a:rPr>
              <a:t>Presentación de PowerPoint Nro. 16</a:t>
            </a:r>
          </a:p>
          <a:p>
            <a:pPr algn="ctr"/>
            <a:endParaRPr lang="es-MX" sz="1800" b="1" dirty="0">
              <a:latin typeface="Verdana" pitchFamily="34" charset="0"/>
            </a:endParaRPr>
          </a:p>
          <a:p>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CCB5643C-88CC-448A-88FA-2705ABAC8D05}" type="slidenum">
              <a:rPr lang="es-ES_tradnl"/>
              <a:pPr/>
              <a:t>20</a:t>
            </a:fld>
            <a:endParaRPr lang="es-ES_tradnl"/>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EB214F6E-2AB1-41FE-B3FC-9EF08E6E87D4}" type="slidenum">
              <a:rPr lang="es-ES_tradnl"/>
              <a:pPr/>
              <a:t>21</a:t>
            </a:fld>
            <a:endParaRPr lang="es-ES_tradnl"/>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FC94AB26-7AA6-4859-9851-FA1F65EB830C}" type="slidenum">
              <a:rPr lang="es-ES_tradnl"/>
              <a:pPr/>
              <a:t>22</a:t>
            </a:fld>
            <a:endParaRPr lang="es-ES_tradnl"/>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A9E0221A-4C39-4AD0-9296-AEE51493F5F9}" type="slidenum">
              <a:rPr lang="es-ES_tradnl"/>
              <a:pPr/>
              <a:t>23</a:t>
            </a:fld>
            <a:endParaRPr lang="es-ES_tradnl"/>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2798B4DE-C727-4239-9994-3DE660A4083B}" type="slidenum">
              <a:rPr lang="es-ES_tradnl"/>
              <a:pPr/>
              <a:t>24</a:t>
            </a:fld>
            <a:endParaRPr lang="es-ES_tradnl"/>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F8C49998-E7F4-45CD-BD6B-D2BCDCF6AB17}" type="slidenum">
              <a:rPr lang="es-ES_tradnl"/>
              <a:pPr/>
              <a:t>25</a:t>
            </a:fld>
            <a:endParaRPr lang="es-ES_tradnl"/>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E0D5ACE8-FE87-4F88-8B9C-B395C4877270}" type="slidenum">
              <a:rPr lang="es-ES_tradnl"/>
              <a:pPr/>
              <a:t>26</a:t>
            </a:fld>
            <a:endParaRPr lang="es-ES_tradnl"/>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B9124C1-AF4A-4A05-83DB-6747A1A2AA5F}" type="slidenum">
              <a:rPr lang="es-ES_tradnl"/>
              <a:pPr/>
              <a:t>27</a:t>
            </a:fld>
            <a:endParaRPr lang="es-ES_tradnl"/>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5E469537-1455-4D92-8840-6FEF3F51FC5E}" type="slidenum">
              <a:rPr lang="es-ES_tradnl"/>
              <a:pPr/>
              <a:t>28</a:t>
            </a:fld>
            <a:endParaRPr lang="es-ES_tradnl"/>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B22D848F-E08F-4994-A299-7FAA58008566}" type="slidenum">
              <a:rPr lang="es-ES_tradnl"/>
              <a:pPr/>
              <a:t>29</a:t>
            </a:fld>
            <a:endParaRPr lang="es-ES_tradnl"/>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397240"/>
            <a:ext cx="2971800" cy="441960"/>
          </a:xfrm>
          <a:prstGeom prst="rect">
            <a:avLst/>
          </a:prstGeom>
          <a:noFill/>
          <a:ln w="9525">
            <a:noFill/>
            <a:miter lim="800000"/>
            <a:headEnd/>
            <a:tailEnd/>
          </a:ln>
        </p:spPr>
        <p:txBody>
          <a:bodyPr anchor="b"/>
          <a:lstStyle/>
          <a:p>
            <a:pPr algn="r"/>
            <a:fld id="{753C0130-421C-4A9B-8121-F84FC903249E}" type="slidenum">
              <a:rPr lang="es-ES_tradnl" sz="1200"/>
              <a:pPr algn="r"/>
              <a:t>3</a:t>
            </a:fld>
            <a:endParaRPr lang="es-ES_tradnl" sz="1200"/>
          </a:p>
        </p:txBody>
      </p:sp>
      <p:sp>
        <p:nvSpPr>
          <p:cNvPr id="30723" name="Rectangle 2"/>
          <p:cNvSpPr>
            <a:spLocks noGrp="1" noRot="1" noChangeAspect="1" noChangeArrowheads="1" noTextEdit="1"/>
          </p:cNvSpPr>
          <p:nvPr>
            <p:ph type="sldImg"/>
          </p:nvPr>
        </p:nvSpPr>
        <p:spPr>
          <a:xfrm>
            <a:off x="1222375" y="663575"/>
            <a:ext cx="4416425" cy="3311525"/>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8545A42B-74BE-4531-974C-DF3FDFFA1649}" type="slidenum">
              <a:rPr lang="es-ES_tradnl"/>
              <a:pPr/>
              <a:t>30</a:t>
            </a:fld>
            <a:endParaRPr lang="es-ES_tradnl"/>
          </a:p>
        </p:txBody>
      </p:sp>
      <p:sp>
        <p:nvSpPr>
          <p:cNvPr id="161795" name="Rectangle 2"/>
          <p:cNvSpPr>
            <a:spLocks noGrp="1" noRot="1" noChangeAspect="1" noChangeArrowheads="1" noTextEdit="1"/>
          </p:cNvSpPr>
          <p:nvPr>
            <p:ph type="sldImg"/>
          </p:nvPr>
        </p:nvSpPr>
        <p:spPr>
          <a:solidFill>
            <a:srgbClr val="FFFFFF"/>
          </a:solidFill>
          <a:ln/>
        </p:spPr>
      </p:sp>
      <p:sp>
        <p:nvSpPr>
          <p:cNvPr id="161796" name="Rectangle 3"/>
          <p:cNvSpPr>
            <a:spLocks noGrp="1" noChangeArrowheads="1"/>
          </p:cNvSpPr>
          <p:nvPr>
            <p:ph type="body" idx="1"/>
          </p:nvPr>
        </p:nvSpPr>
        <p:spPr>
          <a:solidFill>
            <a:srgbClr val="FFFFFF"/>
          </a:solidFill>
          <a:ln>
            <a:solidFill>
              <a:srgbClr val="000000"/>
            </a:solidFill>
          </a:ln>
        </p:spPr>
        <p:txBody>
          <a:bodyPr/>
          <a:lstStyle/>
          <a:p>
            <a:endParaRPr lang="es-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C72CD2FA-4285-48AF-9718-851AE8CE9317}" type="slidenum">
              <a:rPr lang="es-ES_tradnl"/>
              <a:pPr/>
              <a:t>31</a:t>
            </a:fld>
            <a:endParaRPr lang="es-ES_tradnl"/>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6A5E13F8-DB70-4207-9698-042641EC1D2B}" type="slidenum">
              <a:rPr lang="es-ES_tradnl"/>
              <a:pPr/>
              <a:t>32</a:t>
            </a:fld>
            <a:endParaRPr lang="es-ES_tradnl"/>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A1E2F1B9-4680-4AB0-9D76-890E8B96170D}" type="slidenum">
              <a:rPr lang="es-ES_tradnl"/>
              <a:pPr/>
              <a:t>33</a:t>
            </a:fld>
            <a:endParaRPr lang="es-ES_tradnl"/>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3E2603F3-3FE9-44FA-B8FD-AB62A1CC1795}" type="slidenum">
              <a:rPr lang="es-ES_tradnl"/>
              <a:pPr/>
              <a:t>34</a:t>
            </a:fld>
            <a:endParaRPr lang="es-ES_tradnl"/>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A9C9CF7D-715B-44C1-8A76-B16745DE0E1E}" type="slidenum">
              <a:rPr lang="es-ES_tradnl"/>
              <a:pPr/>
              <a:t>35</a:t>
            </a:fld>
            <a:endParaRPr lang="es-ES_tradnl"/>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58FC34E2-7E0A-4EF3-B3BA-348B61F7B0E9}" type="slidenum">
              <a:rPr lang="es-ES_tradnl"/>
              <a:pPr/>
              <a:t>36</a:t>
            </a:fld>
            <a:endParaRPr lang="es-ES_tradnl"/>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602120B4-0A6C-496B-B95A-B3F1805E9846}" type="slidenum">
              <a:rPr lang="es-ES_tradnl"/>
              <a:pPr/>
              <a:t>37</a:t>
            </a:fld>
            <a:endParaRPr lang="es-ES_tradnl"/>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85CAE582-9940-46C9-B122-E11813555FEB}" type="slidenum">
              <a:rPr lang="es-ES_tradnl"/>
              <a:pPr/>
              <a:t>38</a:t>
            </a:fld>
            <a:endParaRPr lang="es-ES_tradnl"/>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72F1B5D8-7127-42FC-9D4D-97472C9E5175}" type="slidenum">
              <a:rPr lang="es-ES_tradnl"/>
              <a:pPr/>
              <a:t>39</a:t>
            </a:fld>
            <a:endParaRPr lang="es-ES_tradnl"/>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r>
              <a:rPr lang="es-AR"/>
              <a:t>El Servicio de Directorio X.500 es una base de datos distribuida con información de personas y entidades de distintas organizaciones del mundo. Actualmente está en auge el uso de este servicio por sus posibilidades como almacén de certificados para lograr comunicaciones seguras. En este trabajo pretendemos dar una idea previa acerca de los servicios de directorios, su historia, evolución y aplicación centrándonos en el servidor OpenLDAP.</a:t>
            </a:r>
          </a:p>
          <a:p>
            <a:r>
              <a:rPr lang="es-AR"/>
              <a:t>El X.500 fue desarrollado conjuntamente por el Comité Consultivo Internacional Telegráfico y Telefónico (CCITT), que es conocido ahora como la Unión de Telecomunicaciones Internacional (ITU), y la Organización Internacional para la Estandarización (ISO). Su objetivo era </a:t>
            </a:r>
          </a:p>
          <a:p>
            <a:r>
              <a:rPr lang="es-AR"/>
              <a:t> Los miembros ITU, operadores de telecomunicaciones sobre todo nacionales, buscaron un sistema, que proporcionara un servicio de directorio para números de teléfono y X.400 direcciones de correo electrónico, mientras que la ISO estuvo interesada principalmente en el suministro de un servicio de nombres para aplicaciones OSI. La idea era construir un sistema globalmente distribuido que ofrecería el acceso homogeneo a la información. Por eso en términos de X.500 los directorios a menudo son llamados en singular, es decir que existe un y sólo un directorio - llamado "el Directorio". </a:t>
            </a:r>
          </a:p>
          <a:p>
            <a:r>
              <a:rPr lang="es-AR"/>
              <a:t>La primera reunión conjunta fue desarrollada en abril de 1986 y los documentos estándares - los llamados edición '88 - fueron publicados en el enero de 1990 por CCITT como "X.500 Recomendaciones de Libro Azules" y en el enero de 1991 por la ISO como "ISO/IEC 9594 - el Directorio".</a:t>
            </a:r>
            <a:endParaRPr lang="es-AR" b="1"/>
          </a:p>
          <a:p>
            <a:r>
              <a:rPr lang="es-AR" b="1"/>
              <a:t>El protocolo DAP</a:t>
            </a:r>
          </a:p>
          <a:p>
            <a:r>
              <a:rPr lang="es-AR"/>
              <a:t>Para acceder al servicio de directorios X.500 hay que seguir una serie de reglas que están definidas en un protocolo de comunicación Directory Access Protocol (DAP).</a:t>
            </a:r>
          </a:p>
          <a:p>
            <a:r>
              <a:rPr lang="es-AR"/>
              <a:t>El protocolo de acceso a directorios define que operaciones se pueden hacer con la conexión: bind, unbind, los objetos (entradas) y sus operaciones: añadir, eliminar, modificar, buscar, listar, comparar, etc.</a:t>
            </a:r>
          </a:p>
          <a:p>
            <a:r>
              <a:rPr lang="es-AR"/>
              <a:t>DAP es un protocolo demasiado complejo ya que se implementa a nivel de aplicación de las capas OSI y por lo tanto hay que implementar el resto de las capas tambien, así que se crea un protocolo mas cómodo de manejar estos directorios: Lightweight Directory Access Protocol (LDAP)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9C094C35-9343-4A8D-8E2E-258D6014693E}" type="slidenum">
              <a:rPr lang="es-ES_tradnl"/>
              <a:pPr/>
              <a:t>4</a:t>
            </a:fld>
            <a:endParaRPr lang="es-ES_tradnl"/>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67A39A39-59AB-434F-B107-2D09459C7D16}" type="slidenum">
              <a:rPr lang="es-ES_tradnl"/>
              <a:pPr/>
              <a:t>40</a:t>
            </a:fld>
            <a:endParaRPr lang="es-ES_tradnl"/>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4B4C173A-776B-4CE2-9E3B-D3B4387C751B}" type="slidenum">
              <a:rPr lang="es-ES_tradnl"/>
              <a:pPr/>
              <a:t>41</a:t>
            </a:fld>
            <a:endParaRPr lang="es-ES_tradnl"/>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D5420C37-2179-4E3E-B1E4-E2F12A856187}" type="slidenum">
              <a:rPr lang="es-ES_tradnl"/>
              <a:pPr/>
              <a:t>42</a:t>
            </a:fld>
            <a:endParaRPr lang="es-ES_tradnl"/>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380E0A90-4752-4405-BBB9-C5707DB80237}" type="slidenum">
              <a:rPr lang="es-ES_tradnl"/>
              <a:pPr/>
              <a:t>43</a:t>
            </a:fld>
            <a:endParaRPr lang="es-ES_tradnl"/>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CFD0114B-E5AC-4B6C-B119-8094BEA66BA2}" type="slidenum">
              <a:rPr lang="es-ES_tradnl"/>
              <a:pPr/>
              <a:t>44</a:t>
            </a:fld>
            <a:endParaRPr lang="es-ES_tradnl"/>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r>
              <a:rPr lang="es-AR"/>
              <a:t>El servicio de directorio se implementa mediante el modelo de cliente-servidor de manera que una aplicación que desea acceder al directorio no accede directamente a la base de datos sino a una serie de funciones de interface (API) que por medio de mensajes se comunica con el proceso corriendo en el servidor. Este proceso accede a la base de datos y devuelve la información.</a:t>
            </a:r>
          </a:p>
          <a:p>
            <a:r>
              <a:rPr lang="es-AR"/>
              <a:t>En casos en los que el servidor consultado no tenga los datos solicitados pero sepa de otro servidor de directorios que si tenga ese dato se convierte en cliente del segundo servidor, le solicita la información y se la devuelve al usuario inicial, todo esto de forma transparente al usuario</a:t>
            </a:r>
            <a:r>
              <a:rPr lang="es-ES_tradnl"/>
              <a:t> </a:t>
            </a:r>
            <a:endParaRPr lang="es-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4796A775-C6B1-4AB0-99BB-A4BE6596A6E8}" type="slidenum">
              <a:rPr lang="es-ES_tradnl"/>
              <a:pPr/>
              <a:t>45</a:t>
            </a:fld>
            <a:endParaRPr lang="es-ES_tradnl"/>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r>
              <a:rPr lang="es-ES"/>
              <a:t>Repositorio centralizado de usuarios, aplicaciones y recursos: Reduce la complejidad de administración descentralizada.</a:t>
            </a:r>
          </a:p>
          <a:p>
            <a:r>
              <a:rPr lang="es-ES"/>
              <a:t>Manejo de passwords seguras: Permite la sincronización de autenticación entre distintos sistemas de manera segura y confiable.</a:t>
            </a:r>
          </a:p>
          <a:p>
            <a:r>
              <a:rPr lang="es-ES"/>
              <a:t>Tolerancia a Fallas: Protege el ambiente del directorio ante fallas mediante replicaciones y servidores redundantes.</a:t>
            </a:r>
          </a:p>
          <a:p>
            <a:r>
              <a:rPr lang="es-ES"/>
              <a:t>Integración entre las distintas aplicaciones: A través de una administración centralizada de usuarios, se podrá definir un work flow adecuado de autorizaciones, dependiendo la criticidad de la aplicación.</a:t>
            </a:r>
          </a:p>
          <a:p>
            <a:r>
              <a:rPr lang="es-ES"/>
              <a:t>Usuarios de extranet: de una manera totalmente segura, los usuarios externos a la compañía (ej. Distribuidores), podrán autenticarse para acceder a aplicaciones internas.</a:t>
            </a:r>
          </a:p>
          <a:p>
            <a:r>
              <a:rPr lang="es-ES"/>
              <a:t>Flexibilidad: es posible crear conectores para prácticamente cualquier aplicación del mercado. Esto permitiría, en un futuro, integrar aplicaciones como SAP, Truck Gx o Meta 4, al mismo repositorio, reduciendo los tiempos en las altas, bajas o modificaciones de usuarios.</a:t>
            </a:r>
          </a:p>
          <a:p>
            <a:r>
              <a:rPr lang="es-ES"/>
              <a:t>Auditoria: es posible auditar las actividades de los usuarios; denegar / permitir accesos por horarios; auditar determinado recurso compartido; etc.</a:t>
            </a:r>
          </a:p>
          <a:p>
            <a:r>
              <a:rPr lang="es-ES"/>
              <a:t>Escalabilidad: la estructura interna es perfectamente adaptable a futuras modificaciones que una aplicación requiera.</a:t>
            </a:r>
          </a:p>
          <a:p>
            <a:r>
              <a:rPr lang="es-ES"/>
              <a:t>Integración con sistemas Linux: el repositorio es 100% compatible con los actuales directorios “abiertos” del mercado, pudiendo replicarlo en prácticamente cualquier ambiente. </a:t>
            </a:r>
            <a:endParaRPr lang="es-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83F40D19-AA83-4D5F-90AB-F94A361B942B}" type="slidenum">
              <a:rPr lang="es-ES_tradnl"/>
              <a:pPr/>
              <a:t>46</a:t>
            </a:fld>
            <a:endParaRPr lang="es-ES_tradnl"/>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r>
              <a:rPr lang="es-AR"/>
              <a:t>“Control de Acceso”.</a:t>
            </a:r>
          </a:p>
          <a:p>
            <a:r>
              <a:rPr lang="es-AR"/>
              <a:t>Otro aspecto de seguridad de LDAP es la manera en que se pueden comunicar las peticiones y respuestas entre el cliente y el servidor. Muchos servidores LDAP soportan el uso de canales seguros para comunicarse con el cliente, por ejemplo, para enviar y recibir atributos que contienen datos como passwords o claves. para este propósito.</a:t>
            </a:r>
          </a:p>
          <a:p>
            <a:r>
              <a:rPr lang="es-AR"/>
              <a:t>LDAP v3 especifica tres tipos de autenticación: </a:t>
            </a:r>
          </a:p>
          <a:p>
            <a:r>
              <a:rPr lang="es-AR"/>
              <a:t>No Autenticación </a:t>
            </a:r>
          </a:p>
          <a:p>
            <a:r>
              <a:rPr lang="es-AR"/>
              <a:t>Autenticación básica </a:t>
            </a:r>
            <a:endParaRPr lang="en-US"/>
          </a:p>
          <a:p>
            <a:r>
              <a:rPr lang="en-US"/>
              <a:t>Simple Authentication and Security Layer (SASL) </a:t>
            </a:r>
            <a:endParaRPr lang="es-AR"/>
          </a:p>
          <a:p>
            <a:r>
              <a:rPr lang="es-AR"/>
              <a:t>El uso de "no autenticación" es aceptable cuando se realiza intercambio de datos públicos.</a:t>
            </a:r>
          </a:p>
          <a:p>
            <a:r>
              <a:rPr lang="es-AR"/>
              <a:t>La autenticación básica se logra mediante la utilización de un nombre completo y una contraseña. </a:t>
            </a:r>
            <a:r>
              <a:rPr lang="es-ES"/>
              <a:t>Esta información se envía ya sea en </a:t>
            </a:r>
            <a:r>
              <a:rPr lang="es-ES">
                <a:hlinkClick r:id="rId3"/>
              </a:rPr>
              <a:t>texto plano</a:t>
            </a:r>
            <a:r>
              <a:rPr lang="es-ES"/>
              <a:t>, o codificada.</a:t>
            </a:r>
          </a:p>
          <a:p>
            <a:r>
              <a:rPr lang="es-ES"/>
              <a:t>SASL (Simple Authentication and Security Layer) es un método para agregar soporte de autenticación a protocolos basados en conexión.</a:t>
            </a:r>
            <a:endParaRPr lang="es-AR"/>
          </a:p>
          <a:p>
            <a:r>
              <a:rPr lang="es-AR"/>
              <a:t>Las amenazas esenciales a un servicio de directorio LDAP son:</a:t>
            </a:r>
          </a:p>
          <a:p>
            <a:r>
              <a:rPr lang="es-AR"/>
              <a:t>El acceso no autorizado a datos.</a:t>
            </a:r>
          </a:p>
          <a:p>
            <a:r>
              <a:rPr lang="es-AR"/>
              <a:t>Modificación no autorizada de datos.</a:t>
            </a:r>
          </a:p>
          <a:p>
            <a:r>
              <a:rPr lang="es-AR"/>
              <a:t>Modificación no autorizada de la configuración.</a:t>
            </a:r>
          </a:p>
          <a:p>
            <a:r>
              <a:rPr lang="es-AR"/>
              <a:t>Uso excesivo y no autorizado de recursos.</a:t>
            </a:r>
          </a:p>
          <a:p>
            <a:r>
              <a:rPr lang="es-AR"/>
              <a:t>Spoofing de directorio: Engañar a un cliente haciéndole creer que la información llegó desde un directorio cuando en realidad no fue así, ya sea mediante la modificación de los datos en tránsito o redireccionando la conexión del cliente.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EFAC5643-DF67-4D64-A2A2-BDFDB1BD0785}" type="slidenum">
              <a:rPr lang="es-ES_tradnl"/>
              <a:pPr/>
              <a:t>47</a:t>
            </a:fld>
            <a:endParaRPr lang="es-ES_tradnl"/>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r>
              <a:rPr lang="es-AR"/>
              <a:t>“Control de Acceso”.</a:t>
            </a:r>
          </a:p>
          <a:p>
            <a:r>
              <a:rPr lang="es-AR"/>
              <a:t>Otro aspecto de seguridad de LDAP es la manera en que se pueden comunicar las peticiones y respuestas entre el cliente y el servidor. Muchos servidores LDAP soportan el uso de canales seguros para comunicarse con el cliente, por ejemplo, para enviar y recibir atributos que contienen datos como passwords o claves. para este propósito.</a:t>
            </a:r>
          </a:p>
          <a:p>
            <a:r>
              <a:rPr lang="es-AR"/>
              <a:t>LDAP v3 especifica tres tipos de autenticación: </a:t>
            </a:r>
          </a:p>
          <a:p>
            <a:r>
              <a:rPr lang="es-AR"/>
              <a:t>No Autenticación </a:t>
            </a:r>
          </a:p>
          <a:p>
            <a:r>
              <a:rPr lang="es-AR"/>
              <a:t>Autenticación básica </a:t>
            </a:r>
            <a:endParaRPr lang="en-US"/>
          </a:p>
          <a:p>
            <a:r>
              <a:rPr lang="en-US"/>
              <a:t>Simple Authentication and Security Layer (SASL) </a:t>
            </a:r>
            <a:endParaRPr lang="es-AR"/>
          </a:p>
          <a:p>
            <a:r>
              <a:rPr lang="es-AR"/>
              <a:t>El uso de "no autenticación" es aceptable cuando se realiza intercambio de datos públicos.</a:t>
            </a:r>
          </a:p>
          <a:p>
            <a:r>
              <a:rPr lang="es-AR"/>
              <a:t>La autenticación básica se logra mediante la utilización de un nombre completo y una contraseña. </a:t>
            </a:r>
            <a:r>
              <a:rPr lang="es-ES"/>
              <a:t>Esta información se envía ya sea en </a:t>
            </a:r>
            <a:r>
              <a:rPr lang="es-ES">
                <a:hlinkClick r:id="rId3"/>
              </a:rPr>
              <a:t>texto plano</a:t>
            </a:r>
            <a:r>
              <a:rPr lang="es-ES"/>
              <a:t>, o codificada.</a:t>
            </a:r>
          </a:p>
          <a:p>
            <a:r>
              <a:rPr lang="es-ES"/>
              <a:t>SASL (Simple Authentication and Security Layer) es un método para agregar soporte de autenticación a protocolos basados en conexión.</a:t>
            </a:r>
            <a:endParaRPr lang="es-AR"/>
          </a:p>
          <a:p>
            <a:r>
              <a:rPr lang="es-AR"/>
              <a:t>Las amenazas esenciales a un servicio de directorio LDAP son:</a:t>
            </a:r>
          </a:p>
          <a:p>
            <a:r>
              <a:rPr lang="es-AR"/>
              <a:t>El acceso no autorizado a datos.</a:t>
            </a:r>
          </a:p>
          <a:p>
            <a:r>
              <a:rPr lang="es-AR"/>
              <a:t>Modificación no autorizada de datos.</a:t>
            </a:r>
          </a:p>
          <a:p>
            <a:r>
              <a:rPr lang="es-AR"/>
              <a:t>Modificación no autorizada de la configuración.</a:t>
            </a:r>
          </a:p>
          <a:p>
            <a:r>
              <a:rPr lang="es-AR"/>
              <a:t>Uso excesivo y no autorizado de recursos.</a:t>
            </a:r>
          </a:p>
          <a:p>
            <a:r>
              <a:rPr lang="es-AR"/>
              <a:t>Spoofing de directorio: Engañar a un cliente haciéndole creer que la información llegó desde un directorio cuando en realidad no fue así, ya sea mediante la modificación de los datos en tránsito o redireccionando la conexión del cliente.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EBAAD4B9-D0F9-4137-A79E-CB12A7C1788F}" type="slidenum">
              <a:rPr lang="es-ES_tradnl"/>
              <a:pPr/>
              <a:t>48</a:t>
            </a:fld>
            <a:endParaRPr lang="es-ES_tradnl"/>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A1FEBE76-5B25-490A-9502-53BAAF60CD86}" type="slidenum">
              <a:rPr lang="es-ES_tradnl"/>
              <a:pPr/>
              <a:t>49</a:t>
            </a:fld>
            <a:endParaRPr lang="es-ES_tradnl"/>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361FEB9A-13CC-4546-886A-F03ECA88A97E}" type="slidenum">
              <a:rPr lang="es-ES_tradnl"/>
              <a:pPr/>
              <a:t>5</a:t>
            </a:fld>
            <a:endParaRPr lang="es-ES_tradnl"/>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r>
              <a:rPr lang="es-MX" b="1"/>
              <a:t>Abierto:</a:t>
            </a:r>
            <a:r>
              <a:rPr lang="es-MX"/>
              <a:t> Acepta conexiones. Hay una aplicación escuchando en este puerto. Esto no quiere decir que se tenga acceso a la aplicación, sólo que hay posibilidad de conectarse. </a:t>
            </a:r>
          </a:p>
          <a:p>
            <a:r>
              <a:rPr lang="es-MX" b="1"/>
              <a:t>Cerrado:</a:t>
            </a:r>
            <a:r>
              <a:rPr lang="es-MX"/>
              <a:t> Se rechaza la conexión. Probablemente no hay aplicación escuchando en este puerto, o no se permite el acceso por alguna razón. Este es el comportamiento normal del sistema operativo. </a:t>
            </a:r>
          </a:p>
          <a:p>
            <a:endParaRPr lang="es-MX"/>
          </a:p>
          <a:p>
            <a:r>
              <a:rPr lang="es-MX" b="1"/>
              <a:t>Bloqueado o Sigiloso:</a:t>
            </a:r>
            <a:r>
              <a:rPr lang="es-MX"/>
              <a:t> No hay respuesta. Este es el estado ideal para un cliente en Internet, de esta forma ni siquiera se sabe si el ordenador está conectado. Normalmente este comportamiento se debe a un cortafuegos de algún tipo, o a que el ordenador está apagado. </a:t>
            </a:r>
          </a:p>
          <a:p>
            <a:endParaRPr lang="es-AR"/>
          </a:p>
          <a:p>
            <a:r>
              <a:rPr lang="es-MX"/>
              <a:t>TCP usa el concepto de </a:t>
            </a:r>
            <a:r>
              <a:rPr lang="es-MX" i="1"/>
              <a:t>número de puerto</a:t>
            </a:r>
            <a:r>
              <a:rPr lang="es-MX"/>
              <a:t> para identificar a las aplicaciones emisoras y receptoras. Cada lado de la conexión TCP tiene asociado un número de puerto (de 16 bits sin signo, con lo que existen 65536 puertos posibles) asignado por la aplicación emisora o receptora. Los puertos son clasificados en tres categorías: bien conocidos, registrados y dinámicos/privados. Los puertos bien conocidos son asignados por la </a:t>
            </a:r>
            <a:r>
              <a:rPr lang="es-MX">
                <a:hlinkClick r:id="rId3" action="ppaction://hlinkfile" tooltip="IANA"/>
              </a:rPr>
              <a:t>Internet Assigned Numbers Authority</a:t>
            </a:r>
            <a:r>
              <a:rPr lang="es-MX"/>
              <a:t> (IANA), van del 0 al 1023 y son usados normalmente por el sistema o por procesos con privilegios. Las aplicaciones que usan este tipo de puertos son ejecutadas como servidores y se quedan a la escucha de conexiones. Algunos ejemplos son: </a:t>
            </a:r>
            <a:r>
              <a:rPr lang="es-MX">
                <a:hlinkClick r:id="rId4" action="ppaction://hlinkfile" tooltip="File Transfer Protocol"/>
              </a:rPr>
              <a:t>FTP</a:t>
            </a:r>
            <a:r>
              <a:rPr lang="es-MX"/>
              <a:t> (21), </a:t>
            </a:r>
            <a:r>
              <a:rPr lang="es-MX">
                <a:hlinkClick r:id="rId5" action="ppaction://hlinkfile" tooltip="SSH"/>
              </a:rPr>
              <a:t>SSH</a:t>
            </a:r>
            <a:r>
              <a:rPr lang="es-MX"/>
              <a:t> (22), </a:t>
            </a:r>
            <a:r>
              <a:rPr lang="es-MX">
                <a:hlinkClick r:id="rId6" action="ppaction://hlinkfile" tooltip="Telnet"/>
              </a:rPr>
              <a:t>Telnet</a:t>
            </a:r>
            <a:r>
              <a:rPr lang="es-MX"/>
              <a:t> (23), </a:t>
            </a:r>
            <a:r>
              <a:rPr lang="es-MX">
                <a:hlinkClick r:id="rId7" action="ppaction://hlinkfile" tooltip="SMTP"/>
              </a:rPr>
              <a:t>SMTP</a:t>
            </a:r>
            <a:r>
              <a:rPr lang="es-MX"/>
              <a:t> (25) y </a:t>
            </a:r>
            <a:r>
              <a:rPr lang="es-MX">
                <a:hlinkClick r:id="rId8" action="ppaction://hlinkfile" tooltip="HTTP"/>
              </a:rPr>
              <a:t>HTTP</a:t>
            </a:r>
            <a:r>
              <a:rPr lang="es-MX"/>
              <a:t> (80). Los puertos registrados son normalmente empleados por las aplicaciones de usuario de forma temporal cuando conectan con los servidores, pero también pueden representar servicios que hayan sido registrados por un tercero (rango de puertos registrados: 1024 al 49151). Los puertos dinámicos/privados también pueden ser usados por las aplicaciones de usuario, pero este caso es menos común. Los puertos dinámicos/privados no tienen significado fuera de la conexión TCP en la que fueron usados (rango de puertos dinámicos/privados: 49152 al 65535, recordemos que el rango total de 2 elevado a la potencia 16, cubre 65536 números, del 0 al 65535)</a:t>
            </a:r>
          </a:p>
          <a:p>
            <a:endParaRPr lang="es-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lnSpc>
                <a:spcPct val="100000"/>
              </a:lnSpc>
              <a:spcBef>
                <a:spcPct val="0"/>
              </a:spcBef>
              <a:buFontTx/>
              <a:buNone/>
            </a:pPr>
            <a:fld id="{2A03DAC4-EFF0-48F7-990A-861D5D55546A}" type="slidenum">
              <a:rPr lang="es-ES_tradnl" sz="1200" b="0" i="0">
                <a:latin typeface="Times New Roman" pitchFamily="18" charset="0"/>
              </a:rPr>
              <a:pPr algn="r">
                <a:lnSpc>
                  <a:spcPct val="100000"/>
                </a:lnSpc>
                <a:spcBef>
                  <a:spcPct val="0"/>
                </a:spcBef>
                <a:buFontTx/>
                <a:buNone/>
              </a:pPr>
              <a:t>50</a:t>
            </a:fld>
            <a:endParaRPr lang="es-ES_tradnl" sz="1200" b="0" i="0">
              <a:latin typeface="Times New Roman" pitchFamily="18" charset="0"/>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p:spPr>
        <p:txBody>
          <a:bodyPr/>
          <a:lstStyle/>
          <a:p>
            <a:r>
              <a:rPr lang="es-ES_tradnl" dirty="0"/>
              <a:t>TCP también provee mecanismos para el control del flujo. El control del flujo contribuye con la confiabilidad de la transmisión TCP ajustando la tasa efectiva de flujo de datos entre los dos servicios de la sesión. Cuando el origen  advierte que se recibió la cantidad de datos especificados en los segmentos, puede continuar enviando más datos para esta sesión.</a:t>
            </a:r>
          </a:p>
          <a:p>
            <a:endParaRPr lang="es-ES_tradnl" dirty="0"/>
          </a:p>
          <a:p>
            <a:r>
              <a:rPr lang="es-ES_tradnl" dirty="0"/>
              <a:t>El campo Tamaño de la ventana en el encabezado TCP especifica la cantidad de datos que puede transmitirse antes de que se reciba el acuse de recibo. El tamaño de la ventana inicial se determina durante el comienzo de la sesión a través del enlace de tres vías.</a:t>
            </a:r>
          </a:p>
          <a:p>
            <a:endParaRPr lang="es-ES_tradnl" dirty="0"/>
          </a:p>
          <a:p>
            <a:r>
              <a:rPr lang="es-ES_tradnl" dirty="0"/>
              <a:t>El mecanismo de retroalimentación de TCP ajusta la tasa de transmisión de datos efectiva al flujo máximo que la red y el dispositivo de destino pueden soportar sin sufrir pérdidas. TCP intenta gestionar la tasa de transmisión de manera que todos los datos se reciban y se reduzcan las retransmisiones.</a:t>
            </a:r>
          </a:p>
          <a:p>
            <a:endParaRPr lang="es-ES_tradnl" dirty="0"/>
          </a:p>
          <a:p>
            <a:r>
              <a:rPr lang="es-ES_tradnl" dirty="0"/>
              <a:t>Para obtener una representación simplificada del tamaño de la ventana y los acuses de recibo. En este ejemplo, el tamaño de la ventana inicial para una sesión TCP representada se establece en 3000 bytes. Cuando el emisor transmite 3000 bytes, espera por un acuse de recibo de los mismos antes de transmitir más segmentos para esta sesión.</a:t>
            </a:r>
          </a:p>
          <a:p>
            <a:r>
              <a:rPr lang="es-ES_tradnl" dirty="0"/>
              <a:t>Una vez que el emisor ha recibido este acuse de recibo del receptor, ya puede transmitir 3000 bytes adicionales.</a:t>
            </a:r>
          </a:p>
          <a:p>
            <a:endParaRPr lang="es-ES_tradnl" dirty="0"/>
          </a:p>
          <a:p>
            <a:r>
              <a:rPr lang="es-ES_tradnl" dirty="0"/>
              <a:t>Durante la demora en la recepción del acuse de recibo, el emisor no enviará ningún segmento adicional para esta sesión. En los períodos en los que la red está congestionada o los recursos del host receptor están exigidos, la demora puede aumentar. A medida que aumenta esta demora, disminuye la tasa de transmisión efectiva de los datos para esta sesión. La disminución de la tasa de datos ayuda a reducir la contención de recursos. </a:t>
            </a:r>
            <a:r>
              <a:rPr lang="es-ES_tradnl" dirty="0">
                <a:latin typeface="Arial" charset="0"/>
              </a:rPr>
              <a:t>Las deferentes velocidades en la Red pueden producir rebajamientos. La computadora emisora envía datos a la red a mayor velocidad  que la computadora receptora y esta no lo puede absorberlos por lo tanto se produce el </a:t>
            </a:r>
            <a:r>
              <a:rPr lang="es-ES_tradnl" dirty="0">
                <a:solidFill>
                  <a:schemeClr val="accent2"/>
                </a:solidFill>
                <a:latin typeface="Arial" charset="0"/>
              </a:rPr>
              <a:t>REBASAMIENTO.</a:t>
            </a:r>
            <a:r>
              <a:rPr lang="es-ES_tradnl" dirty="0">
                <a:latin typeface="Arial" charset="0"/>
              </a:rPr>
              <a:t> </a:t>
            </a:r>
          </a:p>
          <a:p>
            <a:endParaRPr lang="es-ES_tradnl" dirty="0">
              <a:latin typeface="Arial" charset="0"/>
            </a:endParaRPr>
          </a:p>
          <a:p>
            <a:r>
              <a:rPr lang="es-ES_tradnl" dirty="0">
                <a:latin typeface="Arial" charset="0"/>
              </a:rPr>
              <a:t>Estas son Técnicas para control de flujo</a:t>
            </a:r>
          </a:p>
          <a:p>
            <a:endParaRPr lang="es-ES_tradnl" dirty="0">
              <a:latin typeface="Arial" charset="0"/>
            </a:endParaRPr>
          </a:p>
          <a:p>
            <a:r>
              <a:rPr lang="es-ES_tradnl" dirty="0">
                <a:latin typeface="Arial" charset="0"/>
              </a:rPr>
              <a:t>Control de Flujo y parada </a:t>
            </a:r>
            <a:r>
              <a:rPr lang="es-ES_tradnl" dirty="0">
                <a:latin typeface="Arial" charset="0"/>
                <a:sym typeface="Wingdings 3" pitchFamily="18" charset="2"/>
              </a:rPr>
              <a:t> Acuso recibo por cada paquete </a:t>
            </a:r>
          </a:p>
          <a:p>
            <a:r>
              <a:rPr lang="es-ES_tradnl" dirty="0">
                <a:latin typeface="Arial" charset="0"/>
              </a:rPr>
              <a:t>Acuso recibo por Ventana  </a:t>
            </a:r>
            <a:r>
              <a:rPr lang="es-ES_tradnl" dirty="0">
                <a:latin typeface="Arial" charset="0"/>
                <a:sym typeface="Wingdings 3" pitchFamily="18" charset="2"/>
              </a:rPr>
              <a:t></a:t>
            </a:r>
            <a:r>
              <a:rPr lang="es-ES_tradnl" dirty="0">
                <a:latin typeface="Arial" charset="0"/>
              </a:rPr>
              <a:t>Varios Paquetes preestablecidos.</a:t>
            </a:r>
          </a:p>
          <a:p>
            <a:endParaRPr lang="es-AR" dirty="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540275C1-9536-42CE-B3D9-B427EED4F48E}" type="slidenum">
              <a:rPr lang="es-ES_tradnl"/>
              <a:pPr/>
              <a:t>51</a:t>
            </a:fld>
            <a:endParaRPr lang="es-ES_tradnl"/>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23034239-A65B-4AA8-BD99-2BE4929C97B4}" type="slidenum">
              <a:rPr lang="es-ES_tradnl"/>
              <a:pPr/>
              <a:t>52</a:t>
            </a:fld>
            <a:endParaRPr lang="es-ES_tradnl"/>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FCB60F-765E-40D1-8788-80E56A612E42}" type="slidenum">
              <a:rPr lang="es-ES_tradnl" smtClean="0"/>
              <a:pPr/>
              <a:t>53</a:t>
            </a:fld>
            <a:endParaRPr lang="es-ES_tradnl"/>
          </a:p>
        </p:txBody>
      </p:sp>
    </p:spTree>
    <p:extLst>
      <p:ext uri="{BB962C8B-B14F-4D97-AF65-F5344CB8AC3E}">
        <p14:creationId xmlns:p14="http://schemas.microsoft.com/office/powerpoint/2010/main" val="1361774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CD6999E9-2151-40FC-85F6-7E2D1B2E2FE4}" type="slidenum">
              <a:rPr lang="es-ES_tradnl"/>
              <a:pPr/>
              <a:t>6</a:t>
            </a:fld>
            <a:endParaRPr lang="es-ES_tradnl"/>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r>
              <a:rPr lang="es-MX" b="1"/>
              <a:t>Abierto:</a:t>
            </a:r>
            <a:r>
              <a:rPr lang="es-MX"/>
              <a:t> Acepta conexiones. Hay una aplicación escuchando en este puerto. Esto no quiere decir que se tenga acceso a la aplicación, sólo que hay posibilidad de conectarse. </a:t>
            </a:r>
          </a:p>
          <a:p>
            <a:r>
              <a:rPr lang="es-MX" b="1"/>
              <a:t>Cerrado:</a:t>
            </a:r>
            <a:r>
              <a:rPr lang="es-MX"/>
              <a:t> Se rechaza la conexión. Probablemente no hay aplicación escuchando en este puerto, o no se permite el acceso por alguna razón. Este es el comportamiento normal del sistema operativo. </a:t>
            </a:r>
          </a:p>
          <a:p>
            <a:endParaRPr lang="es-MX"/>
          </a:p>
          <a:p>
            <a:r>
              <a:rPr lang="es-MX" b="1"/>
              <a:t>Bloqueado o Sigiloso:</a:t>
            </a:r>
            <a:r>
              <a:rPr lang="es-MX"/>
              <a:t> No hay respuesta. Este es el estado ideal para un cliente en Internet, de esta forma ni siquiera se sabe si el ordenador está conectado. Normalmente este comportamiento se debe a un cortafuegos de algún tipo, o a que el ordenador está apagado. </a:t>
            </a:r>
          </a:p>
          <a:p>
            <a:endParaRPr lang="es-AR"/>
          </a:p>
          <a:p>
            <a:r>
              <a:rPr lang="es-MX"/>
              <a:t>TCP usa el concepto de </a:t>
            </a:r>
            <a:r>
              <a:rPr lang="es-MX" i="1"/>
              <a:t>número de puerto</a:t>
            </a:r>
            <a:r>
              <a:rPr lang="es-MX"/>
              <a:t> para identificar a las aplicaciones emisoras y receptoras. Cada lado de la conexión TCP tiene asociado un número de puerto (de 16 bits sin signo, con lo que existen 65536 puertos posibles) asignado por la aplicación emisora o receptora. Los puertos son clasificados en tres categorías: bien conocidos, registrados y dinámicos/privados. Los puertos bien conocidos son asignados por la </a:t>
            </a:r>
            <a:r>
              <a:rPr lang="es-MX">
                <a:hlinkClick r:id="rId3" action="ppaction://hlinkfile" tooltip="IANA"/>
              </a:rPr>
              <a:t>Internet Assigned Numbers Authority</a:t>
            </a:r>
            <a:r>
              <a:rPr lang="es-MX"/>
              <a:t> (IANA), van del 0 al 1023 y son usados normalmente por el sistema o por procesos con privilegios. Las aplicaciones que usan este tipo de puertos son ejecutadas como servidores y se quedan a la escucha de conexiones. Algunos ejemplos son: </a:t>
            </a:r>
            <a:r>
              <a:rPr lang="es-MX">
                <a:hlinkClick r:id="rId4" action="ppaction://hlinkfile" tooltip="File Transfer Protocol"/>
              </a:rPr>
              <a:t>FTP</a:t>
            </a:r>
            <a:r>
              <a:rPr lang="es-MX"/>
              <a:t> (21), </a:t>
            </a:r>
            <a:r>
              <a:rPr lang="es-MX">
                <a:hlinkClick r:id="rId5" action="ppaction://hlinkfile" tooltip="SSH"/>
              </a:rPr>
              <a:t>SSH</a:t>
            </a:r>
            <a:r>
              <a:rPr lang="es-MX"/>
              <a:t> (22), </a:t>
            </a:r>
            <a:r>
              <a:rPr lang="es-MX">
                <a:hlinkClick r:id="rId6" action="ppaction://hlinkfile" tooltip="Telnet"/>
              </a:rPr>
              <a:t>Telnet</a:t>
            </a:r>
            <a:r>
              <a:rPr lang="es-MX"/>
              <a:t> (23), </a:t>
            </a:r>
            <a:r>
              <a:rPr lang="es-MX">
                <a:hlinkClick r:id="rId7" action="ppaction://hlinkfile" tooltip="SMTP"/>
              </a:rPr>
              <a:t>SMTP</a:t>
            </a:r>
            <a:r>
              <a:rPr lang="es-MX"/>
              <a:t> (25) y </a:t>
            </a:r>
            <a:r>
              <a:rPr lang="es-MX">
                <a:hlinkClick r:id="rId8" action="ppaction://hlinkfile" tooltip="HTTP"/>
              </a:rPr>
              <a:t>HTTP</a:t>
            </a:r>
            <a:r>
              <a:rPr lang="es-MX"/>
              <a:t> (80). Los puertos registrados son normalmente empleados por las aplicaciones de usuario de forma temporal cuando conectan con los servidores, pero también pueden representar servicios que hayan sido registrados por un tercero (rango de puertos registrados: 1024 al 49151). Los puertos dinámicos/privados también pueden ser usados por las aplicaciones de usuario, pero este caso es menos común. Los puertos dinámicos/privados no tienen significado fuera de la conexión TCP en la que fueron usados (rango de puertos dinámicos/privados: 49152 al 65535, recordemos que el rango total de 2 elevado a la potencia 16, cubre 65536 números, del 0 al 65535)</a:t>
            </a:r>
          </a:p>
          <a:p>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lnSpc>
                <a:spcPct val="100000"/>
              </a:lnSpc>
              <a:spcBef>
                <a:spcPct val="0"/>
              </a:spcBef>
              <a:buFontTx/>
              <a:buNone/>
            </a:pPr>
            <a:fld id="{D8662020-9A78-495A-B297-35BFDA9106D3}" type="slidenum">
              <a:rPr lang="es-ES_tradnl" sz="1200" b="0" i="0">
                <a:latin typeface="Times New Roman" pitchFamily="18" charset="0"/>
              </a:rPr>
              <a:pPr algn="r">
                <a:lnSpc>
                  <a:spcPct val="100000"/>
                </a:lnSpc>
                <a:spcBef>
                  <a:spcPct val="0"/>
                </a:spcBef>
                <a:buFontTx/>
                <a:buNone/>
              </a:pPr>
              <a:t>7</a:t>
            </a:fld>
            <a:endParaRPr lang="es-ES_tradnl" sz="1200" b="0" i="0">
              <a:latin typeface="Times New Roman" pitchFamily="18"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lnSpc>
                <a:spcPct val="100000"/>
              </a:lnSpc>
              <a:spcBef>
                <a:spcPct val="0"/>
              </a:spcBef>
              <a:buFontTx/>
              <a:buNone/>
            </a:pPr>
            <a:fld id="{3F953A32-0130-42E9-AAD2-B1DD1F22AA0A}" type="slidenum">
              <a:rPr lang="es-ES_tradnl" sz="1200" b="0" i="0">
                <a:latin typeface="Times New Roman" pitchFamily="18" charset="0"/>
              </a:rPr>
              <a:pPr algn="r">
                <a:lnSpc>
                  <a:spcPct val="100000"/>
                </a:lnSpc>
                <a:spcBef>
                  <a:spcPct val="0"/>
                </a:spcBef>
                <a:buFontTx/>
                <a:buNone/>
              </a:pPr>
              <a:t>8</a:t>
            </a:fld>
            <a:endParaRPr lang="es-ES_tradnl" sz="1200" b="0" i="0">
              <a:latin typeface="Times New Roman" pitchFamily="18" charset="0"/>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DDAD7981-80ED-4B1F-8898-D709FCE617DC}" type="slidenum">
              <a:rPr lang="es-ES_tradnl"/>
              <a:pPr/>
              <a:t>9</a:t>
            </a:fld>
            <a:endParaRPr lang="es-ES_tradnl"/>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AR"/>
          </a:p>
        </p:txBody>
      </p:sp>
      <p:sp>
        <p:nvSpPr>
          <p:cNvPr id="5" name="Rectangle 5"/>
          <p:cNvSpPr>
            <a:spLocks noGrp="1" noChangeArrowheads="1"/>
          </p:cNvSpPr>
          <p:nvPr>
            <p:ph type="ftr" sz="quarter" idx="11"/>
          </p:nvPr>
        </p:nvSpPr>
        <p:spPr>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Rectangle 4"/>
          <p:cNvSpPr>
            <a:spLocks noGrp="1" noChangeArrowheads="1"/>
          </p:cNvSpPr>
          <p:nvPr>
            <p:ph type="dt" sz="half" idx="10"/>
          </p:nvPr>
        </p:nvSpPr>
        <p:spPr>
          <a:ln/>
        </p:spPr>
        <p:txBody>
          <a:bodyPr/>
          <a:lstStyle>
            <a:lvl1pPr>
              <a:defRPr/>
            </a:lvl1pPr>
          </a:lstStyle>
          <a:p>
            <a:pPr>
              <a:defRPr/>
            </a:pPr>
            <a:endParaRPr lang="es-AR"/>
          </a:p>
        </p:txBody>
      </p:sp>
      <p:sp>
        <p:nvSpPr>
          <p:cNvPr id="6" name="Rectangle 5"/>
          <p:cNvSpPr>
            <a:spLocks noGrp="1" noChangeArrowheads="1"/>
          </p:cNvSpPr>
          <p:nvPr>
            <p:ph type="ftr" sz="quarter" idx="11"/>
          </p:nvPr>
        </p:nvSpPr>
        <p:spPr>
          <a:ln/>
        </p:spPr>
        <p:txBody>
          <a:bodyPr/>
          <a:lstStyle>
            <a:lvl1pPr>
              <a:defRPr/>
            </a:lvl1pPr>
          </a:lstStyle>
          <a:p>
            <a:pPr>
              <a:defRPr/>
            </a:pPr>
            <a:endParaRPr lang="es-AR"/>
          </a:p>
        </p:txBody>
      </p:sp>
      <p:sp>
        <p:nvSpPr>
          <p:cNvPr id="7"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Rectangle 4"/>
          <p:cNvSpPr>
            <a:spLocks noGrp="1" noChangeArrowheads="1"/>
          </p:cNvSpPr>
          <p:nvPr>
            <p:ph type="dt" sz="half" idx="10"/>
          </p:nvPr>
        </p:nvSpPr>
        <p:spPr>
          <a:ln/>
        </p:spPr>
        <p:txBody>
          <a:bodyPr/>
          <a:lstStyle>
            <a:lvl1pPr>
              <a:defRPr/>
            </a:lvl1pPr>
          </a:lstStyle>
          <a:p>
            <a:pPr>
              <a:defRPr/>
            </a:pPr>
            <a:endParaRPr lang="es-AR"/>
          </a:p>
        </p:txBody>
      </p:sp>
      <p:sp>
        <p:nvSpPr>
          <p:cNvPr id="8" name="Rectangle 5"/>
          <p:cNvSpPr>
            <a:spLocks noGrp="1" noChangeArrowheads="1"/>
          </p:cNvSpPr>
          <p:nvPr>
            <p:ph type="ftr" sz="quarter" idx="11"/>
          </p:nvPr>
        </p:nvSpPr>
        <p:spPr>
          <a:ln/>
        </p:spPr>
        <p:txBody>
          <a:bodyPr/>
          <a:lstStyle>
            <a:lvl1pPr>
              <a:defRPr/>
            </a:lvl1pPr>
          </a:lstStyle>
          <a:p>
            <a:pPr>
              <a:defRPr/>
            </a:pPr>
            <a:endParaRPr lang="es-AR"/>
          </a:p>
        </p:txBody>
      </p:sp>
      <p:sp>
        <p:nvSpPr>
          <p:cNvPr id="9"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Rectangle 4"/>
          <p:cNvSpPr>
            <a:spLocks noGrp="1" noChangeArrowheads="1"/>
          </p:cNvSpPr>
          <p:nvPr>
            <p:ph type="dt" sz="half" idx="10"/>
          </p:nvPr>
        </p:nvSpPr>
        <p:spPr>
          <a:ln/>
        </p:spPr>
        <p:txBody>
          <a:bodyPr/>
          <a:lstStyle>
            <a:lvl1pPr>
              <a:defRPr/>
            </a:lvl1pPr>
          </a:lstStyle>
          <a:p>
            <a:pPr>
              <a:defRPr/>
            </a:pPr>
            <a:endParaRPr lang="es-AR"/>
          </a:p>
        </p:txBody>
      </p:sp>
      <p:sp>
        <p:nvSpPr>
          <p:cNvPr id="4" name="Rectangle 5"/>
          <p:cNvSpPr>
            <a:spLocks noGrp="1" noChangeArrowheads="1"/>
          </p:cNvSpPr>
          <p:nvPr>
            <p:ph type="ftr" sz="quarter" idx="11"/>
          </p:nvPr>
        </p:nvSpPr>
        <p:spPr>
          <a:ln/>
        </p:spPr>
        <p:txBody>
          <a:bodyPr/>
          <a:lstStyle>
            <a:lvl1pPr>
              <a:defRPr/>
            </a:lvl1pPr>
          </a:lstStyle>
          <a:p>
            <a:pPr>
              <a:defRPr/>
            </a:pPr>
            <a:endParaRPr lang="es-AR"/>
          </a:p>
        </p:txBody>
      </p:sp>
      <p:sp>
        <p:nvSpPr>
          <p:cNvPr id="5"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AR"/>
          </a:p>
        </p:txBody>
      </p:sp>
      <p:sp>
        <p:nvSpPr>
          <p:cNvPr id="3" name="Rectangle 5"/>
          <p:cNvSpPr>
            <a:spLocks noGrp="1" noChangeArrowheads="1"/>
          </p:cNvSpPr>
          <p:nvPr>
            <p:ph type="ftr" sz="quarter" idx="11"/>
          </p:nvPr>
        </p:nvSpPr>
        <p:spPr>
          <a:ln/>
        </p:spPr>
        <p:txBody>
          <a:bodyPr/>
          <a:lstStyle>
            <a:lvl1pPr>
              <a:defRPr/>
            </a:lvl1pPr>
          </a:lstStyle>
          <a:p>
            <a:pPr>
              <a:defRPr/>
            </a:pPr>
            <a:endParaRPr lang="es-AR"/>
          </a:p>
        </p:txBody>
      </p:sp>
      <p:sp>
        <p:nvSpPr>
          <p:cNvPr id="4"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AR"/>
          </a:p>
        </p:txBody>
      </p:sp>
      <p:sp>
        <p:nvSpPr>
          <p:cNvPr id="6" name="Rectangle 5"/>
          <p:cNvSpPr>
            <a:spLocks noGrp="1" noChangeArrowheads="1"/>
          </p:cNvSpPr>
          <p:nvPr>
            <p:ph type="ftr" sz="quarter" idx="11"/>
          </p:nvPr>
        </p:nvSpPr>
        <p:spPr>
          <a:ln/>
        </p:spPr>
        <p:txBody>
          <a:bodyPr/>
          <a:lstStyle>
            <a:lvl1pPr>
              <a:defRPr/>
            </a:lvl1pPr>
          </a:lstStyle>
          <a:p>
            <a:pPr>
              <a:defRPr/>
            </a:pPr>
            <a:endParaRPr lang="es-AR"/>
          </a:p>
        </p:txBody>
      </p:sp>
      <p:sp>
        <p:nvSpPr>
          <p:cNvPr id="7"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AR"/>
          </a:p>
        </p:txBody>
      </p:sp>
      <p:sp>
        <p:nvSpPr>
          <p:cNvPr id="6" name="Rectangle 5"/>
          <p:cNvSpPr>
            <a:spLocks noGrp="1" noChangeArrowheads="1"/>
          </p:cNvSpPr>
          <p:nvPr>
            <p:ph type="ftr" sz="quarter" idx="11"/>
          </p:nvPr>
        </p:nvSpPr>
        <p:spPr>
          <a:ln/>
        </p:spPr>
        <p:txBody>
          <a:bodyPr/>
          <a:lstStyle>
            <a:lvl1pPr>
              <a:defRPr/>
            </a:lvl1pPr>
          </a:lstStyle>
          <a:p>
            <a:pPr>
              <a:defRPr/>
            </a:pPr>
            <a:endParaRPr lang="es-AR"/>
          </a:p>
        </p:txBody>
      </p:sp>
      <p:sp>
        <p:nvSpPr>
          <p:cNvPr id="7" name="Rectangle 6"/>
          <p:cNvSpPr>
            <a:spLocks noGrp="1" noChangeArrowheads="1"/>
          </p:cNvSpPr>
          <p:nvPr>
            <p:ph type="sldNum" sz="quarter" idx="12"/>
          </p:nvPr>
        </p:nvSpPr>
        <p:spPr>
          <a:ln/>
        </p:spPr>
        <p:txBody>
          <a:bodyPr/>
          <a:lstStyle>
            <a:lvl1pPr>
              <a:defRPr/>
            </a:lvl1pPr>
          </a:lstStyle>
          <a:p>
            <a:pPr>
              <a:defRPr/>
            </a:pPr>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409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400" b="0" i="0" smtClean="0">
                <a:latin typeface="+mn-lt"/>
              </a:defRPr>
            </a:lvl1pPr>
          </a:lstStyle>
          <a:p>
            <a:pPr>
              <a:defRPr/>
            </a:pPr>
            <a:endParaRPr lang="es-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FontTx/>
              <a:buNone/>
              <a:defRPr sz="1400" b="0" i="0" smtClean="0">
                <a:latin typeface="+mn-lt"/>
              </a:defRPr>
            </a:lvl1pPr>
          </a:lstStyle>
          <a:p>
            <a:pPr>
              <a:defRPr/>
            </a:pPr>
            <a:endParaRPr lang="es-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400" b="0" i="0" smtClean="0">
                <a:latin typeface="+mn-lt"/>
              </a:defRPr>
            </a:lvl1pPr>
          </a:lstStyle>
          <a:p>
            <a:pPr>
              <a:defRPr/>
            </a:pPr>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tiff"/><Relationship Id="rId4" Type="http://schemas.openxmlformats.org/officeDocument/2006/relationships/image" Target="../media/image8.png"/><Relationship Id="rId9" Type="http://schemas.openxmlformats.org/officeDocument/2006/relationships/image" Target="../media/image13.png"/></Relationships>
</file>

<file path=ppt/slides/_rels/slide5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536778" y="548680"/>
            <a:ext cx="8064011" cy="2376264"/>
          </a:xfrm>
          <a:solidFill>
            <a:schemeClr val="accent2">
              <a:lumMod val="20000"/>
              <a:lumOff val="80000"/>
            </a:schemeClr>
          </a:solidFill>
          <a:ln w="76200" cap="flat" algn="ctr">
            <a:solidFill>
              <a:schemeClr val="accent2"/>
            </a:solidFill>
          </a:ln>
        </p:spPr>
        <p:txBody>
          <a:bodyPr anchor="t"/>
          <a:lstStyle/>
          <a:p>
            <a:pPr>
              <a:spcBef>
                <a:spcPct val="20000"/>
              </a:spcBef>
            </a:pPr>
            <a:r>
              <a:rPr lang="es-AR" sz="4800" b="1" i="1" u="sng" dirty="0">
                <a:solidFill>
                  <a:srgbClr val="333399"/>
                </a:solidFill>
                <a:latin typeface="Arial" charset="0"/>
              </a:rPr>
              <a:t>Tecnología de Redes 2634</a:t>
            </a:r>
            <a:br>
              <a:rPr lang="es-AR" sz="4800" b="1" i="1" u="sng" dirty="0">
                <a:solidFill>
                  <a:srgbClr val="333399"/>
                </a:solidFill>
                <a:latin typeface="Arial" charset="0"/>
              </a:rPr>
            </a:br>
            <a:r>
              <a:rPr lang="es-AR" sz="4000" b="1" i="1" u="sng" dirty="0">
                <a:solidFill>
                  <a:srgbClr val="333399"/>
                </a:solidFill>
                <a:latin typeface="Arial" charset="0"/>
              </a:rPr>
              <a:t>Introducción a las Comunicaciones 3007</a:t>
            </a:r>
          </a:p>
        </p:txBody>
      </p:sp>
      <p:sp>
        <p:nvSpPr>
          <p:cNvPr id="249860" name="Rectangle 4"/>
          <p:cNvSpPr>
            <a:spLocks noGrp="1" noChangeArrowheads="1"/>
          </p:cNvSpPr>
          <p:nvPr>
            <p:ph type="subTitle" idx="1"/>
          </p:nvPr>
        </p:nvSpPr>
        <p:spPr>
          <a:xfrm>
            <a:off x="813289" y="3140968"/>
            <a:ext cx="7510988" cy="3384376"/>
          </a:xfrm>
          <a:solidFill>
            <a:schemeClr val="accent2">
              <a:lumMod val="20000"/>
              <a:lumOff val="80000"/>
            </a:schemeClr>
          </a:solidFill>
          <a:ln w="76200">
            <a:solidFill>
              <a:schemeClr val="accent2"/>
            </a:solidFill>
          </a:ln>
        </p:spPr>
        <p:txBody>
          <a:bodyPr/>
          <a:lstStyle/>
          <a:p>
            <a:r>
              <a:rPr lang="es-ES" sz="4000" b="1" i="1" u="sng" dirty="0">
                <a:solidFill>
                  <a:srgbClr val="333399"/>
                </a:solidFill>
                <a:latin typeface="Arial" charset="0"/>
              </a:rPr>
              <a:t>Unidad IV</a:t>
            </a:r>
            <a:endParaRPr lang="es-AR" sz="4000" b="1" i="1" u="sng" dirty="0">
              <a:solidFill>
                <a:srgbClr val="333399"/>
              </a:solidFill>
              <a:latin typeface="Arial" charset="0"/>
            </a:endParaRPr>
          </a:p>
          <a:p>
            <a:r>
              <a:rPr lang="es-ES" sz="4000" b="1" i="1" u="sng" dirty="0">
                <a:solidFill>
                  <a:srgbClr val="333399"/>
                </a:solidFill>
                <a:latin typeface="Arial" charset="0"/>
                <a:ea typeface="+mj-ea"/>
                <a:cs typeface="+mj-cs"/>
              </a:rPr>
              <a:t>Protocolos de Comunicaciones II</a:t>
            </a:r>
            <a:br>
              <a:rPr lang="es-ES" sz="4400" b="1" i="1" dirty="0">
                <a:solidFill>
                  <a:srgbClr val="FF9900"/>
                </a:solidFill>
                <a:effectLst>
                  <a:outerShdw blurRad="38100" dist="38100" dir="2700000" algn="tl">
                    <a:srgbClr val="000000"/>
                  </a:outerShdw>
                </a:effectLst>
                <a:latin typeface="Arial" charset="0"/>
              </a:rPr>
            </a:br>
            <a:r>
              <a:rPr lang="es-ES" sz="4400" b="1" i="1" dirty="0">
                <a:solidFill>
                  <a:srgbClr val="FF9900"/>
                </a:solidFill>
                <a:effectLst>
                  <a:outerShdw blurRad="38100" dist="38100" dir="2700000" algn="tl">
                    <a:srgbClr val="000000"/>
                  </a:outerShdw>
                </a:effectLst>
                <a:latin typeface="Arial" charset="0"/>
              </a:rPr>
              <a:t> </a:t>
            </a:r>
            <a:r>
              <a:rPr lang="es-AR" sz="4000" b="1" i="1" u="sng" dirty="0">
                <a:solidFill>
                  <a:srgbClr val="333399"/>
                </a:solidFill>
                <a:latin typeface="Arial" charset="0"/>
              </a:rPr>
              <a:t>2021</a:t>
            </a:r>
          </a:p>
        </p:txBody>
      </p:sp>
    </p:spTree>
    <p:extLst>
      <p:ext uri="{BB962C8B-B14F-4D97-AF65-F5344CB8AC3E}">
        <p14:creationId xmlns:p14="http://schemas.microsoft.com/office/powerpoint/2010/main" val="1708584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7"/>
          <p:cNvSpPr>
            <a:spLocks noChangeArrowheads="1"/>
          </p:cNvSpPr>
          <p:nvPr/>
        </p:nvSpPr>
        <p:spPr bwMode="auto">
          <a:xfrm>
            <a:off x="0" y="1781527"/>
            <a:ext cx="9144000" cy="5076473"/>
          </a:xfrm>
          <a:prstGeom prst="rect">
            <a:avLst/>
          </a:prstGeom>
          <a:solidFill>
            <a:schemeClr val="accent2">
              <a:lumMod val="20000"/>
              <a:lumOff val="80000"/>
            </a:schemeClr>
          </a:solidFill>
          <a:ln w="76200" algn="ctr">
            <a:solidFill>
              <a:schemeClr val="accent2"/>
            </a:solidFill>
            <a:miter lim="800000"/>
            <a:headEnd/>
            <a:tailEnd/>
          </a:ln>
        </p:spPr>
        <p:txBody>
          <a:bodyPr/>
          <a:lstStyle/>
          <a:p>
            <a:pPr marL="342900" indent="-342900"/>
            <a:r>
              <a:rPr lang="en-US" sz="1800" dirty="0">
                <a:solidFill>
                  <a:schemeClr val="accent2">
                    <a:lumMod val="50000"/>
                  </a:schemeClr>
                </a:solidFill>
                <a:cs typeface="Courier New" pitchFamily="49" charset="0"/>
              </a:rPr>
              <a:t>20 y 21:		FTP		File Transfer Protocol</a:t>
            </a:r>
          </a:p>
          <a:p>
            <a:pPr marL="342900" indent="-342900"/>
            <a:r>
              <a:rPr lang="en-US" sz="1800" dirty="0">
                <a:solidFill>
                  <a:schemeClr val="accent2">
                    <a:lumMod val="50000"/>
                  </a:schemeClr>
                </a:solidFill>
                <a:cs typeface="Courier New" pitchFamily="49" charset="0"/>
              </a:rPr>
              <a:t>23:			Telnet		</a:t>
            </a:r>
            <a:r>
              <a:rPr lang="en-US" sz="1800" dirty="0" err="1">
                <a:solidFill>
                  <a:schemeClr val="accent2">
                    <a:lumMod val="50000"/>
                  </a:schemeClr>
                </a:solidFill>
                <a:cs typeface="Courier New" pitchFamily="49" charset="0"/>
              </a:rPr>
              <a:t>Protocolo</a:t>
            </a:r>
            <a:r>
              <a:rPr lang="en-US" sz="1800" dirty="0">
                <a:solidFill>
                  <a:schemeClr val="accent2">
                    <a:lumMod val="50000"/>
                  </a:schemeClr>
                </a:solidFill>
                <a:cs typeface="Courier New" pitchFamily="49" charset="0"/>
              </a:rPr>
              <a:t> de Terminal Virtual</a:t>
            </a:r>
          </a:p>
          <a:p>
            <a:pPr marL="342900" indent="-342900"/>
            <a:r>
              <a:rPr lang="en-US" sz="1800" dirty="0">
                <a:solidFill>
                  <a:schemeClr val="accent2">
                    <a:lumMod val="50000"/>
                  </a:schemeClr>
                </a:solidFill>
                <a:cs typeface="Courier New" pitchFamily="49" charset="0"/>
              </a:rPr>
              <a:t>25:			SMTP		Simple Mail Transfer Protocol</a:t>
            </a:r>
          </a:p>
          <a:p>
            <a:pPr marL="342900" indent="-342900"/>
            <a:r>
              <a:rPr lang="en-US" sz="1800" dirty="0">
                <a:solidFill>
                  <a:schemeClr val="accent2">
                    <a:lumMod val="50000"/>
                  </a:schemeClr>
                </a:solidFill>
                <a:cs typeface="Courier New" pitchFamily="49" charset="0"/>
              </a:rPr>
              <a:t>53:			DNS		Domain Name Server</a:t>
            </a:r>
          </a:p>
          <a:p>
            <a:pPr marL="342900" indent="-342900"/>
            <a:r>
              <a:rPr lang="en-US" sz="1800" dirty="0">
                <a:solidFill>
                  <a:schemeClr val="accent2">
                    <a:lumMod val="50000"/>
                  </a:schemeClr>
                </a:solidFill>
                <a:cs typeface="Courier New" pitchFamily="49" charset="0"/>
              </a:rPr>
              <a:t>67:			</a:t>
            </a:r>
            <a:r>
              <a:rPr lang="en-US" sz="1800" dirty="0" err="1">
                <a:solidFill>
                  <a:schemeClr val="accent2">
                    <a:lumMod val="50000"/>
                  </a:schemeClr>
                </a:solidFill>
                <a:cs typeface="Courier New" pitchFamily="49" charset="0"/>
              </a:rPr>
              <a:t>BootPS</a:t>
            </a:r>
            <a:r>
              <a:rPr lang="en-US" sz="1800" dirty="0">
                <a:solidFill>
                  <a:schemeClr val="accent2">
                    <a:lumMod val="50000"/>
                  </a:schemeClr>
                </a:solidFill>
                <a:cs typeface="Courier New" pitchFamily="49" charset="0"/>
              </a:rPr>
              <a:t>		Bootstrap Protocol Server</a:t>
            </a:r>
          </a:p>
          <a:p>
            <a:pPr marL="342900" indent="-342900"/>
            <a:r>
              <a:rPr lang="en-US" sz="1800" dirty="0">
                <a:solidFill>
                  <a:schemeClr val="accent2">
                    <a:lumMod val="50000"/>
                  </a:schemeClr>
                </a:solidFill>
                <a:cs typeface="Courier New" pitchFamily="49" charset="0"/>
              </a:rPr>
              <a:t>68:			</a:t>
            </a:r>
            <a:r>
              <a:rPr lang="en-US" sz="1800" dirty="0" err="1">
                <a:solidFill>
                  <a:schemeClr val="accent2">
                    <a:lumMod val="50000"/>
                  </a:schemeClr>
                </a:solidFill>
                <a:cs typeface="Courier New" pitchFamily="49" charset="0"/>
              </a:rPr>
              <a:t>BootPC</a:t>
            </a:r>
            <a:r>
              <a:rPr lang="en-US" sz="1800" dirty="0">
                <a:solidFill>
                  <a:schemeClr val="accent2">
                    <a:lumMod val="50000"/>
                  </a:schemeClr>
                </a:solidFill>
                <a:cs typeface="Courier New" pitchFamily="49" charset="0"/>
              </a:rPr>
              <a:t>		Bootstrap Protocol Client</a:t>
            </a:r>
          </a:p>
          <a:p>
            <a:pPr marL="342900" indent="-342900"/>
            <a:r>
              <a:rPr lang="en-US" sz="1800" dirty="0">
                <a:solidFill>
                  <a:schemeClr val="accent2">
                    <a:lumMod val="50000"/>
                  </a:schemeClr>
                </a:solidFill>
                <a:cs typeface="Courier New" pitchFamily="49" charset="0"/>
              </a:rPr>
              <a:t>69:			TFTP		Trivial File Transfer Protocol</a:t>
            </a:r>
          </a:p>
          <a:p>
            <a:pPr marL="342900" indent="-342900"/>
            <a:r>
              <a:rPr lang="en-US" sz="1800" dirty="0">
                <a:solidFill>
                  <a:schemeClr val="accent2">
                    <a:lumMod val="50000"/>
                  </a:schemeClr>
                </a:solidFill>
                <a:cs typeface="Courier New" pitchFamily="49" charset="0"/>
              </a:rPr>
              <a:t>70:			Gopher		</a:t>
            </a:r>
            <a:r>
              <a:rPr lang="en-US" sz="1800" dirty="0" err="1">
                <a:solidFill>
                  <a:schemeClr val="accent2">
                    <a:lumMod val="50000"/>
                  </a:schemeClr>
                </a:solidFill>
                <a:cs typeface="Courier New" pitchFamily="49" charset="0"/>
              </a:rPr>
              <a:t>Antecesor</a:t>
            </a:r>
            <a:r>
              <a:rPr lang="en-US" sz="1800" dirty="0">
                <a:solidFill>
                  <a:schemeClr val="accent2">
                    <a:lumMod val="50000"/>
                  </a:schemeClr>
                </a:solidFill>
                <a:cs typeface="Courier New" pitchFamily="49" charset="0"/>
              </a:rPr>
              <a:t> de la WWW</a:t>
            </a:r>
          </a:p>
          <a:p>
            <a:pPr marL="342900" indent="-342900"/>
            <a:r>
              <a:rPr lang="en-US" sz="1800" dirty="0">
                <a:solidFill>
                  <a:schemeClr val="accent2">
                    <a:lumMod val="50000"/>
                  </a:schemeClr>
                </a:solidFill>
                <a:cs typeface="Courier New" pitchFamily="49" charset="0"/>
              </a:rPr>
              <a:t>80:			HTTP		</a:t>
            </a:r>
            <a:r>
              <a:rPr lang="en-US" sz="1800" dirty="0" err="1">
                <a:solidFill>
                  <a:schemeClr val="accent2">
                    <a:lumMod val="50000"/>
                  </a:schemeClr>
                </a:solidFill>
                <a:cs typeface="Courier New" pitchFamily="49" charset="0"/>
              </a:rPr>
              <a:t>HiperText</a:t>
            </a:r>
            <a:r>
              <a:rPr lang="en-US" sz="1800" dirty="0">
                <a:solidFill>
                  <a:schemeClr val="accent2">
                    <a:lumMod val="50000"/>
                  </a:schemeClr>
                </a:solidFill>
                <a:cs typeface="Courier New" pitchFamily="49" charset="0"/>
              </a:rPr>
              <a:t> Transfer Protocol</a:t>
            </a:r>
          </a:p>
          <a:p>
            <a:pPr marL="342900" indent="-342900"/>
            <a:r>
              <a:rPr lang="en-US" sz="1800" dirty="0">
                <a:solidFill>
                  <a:schemeClr val="accent2">
                    <a:lumMod val="50000"/>
                  </a:schemeClr>
                </a:solidFill>
                <a:cs typeface="Courier New" pitchFamily="49" charset="0"/>
              </a:rPr>
              <a:t>110:			POP3		Post Office Protocol 3</a:t>
            </a:r>
          </a:p>
          <a:p>
            <a:pPr marL="342900" indent="-342900"/>
            <a:r>
              <a:rPr lang="en-US" sz="1800" dirty="0">
                <a:solidFill>
                  <a:schemeClr val="accent2">
                    <a:lumMod val="50000"/>
                  </a:schemeClr>
                </a:solidFill>
                <a:cs typeface="Courier New" pitchFamily="49" charset="0"/>
              </a:rPr>
              <a:t>119:			NNTP		Network News Transfer Protocol</a:t>
            </a:r>
          </a:p>
          <a:p>
            <a:pPr marL="342900" indent="-342900"/>
            <a:r>
              <a:rPr lang="en-US" sz="1800" dirty="0">
                <a:solidFill>
                  <a:schemeClr val="accent2">
                    <a:lumMod val="50000"/>
                  </a:schemeClr>
                </a:solidFill>
                <a:cs typeface="Courier New" pitchFamily="49" charset="0"/>
              </a:rPr>
              <a:t>123:			NTP		Network Time Protocol</a:t>
            </a:r>
          </a:p>
          <a:p>
            <a:pPr marL="342900" indent="-342900"/>
            <a:r>
              <a:rPr lang="en-US" sz="1800" dirty="0">
                <a:solidFill>
                  <a:schemeClr val="accent2">
                    <a:lumMod val="50000"/>
                  </a:schemeClr>
                </a:solidFill>
                <a:cs typeface="Courier New" pitchFamily="49" charset="0"/>
              </a:rPr>
              <a:t>137/139:		</a:t>
            </a:r>
            <a:r>
              <a:rPr lang="en-US" sz="1800" dirty="0" err="1">
                <a:solidFill>
                  <a:schemeClr val="accent2">
                    <a:lumMod val="50000"/>
                  </a:schemeClr>
                </a:solidFill>
                <a:cs typeface="Courier New" pitchFamily="49" charset="0"/>
              </a:rPr>
              <a:t>NetBios</a:t>
            </a:r>
            <a:r>
              <a:rPr lang="en-US" sz="1800" dirty="0">
                <a:solidFill>
                  <a:schemeClr val="accent2">
                    <a:lumMod val="50000"/>
                  </a:schemeClr>
                </a:solidFill>
                <a:cs typeface="Courier New" pitchFamily="49" charset="0"/>
              </a:rPr>
              <a:t>		</a:t>
            </a:r>
            <a:r>
              <a:rPr lang="en-US" sz="1800" dirty="0" err="1">
                <a:solidFill>
                  <a:schemeClr val="accent2">
                    <a:lumMod val="50000"/>
                  </a:schemeClr>
                </a:solidFill>
                <a:cs typeface="Courier New" pitchFamily="49" charset="0"/>
              </a:rPr>
              <a:t>Redes</a:t>
            </a:r>
            <a:r>
              <a:rPr lang="en-US" sz="1800" dirty="0">
                <a:solidFill>
                  <a:schemeClr val="accent2">
                    <a:lumMod val="50000"/>
                  </a:schemeClr>
                </a:solidFill>
                <a:cs typeface="Courier New" pitchFamily="49" charset="0"/>
              </a:rPr>
              <a:t> Microsoft</a:t>
            </a:r>
          </a:p>
          <a:p>
            <a:pPr marL="342900" indent="-342900"/>
            <a:r>
              <a:rPr lang="en-US" sz="1800" dirty="0">
                <a:solidFill>
                  <a:schemeClr val="accent2">
                    <a:lumMod val="50000"/>
                  </a:schemeClr>
                </a:solidFill>
                <a:cs typeface="Courier New" pitchFamily="49" charset="0"/>
              </a:rPr>
              <a:t>143:			IMAP		Internet Message Access Protocol</a:t>
            </a:r>
          </a:p>
          <a:p>
            <a:pPr marL="342900" indent="-342900"/>
            <a:r>
              <a:rPr lang="en-US" sz="1800" dirty="0">
                <a:solidFill>
                  <a:schemeClr val="accent2">
                    <a:lumMod val="50000"/>
                  </a:schemeClr>
                </a:solidFill>
                <a:cs typeface="Courier New" pitchFamily="49" charset="0"/>
              </a:rPr>
              <a:t>161:			SNMP		Simple Network Management Protocol</a:t>
            </a:r>
          </a:p>
          <a:p>
            <a:pPr marL="342900" indent="-342900"/>
            <a:r>
              <a:rPr lang="en-US" sz="1800" dirty="0">
                <a:solidFill>
                  <a:schemeClr val="accent2">
                    <a:lumMod val="50000"/>
                  </a:schemeClr>
                </a:solidFill>
                <a:cs typeface="Courier New" pitchFamily="49" charset="0"/>
              </a:rPr>
              <a:t>443:			HTTPS		</a:t>
            </a:r>
            <a:r>
              <a:rPr lang="en-US" sz="1800" dirty="0" err="1">
                <a:solidFill>
                  <a:schemeClr val="accent2">
                    <a:lumMod val="50000"/>
                  </a:schemeClr>
                </a:solidFill>
                <a:cs typeface="Courier New" pitchFamily="49" charset="0"/>
              </a:rPr>
              <a:t>Protocolo</a:t>
            </a:r>
            <a:r>
              <a:rPr lang="en-US" sz="1800" dirty="0">
                <a:solidFill>
                  <a:schemeClr val="accent2">
                    <a:lumMod val="50000"/>
                  </a:schemeClr>
                </a:solidFill>
                <a:cs typeface="Courier New" pitchFamily="49" charset="0"/>
              </a:rPr>
              <a:t> HTTP </a:t>
            </a:r>
            <a:r>
              <a:rPr lang="en-US" sz="1800" dirty="0" err="1">
                <a:solidFill>
                  <a:schemeClr val="accent2">
                    <a:lumMod val="50000"/>
                  </a:schemeClr>
                </a:solidFill>
                <a:cs typeface="Courier New" pitchFamily="49" charset="0"/>
              </a:rPr>
              <a:t>sobre</a:t>
            </a:r>
            <a:r>
              <a:rPr lang="en-US" sz="1800" dirty="0">
                <a:solidFill>
                  <a:schemeClr val="accent2">
                    <a:lumMod val="50000"/>
                  </a:schemeClr>
                </a:solidFill>
                <a:cs typeface="Courier New" pitchFamily="49" charset="0"/>
              </a:rPr>
              <a:t> TLS/SSL</a:t>
            </a:r>
          </a:p>
        </p:txBody>
      </p:sp>
      <p:sp>
        <p:nvSpPr>
          <p:cNvPr id="51203" name="Text Box 1028"/>
          <p:cNvSpPr txBox="1">
            <a:spLocks noChangeArrowheads="1"/>
          </p:cNvSpPr>
          <p:nvPr/>
        </p:nvSpPr>
        <p:spPr bwMode="auto">
          <a:xfrm>
            <a:off x="255850" y="1052736"/>
            <a:ext cx="8632300" cy="584775"/>
          </a:xfrm>
          <a:prstGeom prst="rect">
            <a:avLst/>
          </a:prstGeom>
          <a:solidFill>
            <a:schemeClr val="accent2">
              <a:lumMod val="20000"/>
              <a:lumOff val="80000"/>
            </a:schemeClr>
          </a:solidFill>
          <a:ln w="76200">
            <a:solidFill>
              <a:schemeClr val="accent2"/>
            </a:solidFill>
            <a:miter lim="800000"/>
            <a:headEnd/>
            <a:tailEnd/>
          </a:ln>
        </p:spPr>
        <p:txBody>
          <a:bodyPr wrap="none">
            <a:spAutoFit/>
          </a:bodyPr>
          <a:lstStyle/>
          <a:p>
            <a:pPr eaLnBrk="1" hangingPunct="1">
              <a:lnSpc>
                <a:spcPct val="100000"/>
              </a:lnSpc>
              <a:spcBef>
                <a:spcPct val="0"/>
              </a:spcBef>
              <a:buFontTx/>
              <a:buNone/>
            </a:pPr>
            <a:r>
              <a:rPr lang="es-AR" sz="3200" b="0" i="0" dirty="0">
                <a:solidFill>
                  <a:schemeClr val="accent2">
                    <a:lumMod val="50000"/>
                  </a:schemeClr>
                </a:solidFill>
                <a:latin typeface="Arial" panose="020B0604020202020204" pitchFamily="34" charset="0"/>
                <a:cs typeface="Arial" panose="020B0604020202020204" pitchFamily="34" charset="0"/>
              </a:rPr>
              <a:t>http://www.iana.org/assignments/port-numbers</a:t>
            </a:r>
          </a:p>
        </p:txBody>
      </p:sp>
      <p:sp>
        <p:nvSpPr>
          <p:cNvPr id="431111" name="Rectangle 1031"/>
          <p:cNvSpPr>
            <a:spLocks noChangeArrowheads="1"/>
          </p:cNvSpPr>
          <p:nvPr/>
        </p:nvSpPr>
        <p:spPr bwMode="auto">
          <a:xfrm>
            <a:off x="685800" y="0"/>
            <a:ext cx="7772400" cy="908720"/>
          </a:xfrm>
          <a:prstGeom prst="rect">
            <a:avLst/>
          </a:prstGeom>
          <a:solidFill>
            <a:schemeClr val="accent2">
              <a:lumMod val="20000"/>
              <a:lumOff val="80000"/>
            </a:schemeClr>
          </a:solidFill>
          <a:ln w="76200" algn="ctr">
            <a:solidFill>
              <a:schemeClr val="accent2"/>
            </a:solidFill>
            <a:miter lim="800000"/>
            <a:headEnd/>
            <a:tailEnd/>
          </a:ln>
          <a:effectLst/>
        </p:spPr>
        <p:txBody>
          <a:bodyPr anchor="ctr"/>
          <a:lstStyle/>
          <a:p>
            <a:pPr algn="ctr">
              <a:lnSpc>
                <a:spcPct val="100000"/>
              </a:lnSpc>
              <a:spcBef>
                <a:spcPct val="0"/>
              </a:spcBef>
              <a:buFontTx/>
              <a:buNone/>
              <a:defRPr/>
            </a:pPr>
            <a:r>
              <a:rPr lang="es-ES_tradnl" sz="4000">
                <a:solidFill>
                  <a:schemeClr val="accent2">
                    <a:lumMod val="50000"/>
                  </a:schemeClr>
                </a:solidFill>
                <a:effectLst>
                  <a:outerShdw blurRad="38100" dist="38100" dir="2700000" algn="tl">
                    <a:srgbClr val="000000"/>
                  </a:outerShdw>
                </a:effectLst>
              </a:rPr>
              <a:t>Puertos</a:t>
            </a:r>
            <a:endParaRPr lang="es-ES" sz="4000">
              <a:solidFill>
                <a:schemeClr val="accent2">
                  <a:lumMod val="50000"/>
                </a:schemeClr>
              </a:solidFill>
              <a:effectLst>
                <a:outerShdw blurRad="38100" dist="38100" dir="2700000" algn="tl">
                  <a:srgbClr val="000000"/>
                </a:outerShdw>
              </a:effectLst>
            </a:endParaRPr>
          </a:p>
        </p:txBody>
      </p:sp>
    </p:spTree>
  </p:cSld>
  <p:clrMapOvr>
    <a:masterClrMapping/>
  </p:clrMapOvr>
  <p:transition advTm="176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31111"/>
                                        </p:tgtEl>
                                        <p:attrNameLst>
                                          <p:attrName>style.visibility</p:attrName>
                                        </p:attrNameLst>
                                      </p:cBhvr>
                                      <p:to>
                                        <p:strVal val="visible"/>
                                      </p:to>
                                    </p:set>
                                    <p:animEffect transition="in" filter="circle(in)">
                                      <p:cBhvr>
                                        <p:cTn id="7" dur="2000"/>
                                        <p:tgtEl>
                                          <p:spTgt spid="4311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1202"/>
                                        </p:tgtEl>
                                        <p:attrNameLst>
                                          <p:attrName>style.visibility</p:attrName>
                                        </p:attrNameLst>
                                      </p:cBhvr>
                                      <p:to>
                                        <p:strVal val="visible"/>
                                      </p:to>
                                    </p:set>
                                    <p:animEffect transition="in" filter="circle(in)">
                                      <p:cBhvr>
                                        <p:cTn id="12" dur="2000"/>
                                        <p:tgtEl>
                                          <p:spTgt spid="51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p:bldP spid="4311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11" name="Rectangle 1031"/>
          <p:cNvSpPr>
            <a:spLocks noChangeArrowheads="1"/>
          </p:cNvSpPr>
          <p:nvPr/>
        </p:nvSpPr>
        <p:spPr bwMode="auto">
          <a:xfrm>
            <a:off x="685800" y="0"/>
            <a:ext cx="7772400" cy="1143000"/>
          </a:xfrm>
          <a:prstGeom prst="rect">
            <a:avLst/>
          </a:prstGeom>
          <a:solidFill>
            <a:schemeClr val="accent2">
              <a:lumMod val="20000"/>
              <a:lumOff val="80000"/>
            </a:schemeClr>
          </a:solidFill>
          <a:ln w="76200" algn="ctr">
            <a:solidFill>
              <a:schemeClr val="accent2"/>
            </a:solidFill>
            <a:miter lim="800000"/>
            <a:headEnd/>
            <a:tailEnd/>
          </a:ln>
          <a:effectLst/>
        </p:spPr>
        <p:txBody>
          <a:bodyPr anchor="ctr"/>
          <a:lstStyle/>
          <a:p>
            <a:pPr algn="ctr">
              <a:lnSpc>
                <a:spcPct val="100000"/>
              </a:lnSpc>
              <a:spcBef>
                <a:spcPct val="0"/>
              </a:spcBef>
              <a:buFontTx/>
              <a:buNone/>
              <a:defRPr/>
            </a:pPr>
            <a:r>
              <a:rPr lang="es-ES_tradnl" sz="4000">
                <a:solidFill>
                  <a:schemeClr val="accent2">
                    <a:lumMod val="50000"/>
                  </a:schemeClr>
                </a:solidFill>
                <a:effectLst>
                  <a:outerShdw blurRad="38100" dist="38100" dir="2700000" algn="tl">
                    <a:srgbClr val="000000"/>
                  </a:outerShdw>
                </a:effectLst>
              </a:rPr>
              <a:t>Puertos</a:t>
            </a:r>
            <a:endParaRPr lang="es-ES" sz="4000">
              <a:solidFill>
                <a:schemeClr val="accent2">
                  <a:lumMod val="50000"/>
                </a:schemeClr>
              </a:solidFill>
              <a:effectLst>
                <a:outerShdw blurRad="38100" dist="38100" dir="2700000" algn="tl">
                  <a:srgbClr val="000000"/>
                </a:outerShdw>
              </a:effectLst>
            </a:endParaRPr>
          </a:p>
        </p:txBody>
      </p:sp>
      <p:pic>
        <p:nvPicPr>
          <p:cNvPr id="52227" name="Picture 3"/>
          <p:cNvPicPr>
            <a:picLocks noChangeAspect="1" noChangeArrowheads="1"/>
          </p:cNvPicPr>
          <p:nvPr/>
        </p:nvPicPr>
        <p:blipFill>
          <a:blip r:embed="rId3" cstate="print"/>
          <a:srcRect/>
          <a:stretch>
            <a:fillRect/>
          </a:stretch>
        </p:blipFill>
        <p:spPr bwMode="auto">
          <a:xfrm>
            <a:off x="961103" y="1371600"/>
            <a:ext cx="7467600" cy="5486400"/>
          </a:xfrm>
          <a:prstGeom prst="rect">
            <a:avLst/>
          </a:prstGeom>
          <a:solidFill>
            <a:srgbClr val="66FFFF"/>
          </a:solidFill>
          <a:ln w="76200" algn="ctr">
            <a:solidFill>
              <a:schemeClr val="accent2"/>
            </a:solidFill>
            <a:miter lim="800000"/>
            <a:headEnd/>
            <a:tailEnd/>
          </a:ln>
        </p:spPr>
      </p:pic>
    </p:spTree>
  </p:cSld>
  <p:clrMapOvr>
    <a:masterClrMapping/>
  </p:clrMapOvr>
  <p:transition advTm="176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31111"/>
                                        </p:tgtEl>
                                        <p:attrNameLst>
                                          <p:attrName>style.visibility</p:attrName>
                                        </p:attrNameLst>
                                      </p:cBhvr>
                                      <p:to>
                                        <p:strVal val="visible"/>
                                      </p:to>
                                    </p:set>
                                    <p:animEffect transition="in" filter="circle(in)">
                                      <p:cBhvr>
                                        <p:cTn id="7" dur="2000"/>
                                        <p:tgtEl>
                                          <p:spTgt spid="43111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wipe(down)">
                                      <p:cBhvr>
                                        <p:cTn id="12" dur="580">
                                          <p:stCondLst>
                                            <p:cond delay="0"/>
                                          </p:stCondLst>
                                        </p:cTn>
                                        <p:tgtEl>
                                          <p:spTgt spid="52227"/>
                                        </p:tgtEl>
                                      </p:cBhvr>
                                    </p:animEffect>
                                    <p:anim calcmode="lin" valueType="num">
                                      <p:cBhvr>
                                        <p:cTn id="13" dur="1822" tmFilter="0,0; 0.14,0.36; 0.43,0.73; 0.71,0.91; 1.0,1.0">
                                          <p:stCondLst>
                                            <p:cond delay="0"/>
                                          </p:stCondLst>
                                        </p:cTn>
                                        <p:tgtEl>
                                          <p:spTgt spid="5222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222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222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222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2227"/>
                                        </p:tgtEl>
                                        <p:attrNameLst>
                                          <p:attrName>ppt_y</p:attrName>
                                        </p:attrNameLst>
                                      </p:cBhvr>
                                      <p:tavLst>
                                        <p:tav tm="0" fmla="#ppt_y-sin(pi*$)/81">
                                          <p:val>
                                            <p:fltVal val="0"/>
                                          </p:val>
                                        </p:tav>
                                        <p:tav tm="100000">
                                          <p:val>
                                            <p:fltVal val="1"/>
                                          </p:val>
                                        </p:tav>
                                      </p:tavLst>
                                    </p:anim>
                                    <p:animScale>
                                      <p:cBhvr>
                                        <p:cTn id="18" dur="26">
                                          <p:stCondLst>
                                            <p:cond delay="650"/>
                                          </p:stCondLst>
                                        </p:cTn>
                                        <p:tgtEl>
                                          <p:spTgt spid="52227"/>
                                        </p:tgtEl>
                                      </p:cBhvr>
                                      <p:to x="100000" y="60000"/>
                                    </p:animScale>
                                    <p:animScale>
                                      <p:cBhvr>
                                        <p:cTn id="19" dur="166" decel="50000">
                                          <p:stCondLst>
                                            <p:cond delay="676"/>
                                          </p:stCondLst>
                                        </p:cTn>
                                        <p:tgtEl>
                                          <p:spTgt spid="52227"/>
                                        </p:tgtEl>
                                      </p:cBhvr>
                                      <p:to x="100000" y="100000"/>
                                    </p:animScale>
                                    <p:animScale>
                                      <p:cBhvr>
                                        <p:cTn id="20" dur="26">
                                          <p:stCondLst>
                                            <p:cond delay="1312"/>
                                          </p:stCondLst>
                                        </p:cTn>
                                        <p:tgtEl>
                                          <p:spTgt spid="52227"/>
                                        </p:tgtEl>
                                      </p:cBhvr>
                                      <p:to x="100000" y="80000"/>
                                    </p:animScale>
                                    <p:animScale>
                                      <p:cBhvr>
                                        <p:cTn id="21" dur="166" decel="50000">
                                          <p:stCondLst>
                                            <p:cond delay="1338"/>
                                          </p:stCondLst>
                                        </p:cTn>
                                        <p:tgtEl>
                                          <p:spTgt spid="52227"/>
                                        </p:tgtEl>
                                      </p:cBhvr>
                                      <p:to x="100000" y="100000"/>
                                    </p:animScale>
                                    <p:animScale>
                                      <p:cBhvr>
                                        <p:cTn id="22" dur="26">
                                          <p:stCondLst>
                                            <p:cond delay="1642"/>
                                          </p:stCondLst>
                                        </p:cTn>
                                        <p:tgtEl>
                                          <p:spTgt spid="52227"/>
                                        </p:tgtEl>
                                      </p:cBhvr>
                                      <p:to x="100000" y="90000"/>
                                    </p:animScale>
                                    <p:animScale>
                                      <p:cBhvr>
                                        <p:cTn id="23" dur="166" decel="50000">
                                          <p:stCondLst>
                                            <p:cond delay="1668"/>
                                          </p:stCondLst>
                                        </p:cTn>
                                        <p:tgtEl>
                                          <p:spTgt spid="52227"/>
                                        </p:tgtEl>
                                      </p:cBhvr>
                                      <p:to x="100000" y="100000"/>
                                    </p:animScale>
                                    <p:animScale>
                                      <p:cBhvr>
                                        <p:cTn id="24" dur="26">
                                          <p:stCondLst>
                                            <p:cond delay="1808"/>
                                          </p:stCondLst>
                                        </p:cTn>
                                        <p:tgtEl>
                                          <p:spTgt spid="52227"/>
                                        </p:tgtEl>
                                      </p:cBhvr>
                                      <p:to x="100000" y="95000"/>
                                    </p:animScale>
                                    <p:animScale>
                                      <p:cBhvr>
                                        <p:cTn id="25" dur="166" decel="50000">
                                          <p:stCondLst>
                                            <p:cond delay="1834"/>
                                          </p:stCondLst>
                                        </p:cTn>
                                        <p:tgtEl>
                                          <p:spTgt spid="522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xfrm>
            <a:off x="685800" y="228600"/>
            <a:ext cx="7772400" cy="1143000"/>
          </a:xfrm>
          <a:solidFill>
            <a:schemeClr val="accent2">
              <a:lumMod val="20000"/>
              <a:lumOff val="80000"/>
            </a:schemeClr>
          </a:solidFill>
          <a:ln w="76200" cap="flat" algn="ctr">
            <a:solidFill>
              <a:schemeClr val="accent2"/>
            </a:solidFill>
          </a:ln>
        </p:spPr>
        <p:txBody>
          <a:bodyPr/>
          <a:lstStyle/>
          <a:p>
            <a:pPr>
              <a:defRPr/>
            </a:pPr>
            <a:r>
              <a:rPr lang="es-ES" sz="4000" b="1" i="1">
                <a:solidFill>
                  <a:schemeClr val="accent2">
                    <a:lumMod val="50000"/>
                  </a:schemeClr>
                </a:solidFill>
                <a:effectLst>
                  <a:outerShdw blurRad="38100" dist="38100" dir="2700000" algn="tl">
                    <a:srgbClr val="000000"/>
                  </a:outerShdw>
                </a:effectLst>
                <a:latin typeface="Arial" charset="0"/>
              </a:rPr>
              <a:t>Sockets</a:t>
            </a:r>
            <a:br>
              <a:rPr lang="es-ES" sz="4000" b="1" i="1">
                <a:solidFill>
                  <a:schemeClr val="accent2">
                    <a:lumMod val="50000"/>
                  </a:schemeClr>
                </a:solidFill>
                <a:effectLst>
                  <a:outerShdw blurRad="38100" dist="38100" dir="2700000" algn="tl">
                    <a:srgbClr val="000000"/>
                  </a:outerShdw>
                </a:effectLst>
                <a:latin typeface="Arial" charset="0"/>
              </a:rPr>
            </a:br>
            <a:r>
              <a:rPr lang="es-ES" sz="4000" b="1" i="1">
                <a:solidFill>
                  <a:schemeClr val="accent2">
                    <a:lumMod val="50000"/>
                  </a:schemeClr>
                </a:solidFill>
                <a:effectLst>
                  <a:outerShdw blurRad="38100" dist="38100" dir="2700000" algn="tl">
                    <a:srgbClr val="000000"/>
                  </a:outerShdw>
                </a:effectLst>
                <a:latin typeface="Arial" charset="0"/>
              </a:rPr>
              <a:t>API de Sockets</a:t>
            </a:r>
          </a:p>
        </p:txBody>
      </p:sp>
      <p:sp>
        <p:nvSpPr>
          <p:cNvPr id="53251" name="Rectangle 3"/>
          <p:cNvSpPr>
            <a:spLocks noGrp="1" noChangeArrowheads="1"/>
          </p:cNvSpPr>
          <p:nvPr>
            <p:ph type="body" idx="1"/>
          </p:nvPr>
        </p:nvSpPr>
        <p:spPr>
          <a:xfrm>
            <a:off x="323850" y="1628775"/>
            <a:ext cx="8534400" cy="4903788"/>
          </a:xfrm>
          <a:solidFill>
            <a:schemeClr val="accent2">
              <a:lumMod val="20000"/>
              <a:lumOff val="80000"/>
            </a:schemeClr>
          </a:solidFill>
          <a:ln w="76200" cap="flat" algn="ctr">
            <a:solidFill>
              <a:schemeClr val="accent2"/>
            </a:solidFill>
          </a:ln>
        </p:spPr>
        <p:txBody>
          <a:bodyPr/>
          <a:lstStyle/>
          <a:p>
            <a:pPr>
              <a:lnSpc>
                <a:spcPct val="90000"/>
              </a:lnSpc>
            </a:pPr>
            <a:r>
              <a:rPr lang="es-ES_tradnl" sz="2800" b="1" i="1" dirty="0">
                <a:solidFill>
                  <a:schemeClr val="accent2">
                    <a:lumMod val="50000"/>
                  </a:schemeClr>
                </a:solidFill>
                <a:latin typeface="Arial" charset="0"/>
              </a:rPr>
              <a:t>Interfaz de programación de aplicaciones que interactúa con los Protocolos . </a:t>
            </a:r>
          </a:p>
          <a:p>
            <a:pPr>
              <a:lnSpc>
                <a:spcPct val="90000"/>
              </a:lnSpc>
            </a:pPr>
            <a:r>
              <a:rPr lang="es-ES_tradnl" sz="2800" b="1" i="1" dirty="0">
                <a:solidFill>
                  <a:schemeClr val="accent2">
                    <a:lumMod val="50000"/>
                  </a:schemeClr>
                </a:solidFill>
                <a:latin typeface="Arial" charset="0"/>
              </a:rPr>
              <a:t>Es una norma por Defecto originada en el S.O. Unix versión B (Berkeley).</a:t>
            </a:r>
          </a:p>
          <a:p>
            <a:pPr>
              <a:lnSpc>
                <a:spcPct val="90000"/>
              </a:lnSpc>
            </a:pPr>
            <a:r>
              <a:rPr lang="es-ES_tradnl" sz="2800" b="1" i="1" dirty="0">
                <a:solidFill>
                  <a:schemeClr val="accent2">
                    <a:lumMod val="50000"/>
                  </a:schemeClr>
                </a:solidFill>
                <a:latin typeface="Arial" charset="0"/>
              </a:rPr>
              <a:t>Existen múltiples API en bibliotecas provistas para distintos sistemas operativos.</a:t>
            </a:r>
          </a:p>
          <a:p>
            <a:pPr>
              <a:lnSpc>
                <a:spcPct val="90000"/>
              </a:lnSpc>
            </a:pPr>
            <a:r>
              <a:rPr lang="es-ES_tradnl" sz="2800" b="1" i="1" dirty="0">
                <a:solidFill>
                  <a:schemeClr val="accent2">
                    <a:lumMod val="50000"/>
                  </a:schemeClr>
                </a:solidFill>
                <a:latin typeface="Arial" charset="0"/>
              </a:rPr>
              <a:t>Se diseñan para trabajar con aplicaciones concurrentes utilizando un grupo de protocolos y el servicio deseado.</a:t>
            </a:r>
          </a:p>
          <a:p>
            <a:pPr>
              <a:lnSpc>
                <a:spcPct val="90000"/>
              </a:lnSpc>
            </a:pPr>
            <a:r>
              <a:rPr lang="es-ES_tradnl" sz="2800" b="1" i="1" dirty="0">
                <a:solidFill>
                  <a:schemeClr val="accent2">
                    <a:lumMod val="50000"/>
                  </a:schemeClr>
                </a:solidFill>
                <a:latin typeface="Arial" charset="0"/>
              </a:rPr>
              <a:t>Pueden transferir, recibir y escribir datos (E/S). </a:t>
            </a:r>
            <a:endParaRPr lang="es-AR" sz="2800" b="1" i="1" dirty="0">
              <a:solidFill>
                <a:schemeClr val="accent2">
                  <a:lumMod val="50000"/>
                </a:schemeClr>
              </a:solidFill>
              <a:latin typeface="Arial" charset="0"/>
            </a:endParaRPr>
          </a:p>
          <a:p>
            <a:pPr>
              <a:lnSpc>
                <a:spcPct val="90000"/>
              </a:lnSpc>
            </a:pPr>
            <a:endParaRPr lang="es-ES" sz="2800" b="1" i="1" dirty="0">
              <a:solidFill>
                <a:schemeClr val="accent2">
                  <a:lumMod val="50000"/>
                </a:schemeClr>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6834"/>
                                        </p:tgtEl>
                                        <p:attrNameLst>
                                          <p:attrName>style.visibility</p:attrName>
                                        </p:attrNameLst>
                                      </p:cBhvr>
                                      <p:to>
                                        <p:strVal val="visible"/>
                                      </p:to>
                                    </p:set>
                                    <p:animEffect transition="in" filter="circle(in)">
                                      <p:cBhvr>
                                        <p:cTn id="7" dur="2000"/>
                                        <p:tgtEl>
                                          <p:spTgt spid="37683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3251">
                                            <p:bg/>
                                          </p:spTgt>
                                        </p:tgtEl>
                                        <p:attrNameLst>
                                          <p:attrName>style.visibility</p:attrName>
                                        </p:attrNameLst>
                                      </p:cBhvr>
                                      <p:to>
                                        <p:strVal val="visible"/>
                                      </p:to>
                                    </p:set>
                                    <p:animEffect transition="in" filter="circle(in)">
                                      <p:cBhvr>
                                        <p:cTn id="12" dur="2000"/>
                                        <p:tgtEl>
                                          <p:spTgt spid="5325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3251">
                                            <p:txEl>
                                              <p:pRg st="0" end="0"/>
                                            </p:txEl>
                                          </p:spTgt>
                                        </p:tgtEl>
                                        <p:attrNameLst>
                                          <p:attrName>style.visibility</p:attrName>
                                        </p:attrNameLst>
                                      </p:cBhvr>
                                      <p:to>
                                        <p:strVal val="visible"/>
                                      </p:to>
                                    </p:set>
                                    <p:animEffect transition="in" filter="circle(in)">
                                      <p:cBhvr>
                                        <p:cTn id="17" dur="2000"/>
                                        <p:tgtEl>
                                          <p:spTgt spid="5325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3251">
                                            <p:txEl>
                                              <p:pRg st="1" end="1"/>
                                            </p:txEl>
                                          </p:spTgt>
                                        </p:tgtEl>
                                        <p:attrNameLst>
                                          <p:attrName>style.visibility</p:attrName>
                                        </p:attrNameLst>
                                      </p:cBhvr>
                                      <p:to>
                                        <p:strVal val="visible"/>
                                      </p:to>
                                    </p:set>
                                    <p:animEffect transition="in" filter="circle(in)">
                                      <p:cBhvr>
                                        <p:cTn id="22" dur="2000"/>
                                        <p:tgtEl>
                                          <p:spTgt spid="5325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3251">
                                            <p:txEl>
                                              <p:pRg st="2" end="2"/>
                                            </p:txEl>
                                          </p:spTgt>
                                        </p:tgtEl>
                                        <p:attrNameLst>
                                          <p:attrName>style.visibility</p:attrName>
                                        </p:attrNameLst>
                                      </p:cBhvr>
                                      <p:to>
                                        <p:strVal val="visible"/>
                                      </p:to>
                                    </p:set>
                                    <p:animEffect transition="in" filter="circle(in)">
                                      <p:cBhvr>
                                        <p:cTn id="27" dur="2000"/>
                                        <p:tgtEl>
                                          <p:spTgt spid="5325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53251">
                                            <p:txEl>
                                              <p:pRg st="3" end="3"/>
                                            </p:txEl>
                                          </p:spTgt>
                                        </p:tgtEl>
                                        <p:attrNameLst>
                                          <p:attrName>style.visibility</p:attrName>
                                        </p:attrNameLst>
                                      </p:cBhvr>
                                      <p:to>
                                        <p:strVal val="visible"/>
                                      </p:to>
                                    </p:set>
                                    <p:animEffect transition="in" filter="circle(in)">
                                      <p:cBhvr>
                                        <p:cTn id="32" dur="2000"/>
                                        <p:tgtEl>
                                          <p:spTgt spid="5325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53251">
                                            <p:txEl>
                                              <p:pRg st="4" end="4"/>
                                            </p:txEl>
                                          </p:spTgt>
                                        </p:tgtEl>
                                        <p:attrNameLst>
                                          <p:attrName>style.visibility</p:attrName>
                                        </p:attrNameLst>
                                      </p:cBhvr>
                                      <p:to>
                                        <p:strVal val="visible"/>
                                      </p:to>
                                    </p:set>
                                    <p:animEffect transition="in" filter="circle(in)">
                                      <p:cBhvr>
                                        <p:cTn id="37" dur="2000"/>
                                        <p:tgtEl>
                                          <p:spTgt spid="53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4" grpId="0" animBg="1"/>
      <p:bldP spid="53251"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p:cNvSpPr>
            <a:spLocks noChangeArrowheads="1"/>
          </p:cNvSpPr>
          <p:nvPr/>
        </p:nvSpPr>
        <p:spPr bwMode="auto">
          <a:xfrm>
            <a:off x="0" y="1196975"/>
            <a:ext cx="9144000" cy="5516563"/>
          </a:xfrm>
          <a:prstGeom prst="rect">
            <a:avLst/>
          </a:prstGeom>
          <a:solidFill>
            <a:schemeClr val="accent2">
              <a:lumMod val="20000"/>
              <a:lumOff val="80000"/>
            </a:schemeClr>
          </a:solidFill>
          <a:ln w="76200" algn="ctr">
            <a:solidFill>
              <a:schemeClr val="accent2"/>
            </a:solidFill>
            <a:miter lim="800000"/>
            <a:headEnd/>
            <a:tailEnd/>
          </a:ln>
        </p:spPr>
        <p:txBody>
          <a:bodyPr/>
          <a:lstStyle/>
          <a:p>
            <a:pPr marL="342900" indent="-342900"/>
            <a:r>
              <a:rPr lang="en-US" sz="2800" dirty="0">
                <a:solidFill>
                  <a:schemeClr val="accent2">
                    <a:lumMod val="50000"/>
                  </a:schemeClr>
                </a:solidFill>
                <a:effectLst>
                  <a:outerShdw blurRad="38100" dist="38100" dir="2700000" algn="tl">
                    <a:srgbClr val="000000">
                      <a:alpha val="43137"/>
                    </a:srgbClr>
                  </a:outerShdw>
                </a:effectLst>
              </a:rPr>
              <a:t>Todo dispositivo que se conecte a Internet necesita </a:t>
            </a:r>
            <a:r>
              <a:rPr lang="en-US" sz="2800" dirty="0" err="1">
                <a:solidFill>
                  <a:schemeClr val="accent2">
                    <a:lumMod val="50000"/>
                  </a:schemeClr>
                </a:solidFill>
                <a:effectLst>
                  <a:outerShdw blurRad="38100" dist="38100" dir="2700000" algn="tl">
                    <a:srgbClr val="000000">
                      <a:alpha val="43137"/>
                    </a:srgbClr>
                  </a:outerShdw>
                </a:effectLst>
              </a:rPr>
              <a:t>una</a:t>
            </a:r>
            <a:r>
              <a:rPr lang="en-US" sz="2800" dirty="0">
                <a:solidFill>
                  <a:schemeClr val="accent2">
                    <a:lumMod val="50000"/>
                  </a:schemeClr>
                </a:solidFill>
                <a:effectLst>
                  <a:outerShdw blurRad="38100" dist="38100" dir="2700000" algn="tl">
                    <a:srgbClr val="000000">
                      <a:alpha val="43137"/>
                    </a:srgbClr>
                  </a:outerShdw>
                </a:effectLst>
              </a:rPr>
              <a:t> </a:t>
            </a:r>
            <a:r>
              <a:rPr lang="en-US" sz="2800" dirty="0" err="1">
                <a:solidFill>
                  <a:schemeClr val="accent2">
                    <a:lumMod val="50000"/>
                  </a:schemeClr>
                </a:solidFill>
                <a:effectLst>
                  <a:outerShdw blurRad="38100" dist="38100" dir="2700000" algn="tl">
                    <a:srgbClr val="000000">
                      <a:alpha val="43137"/>
                    </a:srgbClr>
                  </a:outerShdw>
                </a:effectLst>
              </a:rPr>
              <a:t>direcci</a:t>
            </a:r>
            <a:r>
              <a:rPr lang="en-US" sz="2800" dirty="0" err="1">
                <a:solidFill>
                  <a:schemeClr val="accent2">
                    <a:lumMod val="50000"/>
                  </a:schemeClr>
                </a:solidFill>
                <a:effectLst>
                  <a:outerShdw blurRad="38100" dist="38100" dir="2700000" algn="tl">
                    <a:srgbClr val="000000">
                      <a:alpha val="43137"/>
                    </a:srgbClr>
                  </a:outerShdw>
                </a:effectLst>
                <a:latin typeface="Verdana" pitchFamily="34" charset="0"/>
              </a:rPr>
              <a:t>ó</a:t>
            </a:r>
            <a:r>
              <a:rPr lang="en-US" sz="2800" dirty="0" err="1">
                <a:solidFill>
                  <a:schemeClr val="accent2">
                    <a:lumMod val="50000"/>
                  </a:schemeClr>
                </a:solidFill>
                <a:effectLst>
                  <a:outerShdw blurRad="38100" dist="38100" dir="2700000" algn="tl">
                    <a:srgbClr val="000000">
                      <a:alpha val="43137"/>
                    </a:srgbClr>
                  </a:outerShdw>
                </a:effectLst>
              </a:rPr>
              <a:t>n</a:t>
            </a:r>
            <a:r>
              <a:rPr lang="en-US" sz="2800" dirty="0">
                <a:solidFill>
                  <a:schemeClr val="accent2">
                    <a:lumMod val="50000"/>
                  </a:schemeClr>
                </a:solidFill>
                <a:effectLst>
                  <a:outerShdw blurRad="38100" dist="38100" dir="2700000" algn="tl">
                    <a:srgbClr val="000000">
                      <a:alpha val="43137"/>
                    </a:srgbClr>
                  </a:outerShdw>
                </a:effectLst>
              </a:rPr>
              <a:t> IP </a:t>
            </a:r>
            <a:r>
              <a:rPr lang="en-US" sz="2800" dirty="0" err="1">
                <a:solidFill>
                  <a:schemeClr val="accent2">
                    <a:lumMod val="50000"/>
                  </a:schemeClr>
                </a:solidFill>
                <a:effectLst>
                  <a:outerShdw blurRad="38100" dist="38100" dir="2700000" algn="tl">
                    <a:srgbClr val="000000">
                      <a:alpha val="43137"/>
                    </a:srgbClr>
                  </a:outerShdw>
                </a:effectLst>
              </a:rPr>
              <a:t>v</a:t>
            </a:r>
            <a:r>
              <a:rPr lang="en-US" sz="2800" dirty="0" err="1">
                <a:solidFill>
                  <a:schemeClr val="accent2">
                    <a:lumMod val="50000"/>
                  </a:schemeClr>
                </a:solidFill>
                <a:effectLst>
                  <a:outerShdw blurRad="38100" dist="38100" dir="2700000" algn="tl">
                    <a:srgbClr val="000000">
                      <a:alpha val="43137"/>
                    </a:srgbClr>
                  </a:outerShdw>
                </a:effectLst>
                <a:latin typeface="Verdana" pitchFamily="34" charset="0"/>
              </a:rPr>
              <a:t>á</a:t>
            </a:r>
            <a:r>
              <a:rPr lang="en-US" sz="2800" dirty="0" err="1">
                <a:solidFill>
                  <a:schemeClr val="accent2">
                    <a:lumMod val="50000"/>
                  </a:schemeClr>
                </a:solidFill>
                <a:effectLst>
                  <a:outerShdw blurRad="38100" dist="38100" dir="2700000" algn="tl">
                    <a:srgbClr val="000000">
                      <a:alpha val="43137"/>
                    </a:srgbClr>
                  </a:outerShdw>
                </a:effectLst>
              </a:rPr>
              <a:t>lida</a:t>
            </a:r>
            <a:r>
              <a:rPr lang="en-US" sz="2800" dirty="0">
                <a:solidFill>
                  <a:schemeClr val="accent2">
                    <a:lumMod val="50000"/>
                  </a:schemeClr>
                </a:solidFill>
                <a:effectLst>
                  <a:outerShdw blurRad="38100" dist="38100" dir="2700000" algn="tl">
                    <a:srgbClr val="000000">
                      <a:alpha val="43137"/>
                    </a:srgbClr>
                  </a:outerShdw>
                </a:effectLst>
              </a:rPr>
              <a:t> (</a:t>
            </a:r>
            <a:r>
              <a:rPr lang="en-US" sz="2800" dirty="0" err="1">
                <a:solidFill>
                  <a:schemeClr val="accent2">
                    <a:lumMod val="50000"/>
                  </a:schemeClr>
                </a:solidFill>
                <a:effectLst>
                  <a:outerShdw blurRad="38100" dist="38100" dir="2700000" algn="tl">
                    <a:srgbClr val="000000">
                      <a:alpha val="43137"/>
                    </a:srgbClr>
                  </a:outerShdw>
                </a:effectLst>
              </a:rPr>
              <a:t>Pública</a:t>
            </a:r>
            <a:r>
              <a:rPr lang="en-US" sz="2800" dirty="0">
                <a:solidFill>
                  <a:schemeClr val="accent2">
                    <a:lumMod val="50000"/>
                  </a:schemeClr>
                </a:solidFill>
                <a:effectLst>
                  <a:outerShdw blurRad="38100" dist="38100" dir="2700000" algn="tl">
                    <a:srgbClr val="000000">
                      <a:alpha val="43137"/>
                    </a:srgbClr>
                  </a:outerShdw>
                </a:effectLst>
              </a:rPr>
              <a:t>).</a:t>
            </a:r>
          </a:p>
          <a:p>
            <a:pPr marL="342900" indent="-342900"/>
            <a:r>
              <a:rPr lang="en-US" sz="2800" dirty="0">
                <a:solidFill>
                  <a:schemeClr val="accent6">
                    <a:lumMod val="75000"/>
                  </a:schemeClr>
                </a:solidFill>
              </a:rPr>
              <a:t>Toda </a:t>
            </a:r>
            <a:r>
              <a:rPr lang="en-US" sz="2800" dirty="0" err="1">
                <a:solidFill>
                  <a:schemeClr val="accent6">
                    <a:lumMod val="75000"/>
                  </a:schemeClr>
                </a:solidFill>
              </a:rPr>
              <a:t>aplicaci</a:t>
            </a:r>
            <a:r>
              <a:rPr lang="en-US" sz="2800" dirty="0" err="1">
                <a:solidFill>
                  <a:schemeClr val="accent6">
                    <a:lumMod val="75000"/>
                  </a:schemeClr>
                </a:solidFill>
                <a:latin typeface="Verdana" pitchFamily="34" charset="0"/>
              </a:rPr>
              <a:t>ó</a:t>
            </a:r>
            <a:r>
              <a:rPr lang="en-US" sz="2800" dirty="0" err="1">
                <a:solidFill>
                  <a:schemeClr val="accent6">
                    <a:lumMod val="75000"/>
                  </a:schemeClr>
                </a:solidFill>
              </a:rPr>
              <a:t>n</a:t>
            </a:r>
            <a:r>
              <a:rPr lang="en-US" sz="2800" dirty="0">
                <a:solidFill>
                  <a:schemeClr val="accent6">
                    <a:lumMod val="75000"/>
                  </a:schemeClr>
                </a:solidFill>
              </a:rPr>
              <a:t> se </a:t>
            </a:r>
            <a:r>
              <a:rPr lang="en-US" sz="2800" dirty="0" err="1">
                <a:solidFill>
                  <a:schemeClr val="accent6">
                    <a:lumMod val="75000"/>
                  </a:schemeClr>
                </a:solidFill>
              </a:rPr>
              <a:t>identifica</a:t>
            </a:r>
            <a:r>
              <a:rPr lang="en-US" sz="2800" dirty="0">
                <a:solidFill>
                  <a:schemeClr val="accent6">
                    <a:lumMod val="75000"/>
                  </a:schemeClr>
                </a:solidFill>
              </a:rPr>
              <a:t>, </a:t>
            </a:r>
            <a:r>
              <a:rPr lang="en-US" sz="2800" dirty="0" err="1">
                <a:solidFill>
                  <a:schemeClr val="accent6">
                    <a:lumMod val="75000"/>
                  </a:schemeClr>
                </a:solidFill>
              </a:rPr>
              <a:t>hacia</a:t>
            </a:r>
            <a:r>
              <a:rPr lang="en-US" sz="2800" dirty="0">
                <a:solidFill>
                  <a:schemeClr val="accent6">
                    <a:lumMod val="75000"/>
                  </a:schemeClr>
                </a:solidFill>
              </a:rPr>
              <a:t> el </a:t>
            </a:r>
            <a:r>
              <a:rPr lang="en-US" sz="2800" dirty="0" err="1">
                <a:solidFill>
                  <a:schemeClr val="accent6">
                    <a:lumMod val="75000"/>
                  </a:schemeClr>
                </a:solidFill>
              </a:rPr>
              <a:t>mundo</a:t>
            </a:r>
            <a:r>
              <a:rPr lang="en-US" sz="2800" dirty="0">
                <a:solidFill>
                  <a:schemeClr val="accent6">
                    <a:lumMod val="75000"/>
                  </a:schemeClr>
                </a:solidFill>
              </a:rPr>
              <a:t> de las </a:t>
            </a:r>
            <a:r>
              <a:rPr lang="en-US" sz="2800" dirty="0" err="1">
                <a:solidFill>
                  <a:schemeClr val="accent6">
                    <a:lumMod val="75000"/>
                  </a:schemeClr>
                </a:solidFill>
              </a:rPr>
              <a:t>comunicaciones</a:t>
            </a:r>
            <a:r>
              <a:rPr lang="en-US" sz="2800" dirty="0">
                <a:solidFill>
                  <a:schemeClr val="accent6">
                    <a:lumMod val="75000"/>
                  </a:schemeClr>
                </a:solidFill>
              </a:rPr>
              <a:t> TCP/IP, con un </a:t>
            </a:r>
            <a:r>
              <a:rPr lang="en-US" sz="2800" dirty="0" err="1">
                <a:solidFill>
                  <a:schemeClr val="accent6">
                    <a:lumMod val="75000"/>
                  </a:schemeClr>
                </a:solidFill>
              </a:rPr>
              <a:t>n</a:t>
            </a:r>
            <a:r>
              <a:rPr lang="en-US" sz="2800" dirty="0" err="1">
                <a:solidFill>
                  <a:schemeClr val="accent6">
                    <a:lumMod val="75000"/>
                  </a:schemeClr>
                </a:solidFill>
                <a:latin typeface="Verdana" pitchFamily="34" charset="0"/>
              </a:rPr>
              <a:t>ú</a:t>
            </a:r>
            <a:r>
              <a:rPr lang="en-US" sz="2800" dirty="0" err="1">
                <a:solidFill>
                  <a:schemeClr val="accent6">
                    <a:lumMod val="75000"/>
                  </a:schemeClr>
                </a:solidFill>
              </a:rPr>
              <a:t>mero</a:t>
            </a:r>
            <a:r>
              <a:rPr lang="en-US" sz="2800" dirty="0">
                <a:solidFill>
                  <a:schemeClr val="accent6">
                    <a:lumMod val="75000"/>
                  </a:schemeClr>
                </a:solidFill>
              </a:rPr>
              <a:t> de </a:t>
            </a:r>
            <a:r>
              <a:rPr lang="en-US" sz="2800" dirty="0" err="1">
                <a:solidFill>
                  <a:schemeClr val="accent6">
                    <a:lumMod val="75000"/>
                  </a:schemeClr>
                </a:solidFill>
              </a:rPr>
              <a:t>puerto</a:t>
            </a:r>
            <a:r>
              <a:rPr lang="en-US" sz="2800" dirty="0">
                <a:solidFill>
                  <a:schemeClr val="accent6">
                    <a:lumMod val="75000"/>
                  </a:schemeClr>
                </a:solidFill>
              </a:rPr>
              <a:t> (TCP o UDP).</a:t>
            </a:r>
          </a:p>
          <a:p>
            <a:pPr marL="342900" indent="-342900"/>
            <a:r>
              <a:rPr lang="en-US" sz="2800" dirty="0">
                <a:solidFill>
                  <a:schemeClr val="accent2">
                    <a:lumMod val="50000"/>
                  </a:schemeClr>
                </a:solidFill>
              </a:rPr>
              <a:t> </a:t>
            </a:r>
            <a:r>
              <a:rPr lang="es-ES" sz="2400" dirty="0">
                <a:solidFill>
                  <a:schemeClr val="accent2">
                    <a:lumMod val="50000"/>
                  </a:schemeClr>
                </a:solidFill>
                <a:effectLst>
                  <a:outerShdw blurRad="38100" dist="38100" dir="2700000" algn="tl">
                    <a:srgbClr val="000000">
                      <a:alpha val="43137"/>
                    </a:srgbClr>
                  </a:outerShdw>
                </a:effectLst>
              </a:rPr>
              <a:t>Protocolos comunes de la capa de aplicaci</a:t>
            </a:r>
            <a:r>
              <a:rPr lang="es-ES" sz="2400" dirty="0">
                <a:solidFill>
                  <a:schemeClr val="accent2">
                    <a:lumMod val="50000"/>
                  </a:schemeClr>
                </a:solidFill>
                <a:effectLst>
                  <a:outerShdw blurRad="38100" dist="38100" dir="2700000" algn="tl">
                    <a:srgbClr val="000000">
                      <a:alpha val="43137"/>
                    </a:srgbClr>
                  </a:outerShdw>
                </a:effectLst>
                <a:latin typeface="Verdana" pitchFamily="34" charset="0"/>
              </a:rPr>
              <a:t>ó</a:t>
            </a:r>
            <a:r>
              <a:rPr lang="es-ES" sz="2400" dirty="0">
                <a:solidFill>
                  <a:schemeClr val="accent2">
                    <a:lumMod val="50000"/>
                  </a:schemeClr>
                </a:solidFill>
                <a:effectLst>
                  <a:outerShdw blurRad="38100" dist="38100" dir="2700000" algn="tl">
                    <a:srgbClr val="000000">
                      <a:alpha val="43137"/>
                    </a:srgbClr>
                  </a:outerShdw>
                </a:effectLst>
              </a:rPr>
              <a:t>n son: </a:t>
            </a:r>
          </a:p>
          <a:p>
            <a:pPr marL="1257300" lvl="2" indent="-342900"/>
            <a:r>
              <a:rPr lang="es-AR" sz="2400" dirty="0">
                <a:solidFill>
                  <a:schemeClr val="accent6">
                    <a:lumMod val="75000"/>
                  </a:schemeClr>
                </a:solidFill>
              </a:rPr>
              <a:t>8080 </a:t>
            </a:r>
            <a:r>
              <a:rPr lang="en-US" sz="2400" dirty="0">
                <a:solidFill>
                  <a:schemeClr val="accent6">
                    <a:lumMod val="75000"/>
                  </a:schemeClr>
                </a:solidFill>
              </a:rPr>
              <a:t>HTTP   </a:t>
            </a:r>
            <a:r>
              <a:rPr lang="en-US" sz="2400" dirty="0" err="1">
                <a:solidFill>
                  <a:schemeClr val="accent6">
                    <a:lumMod val="75000"/>
                  </a:schemeClr>
                </a:solidFill>
              </a:rPr>
              <a:t>Protocolo</a:t>
            </a:r>
            <a:r>
              <a:rPr lang="en-US" sz="2400" dirty="0">
                <a:solidFill>
                  <a:schemeClr val="accent6">
                    <a:lumMod val="75000"/>
                  </a:schemeClr>
                </a:solidFill>
              </a:rPr>
              <a:t> HTTP. </a:t>
            </a:r>
          </a:p>
          <a:p>
            <a:pPr marL="1257300" lvl="2" indent="-342900"/>
            <a:r>
              <a:rPr lang="en-US" sz="2400" dirty="0">
                <a:solidFill>
                  <a:schemeClr val="accent6">
                    <a:lumMod val="75000"/>
                  </a:schemeClr>
                </a:solidFill>
              </a:rPr>
              <a:t>443  HTTPS </a:t>
            </a:r>
            <a:r>
              <a:rPr lang="en-US" sz="2400" dirty="0" err="1">
                <a:solidFill>
                  <a:schemeClr val="accent6">
                    <a:lumMod val="75000"/>
                  </a:schemeClr>
                </a:solidFill>
              </a:rPr>
              <a:t>Protocolo</a:t>
            </a:r>
            <a:r>
              <a:rPr lang="en-US" sz="2400" dirty="0">
                <a:solidFill>
                  <a:schemeClr val="accent6">
                    <a:lumMod val="75000"/>
                  </a:schemeClr>
                </a:solidFill>
              </a:rPr>
              <a:t> HTTP </a:t>
            </a:r>
            <a:r>
              <a:rPr lang="en-US" sz="2400" dirty="0" err="1">
                <a:solidFill>
                  <a:schemeClr val="accent6">
                    <a:lumMod val="75000"/>
                  </a:schemeClr>
                </a:solidFill>
              </a:rPr>
              <a:t>sobre</a:t>
            </a:r>
            <a:r>
              <a:rPr lang="en-US" sz="2400" dirty="0">
                <a:solidFill>
                  <a:schemeClr val="accent6">
                    <a:lumMod val="75000"/>
                  </a:schemeClr>
                </a:solidFill>
              </a:rPr>
              <a:t> TLS/SSL</a:t>
            </a:r>
          </a:p>
          <a:p>
            <a:pPr marL="1257300" lvl="2" indent="-342900"/>
            <a:r>
              <a:rPr lang="es-ES" sz="2400" dirty="0">
                <a:solidFill>
                  <a:schemeClr val="accent6">
                    <a:lumMod val="75000"/>
                  </a:schemeClr>
                </a:solidFill>
              </a:rPr>
              <a:t>DNS 53       Resoluci</a:t>
            </a:r>
            <a:r>
              <a:rPr lang="es-ES" sz="2400" dirty="0">
                <a:solidFill>
                  <a:schemeClr val="accent6">
                    <a:lumMod val="75000"/>
                  </a:schemeClr>
                </a:solidFill>
                <a:latin typeface="Verdana" pitchFamily="34" charset="0"/>
              </a:rPr>
              <a:t>ó</a:t>
            </a:r>
            <a:r>
              <a:rPr lang="es-ES" sz="2400" dirty="0">
                <a:solidFill>
                  <a:schemeClr val="accent6">
                    <a:lumMod val="75000"/>
                  </a:schemeClr>
                </a:solidFill>
              </a:rPr>
              <a:t>n de Nombres de Dominio. </a:t>
            </a:r>
          </a:p>
          <a:p>
            <a:pPr marL="1257300" lvl="2" indent="-342900"/>
            <a:r>
              <a:rPr lang="es-ES" sz="2400" dirty="0">
                <a:solidFill>
                  <a:schemeClr val="accent6">
                    <a:lumMod val="75000"/>
                  </a:schemeClr>
                </a:solidFill>
              </a:rPr>
              <a:t>FTP 20/21  Transferencia de Archivos.</a:t>
            </a:r>
          </a:p>
          <a:p>
            <a:pPr marL="1257300" lvl="2" indent="-342900"/>
            <a:r>
              <a:rPr lang="es-ES" sz="2400" dirty="0">
                <a:solidFill>
                  <a:schemeClr val="accent6">
                    <a:lumMod val="75000"/>
                  </a:schemeClr>
                </a:solidFill>
              </a:rPr>
              <a:t>SMTP 25    Transmisi</a:t>
            </a:r>
            <a:r>
              <a:rPr lang="es-ES" sz="2400" dirty="0">
                <a:solidFill>
                  <a:schemeClr val="accent6">
                    <a:lumMod val="75000"/>
                  </a:schemeClr>
                </a:solidFill>
                <a:latin typeface="Verdana" pitchFamily="34" charset="0"/>
              </a:rPr>
              <a:t>ó</a:t>
            </a:r>
            <a:r>
              <a:rPr lang="es-ES" sz="2400" dirty="0">
                <a:solidFill>
                  <a:schemeClr val="accent6">
                    <a:lumMod val="75000"/>
                  </a:schemeClr>
                </a:solidFill>
              </a:rPr>
              <a:t>n de e-mail.</a:t>
            </a:r>
          </a:p>
          <a:p>
            <a:pPr marL="1257300" lvl="2" indent="-342900"/>
            <a:r>
              <a:rPr lang="es-ES" sz="2400" dirty="0">
                <a:solidFill>
                  <a:schemeClr val="accent6">
                    <a:lumMod val="75000"/>
                  </a:schemeClr>
                </a:solidFill>
              </a:rPr>
              <a:t>POP3 110  Descarga de e-mail servidor a PC.</a:t>
            </a:r>
            <a:br>
              <a:rPr lang="es-AR" sz="2000" dirty="0">
                <a:solidFill>
                  <a:schemeClr val="accent6">
                    <a:lumMod val="75000"/>
                  </a:schemeClr>
                </a:solidFill>
              </a:rPr>
            </a:br>
            <a:br>
              <a:rPr lang="es-AR" sz="2000" dirty="0">
                <a:solidFill>
                  <a:schemeClr val="accent2">
                    <a:lumMod val="50000"/>
                  </a:schemeClr>
                </a:solidFill>
              </a:rPr>
            </a:br>
            <a:endParaRPr lang="en-US" sz="2800" dirty="0">
              <a:solidFill>
                <a:schemeClr val="accent2">
                  <a:lumMod val="50000"/>
                </a:schemeClr>
              </a:solidFill>
            </a:endParaRPr>
          </a:p>
        </p:txBody>
      </p:sp>
      <p:sp>
        <p:nvSpPr>
          <p:cNvPr id="430087" name="Rectangle 7"/>
          <p:cNvSpPr>
            <a:spLocks noChangeArrowheads="1"/>
          </p:cNvSpPr>
          <p:nvPr/>
        </p:nvSpPr>
        <p:spPr bwMode="auto">
          <a:xfrm>
            <a:off x="0" y="0"/>
            <a:ext cx="9144000" cy="1052736"/>
          </a:xfrm>
          <a:prstGeom prst="rect">
            <a:avLst/>
          </a:prstGeom>
          <a:solidFill>
            <a:schemeClr val="accent2">
              <a:lumMod val="20000"/>
              <a:lumOff val="80000"/>
            </a:schemeClr>
          </a:solidFill>
          <a:ln w="76200" algn="ctr">
            <a:solidFill>
              <a:schemeClr val="accent2"/>
            </a:solidFill>
            <a:miter lim="800000"/>
            <a:headEnd/>
            <a:tailEnd/>
          </a:ln>
          <a:effectLst/>
        </p:spPr>
        <p:txBody>
          <a:bodyPr anchor="ctr"/>
          <a:lstStyle/>
          <a:p>
            <a:pPr algn="ctr">
              <a:lnSpc>
                <a:spcPct val="100000"/>
              </a:lnSpc>
              <a:spcBef>
                <a:spcPct val="0"/>
              </a:spcBef>
              <a:buFontTx/>
              <a:buNone/>
              <a:defRPr/>
            </a:pPr>
            <a:r>
              <a:rPr lang="es-ES" sz="4000">
                <a:solidFill>
                  <a:schemeClr val="accent2">
                    <a:lumMod val="50000"/>
                  </a:schemeClr>
                </a:solidFill>
                <a:effectLst>
                  <a:outerShdw blurRad="38100" dist="38100" dir="2700000" algn="tl">
                    <a:srgbClr val="000000"/>
                  </a:outerShdw>
                </a:effectLst>
              </a:rPr>
              <a:t>Conceptos</a:t>
            </a:r>
            <a:endParaRPr lang="es-AR" sz="4000">
              <a:solidFill>
                <a:schemeClr val="accent2">
                  <a:lumMod val="50000"/>
                </a:schemeClr>
              </a:solidFill>
              <a:effectLst>
                <a:outerShdw blurRad="38100" dist="38100" dir="2700000" algn="tl">
                  <a:srgbClr val="000000"/>
                </a:outerShdw>
              </a:effectLst>
            </a:endParaRPr>
          </a:p>
        </p:txBody>
      </p:sp>
    </p:spTree>
  </p:cSld>
  <p:clrMapOvr>
    <a:masterClrMapping/>
  </p:clrMapOvr>
  <p:transition advTm="16121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083">
                                            <p:bg/>
                                          </p:spTgt>
                                        </p:tgtEl>
                                        <p:attrNameLst>
                                          <p:attrName>style.visibility</p:attrName>
                                        </p:attrNameLst>
                                      </p:cBhvr>
                                      <p:to>
                                        <p:strVal val="visible"/>
                                      </p:to>
                                    </p:set>
                                  </p:childTnLst>
                                  <p:subTnLst>
                                    <p:animClr clrSpc="rgb" dir="cw">
                                      <p:cBhvr override="childStyle">
                                        <p:cTn dur="1" fill="hold" display="0" masterRel="nextClick" afterEffect="1"/>
                                        <p:tgtEl>
                                          <p:spTgt spid="430083">
                                            <p:bg/>
                                          </p:spTgt>
                                        </p:tgtEl>
                                        <p:attrNameLst>
                                          <p:attrName>ppt_c</p:attrName>
                                        </p:attrNameLst>
                                      </p:cBhvr>
                                      <p:to>
                                        <a:schemeClr val="bg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08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0" end="0"/>
                                            </p:txEl>
                                          </p:spTgt>
                                        </p:tgtEl>
                                        <p:attrNameLst>
                                          <p:attrName>ppt_c</p:attrName>
                                        </p:attrNameLst>
                                      </p:cBhvr>
                                      <p:to>
                                        <a:srgbClr val="339966"/>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008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1" end="1"/>
                                            </p:txEl>
                                          </p:spTgt>
                                        </p:tgtEl>
                                        <p:attrNameLst>
                                          <p:attrName>ppt_c</p:attrName>
                                        </p:attrNameLst>
                                      </p:cBhvr>
                                      <p:to>
                                        <a:srgbClr val="339966"/>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008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2" end="2"/>
                                            </p:txEl>
                                          </p:spTgt>
                                        </p:tgtEl>
                                        <p:attrNameLst>
                                          <p:attrName>ppt_c</p:attrName>
                                        </p:attrNameLst>
                                      </p:cBhvr>
                                      <p:to>
                                        <a:srgbClr val="339966"/>
                                      </p:to>
                                    </p:animClr>
                                  </p:subTnLst>
                                </p:cTn>
                              </p:par>
                              <p:par>
                                <p:cTn id="19" presetID="1" presetClass="entr" presetSubtype="0" fill="hold" grpId="0" nodeType="withEffect">
                                  <p:stCondLst>
                                    <p:cond delay="0"/>
                                  </p:stCondLst>
                                  <p:childTnLst>
                                    <p:set>
                                      <p:cBhvr>
                                        <p:cTn id="20" dur="1" fill="hold">
                                          <p:stCondLst>
                                            <p:cond delay="499"/>
                                          </p:stCondLst>
                                        </p:cTn>
                                        <p:tgtEl>
                                          <p:spTgt spid="43008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3" end="3"/>
                                            </p:txEl>
                                          </p:spTgt>
                                        </p:tgtEl>
                                        <p:attrNameLst>
                                          <p:attrName>ppt_c</p:attrName>
                                        </p:attrNameLst>
                                      </p:cBhvr>
                                      <p:to>
                                        <a:srgbClr val="339966"/>
                                      </p:to>
                                    </p:animClr>
                                  </p:subTnLst>
                                </p:cTn>
                              </p:par>
                              <p:par>
                                <p:cTn id="21" presetID="1" presetClass="entr" presetSubtype="0" fill="hold" grpId="0" nodeType="withEffect">
                                  <p:stCondLst>
                                    <p:cond delay="0"/>
                                  </p:stCondLst>
                                  <p:childTnLst>
                                    <p:set>
                                      <p:cBhvr>
                                        <p:cTn id="22" dur="1" fill="hold">
                                          <p:stCondLst>
                                            <p:cond delay="499"/>
                                          </p:stCondLst>
                                        </p:cTn>
                                        <p:tgtEl>
                                          <p:spTgt spid="43008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4" end="4"/>
                                            </p:txEl>
                                          </p:spTgt>
                                        </p:tgtEl>
                                        <p:attrNameLst>
                                          <p:attrName>ppt_c</p:attrName>
                                        </p:attrNameLst>
                                      </p:cBhvr>
                                      <p:to>
                                        <a:srgbClr val="339966"/>
                                      </p:to>
                                    </p:animClr>
                                  </p:subTnLst>
                                </p:cTn>
                              </p:par>
                              <p:par>
                                <p:cTn id="23" presetID="1" presetClass="entr" presetSubtype="0" fill="hold" grpId="0" nodeType="withEffect">
                                  <p:stCondLst>
                                    <p:cond delay="0"/>
                                  </p:stCondLst>
                                  <p:childTnLst>
                                    <p:set>
                                      <p:cBhvr>
                                        <p:cTn id="24" dur="1" fill="hold">
                                          <p:stCondLst>
                                            <p:cond delay="499"/>
                                          </p:stCondLst>
                                        </p:cTn>
                                        <p:tgtEl>
                                          <p:spTgt spid="43008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5" end="5"/>
                                            </p:txEl>
                                          </p:spTgt>
                                        </p:tgtEl>
                                        <p:attrNameLst>
                                          <p:attrName>ppt_c</p:attrName>
                                        </p:attrNameLst>
                                      </p:cBhvr>
                                      <p:to>
                                        <a:srgbClr val="339966"/>
                                      </p:to>
                                    </p:animClr>
                                  </p:subTnLst>
                                </p:cTn>
                              </p:par>
                              <p:par>
                                <p:cTn id="25" presetID="1" presetClass="entr" presetSubtype="0" fill="hold" grpId="0" nodeType="withEffect">
                                  <p:stCondLst>
                                    <p:cond delay="0"/>
                                  </p:stCondLst>
                                  <p:childTnLst>
                                    <p:set>
                                      <p:cBhvr>
                                        <p:cTn id="26" dur="1" fill="hold">
                                          <p:stCondLst>
                                            <p:cond delay="499"/>
                                          </p:stCondLst>
                                        </p:cTn>
                                        <p:tgtEl>
                                          <p:spTgt spid="43008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6" end="6"/>
                                            </p:txEl>
                                          </p:spTgt>
                                        </p:tgtEl>
                                        <p:attrNameLst>
                                          <p:attrName>ppt_c</p:attrName>
                                        </p:attrNameLst>
                                      </p:cBhvr>
                                      <p:to>
                                        <a:srgbClr val="339966"/>
                                      </p:to>
                                    </p:animClr>
                                  </p:subTnLst>
                                </p:cTn>
                              </p:par>
                              <p:par>
                                <p:cTn id="27" presetID="1" presetClass="entr" presetSubtype="0" fill="hold" grpId="0" nodeType="withEffect">
                                  <p:stCondLst>
                                    <p:cond delay="0"/>
                                  </p:stCondLst>
                                  <p:childTnLst>
                                    <p:set>
                                      <p:cBhvr>
                                        <p:cTn id="28" dur="1" fill="hold">
                                          <p:stCondLst>
                                            <p:cond delay="499"/>
                                          </p:stCondLst>
                                        </p:cTn>
                                        <p:tgtEl>
                                          <p:spTgt spid="43008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7" end="7"/>
                                            </p:txEl>
                                          </p:spTgt>
                                        </p:tgtEl>
                                        <p:attrNameLst>
                                          <p:attrName>ppt_c</p:attrName>
                                        </p:attrNameLst>
                                      </p:cBhvr>
                                      <p:to>
                                        <a:srgbClr val="339966"/>
                                      </p:to>
                                    </p:animClr>
                                  </p:subTnLst>
                                </p:cTn>
                              </p:par>
                              <p:par>
                                <p:cTn id="29" presetID="1" presetClass="entr" presetSubtype="0" fill="hold" grpId="0" nodeType="withEffect">
                                  <p:stCondLst>
                                    <p:cond delay="0"/>
                                  </p:stCondLst>
                                  <p:childTnLst>
                                    <p:set>
                                      <p:cBhvr>
                                        <p:cTn id="30" dur="1" fill="hold">
                                          <p:stCondLst>
                                            <p:cond delay="499"/>
                                          </p:stCondLst>
                                        </p:cTn>
                                        <p:tgtEl>
                                          <p:spTgt spid="430083">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430083">
                                            <p:txEl>
                                              <p:pRg st="8" end="8"/>
                                            </p:txEl>
                                          </p:spTgt>
                                        </p:tgtEl>
                                        <p:attrNameLst>
                                          <p:attrName>ppt_c</p:attrName>
                                        </p:attrNameLst>
                                      </p:cBhvr>
                                      <p:to>
                                        <a:srgbClr val="339966"/>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30087"/>
                                        </p:tgtEl>
                                        <p:attrNameLst>
                                          <p:attrName>style.visibility</p:attrName>
                                        </p:attrNameLst>
                                      </p:cBhvr>
                                      <p:to>
                                        <p:strVal val="visible"/>
                                      </p:to>
                                    </p:set>
                                    <p:animEffect transition="in" filter="fade">
                                      <p:cBhvr>
                                        <p:cTn id="35" dur="500"/>
                                        <p:tgtEl>
                                          <p:spTgt spid="430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uiExpand="1" build="p" animBg="1" autoUpdateAnimBg="0"/>
      <p:bldP spid="43008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ChangeArrowheads="1"/>
          </p:cNvSpPr>
          <p:nvPr/>
        </p:nvSpPr>
        <p:spPr bwMode="auto">
          <a:xfrm>
            <a:off x="0" y="914400"/>
            <a:ext cx="9144000" cy="5943600"/>
          </a:xfrm>
          <a:prstGeom prst="rect">
            <a:avLst/>
          </a:prstGeom>
          <a:solidFill>
            <a:schemeClr val="accent2">
              <a:lumMod val="20000"/>
              <a:lumOff val="80000"/>
            </a:schemeClr>
          </a:solidFill>
          <a:ln w="76200" algn="ctr">
            <a:solidFill>
              <a:schemeClr val="accent2"/>
            </a:solidFill>
            <a:miter lim="800000"/>
            <a:headEnd/>
            <a:tailEnd/>
          </a:ln>
        </p:spPr>
        <p:txBody>
          <a:bodyPr/>
          <a:lstStyle/>
          <a:p>
            <a:pPr marL="342900" indent="-342900" algn="just"/>
            <a:r>
              <a:rPr lang="en-US" sz="2800" dirty="0">
                <a:solidFill>
                  <a:schemeClr val="accent2">
                    <a:lumMod val="75000"/>
                  </a:schemeClr>
                </a:solidFill>
                <a:sym typeface="Wingdings" pitchFamily="2" charset="2"/>
              </a:rPr>
              <a:t> El </a:t>
            </a:r>
            <a:r>
              <a:rPr lang="es-AR" sz="2800" dirty="0">
                <a:solidFill>
                  <a:schemeClr val="accent2">
                    <a:lumMod val="75000"/>
                  </a:schemeClr>
                </a:solidFill>
              </a:rPr>
              <a:t>dispositivos</a:t>
            </a:r>
            <a:r>
              <a:rPr lang="en-US" sz="2800" dirty="0">
                <a:solidFill>
                  <a:schemeClr val="accent2">
                    <a:lumMod val="75000"/>
                  </a:schemeClr>
                </a:solidFill>
              </a:rPr>
              <a:t> de </a:t>
            </a:r>
            <a:r>
              <a:rPr lang="en-US" sz="2800" dirty="0" err="1">
                <a:solidFill>
                  <a:schemeClr val="accent2">
                    <a:lumMod val="75000"/>
                  </a:schemeClr>
                </a:solidFill>
              </a:rPr>
              <a:t>Seguridad</a:t>
            </a:r>
            <a:r>
              <a:rPr lang="en-US" sz="2800" dirty="0">
                <a:solidFill>
                  <a:schemeClr val="accent2">
                    <a:lumMod val="75000"/>
                  </a:schemeClr>
                </a:solidFill>
              </a:rPr>
              <a:t> (Firewall de red) </a:t>
            </a:r>
            <a:r>
              <a:rPr lang="en-US" sz="2800" dirty="0" err="1">
                <a:solidFill>
                  <a:schemeClr val="accent2">
                    <a:lumMod val="75000"/>
                  </a:schemeClr>
                </a:solidFill>
              </a:rPr>
              <a:t>puede</a:t>
            </a:r>
            <a:r>
              <a:rPr lang="en-US" sz="2800" dirty="0">
                <a:solidFill>
                  <a:schemeClr val="accent2">
                    <a:lumMod val="75000"/>
                  </a:schemeClr>
                </a:solidFill>
              </a:rPr>
              <a:t> </a:t>
            </a:r>
            <a:r>
              <a:rPr lang="en-US" sz="2800" dirty="0" err="1">
                <a:solidFill>
                  <a:schemeClr val="accent2">
                    <a:lumMod val="75000"/>
                  </a:schemeClr>
                </a:solidFill>
              </a:rPr>
              <a:t>realizar</a:t>
            </a:r>
            <a:r>
              <a:rPr lang="en-US" sz="2800" dirty="0">
                <a:solidFill>
                  <a:schemeClr val="accent2">
                    <a:lumMod val="75000"/>
                  </a:schemeClr>
                </a:solidFill>
              </a:rPr>
              <a:t>: </a:t>
            </a:r>
          </a:p>
          <a:p>
            <a:pPr marL="800100" lvl="1" indent="-342900" algn="just"/>
            <a:r>
              <a:rPr lang="en-US" sz="2800" dirty="0" err="1">
                <a:solidFill>
                  <a:schemeClr val="accent2">
                    <a:lumMod val="75000"/>
                  </a:schemeClr>
                </a:solidFill>
              </a:rPr>
              <a:t>Filtrado</a:t>
            </a:r>
            <a:r>
              <a:rPr lang="en-US" sz="2800" dirty="0">
                <a:solidFill>
                  <a:schemeClr val="accent2">
                    <a:lumMod val="75000"/>
                  </a:schemeClr>
                </a:solidFill>
              </a:rPr>
              <a:t> de </a:t>
            </a:r>
            <a:r>
              <a:rPr lang="en-US" sz="2800" dirty="0" err="1">
                <a:solidFill>
                  <a:schemeClr val="accent2">
                    <a:lumMod val="75000"/>
                  </a:schemeClr>
                </a:solidFill>
              </a:rPr>
              <a:t>Paquetes</a:t>
            </a:r>
            <a:r>
              <a:rPr lang="en-US" sz="2800" dirty="0">
                <a:solidFill>
                  <a:schemeClr val="accent2">
                    <a:lumMod val="75000"/>
                  </a:schemeClr>
                </a:solidFill>
              </a:rPr>
              <a:t>, </a:t>
            </a:r>
          </a:p>
          <a:p>
            <a:pPr marL="800100" lvl="1" indent="-342900" algn="just"/>
            <a:r>
              <a:rPr lang="en-US" sz="2800" dirty="0" err="1">
                <a:solidFill>
                  <a:schemeClr val="accent2">
                    <a:lumMod val="75000"/>
                  </a:schemeClr>
                </a:solidFill>
              </a:rPr>
              <a:t>Inspección</a:t>
            </a:r>
            <a:r>
              <a:rPr lang="en-US" sz="2800" dirty="0">
                <a:solidFill>
                  <a:schemeClr val="accent2">
                    <a:lumMod val="75000"/>
                  </a:schemeClr>
                </a:solidFill>
              </a:rPr>
              <a:t> </a:t>
            </a:r>
            <a:r>
              <a:rPr lang="en-US" sz="2800" dirty="0" err="1">
                <a:solidFill>
                  <a:schemeClr val="accent2">
                    <a:lumMod val="75000"/>
                  </a:schemeClr>
                </a:solidFill>
              </a:rPr>
              <a:t>los</a:t>
            </a:r>
            <a:r>
              <a:rPr lang="en-US" sz="2800" dirty="0">
                <a:solidFill>
                  <a:schemeClr val="accent2">
                    <a:lumMod val="75000"/>
                  </a:schemeClr>
                </a:solidFill>
              </a:rPr>
              <a:t> </a:t>
            </a:r>
            <a:r>
              <a:rPr lang="en-US" sz="2800" dirty="0" err="1">
                <a:solidFill>
                  <a:schemeClr val="accent2">
                    <a:lumMod val="75000"/>
                  </a:schemeClr>
                </a:solidFill>
              </a:rPr>
              <a:t>campos</a:t>
            </a:r>
            <a:r>
              <a:rPr lang="en-US" sz="2800" dirty="0">
                <a:solidFill>
                  <a:schemeClr val="accent2">
                    <a:lumMod val="75000"/>
                  </a:schemeClr>
                </a:solidFill>
              </a:rPr>
              <a:t> </a:t>
            </a:r>
            <a:r>
              <a:rPr lang="en-US" sz="2800" dirty="0" err="1">
                <a:solidFill>
                  <a:schemeClr val="accent2">
                    <a:lumMod val="75000"/>
                  </a:schemeClr>
                </a:solidFill>
              </a:rPr>
              <a:t>correspondientes</a:t>
            </a:r>
            <a:r>
              <a:rPr lang="en-US" sz="2800" dirty="0">
                <a:solidFill>
                  <a:schemeClr val="accent2">
                    <a:lumMod val="75000"/>
                  </a:schemeClr>
                </a:solidFill>
              </a:rPr>
              <a:t> a las </a:t>
            </a:r>
            <a:r>
              <a:rPr lang="en-US" sz="2800" dirty="0" err="1">
                <a:solidFill>
                  <a:schemeClr val="accent2">
                    <a:lumMod val="75000"/>
                  </a:schemeClr>
                </a:solidFill>
              </a:rPr>
              <a:t>direcciones</a:t>
            </a:r>
            <a:r>
              <a:rPr lang="en-US" sz="2800" dirty="0">
                <a:solidFill>
                  <a:schemeClr val="accent2">
                    <a:lumMod val="75000"/>
                  </a:schemeClr>
                </a:solidFill>
              </a:rPr>
              <a:t> IP (</a:t>
            </a:r>
            <a:r>
              <a:rPr lang="en-US" sz="2800" dirty="0" err="1">
                <a:solidFill>
                  <a:schemeClr val="accent2">
                    <a:lumMod val="75000"/>
                  </a:schemeClr>
                </a:solidFill>
              </a:rPr>
              <a:t>origen</a:t>
            </a:r>
            <a:r>
              <a:rPr lang="en-US" sz="2800" dirty="0">
                <a:solidFill>
                  <a:schemeClr val="accent2">
                    <a:lumMod val="75000"/>
                  </a:schemeClr>
                </a:solidFill>
              </a:rPr>
              <a:t> y </a:t>
            </a:r>
            <a:r>
              <a:rPr lang="en-US" sz="2800" dirty="0" err="1">
                <a:solidFill>
                  <a:schemeClr val="accent2">
                    <a:lumMod val="75000"/>
                  </a:schemeClr>
                </a:solidFill>
              </a:rPr>
              <a:t>destino</a:t>
            </a:r>
            <a:r>
              <a:rPr lang="en-US" sz="2800" dirty="0">
                <a:solidFill>
                  <a:schemeClr val="accent2">
                    <a:lumMod val="75000"/>
                  </a:schemeClr>
                </a:solidFill>
              </a:rPr>
              <a:t>) </a:t>
            </a:r>
          </a:p>
          <a:p>
            <a:pPr marL="800100" lvl="1" indent="-342900" algn="just"/>
            <a:r>
              <a:rPr lang="en-US" sz="2800" dirty="0" err="1">
                <a:solidFill>
                  <a:schemeClr val="accent2">
                    <a:lumMod val="75000"/>
                  </a:schemeClr>
                </a:solidFill>
              </a:rPr>
              <a:t>Inspección</a:t>
            </a:r>
            <a:r>
              <a:rPr lang="en-US" sz="2800" dirty="0">
                <a:solidFill>
                  <a:schemeClr val="accent2">
                    <a:lumMod val="75000"/>
                  </a:schemeClr>
                </a:solidFill>
              </a:rPr>
              <a:t> del </a:t>
            </a:r>
            <a:r>
              <a:rPr lang="en-US" sz="2800" dirty="0" err="1">
                <a:solidFill>
                  <a:schemeClr val="accent2">
                    <a:lumMod val="75000"/>
                  </a:schemeClr>
                </a:solidFill>
              </a:rPr>
              <a:t>Protocolo</a:t>
            </a:r>
            <a:r>
              <a:rPr lang="en-US" sz="2800" dirty="0">
                <a:solidFill>
                  <a:schemeClr val="accent2">
                    <a:lumMod val="75000"/>
                  </a:schemeClr>
                </a:solidFill>
              </a:rPr>
              <a:t>. </a:t>
            </a:r>
          </a:p>
          <a:p>
            <a:pPr marL="800100" lvl="1" indent="-342900" algn="just"/>
            <a:r>
              <a:rPr lang="en-US" sz="2800" dirty="0" err="1">
                <a:solidFill>
                  <a:schemeClr val="accent2">
                    <a:lumMod val="75000"/>
                  </a:schemeClr>
                </a:solidFill>
              </a:rPr>
              <a:t>Puertos</a:t>
            </a:r>
            <a:r>
              <a:rPr lang="en-US" sz="2800" dirty="0">
                <a:solidFill>
                  <a:schemeClr val="accent2">
                    <a:lumMod val="75000"/>
                  </a:schemeClr>
                </a:solidFill>
              </a:rPr>
              <a:t> de </a:t>
            </a:r>
            <a:r>
              <a:rPr lang="en-US" sz="2800" dirty="0" err="1">
                <a:solidFill>
                  <a:schemeClr val="accent2">
                    <a:lumMod val="75000"/>
                  </a:schemeClr>
                </a:solidFill>
              </a:rPr>
              <a:t>aplicación</a:t>
            </a:r>
            <a:r>
              <a:rPr lang="en-US" sz="2800" dirty="0">
                <a:solidFill>
                  <a:schemeClr val="accent2">
                    <a:lumMod val="75000"/>
                  </a:schemeClr>
                </a:solidFill>
              </a:rPr>
              <a:t> (</a:t>
            </a:r>
            <a:r>
              <a:rPr lang="en-US" sz="2800" dirty="0" err="1">
                <a:solidFill>
                  <a:schemeClr val="accent2">
                    <a:lumMod val="75000"/>
                  </a:schemeClr>
                </a:solidFill>
              </a:rPr>
              <a:t>origen</a:t>
            </a:r>
            <a:r>
              <a:rPr lang="en-US" sz="2800" dirty="0">
                <a:solidFill>
                  <a:schemeClr val="accent2">
                    <a:lumMod val="75000"/>
                  </a:schemeClr>
                </a:solidFill>
              </a:rPr>
              <a:t> y </a:t>
            </a:r>
            <a:r>
              <a:rPr lang="en-US" sz="2800" dirty="0" err="1">
                <a:solidFill>
                  <a:schemeClr val="accent2">
                    <a:lumMod val="75000"/>
                  </a:schemeClr>
                </a:solidFill>
              </a:rPr>
              <a:t>destino</a:t>
            </a:r>
            <a:r>
              <a:rPr lang="en-US" sz="2800" dirty="0">
                <a:solidFill>
                  <a:schemeClr val="accent2">
                    <a:lumMod val="75000"/>
                  </a:schemeClr>
                </a:solidFill>
              </a:rPr>
              <a:t>).</a:t>
            </a:r>
          </a:p>
          <a:p>
            <a:pPr marL="800100" lvl="1" indent="-342900" algn="just"/>
            <a:r>
              <a:rPr lang="en-US" sz="2800" dirty="0" err="1">
                <a:solidFill>
                  <a:schemeClr val="accent2">
                    <a:lumMod val="75000"/>
                  </a:schemeClr>
                </a:solidFill>
              </a:rPr>
              <a:t>Tipo</a:t>
            </a:r>
            <a:r>
              <a:rPr lang="en-US" sz="2800" dirty="0">
                <a:solidFill>
                  <a:schemeClr val="accent2">
                    <a:lumMod val="75000"/>
                  </a:schemeClr>
                </a:solidFill>
              </a:rPr>
              <a:t> </a:t>
            </a:r>
            <a:r>
              <a:rPr lang="en-US" sz="2800" dirty="0" err="1">
                <a:solidFill>
                  <a:schemeClr val="accent2">
                    <a:lumMod val="75000"/>
                  </a:schemeClr>
                </a:solidFill>
              </a:rPr>
              <a:t>conexión</a:t>
            </a:r>
            <a:r>
              <a:rPr lang="en-US" sz="2800" dirty="0">
                <a:solidFill>
                  <a:schemeClr val="accent2">
                    <a:lumMod val="75000"/>
                  </a:schemeClr>
                </a:solidFill>
              </a:rPr>
              <a:t> (</a:t>
            </a:r>
            <a:r>
              <a:rPr lang="en-US" sz="2800" dirty="0" err="1">
                <a:solidFill>
                  <a:schemeClr val="accent2">
                    <a:lumMod val="75000"/>
                  </a:schemeClr>
                </a:solidFill>
              </a:rPr>
              <a:t>entrante</a:t>
            </a:r>
            <a:r>
              <a:rPr lang="en-US" sz="2800" dirty="0">
                <a:solidFill>
                  <a:schemeClr val="accent2">
                    <a:lumMod val="75000"/>
                  </a:schemeClr>
                </a:solidFill>
              </a:rPr>
              <a:t> o </a:t>
            </a:r>
            <a:r>
              <a:rPr lang="en-US" sz="2800" dirty="0" err="1">
                <a:solidFill>
                  <a:schemeClr val="accent2">
                    <a:lumMod val="75000"/>
                  </a:schemeClr>
                </a:solidFill>
              </a:rPr>
              <a:t>saliente</a:t>
            </a:r>
            <a:r>
              <a:rPr lang="en-US" sz="2800" dirty="0">
                <a:solidFill>
                  <a:schemeClr val="accent2">
                    <a:lumMod val="75000"/>
                  </a:schemeClr>
                </a:solidFill>
              </a:rPr>
              <a:t>). </a:t>
            </a:r>
          </a:p>
          <a:p>
            <a:pPr marL="800100" lvl="1" indent="-342900" algn="just"/>
            <a:r>
              <a:rPr lang="en-US" sz="2800" dirty="0" err="1">
                <a:solidFill>
                  <a:schemeClr val="accent2">
                    <a:lumMod val="75000"/>
                  </a:schemeClr>
                </a:solidFill>
              </a:rPr>
              <a:t>Secuencias</a:t>
            </a:r>
            <a:r>
              <a:rPr lang="en-US" sz="2800" dirty="0">
                <a:solidFill>
                  <a:schemeClr val="accent2">
                    <a:lumMod val="75000"/>
                  </a:schemeClr>
                </a:solidFill>
              </a:rPr>
              <a:t> de </a:t>
            </a:r>
            <a:r>
              <a:rPr lang="en-US" sz="2800" dirty="0" err="1">
                <a:solidFill>
                  <a:schemeClr val="accent2">
                    <a:lumMod val="75000"/>
                  </a:schemeClr>
                </a:solidFill>
              </a:rPr>
              <a:t>paquetes</a:t>
            </a:r>
            <a:r>
              <a:rPr lang="en-US" sz="2800" dirty="0">
                <a:solidFill>
                  <a:schemeClr val="accent2">
                    <a:lumMod val="75000"/>
                  </a:schemeClr>
                </a:solidFill>
              </a:rPr>
              <a:t> </a:t>
            </a:r>
            <a:r>
              <a:rPr lang="en-US" sz="2800" dirty="0" err="1">
                <a:solidFill>
                  <a:schemeClr val="accent2">
                    <a:lumMod val="75000"/>
                  </a:schemeClr>
                </a:solidFill>
              </a:rPr>
              <a:t>en</a:t>
            </a:r>
            <a:r>
              <a:rPr lang="en-US" sz="2800" dirty="0">
                <a:solidFill>
                  <a:schemeClr val="accent2">
                    <a:lumMod val="75000"/>
                  </a:schemeClr>
                </a:solidFill>
              </a:rPr>
              <a:t> base a </a:t>
            </a:r>
            <a:r>
              <a:rPr lang="en-US" sz="2800" dirty="0" err="1">
                <a:solidFill>
                  <a:schemeClr val="accent2">
                    <a:lumMod val="75000"/>
                  </a:schemeClr>
                </a:solidFill>
              </a:rPr>
              <a:t>criterios</a:t>
            </a:r>
            <a:r>
              <a:rPr lang="en-US" sz="2800" dirty="0">
                <a:solidFill>
                  <a:schemeClr val="accent2">
                    <a:lumMod val="75000"/>
                  </a:schemeClr>
                </a:solidFill>
              </a:rPr>
              <a:t> </a:t>
            </a:r>
            <a:r>
              <a:rPr lang="en-US" sz="2800" dirty="0" err="1">
                <a:solidFill>
                  <a:schemeClr val="accent2">
                    <a:lumMod val="75000"/>
                  </a:schemeClr>
                </a:solidFill>
              </a:rPr>
              <a:t>más</a:t>
            </a:r>
            <a:r>
              <a:rPr lang="en-US" sz="2800" dirty="0">
                <a:solidFill>
                  <a:schemeClr val="accent2">
                    <a:lumMod val="75000"/>
                  </a:schemeClr>
                </a:solidFill>
              </a:rPr>
              <a:t> </a:t>
            </a:r>
            <a:r>
              <a:rPr lang="en-US" sz="2800" dirty="0" err="1">
                <a:solidFill>
                  <a:schemeClr val="accent2">
                    <a:lumMod val="75000"/>
                  </a:schemeClr>
                </a:solidFill>
              </a:rPr>
              <a:t>sofisticados</a:t>
            </a:r>
            <a:r>
              <a:rPr lang="en-US" sz="2800" dirty="0">
                <a:solidFill>
                  <a:schemeClr val="accent2">
                    <a:lumMod val="75000"/>
                  </a:schemeClr>
                </a:solidFill>
              </a:rPr>
              <a:t>.</a:t>
            </a:r>
          </a:p>
          <a:p>
            <a:pPr marL="342900" indent="-342900" algn="just"/>
            <a:r>
              <a:rPr lang="en-US" sz="2800" dirty="0">
                <a:solidFill>
                  <a:schemeClr val="accent2">
                    <a:lumMod val="75000"/>
                  </a:schemeClr>
                </a:solidFill>
                <a:sym typeface="Wingdings" pitchFamily="2" charset="2"/>
              </a:rPr>
              <a:t> </a:t>
            </a:r>
            <a:r>
              <a:rPr lang="en-US" sz="2800" dirty="0" err="1">
                <a:solidFill>
                  <a:schemeClr val="accent2">
                    <a:lumMod val="75000"/>
                  </a:schemeClr>
                </a:solidFill>
              </a:rPr>
              <a:t>En</a:t>
            </a:r>
            <a:r>
              <a:rPr lang="en-US" sz="2800" dirty="0">
                <a:solidFill>
                  <a:schemeClr val="accent2">
                    <a:lumMod val="75000"/>
                  </a:schemeClr>
                </a:solidFill>
              </a:rPr>
              <a:t> un Terminal (Firewall Personal), </a:t>
            </a:r>
            <a:r>
              <a:rPr lang="en-US" sz="2800" dirty="0" err="1">
                <a:solidFill>
                  <a:schemeClr val="accent2">
                    <a:lumMod val="75000"/>
                  </a:schemeClr>
                </a:solidFill>
              </a:rPr>
              <a:t>pueden</a:t>
            </a:r>
            <a:r>
              <a:rPr lang="en-US" sz="2800" dirty="0">
                <a:solidFill>
                  <a:schemeClr val="accent2">
                    <a:lumMod val="75000"/>
                  </a:schemeClr>
                </a:solidFill>
              </a:rPr>
              <a:t> </a:t>
            </a:r>
            <a:r>
              <a:rPr lang="en-US" sz="2800" dirty="0" err="1">
                <a:solidFill>
                  <a:schemeClr val="accent2">
                    <a:lumMod val="75000"/>
                  </a:schemeClr>
                </a:solidFill>
              </a:rPr>
              <a:t>filtrarse</a:t>
            </a:r>
            <a:r>
              <a:rPr lang="en-US" sz="2800" dirty="0">
                <a:solidFill>
                  <a:schemeClr val="accent2">
                    <a:lumMod val="75000"/>
                  </a:schemeClr>
                </a:solidFill>
              </a:rPr>
              <a:t> </a:t>
            </a:r>
            <a:r>
              <a:rPr lang="en-US" sz="2800" dirty="0" err="1">
                <a:solidFill>
                  <a:schemeClr val="accent2">
                    <a:lumMod val="75000"/>
                  </a:schemeClr>
                </a:solidFill>
              </a:rPr>
              <a:t>los</a:t>
            </a:r>
            <a:r>
              <a:rPr lang="en-US" sz="2800" dirty="0">
                <a:solidFill>
                  <a:schemeClr val="accent2">
                    <a:lumMod val="75000"/>
                  </a:schemeClr>
                </a:solidFill>
              </a:rPr>
              <a:t> </a:t>
            </a:r>
            <a:r>
              <a:rPr lang="en-US" sz="2800" dirty="0" err="1">
                <a:solidFill>
                  <a:schemeClr val="accent2">
                    <a:lumMod val="75000"/>
                  </a:schemeClr>
                </a:solidFill>
              </a:rPr>
              <a:t>paquetes</a:t>
            </a:r>
            <a:r>
              <a:rPr lang="en-US" sz="2800" dirty="0">
                <a:solidFill>
                  <a:schemeClr val="accent2">
                    <a:lumMod val="75000"/>
                  </a:schemeClr>
                </a:solidFill>
              </a:rPr>
              <a:t> </a:t>
            </a:r>
            <a:r>
              <a:rPr lang="en-US" sz="2800" dirty="0" err="1">
                <a:solidFill>
                  <a:schemeClr val="accent2">
                    <a:lumMod val="75000"/>
                  </a:schemeClr>
                </a:solidFill>
              </a:rPr>
              <a:t>en</a:t>
            </a:r>
            <a:r>
              <a:rPr lang="en-US" sz="2800" dirty="0">
                <a:solidFill>
                  <a:schemeClr val="accent2">
                    <a:lumMod val="75000"/>
                  </a:schemeClr>
                </a:solidFill>
              </a:rPr>
              <a:t> base a las </a:t>
            </a:r>
            <a:r>
              <a:rPr lang="en-US" sz="2800" dirty="0" err="1">
                <a:solidFill>
                  <a:schemeClr val="accent2">
                    <a:lumMod val="75000"/>
                  </a:schemeClr>
                </a:solidFill>
              </a:rPr>
              <a:t>aplicaciones</a:t>
            </a:r>
            <a:r>
              <a:rPr lang="en-US" sz="2800" dirty="0">
                <a:solidFill>
                  <a:schemeClr val="accent2">
                    <a:lumMod val="75000"/>
                  </a:schemeClr>
                </a:solidFill>
              </a:rPr>
              <a:t> que se </a:t>
            </a:r>
            <a:r>
              <a:rPr lang="en-US" sz="2800" dirty="0" err="1">
                <a:solidFill>
                  <a:schemeClr val="accent2">
                    <a:lumMod val="75000"/>
                  </a:schemeClr>
                </a:solidFill>
              </a:rPr>
              <a:t>están</a:t>
            </a:r>
            <a:r>
              <a:rPr lang="en-US" sz="2800" dirty="0">
                <a:solidFill>
                  <a:schemeClr val="accent2">
                    <a:lumMod val="75000"/>
                  </a:schemeClr>
                </a:solidFill>
              </a:rPr>
              <a:t> </a:t>
            </a:r>
            <a:r>
              <a:rPr lang="en-US" sz="2800" dirty="0" err="1">
                <a:solidFill>
                  <a:schemeClr val="accent2">
                    <a:lumMod val="75000"/>
                  </a:schemeClr>
                </a:solidFill>
              </a:rPr>
              <a:t>ejecutando</a:t>
            </a:r>
            <a:r>
              <a:rPr lang="en-US" sz="2800" dirty="0">
                <a:solidFill>
                  <a:schemeClr val="accent2">
                    <a:lumMod val="75000"/>
                  </a:schemeClr>
                </a:solidFill>
              </a:rPr>
              <a:t>.</a:t>
            </a:r>
          </a:p>
        </p:txBody>
      </p:sp>
      <p:sp>
        <p:nvSpPr>
          <p:cNvPr id="438275" name="Rectangle 3"/>
          <p:cNvSpPr>
            <a:spLocks noChangeArrowheads="1"/>
          </p:cNvSpPr>
          <p:nvPr/>
        </p:nvSpPr>
        <p:spPr bwMode="auto">
          <a:xfrm>
            <a:off x="0" y="0"/>
            <a:ext cx="9144000" cy="914400"/>
          </a:xfrm>
          <a:prstGeom prst="rect">
            <a:avLst/>
          </a:prstGeom>
          <a:solidFill>
            <a:schemeClr val="accent2">
              <a:lumMod val="20000"/>
              <a:lumOff val="80000"/>
            </a:schemeClr>
          </a:solidFill>
          <a:ln w="76200" algn="ctr">
            <a:solidFill>
              <a:schemeClr val="accent2"/>
            </a:solidFill>
            <a:miter lim="800000"/>
            <a:headEnd/>
            <a:tailEnd/>
          </a:ln>
          <a:effectLst/>
        </p:spPr>
        <p:txBody>
          <a:bodyPr vert="horz" wrap="square" lIns="91440" tIns="45720" rIns="91440" bIns="45720" numCol="1" anchor="ctr" anchorCtr="0" compatLnSpc="1">
            <a:prstTxWarp prst="textNoShape">
              <a:avLst/>
            </a:prstTxWarp>
          </a:bodyPr>
          <a:lstStyle/>
          <a:p>
            <a:pPr algn="ctr">
              <a:spcBef>
                <a:spcPct val="0"/>
              </a:spcBef>
              <a:buNone/>
            </a:pPr>
            <a:r>
              <a:rPr lang="es-ES" sz="4000">
                <a:solidFill>
                  <a:schemeClr val="accent2">
                    <a:lumMod val="75000"/>
                  </a:schemeClr>
                </a:solidFill>
                <a:effectLst>
                  <a:outerShdw blurRad="38100" dist="38100" dir="2700000" algn="tl">
                    <a:srgbClr val="000000"/>
                  </a:outerShdw>
                </a:effectLst>
              </a:rPr>
              <a:t>Conceptos</a:t>
            </a:r>
            <a:endParaRPr lang="es-AR" sz="4000">
              <a:solidFill>
                <a:schemeClr val="accent2">
                  <a:lumMod val="75000"/>
                </a:schemeClr>
              </a:solidFill>
              <a:effectLst>
                <a:outerShdw blurRad="38100" dist="38100" dir="2700000" algn="tl">
                  <a:srgbClr val="000000"/>
                </a:outerShdw>
              </a:effectLst>
            </a:endParaRPr>
          </a:p>
        </p:txBody>
      </p:sp>
    </p:spTree>
  </p:cSld>
  <p:clrMapOvr>
    <a:masterClrMapping/>
  </p:clrMapOvr>
  <p:transition advTm="16121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8274">
                                            <p:bg/>
                                          </p:spTgt>
                                        </p:tgtEl>
                                        <p:attrNameLst>
                                          <p:attrName>style.visibility</p:attrName>
                                        </p:attrNameLst>
                                      </p:cBhvr>
                                      <p:to>
                                        <p:strVal val="visible"/>
                                      </p:to>
                                    </p:set>
                                  </p:childTnLst>
                                  <p:subTnLst>
                                    <p:animClr clrSpc="rgb" dir="cw">
                                      <p:cBhvr override="childStyle">
                                        <p:cTn dur="1" fill="hold" display="0" masterRel="nextClick" afterEffect="1"/>
                                        <p:tgtEl>
                                          <p:spTgt spid="438274">
                                            <p:bg/>
                                          </p:spTgt>
                                        </p:tgtEl>
                                        <p:attrNameLst>
                                          <p:attrName>ppt_c</p:attrName>
                                        </p:attrNameLst>
                                      </p:cBhvr>
                                      <p:to>
                                        <a:schemeClr val="accent1"/>
                                      </p:to>
                                    </p:animClr>
                                  </p:subTnLst>
                                </p:cTn>
                              </p:par>
                              <p:par>
                                <p:cTn id="7" presetID="1" presetClass="entr" presetSubtype="0" fill="hold" grpId="0" nodeType="withEffect">
                                  <p:stCondLst>
                                    <p:cond delay="0"/>
                                  </p:stCondLst>
                                  <p:childTnLst>
                                    <p:set>
                                      <p:cBhvr>
                                        <p:cTn id="8" dur="1" fill="hold">
                                          <p:stCondLst>
                                            <p:cond delay="499"/>
                                          </p:stCondLst>
                                        </p:cTn>
                                        <p:tgtEl>
                                          <p:spTgt spid="43827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0" end="0"/>
                                            </p:txEl>
                                          </p:spTgt>
                                        </p:tgtEl>
                                        <p:attrNameLst>
                                          <p:attrName>ppt_c</p:attrName>
                                        </p:attrNameLst>
                                      </p:cBhvr>
                                      <p:to>
                                        <a:schemeClr val="accent1"/>
                                      </p:to>
                                    </p:animClr>
                                  </p:subTnLst>
                                </p:cTn>
                              </p:par>
                              <p:par>
                                <p:cTn id="9" presetID="1" presetClass="entr" presetSubtype="0" fill="hold" grpId="0" nodeType="withEffect">
                                  <p:stCondLst>
                                    <p:cond delay="0"/>
                                  </p:stCondLst>
                                  <p:childTnLst>
                                    <p:set>
                                      <p:cBhvr>
                                        <p:cTn id="10" dur="1" fill="hold">
                                          <p:stCondLst>
                                            <p:cond delay="499"/>
                                          </p:stCondLst>
                                        </p:cTn>
                                        <p:tgtEl>
                                          <p:spTgt spid="43827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1" end="1"/>
                                            </p:txEl>
                                          </p:spTgt>
                                        </p:tgtEl>
                                        <p:attrNameLst>
                                          <p:attrName>ppt_c</p:attrName>
                                        </p:attrNameLst>
                                      </p:cBhvr>
                                      <p:to>
                                        <a:schemeClr val="accent1"/>
                                      </p:to>
                                    </p:animClr>
                                  </p:subTnLst>
                                </p:cTn>
                              </p:par>
                              <p:par>
                                <p:cTn id="11" presetID="1" presetClass="entr" presetSubtype="0" fill="hold" grpId="0" nodeType="withEffect">
                                  <p:stCondLst>
                                    <p:cond delay="0"/>
                                  </p:stCondLst>
                                  <p:childTnLst>
                                    <p:set>
                                      <p:cBhvr>
                                        <p:cTn id="12" dur="1" fill="hold">
                                          <p:stCondLst>
                                            <p:cond delay="499"/>
                                          </p:stCondLst>
                                        </p:cTn>
                                        <p:tgtEl>
                                          <p:spTgt spid="43827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2" end="2"/>
                                            </p:txEl>
                                          </p:spTgt>
                                        </p:tgtEl>
                                        <p:attrNameLst>
                                          <p:attrName>ppt_c</p:attrName>
                                        </p:attrNameLst>
                                      </p:cBhvr>
                                      <p:to>
                                        <a:schemeClr val="accent1"/>
                                      </p:to>
                                    </p:animClr>
                                  </p:subTnLst>
                                </p:cTn>
                              </p:par>
                              <p:par>
                                <p:cTn id="13" presetID="1" presetClass="entr" presetSubtype="0" fill="hold" grpId="0" nodeType="withEffect">
                                  <p:stCondLst>
                                    <p:cond delay="0"/>
                                  </p:stCondLst>
                                  <p:childTnLst>
                                    <p:set>
                                      <p:cBhvr>
                                        <p:cTn id="14" dur="1" fill="hold">
                                          <p:stCondLst>
                                            <p:cond delay="499"/>
                                          </p:stCondLst>
                                        </p:cTn>
                                        <p:tgtEl>
                                          <p:spTgt spid="43827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3" end="3"/>
                                            </p:txEl>
                                          </p:spTgt>
                                        </p:tgtEl>
                                        <p:attrNameLst>
                                          <p:attrName>ppt_c</p:attrName>
                                        </p:attrNameLst>
                                      </p:cBhvr>
                                      <p:to>
                                        <a:schemeClr val="accent1"/>
                                      </p:to>
                                    </p:animClr>
                                  </p:subTnLst>
                                </p:cTn>
                              </p:par>
                              <p:par>
                                <p:cTn id="15" presetID="1" presetClass="entr" presetSubtype="0" fill="hold" grpId="0" nodeType="withEffect">
                                  <p:stCondLst>
                                    <p:cond delay="0"/>
                                  </p:stCondLst>
                                  <p:childTnLst>
                                    <p:set>
                                      <p:cBhvr>
                                        <p:cTn id="16" dur="1" fill="hold">
                                          <p:stCondLst>
                                            <p:cond delay="499"/>
                                          </p:stCondLst>
                                        </p:cTn>
                                        <p:tgtEl>
                                          <p:spTgt spid="43827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4" end="4"/>
                                            </p:txEl>
                                          </p:spTgt>
                                        </p:tgtEl>
                                        <p:attrNameLst>
                                          <p:attrName>ppt_c</p:attrName>
                                        </p:attrNameLst>
                                      </p:cBhvr>
                                      <p:to>
                                        <a:schemeClr val="accent1"/>
                                      </p:to>
                                    </p:animClr>
                                  </p:subTnLst>
                                </p:cTn>
                              </p:par>
                              <p:par>
                                <p:cTn id="17" presetID="1" presetClass="entr" presetSubtype="0" fill="hold" grpId="0" nodeType="withEffect">
                                  <p:stCondLst>
                                    <p:cond delay="0"/>
                                  </p:stCondLst>
                                  <p:childTnLst>
                                    <p:set>
                                      <p:cBhvr>
                                        <p:cTn id="18" dur="1" fill="hold">
                                          <p:stCondLst>
                                            <p:cond delay="499"/>
                                          </p:stCondLst>
                                        </p:cTn>
                                        <p:tgtEl>
                                          <p:spTgt spid="438274">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5" end="5"/>
                                            </p:txEl>
                                          </p:spTgt>
                                        </p:tgtEl>
                                        <p:attrNameLst>
                                          <p:attrName>ppt_c</p:attrName>
                                        </p:attrNameLst>
                                      </p:cBhvr>
                                      <p:to>
                                        <a:schemeClr val="accent1"/>
                                      </p:to>
                                    </p:animClr>
                                  </p:subTnLst>
                                </p:cTn>
                              </p:par>
                              <p:par>
                                <p:cTn id="19" presetID="1" presetClass="entr" presetSubtype="0" fill="hold" grpId="0" nodeType="withEffect">
                                  <p:stCondLst>
                                    <p:cond delay="0"/>
                                  </p:stCondLst>
                                  <p:childTnLst>
                                    <p:set>
                                      <p:cBhvr>
                                        <p:cTn id="20" dur="1" fill="hold">
                                          <p:stCondLst>
                                            <p:cond delay="499"/>
                                          </p:stCondLst>
                                        </p:cTn>
                                        <p:tgtEl>
                                          <p:spTgt spid="438274">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6" end="6"/>
                                            </p:txEl>
                                          </p:spTgt>
                                        </p:tgtEl>
                                        <p:attrNameLst>
                                          <p:attrName>ppt_c</p:attrName>
                                        </p:attrNameLst>
                                      </p:cBhvr>
                                      <p:to>
                                        <a:schemeClr val="accent1"/>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38274">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438274">
                                            <p:txEl>
                                              <p:pRg st="7" end="7"/>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4" grpId="0" uiExpand="1" build="p"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250825" y="228600"/>
            <a:ext cx="8893175" cy="1143000"/>
          </a:xfrm>
          <a:solidFill>
            <a:schemeClr val="accent2">
              <a:lumMod val="20000"/>
              <a:lumOff val="80000"/>
            </a:schemeClr>
          </a:solidFill>
          <a:ln w="76200" algn="ctr">
            <a:solidFill>
              <a:schemeClr val="accent2"/>
            </a:solidFill>
            <a:miter lim="800000"/>
            <a:headEnd/>
            <a:tailEnd/>
          </a:ln>
          <a:effectLst/>
        </p:spPr>
        <p:txBody>
          <a:bodyPr anchor="ctr"/>
          <a:lstStyle/>
          <a:p>
            <a:r>
              <a:rPr lang="es-ES" sz="4000" b="1" i="1" kern="1200" dirty="0">
                <a:solidFill>
                  <a:schemeClr val="accent6">
                    <a:lumMod val="75000"/>
                  </a:schemeClr>
                </a:solidFill>
                <a:effectLst>
                  <a:outerShdw blurRad="38100" dist="38100" dir="2700000" algn="tl">
                    <a:srgbClr val="000000"/>
                  </a:outerShdw>
                </a:effectLst>
                <a:latin typeface="Arial" charset="0"/>
                <a:ea typeface="+mn-ea"/>
                <a:cs typeface="Times New Roman" pitchFamily="18" charset="0"/>
              </a:rPr>
              <a:t>ICMP</a:t>
            </a:r>
            <a:br>
              <a:rPr lang="es-ES" sz="4000" b="1" i="1" kern="1200" dirty="0">
                <a:solidFill>
                  <a:schemeClr val="accent6">
                    <a:lumMod val="75000"/>
                  </a:schemeClr>
                </a:solidFill>
                <a:effectLst>
                  <a:outerShdw blurRad="38100" dist="38100" dir="2700000" algn="tl">
                    <a:srgbClr val="000000"/>
                  </a:outerShdw>
                </a:effectLst>
                <a:latin typeface="Arial" charset="0"/>
                <a:ea typeface="+mn-ea"/>
                <a:cs typeface="Times New Roman" pitchFamily="18" charset="0"/>
              </a:rPr>
            </a:br>
            <a:r>
              <a:rPr lang="es-ES" sz="4000" b="1" i="1" kern="1200" dirty="0">
                <a:solidFill>
                  <a:schemeClr val="accent6">
                    <a:lumMod val="75000"/>
                  </a:schemeClr>
                </a:solidFill>
                <a:effectLst>
                  <a:outerShdw blurRad="38100" dist="38100" dir="2700000" algn="tl">
                    <a:srgbClr val="000000"/>
                  </a:outerShdw>
                </a:effectLst>
                <a:latin typeface="Arial" charset="0"/>
                <a:ea typeface="+mn-ea"/>
                <a:cs typeface="Times New Roman" pitchFamily="18" charset="0"/>
              </a:rPr>
              <a:t>Internet Control </a:t>
            </a:r>
            <a:r>
              <a:rPr lang="es-ES" sz="4000" b="1" i="1" kern="1200" dirty="0" err="1">
                <a:solidFill>
                  <a:schemeClr val="accent6">
                    <a:lumMod val="75000"/>
                  </a:schemeClr>
                </a:solidFill>
                <a:effectLst>
                  <a:outerShdw blurRad="38100" dist="38100" dir="2700000" algn="tl">
                    <a:srgbClr val="000000"/>
                  </a:outerShdw>
                </a:effectLst>
                <a:latin typeface="Arial" charset="0"/>
                <a:ea typeface="+mn-ea"/>
                <a:cs typeface="Times New Roman" pitchFamily="18" charset="0"/>
              </a:rPr>
              <a:t>Message</a:t>
            </a:r>
            <a:r>
              <a:rPr lang="es-ES" sz="4000" b="1" i="1" kern="1200" dirty="0">
                <a:solidFill>
                  <a:schemeClr val="accent6">
                    <a:lumMod val="75000"/>
                  </a:schemeClr>
                </a:solidFill>
                <a:effectLst>
                  <a:outerShdw blurRad="38100" dist="38100" dir="2700000" algn="tl">
                    <a:srgbClr val="000000"/>
                  </a:outerShdw>
                </a:effectLst>
                <a:latin typeface="Arial" charset="0"/>
                <a:ea typeface="+mn-ea"/>
                <a:cs typeface="Times New Roman" pitchFamily="18" charset="0"/>
              </a:rPr>
              <a:t> </a:t>
            </a:r>
            <a:r>
              <a:rPr lang="es-ES" sz="4000" b="1" i="1" kern="1200" dirty="0" err="1">
                <a:solidFill>
                  <a:schemeClr val="accent6">
                    <a:lumMod val="75000"/>
                  </a:schemeClr>
                </a:solidFill>
                <a:effectLst>
                  <a:outerShdw blurRad="38100" dist="38100" dir="2700000" algn="tl">
                    <a:srgbClr val="000000"/>
                  </a:outerShdw>
                </a:effectLst>
                <a:latin typeface="Arial" charset="0"/>
                <a:ea typeface="+mn-ea"/>
                <a:cs typeface="Times New Roman" pitchFamily="18" charset="0"/>
              </a:rPr>
              <a:t>Protocol</a:t>
            </a:r>
            <a:endParaRPr lang="es-ES" sz="4000" b="1" i="1" kern="1200" dirty="0">
              <a:solidFill>
                <a:schemeClr val="accent6">
                  <a:lumMod val="75000"/>
                </a:schemeClr>
              </a:solidFill>
              <a:effectLst>
                <a:outerShdw blurRad="38100" dist="38100" dir="2700000" algn="tl">
                  <a:srgbClr val="000000"/>
                </a:outerShdw>
              </a:effectLst>
              <a:latin typeface="Arial" charset="0"/>
              <a:ea typeface="+mn-ea"/>
              <a:cs typeface="Times New Roman" pitchFamily="18" charset="0"/>
            </a:endParaRPr>
          </a:p>
        </p:txBody>
      </p:sp>
      <p:sp>
        <p:nvSpPr>
          <p:cNvPr id="57347" name="Rectangle 3"/>
          <p:cNvSpPr>
            <a:spLocks noGrp="1" noChangeArrowheads="1"/>
          </p:cNvSpPr>
          <p:nvPr>
            <p:ph type="body" idx="1"/>
          </p:nvPr>
        </p:nvSpPr>
        <p:spPr>
          <a:xfrm>
            <a:off x="430212" y="1700808"/>
            <a:ext cx="8534400" cy="4556125"/>
          </a:xfrm>
          <a:solidFill>
            <a:schemeClr val="accent2">
              <a:lumMod val="20000"/>
              <a:lumOff val="80000"/>
            </a:schemeClr>
          </a:solidFill>
          <a:ln w="76200" algn="ctr">
            <a:solidFill>
              <a:schemeClr val="accent2"/>
            </a:solidFill>
            <a:miter lim="800000"/>
            <a:headEnd/>
            <a:tailEnd/>
          </a:ln>
        </p:spPr>
        <p:txBody>
          <a:bodyPr/>
          <a:lstStyle/>
          <a:p>
            <a:pPr>
              <a:lnSpc>
                <a:spcPct val="90000"/>
              </a:lnSpc>
            </a:pPr>
            <a:r>
              <a:rPr lang="es-ES_tradnl" b="1" i="1" kern="1200" dirty="0">
                <a:solidFill>
                  <a:schemeClr val="accent2">
                    <a:lumMod val="50000"/>
                  </a:schemeClr>
                </a:solidFill>
                <a:effectLst>
                  <a:outerShdw blurRad="38100" dist="38100" dir="2700000" algn="tl">
                    <a:srgbClr val="000000">
                      <a:alpha val="43137"/>
                    </a:srgbClr>
                  </a:outerShdw>
                </a:effectLst>
                <a:latin typeface="Arial" charset="0"/>
                <a:cs typeface="Times New Roman" pitchFamily="18" charset="0"/>
              </a:rPr>
              <a:t>El mensaje encapsulado en formato IP es transportado a través de la Red a destino.</a:t>
            </a:r>
          </a:p>
          <a:p>
            <a:pPr>
              <a:lnSpc>
                <a:spcPct val="90000"/>
              </a:lnSpc>
            </a:pPr>
            <a:r>
              <a:rPr lang="es-ES_tradnl" b="1" i="1" kern="1200" dirty="0">
                <a:solidFill>
                  <a:schemeClr val="accent2">
                    <a:lumMod val="50000"/>
                  </a:schemeClr>
                </a:solidFill>
                <a:effectLst>
                  <a:outerShdw blurRad="38100" dist="38100" dir="2700000" algn="tl">
                    <a:srgbClr val="000000">
                      <a:alpha val="43137"/>
                    </a:srgbClr>
                  </a:outerShdw>
                </a:effectLst>
                <a:latin typeface="Arial" charset="0"/>
                <a:cs typeface="Times New Roman" pitchFamily="18" charset="0"/>
              </a:rPr>
              <a:t>Es utilizado por programas o servicios de Internet para distintos Objetivos.</a:t>
            </a:r>
          </a:p>
          <a:p>
            <a:pPr marL="457200" lvl="1">
              <a:lnSpc>
                <a:spcPct val="90000"/>
              </a:lnSpc>
              <a:buChar char="•"/>
            </a:pPr>
            <a:r>
              <a:rPr lang="es-ES_tradnl" sz="3600" b="1" i="1" kern="1200" dirty="0">
                <a:solidFill>
                  <a:schemeClr val="accent2">
                    <a:lumMod val="75000"/>
                  </a:schemeClr>
                </a:solidFill>
                <a:latin typeface="Arial" charset="0"/>
                <a:ea typeface="+mn-ea"/>
                <a:cs typeface="Times New Roman" pitchFamily="18" charset="0"/>
              </a:rPr>
              <a:t>Ping </a:t>
            </a:r>
            <a:r>
              <a:rPr lang="es-ES_tradnl" sz="3600" b="1" i="1" kern="1200" dirty="0">
                <a:solidFill>
                  <a:schemeClr val="accent2">
                    <a:lumMod val="75000"/>
                  </a:schemeClr>
                </a:solidFill>
                <a:latin typeface="Arial" charset="0"/>
                <a:ea typeface="+mn-ea"/>
                <a:cs typeface="Times New Roman" pitchFamily="18" charset="0"/>
                <a:sym typeface="Wingdings 3" pitchFamily="18" charset="2"/>
              </a:rPr>
              <a:t> Solicitud de contestación de computadora destino.</a:t>
            </a:r>
          </a:p>
          <a:p>
            <a:pPr marL="457200" lvl="1">
              <a:lnSpc>
                <a:spcPct val="90000"/>
              </a:lnSpc>
              <a:buChar char="•"/>
            </a:pPr>
            <a:r>
              <a:rPr lang="es-ES_tradnl" sz="3600" b="1" i="1" kern="1200" dirty="0" err="1">
                <a:solidFill>
                  <a:schemeClr val="accent2">
                    <a:lumMod val="75000"/>
                  </a:schemeClr>
                </a:solidFill>
                <a:latin typeface="Arial" charset="0"/>
                <a:ea typeface="+mn-ea"/>
                <a:cs typeface="Times New Roman" pitchFamily="18" charset="0"/>
              </a:rPr>
              <a:t>Traceroute</a:t>
            </a:r>
            <a:r>
              <a:rPr lang="es-ES_tradnl" sz="3600" b="1" i="1" kern="1200" dirty="0">
                <a:solidFill>
                  <a:schemeClr val="accent2">
                    <a:lumMod val="75000"/>
                  </a:schemeClr>
                </a:solidFill>
                <a:latin typeface="Arial" charset="0"/>
                <a:ea typeface="+mn-ea"/>
                <a:cs typeface="Times New Roman" pitchFamily="18" charset="0"/>
              </a:rPr>
              <a:t> </a:t>
            </a:r>
            <a:r>
              <a:rPr lang="es-ES_tradnl" sz="3600" b="1" i="1" kern="1200" dirty="0">
                <a:solidFill>
                  <a:schemeClr val="accent2">
                    <a:lumMod val="75000"/>
                  </a:schemeClr>
                </a:solidFill>
                <a:latin typeface="Arial" charset="0"/>
                <a:ea typeface="+mn-ea"/>
                <a:cs typeface="Times New Roman" pitchFamily="18" charset="0"/>
                <a:sym typeface="Wingdings 3" pitchFamily="18" charset="2"/>
              </a:rPr>
              <a:t> Calculo de mejor trayectoria a destino. </a:t>
            </a:r>
            <a:r>
              <a:rPr lang="es-ES_tradnl" sz="3600" b="1" i="1" kern="1200" dirty="0">
                <a:solidFill>
                  <a:schemeClr val="accent2">
                    <a:lumMod val="75000"/>
                  </a:schemeClr>
                </a:solidFill>
                <a:latin typeface="Arial" charset="0"/>
                <a:ea typeface="+mn-ea"/>
                <a:cs typeface="Times New Roman" pitchFamily="18" charset="0"/>
              </a:rPr>
              <a:t> </a:t>
            </a:r>
            <a:endParaRPr lang="es-AR" sz="3600" b="1" i="1" kern="1200" dirty="0">
              <a:solidFill>
                <a:schemeClr val="accent2">
                  <a:lumMod val="75000"/>
                </a:schemeClr>
              </a:solidFill>
              <a:latin typeface="Arial" charset="0"/>
              <a:ea typeface="+mn-ea"/>
              <a:cs typeface="Times New Roman" pitchFamily="18" charset="0"/>
            </a:endParaRPr>
          </a:p>
          <a:p>
            <a:pPr>
              <a:lnSpc>
                <a:spcPct val="90000"/>
              </a:lnSpc>
            </a:pPr>
            <a:endParaRPr lang="es-ES" sz="2400" b="1" i="1" kern="1200" dirty="0">
              <a:solidFill>
                <a:schemeClr val="accent2">
                  <a:lumMod val="50000"/>
                </a:schemeClr>
              </a:solidFill>
              <a:effectLst>
                <a:outerShdw blurRad="38100" dist="38100" dir="2700000" algn="tl">
                  <a:srgbClr val="000000">
                    <a:alpha val="43137"/>
                  </a:srgbClr>
                </a:outerShdw>
              </a:effectLst>
              <a:latin typeface="Arial"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8882"/>
                                        </p:tgtEl>
                                        <p:attrNameLst>
                                          <p:attrName>style.visibility</p:attrName>
                                        </p:attrNameLst>
                                      </p:cBhvr>
                                      <p:to>
                                        <p:strVal val="visible"/>
                                      </p:to>
                                    </p:set>
                                    <p:animEffect transition="in" filter="circle(in)">
                                      <p:cBhvr>
                                        <p:cTn id="7" dur="2000"/>
                                        <p:tgtEl>
                                          <p:spTgt spid="37888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7347">
                                            <p:bg/>
                                          </p:spTgt>
                                        </p:tgtEl>
                                        <p:attrNameLst>
                                          <p:attrName>style.visibility</p:attrName>
                                        </p:attrNameLst>
                                      </p:cBhvr>
                                      <p:to>
                                        <p:strVal val="visible"/>
                                      </p:to>
                                    </p:set>
                                    <p:animEffect transition="in" filter="circle(in)">
                                      <p:cBhvr>
                                        <p:cTn id="12" dur="2000"/>
                                        <p:tgtEl>
                                          <p:spTgt spid="5734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7347">
                                            <p:txEl>
                                              <p:pRg st="0" end="0"/>
                                            </p:txEl>
                                          </p:spTgt>
                                        </p:tgtEl>
                                        <p:attrNameLst>
                                          <p:attrName>style.visibility</p:attrName>
                                        </p:attrNameLst>
                                      </p:cBhvr>
                                      <p:to>
                                        <p:strVal val="visible"/>
                                      </p:to>
                                    </p:set>
                                    <p:animEffect transition="in" filter="circle(in)">
                                      <p:cBhvr>
                                        <p:cTn id="17" dur="2000"/>
                                        <p:tgtEl>
                                          <p:spTgt spid="573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7347">
                                            <p:txEl>
                                              <p:pRg st="1" end="1"/>
                                            </p:txEl>
                                          </p:spTgt>
                                        </p:tgtEl>
                                        <p:attrNameLst>
                                          <p:attrName>style.visibility</p:attrName>
                                        </p:attrNameLst>
                                      </p:cBhvr>
                                      <p:to>
                                        <p:strVal val="visible"/>
                                      </p:to>
                                    </p:set>
                                    <p:animEffect transition="in" filter="circle(in)">
                                      <p:cBhvr>
                                        <p:cTn id="22" dur="2000"/>
                                        <p:tgtEl>
                                          <p:spTgt spid="57347">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57347">
                                            <p:txEl>
                                              <p:pRg st="2" end="2"/>
                                            </p:txEl>
                                          </p:spTgt>
                                        </p:tgtEl>
                                        <p:attrNameLst>
                                          <p:attrName>style.visibility</p:attrName>
                                        </p:attrNameLst>
                                      </p:cBhvr>
                                      <p:to>
                                        <p:strVal val="visible"/>
                                      </p:to>
                                    </p:set>
                                    <p:animEffect transition="in" filter="circle(in)">
                                      <p:cBhvr>
                                        <p:cTn id="25" dur="2000"/>
                                        <p:tgtEl>
                                          <p:spTgt spid="57347">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57347">
                                            <p:txEl>
                                              <p:pRg st="3" end="3"/>
                                            </p:txEl>
                                          </p:spTgt>
                                        </p:tgtEl>
                                        <p:attrNameLst>
                                          <p:attrName>style.visibility</p:attrName>
                                        </p:attrNameLst>
                                      </p:cBhvr>
                                      <p:to>
                                        <p:strVal val="visible"/>
                                      </p:to>
                                    </p:set>
                                    <p:animEffect transition="in" filter="circle(in)">
                                      <p:cBhvr>
                                        <p:cTn id="28" dur="2000"/>
                                        <p:tgtEl>
                                          <p:spTgt spid="57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2" grpId="0" animBg="1"/>
      <p:bldP spid="57347"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1026"/>
          <p:cNvSpPr>
            <a:spLocks noGrp="1" noChangeArrowheads="1"/>
          </p:cNvSpPr>
          <p:nvPr>
            <p:ph type="title"/>
          </p:nvPr>
        </p:nvSpPr>
        <p:spPr>
          <a:xfrm>
            <a:off x="685800" y="228600"/>
            <a:ext cx="7772400" cy="1143000"/>
          </a:xfrm>
          <a:solidFill>
            <a:schemeClr val="accent2">
              <a:lumMod val="20000"/>
              <a:lumOff val="80000"/>
            </a:schemeClr>
          </a:solidFill>
          <a:ln w="76200" cap="flat" algn="ctr">
            <a:solidFill>
              <a:schemeClr val="accent2"/>
            </a:solidFill>
          </a:ln>
        </p:spPr>
        <p:txBody>
          <a:bodyPr/>
          <a:lstStyle/>
          <a:p>
            <a:pPr>
              <a:defRPr/>
            </a:pPr>
            <a:r>
              <a:rPr lang="es-ES" sz="4000" b="1" i="1" dirty="0">
                <a:solidFill>
                  <a:schemeClr val="accent2">
                    <a:lumMod val="75000"/>
                  </a:schemeClr>
                </a:solidFill>
                <a:effectLst>
                  <a:outerShdw blurRad="38100" dist="38100" dir="2700000" algn="tl">
                    <a:srgbClr val="000000"/>
                  </a:outerShdw>
                </a:effectLst>
                <a:latin typeface="Arial" charset="0"/>
              </a:rPr>
              <a:t>ICMP</a:t>
            </a:r>
            <a:br>
              <a:rPr lang="es-ES" sz="4000" b="1" i="1" dirty="0">
                <a:solidFill>
                  <a:schemeClr val="accent2">
                    <a:lumMod val="75000"/>
                  </a:schemeClr>
                </a:solidFill>
                <a:effectLst>
                  <a:outerShdw blurRad="38100" dist="38100" dir="2700000" algn="tl">
                    <a:srgbClr val="000000"/>
                  </a:outerShdw>
                </a:effectLst>
                <a:latin typeface="Arial" charset="0"/>
              </a:rPr>
            </a:br>
            <a:r>
              <a:rPr lang="es-ES" sz="4000" b="1" i="1" dirty="0">
                <a:solidFill>
                  <a:schemeClr val="accent2">
                    <a:lumMod val="75000"/>
                  </a:schemeClr>
                </a:solidFill>
                <a:effectLst>
                  <a:outerShdw blurRad="38100" dist="38100" dir="2700000" algn="tl">
                    <a:srgbClr val="000000"/>
                  </a:outerShdw>
                </a:effectLst>
                <a:latin typeface="Arial" charset="0"/>
              </a:rPr>
              <a:t>Mensajes Informativos</a:t>
            </a:r>
          </a:p>
        </p:txBody>
      </p:sp>
      <p:sp>
        <p:nvSpPr>
          <p:cNvPr id="380931" name="Rectangle 1027"/>
          <p:cNvSpPr>
            <a:spLocks noGrp="1" noChangeArrowheads="1"/>
          </p:cNvSpPr>
          <p:nvPr>
            <p:ph type="body" idx="1"/>
          </p:nvPr>
        </p:nvSpPr>
        <p:spPr>
          <a:xfrm>
            <a:off x="228600" y="1752600"/>
            <a:ext cx="8686800" cy="4038600"/>
          </a:xfrm>
          <a:solidFill>
            <a:schemeClr val="accent2">
              <a:lumMod val="20000"/>
              <a:lumOff val="80000"/>
            </a:schemeClr>
          </a:solidFill>
          <a:ln w="76200">
            <a:solidFill>
              <a:schemeClr val="accent2"/>
            </a:solidFill>
          </a:ln>
        </p:spPr>
        <p:txBody>
          <a:bodyPr/>
          <a:lstStyle/>
          <a:p>
            <a:pPr>
              <a:defRPr/>
            </a:pPr>
            <a:r>
              <a:rPr lang="es-ES_tradnl" b="1" i="1" dirty="0">
                <a:solidFill>
                  <a:schemeClr val="accent2">
                    <a:lumMod val="75000"/>
                  </a:schemeClr>
                </a:solidFill>
                <a:effectLst>
                  <a:outerShdw blurRad="38100" dist="38100" dir="2700000" algn="tl">
                    <a:srgbClr val="000000">
                      <a:alpha val="43137"/>
                    </a:srgbClr>
                  </a:outerShdw>
                </a:effectLst>
                <a:latin typeface="Arial" charset="0"/>
              </a:rPr>
              <a:t>Echo </a:t>
            </a:r>
            <a:r>
              <a:rPr lang="es-ES_tradnl" b="1" i="1" dirty="0" err="1">
                <a:solidFill>
                  <a:schemeClr val="accent2">
                    <a:lumMod val="75000"/>
                  </a:schemeClr>
                </a:solidFill>
                <a:effectLst>
                  <a:outerShdw blurRad="38100" dist="38100" dir="2700000" algn="tl">
                    <a:srgbClr val="000000">
                      <a:alpha val="43137"/>
                    </a:srgbClr>
                  </a:outerShdw>
                </a:effectLst>
                <a:latin typeface="Arial" charset="0"/>
              </a:rPr>
              <a:t>Request</a:t>
            </a:r>
            <a:r>
              <a:rPr lang="es-ES_tradnl" b="1" i="1" dirty="0">
                <a:solidFill>
                  <a:schemeClr val="accent2">
                    <a:lumMod val="75000"/>
                  </a:schemeClr>
                </a:solidFill>
                <a:effectLst>
                  <a:outerShdw blurRad="38100" dist="38100" dir="2700000" algn="tl">
                    <a:srgbClr val="000000">
                      <a:alpha val="43137"/>
                    </a:srgbClr>
                  </a:outerShdw>
                </a:effectLst>
                <a:latin typeface="Arial" charset="0"/>
              </a:rPr>
              <a:t> /</a:t>
            </a:r>
            <a:r>
              <a:rPr lang="es-ES_tradnl" b="1" i="1" dirty="0" err="1">
                <a:solidFill>
                  <a:schemeClr val="accent2">
                    <a:lumMod val="75000"/>
                  </a:schemeClr>
                </a:solidFill>
                <a:effectLst>
                  <a:outerShdw blurRad="38100" dist="38100" dir="2700000" algn="tl">
                    <a:srgbClr val="000000">
                      <a:alpha val="43137"/>
                    </a:srgbClr>
                  </a:outerShdw>
                </a:effectLst>
                <a:latin typeface="Arial" charset="0"/>
              </a:rPr>
              <a:t>Reply</a:t>
            </a:r>
            <a:endParaRPr lang="es-ES_tradnl" b="1" i="1" dirty="0">
              <a:solidFill>
                <a:schemeClr val="accent2">
                  <a:lumMod val="75000"/>
                </a:schemeClr>
              </a:solidFill>
              <a:effectLst>
                <a:outerShdw blurRad="38100" dist="38100" dir="2700000" algn="tl">
                  <a:srgbClr val="000000">
                    <a:alpha val="43137"/>
                  </a:srgbClr>
                </a:outerShdw>
              </a:effectLst>
              <a:latin typeface="Arial" charset="0"/>
            </a:endParaRPr>
          </a:p>
          <a:p>
            <a:pPr lvl="1">
              <a:defRPr/>
            </a:pPr>
            <a:r>
              <a:rPr lang="es-ES_tradnl" sz="3600" b="1" i="1" dirty="0">
                <a:solidFill>
                  <a:schemeClr val="accent2">
                    <a:lumMod val="75000"/>
                  </a:schemeClr>
                </a:solidFill>
                <a:latin typeface="Arial" charset="0"/>
                <a:sym typeface="Wingdings 3" pitchFamily="18" charset="2"/>
              </a:rPr>
              <a:t></a:t>
            </a:r>
            <a:r>
              <a:rPr lang="es-ES_tradnl" sz="3200" b="1" i="1" dirty="0">
                <a:solidFill>
                  <a:schemeClr val="accent2"/>
                </a:solidFill>
                <a:effectLst>
                  <a:outerShdw blurRad="38100" dist="38100" dir="2700000" algn="tl">
                    <a:srgbClr val="000000"/>
                  </a:outerShdw>
                </a:effectLst>
                <a:latin typeface="Arial" charset="0"/>
                <a:sym typeface="Wingdings 3" pitchFamily="18" charset="2"/>
              </a:rPr>
              <a:t>Solicitud/ Regreso de Contestación.</a:t>
            </a:r>
          </a:p>
          <a:p>
            <a:pPr lvl="2">
              <a:buFontTx/>
              <a:buNone/>
              <a:defRPr/>
            </a:pPr>
            <a:r>
              <a:rPr lang="es-ES_tradnl" sz="2800" b="1" i="1" dirty="0">
                <a:solidFill>
                  <a:schemeClr val="accent2">
                    <a:lumMod val="75000"/>
                  </a:schemeClr>
                </a:solidFill>
                <a:latin typeface="Arial" charset="0"/>
                <a:sym typeface="Wingdings 3" pitchFamily="18" charset="2"/>
              </a:rPr>
              <a:t>A cualquier computadora.</a:t>
            </a:r>
          </a:p>
          <a:p>
            <a:pPr>
              <a:defRPr/>
            </a:pPr>
            <a:r>
              <a:rPr lang="es-ES_tradnl" b="1" i="1" dirty="0" err="1">
                <a:solidFill>
                  <a:schemeClr val="accent2">
                    <a:lumMod val="75000"/>
                  </a:schemeClr>
                </a:solidFill>
                <a:effectLst>
                  <a:outerShdw blurRad="38100" dist="38100" dir="2700000" algn="tl">
                    <a:srgbClr val="000000">
                      <a:alpha val="43137"/>
                    </a:srgbClr>
                  </a:outerShdw>
                </a:effectLst>
                <a:latin typeface="Arial" charset="0"/>
              </a:rPr>
              <a:t>Adress</a:t>
            </a:r>
            <a:r>
              <a:rPr lang="es-ES_tradnl" b="1" i="1" dirty="0">
                <a:solidFill>
                  <a:schemeClr val="accent2">
                    <a:lumMod val="75000"/>
                  </a:schemeClr>
                </a:solidFill>
                <a:effectLst>
                  <a:outerShdw blurRad="38100" dist="38100" dir="2700000" algn="tl">
                    <a:srgbClr val="000000">
                      <a:alpha val="43137"/>
                    </a:srgbClr>
                  </a:outerShdw>
                </a:effectLst>
                <a:latin typeface="Arial" charset="0"/>
              </a:rPr>
              <a:t> </a:t>
            </a:r>
            <a:r>
              <a:rPr lang="es-ES_tradnl" b="1" i="1" dirty="0" err="1">
                <a:solidFill>
                  <a:schemeClr val="accent2">
                    <a:lumMod val="75000"/>
                  </a:schemeClr>
                </a:solidFill>
                <a:effectLst>
                  <a:outerShdw blurRad="38100" dist="38100" dir="2700000" algn="tl">
                    <a:srgbClr val="000000">
                      <a:alpha val="43137"/>
                    </a:srgbClr>
                  </a:outerShdw>
                </a:effectLst>
                <a:latin typeface="Arial" charset="0"/>
              </a:rPr>
              <a:t>Mask</a:t>
            </a:r>
            <a:r>
              <a:rPr lang="es-ES_tradnl" b="1" i="1" dirty="0">
                <a:solidFill>
                  <a:schemeClr val="accent2">
                    <a:lumMod val="75000"/>
                  </a:schemeClr>
                </a:solidFill>
                <a:effectLst>
                  <a:outerShdw blurRad="38100" dist="38100" dir="2700000" algn="tl">
                    <a:srgbClr val="000000">
                      <a:alpha val="43137"/>
                    </a:srgbClr>
                  </a:outerShdw>
                </a:effectLst>
                <a:latin typeface="Arial" charset="0"/>
              </a:rPr>
              <a:t> </a:t>
            </a:r>
            <a:r>
              <a:rPr lang="es-ES_tradnl" b="1" i="1" dirty="0" err="1">
                <a:solidFill>
                  <a:schemeClr val="accent2">
                    <a:lumMod val="75000"/>
                  </a:schemeClr>
                </a:solidFill>
                <a:effectLst>
                  <a:outerShdw blurRad="38100" dist="38100" dir="2700000" algn="tl">
                    <a:srgbClr val="000000">
                      <a:alpha val="43137"/>
                    </a:srgbClr>
                  </a:outerShdw>
                </a:effectLst>
                <a:latin typeface="Arial" charset="0"/>
              </a:rPr>
              <a:t>Request</a:t>
            </a:r>
            <a:r>
              <a:rPr lang="es-ES_tradnl" b="1" i="1" dirty="0">
                <a:solidFill>
                  <a:schemeClr val="accent2">
                    <a:lumMod val="75000"/>
                  </a:schemeClr>
                </a:solidFill>
                <a:effectLst>
                  <a:outerShdw blurRad="38100" dist="38100" dir="2700000" algn="tl">
                    <a:srgbClr val="000000">
                      <a:alpha val="43137"/>
                    </a:srgbClr>
                  </a:outerShdw>
                </a:effectLst>
                <a:latin typeface="Arial" charset="0"/>
              </a:rPr>
              <a:t> /</a:t>
            </a:r>
            <a:r>
              <a:rPr lang="es-ES_tradnl" b="1" i="1" dirty="0" err="1">
                <a:solidFill>
                  <a:schemeClr val="accent2">
                    <a:lumMod val="75000"/>
                  </a:schemeClr>
                </a:solidFill>
                <a:effectLst>
                  <a:outerShdw blurRad="38100" dist="38100" dir="2700000" algn="tl">
                    <a:srgbClr val="000000">
                      <a:alpha val="43137"/>
                    </a:srgbClr>
                  </a:outerShdw>
                </a:effectLst>
                <a:latin typeface="Arial" charset="0"/>
              </a:rPr>
              <a:t>Reply</a:t>
            </a:r>
            <a:endParaRPr lang="es-ES_tradnl" b="1" i="1" dirty="0">
              <a:solidFill>
                <a:schemeClr val="accent2">
                  <a:lumMod val="75000"/>
                </a:schemeClr>
              </a:solidFill>
              <a:effectLst>
                <a:outerShdw blurRad="38100" dist="38100" dir="2700000" algn="tl">
                  <a:srgbClr val="000000">
                    <a:alpha val="43137"/>
                  </a:srgbClr>
                </a:outerShdw>
              </a:effectLst>
              <a:latin typeface="Arial" charset="0"/>
            </a:endParaRPr>
          </a:p>
          <a:p>
            <a:pPr lvl="1">
              <a:defRPr/>
            </a:pPr>
            <a:r>
              <a:rPr lang="es-ES_tradnl" sz="3600" b="1" i="1" dirty="0">
                <a:solidFill>
                  <a:schemeClr val="accent2">
                    <a:lumMod val="75000"/>
                  </a:schemeClr>
                </a:solidFill>
                <a:latin typeface="Arial" charset="0"/>
                <a:sym typeface="Wingdings 3" pitchFamily="18" charset="2"/>
              </a:rPr>
              <a:t> </a:t>
            </a:r>
            <a:r>
              <a:rPr lang="es-ES_tradnl" b="1" i="1" dirty="0">
                <a:solidFill>
                  <a:schemeClr val="accent2"/>
                </a:solidFill>
                <a:effectLst>
                  <a:outerShdw blurRad="38100" dist="38100" dir="2700000" algn="tl">
                    <a:srgbClr val="000000"/>
                  </a:outerShdw>
                </a:effectLst>
                <a:latin typeface="Arial" charset="0"/>
                <a:sym typeface="Wingdings 3" pitchFamily="18" charset="2"/>
              </a:rPr>
              <a:t>Solicitud de Regreso de Máscara de Dirección. </a:t>
            </a:r>
          </a:p>
          <a:p>
            <a:pPr lvl="1">
              <a:buFontTx/>
              <a:buNone/>
              <a:defRPr/>
            </a:pPr>
            <a:r>
              <a:rPr lang="es-ES_tradnl" b="1" i="1" dirty="0">
                <a:latin typeface="Arial" charset="0"/>
                <a:sym typeface="Wingdings 3" pitchFamily="18" charset="2"/>
              </a:rPr>
              <a:t>	</a:t>
            </a:r>
            <a:r>
              <a:rPr lang="es-ES_tradnl" b="1" i="1" dirty="0">
                <a:solidFill>
                  <a:schemeClr val="accent2">
                    <a:lumMod val="75000"/>
                  </a:schemeClr>
                </a:solidFill>
                <a:effectLst>
                  <a:outerShdw blurRad="38100" dist="38100" dir="2700000" algn="tl">
                    <a:srgbClr val="000000">
                      <a:alpha val="43137"/>
                    </a:srgbClr>
                  </a:outerShdw>
                </a:effectLst>
                <a:latin typeface="Arial" charset="0"/>
                <a:sym typeface="Wingdings 3" pitchFamily="18" charset="2"/>
              </a:rPr>
              <a:t>Los Routers responde con su Mascara. </a:t>
            </a:r>
            <a:endParaRPr lang="es-ES" sz="2400" b="1" i="1" dirty="0">
              <a:solidFill>
                <a:schemeClr val="accent2">
                  <a:lumMod val="75000"/>
                </a:schemeClr>
              </a:solidFill>
              <a:effectLst>
                <a:outerShdw blurRad="38100" dist="38100" dir="2700000" algn="tl">
                  <a:srgbClr val="000000">
                    <a:alpha val="43137"/>
                  </a:srgbClr>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80930"/>
                                        </p:tgtEl>
                                        <p:attrNameLst>
                                          <p:attrName>style.visibility</p:attrName>
                                        </p:attrNameLst>
                                      </p:cBhvr>
                                      <p:to>
                                        <p:strVal val="visible"/>
                                      </p:to>
                                    </p:set>
                                    <p:animEffect transition="in" filter="circle(in)">
                                      <p:cBhvr>
                                        <p:cTn id="7" dur="2000"/>
                                        <p:tgtEl>
                                          <p:spTgt spid="38093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80931">
                                            <p:bg/>
                                          </p:spTgt>
                                        </p:tgtEl>
                                        <p:attrNameLst>
                                          <p:attrName>style.visibility</p:attrName>
                                        </p:attrNameLst>
                                      </p:cBhvr>
                                      <p:to>
                                        <p:strVal val="visible"/>
                                      </p:to>
                                    </p:set>
                                    <p:animEffect transition="in" filter="circle(in)">
                                      <p:cBhvr>
                                        <p:cTn id="12" dur="2000"/>
                                        <p:tgtEl>
                                          <p:spTgt spid="38093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80931">
                                            <p:txEl>
                                              <p:pRg st="0" end="0"/>
                                            </p:txEl>
                                          </p:spTgt>
                                        </p:tgtEl>
                                        <p:attrNameLst>
                                          <p:attrName>style.visibility</p:attrName>
                                        </p:attrNameLst>
                                      </p:cBhvr>
                                      <p:to>
                                        <p:strVal val="visible"/>
                                      </p:to>
                                    </p:set>
                                    <p:animEffect transition="in" filter="circle(in)">
                                      <p:cBhvr>
                                        <p:cTn id="17" dur="2000"/>
                                        <p:tgtEl>
                                          <p:spTgt spid="380931">
                                            <p:txEl>
                                              <p:pRg st="0" end="0"/>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80931">
                                            <p:txEl>
                                              <p:pRg st="1" end="1"/>
                                            </p:txEl>
                                          </p:spTgt>
                                        </p:tgtEl>
                                        <p:attrNameLst>
                                          <p:attrName>style.visibility</p:attrName>
                                        </p:attrNameLst>
                                      </p:cBhvr>
                                      <p:to>
                                        <p:strVal val="visible"/>
                                      </p:to>
                                    </p:set>
                                    <p:animEffect transition="in" filter="circle(in)">
                                      <p:cBhvr>
                                        <p:cTn id="20" dur="2000"/>
                                        <p:tgtEl>
                                          <p:spTgt spid="380931">
                                            <p:txEl>
                                              <p:pRg st="1" end="1"/>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380931">
                                            <p:txEl>
                                              <p:pRg st="2" end="2"/>
                                            </p:txEl>
                                          </p:spTgt>
                                        </p:tgtEl>
                                        <p:attrNameLst>
                                          <p:attrName>style.visibility</p:attrName>
                                        </p:attrNameLst>
                                      </p:cBhvr>
                                      <p:to>
                                        <p:strVal val="visible"/>
                                      </p:to>
                                    </p:set>
                                    <p:animEffect transition="in" filter="circle(in)">
                                      <p:cBhvr>
                                        <p:cTn id="23" dur="2000"/>
                                        <p:tgtEl>
                                          <p:spTgt spid="38093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380931">
                                            <p:txEl>
                                              <p:pRg st="3" end="3"/>
                                            </p:txEl>
                                          </p:spTgt>
                                        </p:tgtEl>
                                        <p:attrNameLst>
                                          <p:attrName>style.visibility</p:attrName>
                                        </p:attrNameLst>
                                      </p:cBhvr>
                                      <p:to>
                                        <p:strVal val="visible"/>
                                      </p:to>
                                    </p:set>
                                    <p:animEffect transition="in" filter="circle(in)">
                                      <p:cBhvr>
                                        <p:cTn id="28" dur="2000"/>
                                        <p:tgtEl>
                                          <p:spTgt spid="380931">
                                            <p:txEl>
                                              <p:pRg st="3" end="3"/>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80931">
                                            <p:txEl>
                                              <p:pRg st="4" end="4"/>
                                            </p:txEl>
                                          </p:spTgt>
                                        </p:tgtEl>
                                        <p:attrNameLst>
                                          <p:attrName>style.visibility</p:attrName>
                                        </p:attrNameLst>
                                      </p:cBhvr>
                                      <p:to>
                                        <p:strVal val="visible"/>
                                      </p:to>
                                    </p:set>
                                    <p:animEffect transition="in" filter="circle(in)">
                                      <p:cBhvr>
                                        <p:cTn id="31" dur="2000"/>
                                        <p:tgtEl>
                                          <p:spTgt spid="380931">
                                            <p:txEl>
                                              <p:pRg st="4" end="4"/>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80931">
                                            <p:txEl>
                                              <p:pRg st="5" end="5"/>
                                            </p:txEl>
                                          </p:spTgt>
                                        </p:tgtEl>
                                        <p:attrNameLst>
                                          <p:attrName>style.visibility</p:attrName>
                                        </p:attrNameLst>
                                      </p:cBhvr>
                                      <p:to>
                                        <p:strVal val="visible"/>
                                      </p:to>
                                    </p:set>
                                    <p:animEffect transition="in" filter="circle(in)">
                                      <p:cBhvr>
                                        <p:cTn id="34" dur="2000"/>
                                        <p:tgtEl>
                                          <p:spTgt spid="3809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0" grpId="0" animBg="1"/>
      <p:bldP spid="380931"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250825" y="228600"/>
            <a:ext cx="8569325" cy="1143000"/>
          </a:xfrm>
          <a:solidFill>
            <a:schemeClr val="accent2">
              <a:lumMod val="20000"/>
              <a:lumOff val="80000"/>
            </a:schemeClr>
          </a:solidFill>
          <a:ln w="76200" cap="flat" algn="ctr">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 sz="4000" b="1" i="1" dirty="0">
                <a:solidFill>
                  <a:schemeClr val="accent2">
                    <a:lumMod val="75000"/>
                  </a:schemeClr>
                </a:solidFill>
                <a:effectLst>
                  <a:outerShdw blurRad="38100" dist="38100" dir="2700000" algn="tl">
                    <a:srgbClr val="000000"/>
                  </a:outerShdw>
                </a:effectLst>
                <a:latin typeface="Arial" charset="0"/>
              </a:rPr>
              <a:t>ICMP</a:t>
            </a:r>
            <a:br>
              <a:rPr lang="es-ES" sz="4000" b="1" i="1" dirty="0">
                <a:solidFill>
                  <a:schemeClr val="accent2">
                    <a:lumMod val="75000"/>
                  </a:schemeClr>
                </a:solidFill>
                <a:effectLst>
                  <a:outerShdw blurRad="38100" dist="38100" dir="2700000" algn="tl">
                    <a:srgbClr val="000000"/>
                  </a:outerShdw>
                </a:effectLst>
                <a:latin typeface="Arial" charset="0"/>
              </a:rPr>
            </a:br>
            <a:r>
              <a:rPr lang="es-ES" sz="4000" b="1" i="1" dirty="0">
                <a:solidFill>
                  <a:schemeClr val="accent2">
                    <a:lumMod val="75000"/>
                  </a:schemeClr>
                </a:solidFill>
                <a:effectLst>
                  <a:outerShdw blurRad="38100" dist="38100" dir="2700000" algn="tl">
                    <a:srgbClr val="000000"/>
                  </a:outerShdw>
                </a:effectLst>
                <a:latin typeface="Arial" charset="0"/>
              </a:rPr>
              <a:t>Internet Control </a:t>
            </a:r>
            <a:r>
              <a:rPr lang="es-ES" sz="4000" b="1" i="1" dirty="0" err="1">
                <a:solidFill>
                  <a:schemeClr val="accent2">
                    <a:lumMod val="75000"/>
                  </a:schemeClr>
                </a:solidFill>
                <a:effectLst>
                  <a:outerShdw blurRad="38100" dist="38100" dir="2700000" algn="tl">
                    <a:srgbClr val="000000"/>
                  </a:outerShdw>
                </a:effectLst>
                <a:latin typeface="Arial" charset="0"/>
              </a:rPr>
              <a:t>Message</a:t>
            </a:r>
            <a:r>
              <a:rPr lang="es-ES" sz="4000" b="1" i="1" dirty="0">
                <a:solidFill>
                  <a:schemeClr val="accent2">
                    <a:lumMod val="75000"/>
                  </a:schemeClr>
                </a:solidFill>
                <a:effectLst>
                  <a:outerShdw blurRad="38100" dist="38100" dir="2700000" algn="tl">
                    <a:srgbClr val="000000"/>
                  </a:outerShdw>
                </a:effectLst>
                <a:latin typeface="Arial" charset="0"/>
              </a:rPr>
              <a:t> </a:t>
            </a:r>
            <a:r>
              <a:rPr lang="es-ES" sz="4000" b="1" i="1" dirty="0" err="1">
                <a:solidFill>
                  <a:schemeClr val="accent2">
                    <a:lumMod val="75000"/>
                  </a:schemeClr>
                </a:solidFill>
                <a:effectLst>
                  <a:outerShdw blurRad="38100" dist="38100" dir="2700000" algn="tl">
                    <a:srgbClr val="000000"/>
                  </a:outerShdw>
                </a:effectLst>
                <a:latin typeface="Arial" charset="0"/>
              </a:rPr>
              <a:t>Protocol</a:t>
            </a:r>
            <a:endParaRPr lang="es-ES" sz="4000" b="1" i="1" dirty="0">
              <a:solidFill>
                <a:schemeClr val="accent2">
                  <a:lumMod val="75000"/>
                </a:schemeClr>
              </a:solidFill>
              <a:effectLst>
                <a:outerShdw blurRad="38100" dist="38100" dir="2700000" algn="tl">
                  <a:srgbClr val="000000"/>
                </a:outerShdw>
              </a:effectLst>
              <a:latin typeface="Arial" charset="0"/>
            </a:endParaRPr>
          </a:p>
        </p:txBody>
      </p:sp>
      <p:sp>
        <p:nvSpPr>
          <p:cNvPr id="377859" name="Rectangle 3"/>
          <p:cNvSpPr>
            <a:spLocks noGrp="1" noChangeArrowheads="1"/>
          </p:cNvSpPr>
          <p:nvPr>
            <p:ph type="body" idx="1"/>
          </p:nvPr>
        </p:nvSpPr>
        <p:spPr>
          <a:xfrm>
            <a:off x="381000" y="1752600"/>
            <a:ext cx="8534400" cy="4629150"/>
          </a:xfrm>
          <a:solidFill>
            <a:schemeClr val="accent2">
              <a:lumMod val="20000"/>
              <a:lumOff val="80000"/>
            </a:schemeClr>
          </a:solidFill>
          <a:ln w="57150">
            <a:solidFill>
              <a:schemeClr val="accent2"/>
            </a:solidFill>
          </a:ln>
        </p:spPr>
        <p:txBody>
          <a:bodyPr/>
          <a:lstStyle/>
          <a:p>
            <a:pPr algn="just">
              <a:lnSpc>
                <a:spcPct val="90000"/>
              </a:lnSpc>
            </a:pPr>
            <a:r>
              <a:rPr lang="es-ES_tradnl" b="1" i="1" dirty="0">
                <a:solidFill>
                  <a:schemeClr val="accent2">
                    <a:lumMod val="75000"/>
                  </a:schemeClr>
                </a:solidFill>
                <a:latin typeface="Arial" charset="0"/>
              </a:rPr>
              <a:t>Protocolo de mensajes de control de Internet. </a:t>
            </a:r>
          </a:p>
          <a:p>
            <a:pPr algn="just">
              <a:lnSpc>
                <a:spcPct val="90000"/>
              </a:lnSpc>
            </a:pPr>
            <a:r>
              <a:rPr lang="es-ES_tradnl" b="1" i="1" dirty="0">
                <a:solidFill>
                  <a:schemeClr val="accent2">
                    <a:lumMod val="75000"/>
                  </a:schemeClr>
                </a:solidFill>
                <a:latin typeface="Arial" charset="0"/>
              </a:rPr>
              <a:t>Transmite mensajes de </a:t>
            </a:r>
            <a:r>
              <a:rPr lang="es-ES_tradnl" b="1" i="1" dirty="0">
                <a:solidFill>
                  <a:schemeClr val="accent2">
                    <a:lumMod val="75000"/>
                  </a:schemeClr>
                </a:solidFill>
                <a:effectLst>
                  <a:outerShdw blurRad="38100" dist="38100" dir="2700000" algn="tl">
                    <a:srgbClr val="000000"/>
                  </a:outerShdw>
                </a:effectLst>
                <a:latin typeface="Arial" charset="0"/>
              </a:rPr>
              <a:t>error o informativos</a:t>
            </a:r>
            <a:r>
              <a:rPr lang="es-ES_tradnl" b="1" i="1" dirty="0">
                <a:solidFill>
                  <a:schemeClr val="accent2">
                    <a:lumMod val="75000"/>
                  </a:schemeClr>
                </a:solidFill>
                <a:latin typeface="Arial" charset="0"/>
              </a:rPr>
              <a:t> cuando estos ocurren.</a:t>
            </a:r>
          </a:p>
          <a:p>
            <a:pPr algn="just">
              <a:lnSpc>
                <a:spcPct val="90000"/>
              </a:lnSpc>
            </a:pPr>
            <a:r>
              <a:rPr lang="es-ES_tradnl" b="1" i="1" dirty="0">
                <a:solidFill>
                  <a:schemeClr val="accent2">
                    <a:lumMod val="75000"/>
                  </a:schemeClr>
                </a:solidFill>
                <a:latin typeface="Arial" charset="0"/>
              </a:rPr>
              <a:t>Utiliza la Cifra de Comprobación CRC para verificar los errores.</a:t>
            </a:r>
          </a:p>
          <a:p>
            <a:pPr algn="just">
              <a:lnSpc>
                <a:spcPct val="90000"/>
              </a:lnSpc>
            </a:pPr>
            <a:r>
              <a:rPr lang="es-ES_tradnl" b="1" i="1" dirty="0">
                <a:solidFill>
                  <a:schemeClr val="accent2">
                    <a:lumMod val="75000"/>
                  </a:schemeClr>
                </a:solidFill>
                <a:latin typeface="Arial" charset="0"/>
              </a:rPr>
              <a:t>Si se produce el calculo de verificación con error en el </a:t>
            </a:r>
            <a:r>
              <a:rPr lang="es-ES_tradnl" b="1" i="1" dirty="0" err="1">
                <a:solidFill>
                  <a:schemeClr val="accent2">
                    <a:lumMod val="75000"/>
                  </a:schemeClr>
                </a:solidFill>
                <a:latin typeface="Arial" charset="0"/>
              </a:rPr>
              <a:t>Router</a:t>
            </a:r>
            <a:r>
              <a:rPr lang="es-ES_tradnl" b="1" i="1" dirty="0">
                <a:solidFill>
                  <a:schemeClr val="accent2">
                    <a:lumMod val="75000"/>
                  </a:schemeClr>
                </a:solidFill>
                <a:latin typeface="Arial" charset="0"/>
              </a:rPr>
              <a:t> se genera y transmite el mensaje respectivo.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78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77859">
                                            <p:bg/>
                                          </p:spTgt>
                                        </p:tgtEl>
                                        <p:attrNameLst>
                                          <p:attrName>style.visibility</p:attrName>
                                        </p:attrNameLst>
                                      </p:cBhvr>
                                      <p:to>
                                        <p:strVal val="visible"/>
                                      </p:to>
                                    </p:set>
                                    <p:animEffect transition="in" filter="circle(in)">
                                      <p:cBhvr>
                                        <p:cTn id="11" dur="2000"/>
                                        <p:tgtEl>
                                          <p:spTgt spid="377859">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77859">
                                            <p:txEl>
                                              <p:pRg st="0" end="0"/>
                                            </p:txEl>
                                          </p:spTgt>
                                        </p:tgtEl>
                                        <p:attrNameLst>
                                          <p:attrName>style.visibility</p:attrName>
                                        </p:attrNameLst>
                                      </p:cBhvr>
                                      <p:to>
                                        <p:strVal val="visible"/>
                                      </p:to>
                                    </p:set>
                                    <p:animEffect transition="in" filter="circle(in)">
                                      <p:cBhvr>
                                        <p:cTn id="16" dur="2000"/>
                                        <p:tgtEl>
                                          <p:spTgt spid="37785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377859">
                                            <p:txEl>
                                              <p:pRg st="1" end="1"/>
                                            </p:txEl>
                                          </p:spTgt>
                                        </p:tgtEl>
                                        <p:attrNameLst>
                                          <p:attrName>style.visibility</p:attrName>
                                        </p:attrNameLst>
                                      </p:cBhvr>
                                      <p:to>
                                        <p:strVal val="visible"/>
                                      </p:to>
                                    </p:set>
                                    <p:animEffect transition="in" filter="circle(in)">
                                      <p:cBhvr>
                                        <p:cTn id="21" dur="2000"/>
                                        <p:tgtEl>
                                          <p:spTgt spid="37785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377859">
                                            <p:txEl>
                                              <p:pRg st="2" end="2"/>
                                            </p:txEl>
                                          </p:spTgt>
                                        </p:tgtEl>
                                        <p:attrNameLst>
                                          <p:attrName>style.visibility</p:attrName>
                                        </p:attrNameLst>
                                      </p:cBhvr>
                                      <p:to>
                                        <p:strVal val="visible"/>
                                      </p:to>
                                    </p:set>
                                    <p:animEffect transition="in" filter="circle(in)">
                                      <p:cBhvr>
                                        <p:cTn id="26" dur="2000"/>
                                        <p:tgtEl>
                                          <p:spTgt spid="377859">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377859">
                                            <p:txEl>
                                              <p:pRg st="3" end="3"/>
                                            </p:txEl>
                                          </p:spTgt>
                                        </p:tgtEl>
                                        <p:attrNameLst>
                                          <p:attrName>style.visibility</p:attrName>
                                        </p:attrNameLst>
                                      </p:cBhvr>
                                      <p:to>
                                        <p:strVal val="visible"/>
                                      </p:to>
                                    </p:set>
                                    <p:animEffect transition="in" filter="circle(in)">
                                      <p:cBhvr>
                                        <p:cTn id="31" dur="2000"/>
                                        <p:tgtEl>
                                          <p:spTgt spid="377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animBg="1"/>
      <p:bldP spid="377859"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468313" y="228600"/>
            <a:ext cx="7989887" cy="1328738"/>
          </a:xfrm>
          <a:solidFill>
            <a:schemeClr val="accent2">
              <a:lumMod val="20000"/>
              <a:lumOff val="80000"/>
            </a:schemeClr>
          </a:solidFill>
          <a:ln w="76200" cap="flat" algn="ctr">
            <a:solidFill>
              <a:schemeClr val="accent2"/>
            </a:solidFill>
          </a:ln>
        </p:spPr>
        <p:txBody>
          <a:bodyPr/>
          <a:lstStyle/>
          <a:p>
            <a:pPr>
              <a:defRPr/>
            </a:pPr>
            <a:r>
              <a:rPr lang="es-ES" sz="4000" b="1" i="1" dirty="0">
                <a:solidFill>
                  <a:schemeClr val="accent2">
                    <a:lumMod val="75000"/>
                  </a:schemeClr>
                </a:solidFill>
                <a:effectLst>
                  <a:outerShdw blurRad="38100" dist="38100" dir="2700000" algn="tl">
                    <a:srgbClr val="000000"/>
                  </a:outerShdw>
                </a:effectLst>
                <a:latin typeface="Arial" charset="0"/>
              </a:rPr>
              <a:t>ICMP</a:t>
            </a:r>
            <a:br>
              <a:rPr lang="es-ES" sz="4000" b="1" i="1" dirty="0">
                <a:solidFill>
                  <a:schemeClr val="accent2">
                    <a:lumMod val="75000"/>
                  </a:schemeClr>
                </a:solidFill>
                <a:effectLst>
                  <a:outerShdw blurRad="38100" dist="38100" dir="2700000" algn="tl">
                    <a:srgbClr val="000000"/>
                  </a:outerShdw>
                </a:effectLst>
                <a:latin typeface="Arial" charset="0"/>
              </a:rPr>
            </a:br>
            <a:r>
              <a:rPr lang="es-ES" sz="4000" b="1" i="1" dirty="0">
                <a:solidFill>
                  <a:schemeClr val="accent2">
                    <a:lumMod val="75000"/>
                  </a:schemeClr>
                </a:solidFill>
                <a:effectLst>
                  <a:outerShdw blurRad="38100" dist="38100" dir="2700000" algn="tl">
                    <a:srgbClr val="000000"/>
                  </a:outerShdw>
                </a:effectLst>
                <a:latin typeface="Arial" charset="0"/>
              </a:rPr>
              <a:t>Mensajes de Error</a:t>
            </a:r>
          </a:p>
        </p:txBody>
      </p:sp>
      <p:sp>
        <p:nvSpPr>
          <p:cNvPr id="379907" name="Rectangle 3"/>
          <p:cNvSpPr>
            <a:spLocks noGrp="1" noChangeArrowheads="1"/>
          </p:cNvSpPr>
          <p:nvPr>
            <p:ph type="body" idx="1"/>
          </p:nvPr>
        </p:nvSpPr>
        <p:spPr>
          <a:xfrm>
            <a:off x="228600" y="1752600"/>
            <a:ext cx="8686800" cy="4038600"/>
          </a:xfrm>
          <a:solidFill>
            <a:schemeClr val="accent2">
              <a:lumMod val="20000"/>
              <a:lumOff val="80000"/>
            </a:schemeClr>
          </a:solidFill>
          <a:ln w="76200">
            <a:solidFill>
              <a:schemeClr val="accent2"/>
            </a:solidFill>
          </a:ln>
        </p:spPr>
        <p:txBody>
          <a:bodyPr/>
          <a:lstStyle/>
          <a:p>
            <a:pPr>
              <a:defRPr/>
            </a:pPr>
            <a:r>
              <a:rPr lang="es-ES_tradnl" sz="2800" b="1" i="1" dirty="0" err="1">
                <a:latin typeface="Arial" charset="0"/>
              </a:rPr>
              <a:t>Source</a:t>
            </a:r>
            <a:r>
              <a:rPr lang="es-ES_tradnl" sz="2800" b="1" i="1" dirty="0">
                <a:latin typeface="Arial" charset="0"/>
              </a:rPr>
              <a:t> </a:t>
            </a:r>
            <a:r>
              <a:rPr lang="es-ES_tradnl" sz="2800" b="1" i="1" dirty="0" err="1">
                <a:latin typeface="Arial" charset="0"/>
              </a:rPr>
              <a:t>Quench</a:t>
            </a:r>
            <a:r>
              <a:rPr lang="es-ES_tradnl" sz="2800" b="1" i="1" dirty="0">
                <a:latin typeface="Arial" charset="0"/>
              </a:rPr>
              <a:t> </a:t>
            </a:r>
            <a:r>
              <a:rPr lang="es-ES_tradnl" sz="2800" b="1" i="1" dirty="0">
                <a:latin typeface="Arial" charset="0"/>
                <a:sym typeface="Wingdings 3" pitchFamily="18" charset="2"/>
              </a:rPr>
              <a:t> </a:t>
            </a:r>
            <a:r>
              <a:rPr lang="es-ES_tradnl" sz="2800" b="1" i="1" dirty="0">
                <a:solidFill>
                  <a:schemeClr val="accent2"/>
                </a:solidFill>
                <a:effectLst>
                  <a:outerShdw blurRad="38100" dist="38100" dir="2700000" algn="tl">
                    <a:srgbClr val="000000"/>
                  </a:outerShdw>
                </a:effectLst>
                <a:latin typeface="Arial" charset="0"/>
                <a:sym typeface="Wingdings 3" pitchFamily="18" charset="2"/>
              </a:rPr>
              <a:t>Alivio de fuente</a:t>
            </a:r>
            <a:r>
              <a:rPr lang="es-ES_tradnl" sz="2800" b="1" i="1" dirty="0">
                <a:latin typeface="Arial" charset="0"/>
                <a:sym typeface="Wingdings 3" pitchFamily="18" charset="2"/>
              </a:rPr>
              <a:t> .</a:t>
            </a:r>
          </a:p>
          <a:p>
            <a:pPr lvl="1">
              <a:defRPr/>
            </a:pPr>
            <a:r>
              <a:rPr lang="es-ES_tradnl" sz="2000" b="1" i="1" dirty="0">
                <a:latin typeface="Arial" charset="0"/>
              </a:rPr>
              <a:t>Rebasado – Falta de Espacio de Buffer.</a:t>
            </a:r>
          </a:p>
          <a:p>
            <a:pPr>
              <a:defRPr/>
            </a:pPr>
            <a:r>
              <a:rPr lang="es-ES_tradnl" sz="2800" b="1" i="1" dirty="0">
                <a:latin typeface="Arial" charset="0"/>
              </a:rPr>
              <a:t>Time </a:t>
            </a:r>
            <a:r>
              <a:rPr lang="es-ES_tradnl" sz="2800" b="1" i="1" dirty="0" err="1">
                <a:latin typeface="Arial" charset="0"/>
              </a:rPr>
              <a:t>Exceeded</a:t>
            </a:r>
            <a:r>
              <a:rPr lang="es-ES_tradnl" sz="2800" b="1" i="1" dirty="0">
                <a:latin typeface="Arial" charset="0"/>
              </a:rPr>
              <a:t> </a:t>
            </a:r>
            <a:r>
              <a:rPr lang="es-ES_tradnl" sz="2800" b="1" i="1" dirty="0">
                <a:latin typeface="Arial" charset="0"/>
                <a:sym typeface="Wingdings 3" pitchFamily="18" charset="2"/>
              </a:rPr>
              <a:t> </a:t>
            </a:r>
            <a:r>
              <a:rPr lang="es-ES_tradnl" sz="2800" b="1" i="1" dirty="0">
                <a:solidFill>
                  <a:schemeClr val="accent2"/>
                </a:solidFill>
                <a:effectLst>
                  <a:outerShdw blurRad="38100" dist="38100" dir="2700000" algn="tl">
                    <a:srgbClr val="000000"/>
                  </a:outerShdw>
                </a:effectLst>
                <a:latin typeface="Arial" charset="0"/>
                <a:sym typeface="Wingdings 3" pitchFamily="18" charset="2"/>
              </a:rPr>
              <a:t>Tiempo Excedido</a:t>
            </a:r>
            <a:r>
              <a:rPr lang="es-ES_tradnl" sz="2800" b="1" i="1" dirty="0">
                <a:latin typeface="Arial" charset="0"/>
                <a:sym typeface="Wingdings 3" pitchFamily="18" charset="2"/>
              </a:rPr>
              <a:t> (vida).</a:t>
            </a:r>
          </a:p>
          <a:p>
            <a:pPr>
              <a:defRPr/>
            </a:pPr>
            <a:r>
              <a:rPr lang="es-ES_tradnl" sz="2800" b="1" i="1" dirty="0" err="1">
                <a:latin typeface="Arial" charset="0"/>
              </a:rPr>
              <a:t>Destination</a:t>
            </a:r>
            <a:r>
              <a:rPr lang="es-ES_tradnl" sz="2800" b="1" i="1" dirty="0">
                <a:latin typeface="Arial" charset="0"/>
              </a:rPr>
              <a:t> </a:t>
            </a:r>
            <a:r>
              <a:rPr lang="es-ES_tradnl" sz="2800" b="1" i="1" dirty="0" err="1">
                <a:latin typeface="Arial" charset="0"/>
              </a:rPr>
              <a:t>Unreachable</a:t>
            </a:r>
            <a:r>
              <a:rPr lang="es-ES_tradnl" sz="2400" b="1" i="1" dirty="0">
                <a:latin typeface="Arial" charset="0"/>
              </a:rPr>
              <a:t> </a:t>
            </a:r>
            <a:r>
              <a:rPr lang="es-ES_tradnl" sz="2400" b="1" i="1" dirty="0">
                <a:latin typeface="Arial" charset="0"/>
                <a:sym typeface="Wingdings 3" pitchFamily="18" charset="2"/>
              </a:rPr>
              <a:t> </a:t>
            </a:r>
            <a:r>
              <a:rPr lang="es-ES_tradnl" sz="2400" b="1" i="1" dirty="0">
                <a:solidFill>
                  <a:schemeClr val="accent2"/>
                </a:solidFill>
                <a:effectLst>
                  <a:outerShdw blurRad="38100" dist="38100" dir="2700000" algn="tl">
                    <a:srgbClr val="000000"/>
                  </a:outerShdw>
                </a:effectLst>
                <a:latin typeface="Arial" charset="0"/>
                <a:sym typeface="Wingdings 3" pitchFamily="18" charset="2"/>
              </a:rPr>
              <a:t>Destino Inalcanzable</a:t>
            </a:r>
            <a:r>
              <a:rPr lang="es-ES_tradnl" sz="2400" b="1" i="1" dirty="0">
                <a:latin typeface="Arial" charset="0"/>
                <a:sym typeface="Wingdings 3" pitchFamily="18" charset="2"/>
              </a:rPr>
              <a:t>.</a:t>
            </a:r>
          </a:p>
          <a:p>
            <a:pPr>
              <a:defRPr/>
            </a:pPr>
            <a:r>
              <a:rPr lang="es-ES_tradnl" sz="2800" b="1" i="1" dirty="0" err="1">
                <a:latin typeface="Arial" charset="0"/>
              </a:rPr>
              <a:t>Redirect</a:t>
            </a:r>
            <a:r>
              <a:rPr lang="es-ES_tradnl" sz="2800" b="1" i="1" dirty="0">
                <a:latin typeface="Arial" charset="0"/>
              </a:rPr>
              <a:t> </a:t>
            </a:r>
            <a:r>
              <a:rPr lang="es-ES_tradnl" sz="2800" b="1" i="1" dirty="0">
                <a:latin typeface="Arial" charset="0"/>
                <a:sym typeface="Wingdings 3" pitchFamily="18" charset="2"/>
              </a:rPr>
              <a:t> </a:t>
            </a:r>
            <a:r>
              <a:rPr lang="es-ES_tradnl" sz="2800" b="1" i="1" dirty="0">
                <a:solidFill>
                  <a:schemeClr val="accent2"/>
                </a:solidFill>
                <a:effectLst>
                  <a:outerShdw blurRad="38100" dist="38100" dir="2700000" algn="tl">
                    <a:srgbClr val="000000"/>
                  </a:outerShdw>
                </a:effectLst>
                <a:latin typeface="Arial" charset="0"/>
                <a:sym typeface="Wingdings 3" pitchFamily="18" charset="2"/>
              </a:rPr>
              <a:t>Redirigir</a:t>
            </a:r>
            <a:r>
              <a:rPr lang="es-ES_tradnl" sz="2800" b="1" i="1" dirty="0">
                <a:effectLst>
                  <a:outerShdw blurRad="38100" dist="38100" dir="2700000" algn="tl">
                    <a:srgbClr val="FFFFFF"/>
                  </a:outerShdw>
                </a:effectLst>
                <a:latin typeface="Arial" charset="0"/>
                <a:sym typeface="Wingdings 3" pitchFamily="18" charset="2"/>
              </a:rPr>
              <a:t> </a:t>
            </a:r>
            <a:r>
              <a:rPr lang="es-ES_tradnl" sz="2800" b="1" i="1" dirty="0">
                <a:latin typeface="Arial" charset="0"/>
                <a:sym typeface="Wingdings 3" pitchFamily="18" charset="2"/>
              </a:rPr>
              <a:t>(Cambio de Ruta).</a:t>
            </a:r>
          </a:p>
          <a:p>
            <a:pPr>
              <a:defRPr/>
            </a:pPr>
            <a:r>
              <a:rPr lang="es-ES_tradnl" sz="2800" b="1" i="1" dirty="0" err="1">
                <a:latin typeface="Arial" charset="0"/>
                <a:sym typeface="Wingdings 3" pitchFamily="18" charset="2"/>
              </a:rPr>
              <a:t>Fragmentation</a:t>
            </a:r>
            <a:r>
              <a:rPr lang="es-ES_tradnl" sz="2800" b="1" i="1" dirty="0">
                <a:latin typeface="Arial" charset="0"/>
                <a:sym typeface="Wingdings 3" pitchFamily="18" charset="2"/>
              </a:rPr>
              <a:t> </a:t>
            </a:r>
            <a:r>
              <a:rPr lang="es-ES_tradnl" sz="2800" b="1" i="1" dirty="0" err="1">
                <a:latin typeface="Arial" charset="0"/>
                <a:sym typeface="Wingdings 3" pitchFamily="18" charset="2"/>
              </a:rPr>
              <a:t>Requiered</a:t>
            </a:r>
            <a:r>
              <a:rPr lang="es-ES_tradnl" sz="2400" b="1" i="1" dirty="0">
                <a:latin typeface="Arial" charset="0"/>
                <a:sym typeface="Wingdings 3" pitchFamily="18" charset="2"/>
              </a:rPr>
              <a:t>  </a:t>
            </a:r>
            <a:r>
              <a:rPr lang="es-ES_tradnl" sz="2000" b="1" i="1" dirty="0">
                <a:solidFill>
                  <a:schemeClr val="accent2"/>
                </a:solidFill>
                <a:effectLst>
                  <a:outerShdw blurRad="38100" dist="38100" dir="2700000" algn="tl">
                    <a:srgbClr val="000000"/>
                  </a:outerShdw>
                </a:effectLst>
                <a:latin typeface="Arial" charset="0"/>
                <a:sym typeface="Wingdings 3" pitchFamily="18" charset="2"/>
              </a:rPr>
              <a:t>Fragmentación Requerida</a:t>
            </a:r>
            <a:r>
              <a:rPr lang="es-ES_tradnl" sz="2000" b="1" i="1" dirty="0">
                <a:latin typeface="Arial" charset="0"/>
                <a:sym typeface="Wingdings 3" pitchFamily="18" charset="2"/>
              </a:rPr>
              <a:t> 	Depende de la MTU </a:t>
            </a:r>
            <a:endParaRPr lang="es-ES_tradnl" sz="2000" b="1" i="1" dirty="0">
              <a:latin typeface="Arial" charset="0"/>
            </a:endParaRPr>
          </a:p>
          <a:p>
            <a:pPr lvl="1">
              <a:buFontTx/>
              <a:buNone/>
              <a:defRPr/>
            </a:pPr>
            <a:r>
              <a:rPr lang="es-ES_tradnl" sz="2000" b="1" i="1" dirty="0">
                <a:latin typeface="Arial" charset="0"/>
              </a:rPr>
              <a:t>MTU </a:t>
            </a:r>
            <a:r>
              <a:rPr lang="es-ES_tradnl" sz="2000" b="1" i="1" dirty="0">
                <a:latin typeface="Arial" charset="0"/>
                <a:sym typeface="Wingdings 3" pitchFamily="18" charset="2"/>
              </a:rPr>
              <a:t> Cantidad máxima transportable por paquetes en la red.</a:t>
            </a:r>
          </a:p>
          <a:p>
            <a:pPr>
              <a:defRPr/>
            </a:pPr>
            <a:endParaRPr lang="es-E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9906"/>
                                        </p:tgtEl>
                                        <p:attrNameLst>
                                          <p:attrName>style.visibility</p:attrName>
                                        </p:attrNameLst>
                                      </p:cBhvr>
                                      <p:to>
                                        <p:strVal val="visible"/>
                                      </p:to>
                                    </p:set>
                                    <p:animEffect transition="in" filter="circle(in)">
                                      <p:cBhvr>
                                        <p:cTn id="7" dur="2000"/>
                                        <p:tgtEl>
                                          <p:spTgt spid="37990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79907">
                                            <p:bg/>
                                          </p:spTgt>
                                        </p:tgtEl>
                                        <p:attrNameLst>
                                          <p:attrName>style.visibility</p:attrName>
                                        </p:attrNameLst>
                                      </p:cBhvr>
                                      <p:to>
                                        <p:strVal val="visible"/>
                                      </p:to>
                                    </p:set>
                                    <p:animEffect transition="in" filter="circle(in)">
                                      <p:cBhvr>
                                        <p:cTn id="12" dur="2000"/>
                                        <p:tgtEl>
                                          <p:spTgt spid="37990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79907">
                                            <p:txEl>
                                              <p:pRg st="0" end="0"/>
                                            </p:txEl>
                                          </p:spTgt>
                                        </p:tgtEl>
                                        <p:attrNameLst>
                                          <p:attrName>style.visibility</p:attrName>
                                        </p:attrNameLst>
                                      </p:cBhvr>
                                      <p:to>
                                        <p:strVal val="visible"/>
                                      </p:to>
                                    </p:set>
                                    <p:animEffect transition="in" filter="circle(in)">
                                      <p:cBhvr>
                                        <p:cTn id="17" dur="2000"/>
                                        <p:tgtEl>
                                          <p:spTgt spid="379907">
                                            <p:txEl>
                                              <p:pRg st="0" end="0"/>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79907">
                                            <p:txEl>
                                              <p:pRg st="1" end="1"/>
                                            </p:txEl>
                                          </p:spTgt>
                                        </p:tgtEl>
                                        <p:attrNameLst>
                                          <p:attrName>style.visibility</p:attrName>
                                        </p:attrNameLst>
                                      </p:cBhvr>
                                      <p:to>
                                        <p:strVal val="visible"/>
                                      </p:to>
                                    </p:set>
                                    <p:animEffect transition="in" filter="circle(in)">
                                      <p:cBhvr>
                                        <p:cTn id="20" dur="2000"/>
                                        <p:tgtEl>
                                          <p:spTgt spid="37990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79907">
                                            <p:txEl>
                                              <p:pRg st="2" end="2"/>
                                            </p:txEl>
                                          </p:spTgt>
                                        </p:tgtEl>
                                        <p:attrNameLst>
                                          <p:attrName>style.visibility</p:attrName>
                                        </p:attrNameLst>
                                      </p:cBhvr>
                                      <p:to>
                                        <p:strVal val="visible"/>
                                      </p:to>
                                    </p:set>
                                    <p:animEffect transition="in" filter="circle(in)">
                                      <p:cBhvr>
                                        <p:cTn id="25" dur="2000"/>
                                        <p:tgtEl>
                                          <p:spTgt spid="37990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79907">
                                            <p:txEl>
                                              <p:pRg st="3" end="3"/>
                                            </p:txEl>
                                          </p:spTgt>
                                        </p:tgtEl>
                                        <p:attrNameLst>
                                          <p:attrName>style.visibility</p:attrName>
                                        </p:attrNameLst>
                                      </p:cBhvr>
                                      <p:to>
                                        <p:strVal val="visible"/>
                                      </p:to>
                                    </p:set>
                                    <p:animEffect transition="in" filter="circle(in)">
                                      <p:cBhvr>
                                        <p:cTn id="30" dur="2000"/>
                                        <p:tgtEl>
                                          <p:spTgt spid="37990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79907">
                                            <p:txEl>
                                              <p:pRg st="4" end="4"/>
                                            </p:txEl>
                                          </p:spTgt>
                                        </p:tgtEl>
                                        <p:attrNameLst>
                                          <p:attrName>style.visibility</p:attrName>
                                        </p:attrNameLst>
                                      </p:cBhvr>
                                      <p:to>
                                        <p:strVal val="visible"/>
                                      </p:to>
                                    </p:set>
                                    <p:animEffect transition="in" filter="circle(in)">
                                      <p:cBhvr>
                                        <p:cTn id="35" dur="2000"/>
                                        <p:tgtEl>
                                          <p:spTgt spid="379907">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379907">
                                            <p:txEl>
                                              <p:pRg st="5" end="5"/>
                                            </p:txEl>
                                          </p:spTgt>
                                        </p:tgtEl>
                                        <p:attrNameLst>
                                          <p:attrName>style.visibility</p:attrName>
                                        </p:attrNameLst>
                                      </p:cBhvr>
                                      <p:to>
                                        <p:strVal val="visible"/>
                                      </p:to>
                                    </p:set>
                                    <p:animEffect transition="in" filter="circle(in)">
                                      <p:cBhvr>
                                        <p:cTn id="40" dur="2000"/>
                                        <p:tgtEl>
                                          <p:spTgt spid="379907">
                                            <p:txEl>
                                              <p:pRg st="5" end="5"/>
                                            </p:txEl>
                                          </p:spTgt>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79907">
                                            <p:txEl>
                                              <p:pRg st="6" end="6"/>
                                            </p:txEl>
                                          </p:spTgt>
                                        </p:tgtEl>
                                        <p:attrNameLst>
                                          <p:attrName>style.visibility</p:attrName>
                                        </p:attrNameLst>
                                      </p:cBhvr>
                                      <p:to>
                                        <p:strVal val="visible"/>
                                      </p:to>
                                    </p:set>
                                    <p:animEffect transition="in" filter="circle(in)">
                                      <p:cBhvr>
                                        <p:cTn id="43" dur="2000"/>
                                        <p:tgtEl>
                                          <p:spTgt spid="379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6" grpId="0" animBg="1"/>
      <p:bldP spid="379907"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7" name="Rectangle 3"/>
          <p:cNvSpPr>
            <a:spLocks noGrp="1" noChangeArrowheads="1"/>
          </p:cNvSpPr>
          <p:nvPr>
            <p:ph type="subTitle" idx="1"/>
          </p:nvPr>
        </p:nvSpPr>
        <p:spPr>
          <a:xfrm>
            <a:off x="1066800" y="1828800"/>
            <a:ext cx="7239000" cy="3184525"/>
          </a:xfrm>
          <a:solidFill>
            <a:schemeClr val="accent2">
              <a:lumMod val="20000"/>
              <a:lumOff val="80000"/>
            </a:schemeClr>
          </a:solidFill>
          <a:ln w="76200">
            <a:solidFill>
              <a:schemeClr val="accent2"/>
            </a:solidFill>
          </a:ln>
        </p:spPr>
        <p:txBody>
          <a:bodyPr/>
          <a:lstStyle/>
          <a:p>
            <a:r>
              <a:rPr lang="es-ES_tradnl" sz="6600" b="1" i="1">
                <a:solidFill>
                  <a:schemeClr val="accent2">
                    <a:lumMod val="75000"/>
                  </a:schemeClr>
                </a:solidFill>
                <a:effectLst>
                  <a:outerShdw blurRad="38100" dist="38100" dir="2700000" algn="tl">
                    <a:srgbClr val="000000"/>
                  </a:outerShdw>
                </a:effectLst>
                <a:latin typeface="Arial" charset="0"/>
              </a:rPr>
              <a:t>Protocolos de Monitorización </a:t>
            </a:r>
          </a:p>
          <a:p>
            <a:r>
              <a:rPr lang="es-MX" sz="5400" b="1" i="1">
                <a:solidFill>
                  <a:schemeClr val="accent2">
                    <a:lumMod val="75000"/>
                  </a:schemeClr>
                </a:solidFill>
                <a:effectLst>
                  <a:outerShdw blurRad="38100" dist="38100" dir="2700000" algn="tl">
                    <a:srgbClr val="FFFFFF"/>
                  </a:outerShdw>
                </a:effectLst>
                <a:latin typeface="Arial" charset="0"/>
              </a:rPr>
              <a:t>SNMP</a:t>
            </a:r>
            <a:endParaRPr lang="es-AR" sz="5400" b="1" i="1">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0147">
                                            <p:bg/>
                                          </p:spTgt>
                                        </p:tgtEl>
                                        <p:attrNameLst>
                                          <p:attrName>style.visibility</p:attrName>
                                        </p:attrNameLst>
                                      </p:cBhvr>
                                      <p:to>
                                        <p:strVal val="visible"/>
                                      </p:to>
                                    </p:set>
                                    <p:animEffect transition="in" filter="fade">
                                      <p:cBhvr>
                                        <p:cTn id="7" dur="500"/>
                                        <p:tgtEl>
                                          <p:spTgt spid="39014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0147">
                                            <p:txEl>
                                              <p:pRg st="0" end="0"/>
                                            </p:txEl>
                                          </p:spTgt>
                                        </p:tgtEl>
                                        <p:attrNameLst>
                                          <p:attrName>style.visibility</p:attrName>
                                        </p:attrNameLst>
                                      </p:cBhvr>
                                      <p:to>
                                        <p:strVal val="visible"/>
                                      </p:to>
                                    </p:set>
                                    <p:animEffect transition="in" filter="fade">
                                      <p:cBhvr>
                                        <p:cTn id="12" dur="500"/>
                                        <p:tgtEl>
                                          <p:spTgt spid="3901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0147">
                                            <p:txEl>
                                              <p:pRg st="1" end="1"/>
                                            </p:txEl>
                                          </p:spTgt>
                                        </p:tgtEl>
                                        <p:attrNameLst>
                                          <p:attrName>style.visibility</p:attrName>
                                        </p:attrNameLst>
                                      </p:cBhvr>
                                      <p:to>
                                        <p:strVal val="visible"/>
                                      </p:to>
                                    </p:set>
                                    <p:animEffect transition="in" filter="fade">
                                      <p:cBhvr>
                                        <p:cTn id="17" dur="500"/>
                                        <p:tgtEl>
                                          <p:spTgt spid="390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7"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813290" y="692696"/>
            <a:ext cx="8064011" cy="2736304"/>
          </a:xfrm>
          <a:solidFill>
            <a:schemeClr val="accent2">
              <a:lumMod val="20000"/>
              <a:lumOff val="80000"/>
            </a:schemeClr>
          </a:solidFill>
          <a:ln w="76200" cap="flat" algn="ctr">
            <a:solidFill>
              <a:schemeClr val="accent2"/>
            </a:solidFill>
          </a:ln>
        </p:spPr>
        <p:txBody>
          <a:bodyPr anchor="t"/>
          <a:lstStyle/>
          <a:p>
            <a:pPr>
              <a:spcBef>
                <a:spcPct val="20000"/>
              </a:spcBef>
            </a:pPr>
            <a:r>
              <a:rPr lang="es-AR" sz="4800" b="1" i="1" u="sng" dirty="0">
                <a:solidFill>
                  <a:srgbClr val="333399"/>
                </a:solidFill>
                <a:latin typeface="Arial" charset="0"/>
              </a:rPr>
              <a:t>Tecnología de Redes 2634</a:t>
            </a:r>
            <a:br>
              <a:rPr lang="es-AR" sz="4800" b="1" i="1" u="sng" dirty="0">
                <a:solidFill>
                  <a:srgbClr val="333399"/>
                </a:solidFill>
                <a:latin typeface="Arial" charset="0"/>
              </a:rPr>
            </a:br>
            <a:r>
              <a:rPr lang="es-AR" sz="4000" b="1" i="1" u="sng" dirty="0">
                <a:solidFill>
                  <a:srgbClr val="333399"/>
                </a:solidFill>
                <a:latin typeface="Arial" charset="0"/>
              </a:rPr>
              <a:t>Introducción a las Comunicaciones 3007</a:t>
            </a:r>
          </a:p>
        </p:txBody>
      </p:sp>
      <p:sp>
        <p:nvSpPr>
          <p:cNvPr id="249860" name="Rectangle 4"/>
          <p:cNvSpPr>
            <a:spLocks noGrp="1" noChangeArrowheads="1"/>
          </p:cNvSpPr>
          <p:nvPr>
            <p:ph type="subTitle" idx="1"/>
          </p:nvPr>
        </p:nvSpPr>
        <p:spPr>
          <a:xfrm>
            <a:off x="1089801" y="4293096"/>
            <a:ext cx="7510988" cy="1584176"/>
          </a:xfrm>
          <a:solidFill>
            <a:schemeClr val="accent2">
              <a:lumMod val="20000"/>
              <a:lumOff val="80000"/>
            </a:schemeClr>
          </a:solidFill>
          <a:ln w="76200">
            <a:solidFill>
              <a:schemeClr val="accent2"/>
            </a:solidFill>
          </a:ln>
        </p:spPr>
        <p:txBody>
          <a:bodyPr/>
          <a:lstStyle/>
          <a:p>
            <a:r>
              <a:rPr lang="es-ES" sz="4000" b="1" i="1" u="sng" dirty="0">
                <a:solidFill>
                  <a:srgbClr val="333399"/>
                </a:solidFill>
                <a:latin typeface="Arial" charset="0"/>
                <a:ea typeface="+mj-ea"/>
                <a:cs typeface="+mj-cs"/>
              </a:rPr>
              <a:t>TCP/IP Parte 2</a:t>
            </a:r>
            <a:br>
              <a:rPr lang="es-ES" sz="4400" b="1" i="1" dirty="0">
                <a:solidFill>
                  <a:srgbClr val="FF9900"/>
                </a:solidFill>
                <a:effectLst>
                  <a:outerShdw blurRad="38100" dist="38100" dir="2700000" algn="tl">
                    <a:srgbClr val="000000"/>
                  </a:outerShdw>
                </a:effectLst>
                <a:latin typeface="Arial" charset="0"/>
              </a:rPr>
            </a:br>
            <a:r>
              <a:rPr lang="es-ES" sz="4400" b="1" i="1" dirty="0">
                <a:solidFill>
                  <a:srgbClr val="FF9900"/>
                </a:solidFill>
                <a:effectLst>
                  <a:outerShdw blurRad="38100" dist="38100" dir="2700000" algn="tl">
                    <a:srgbClr val="000000"/>
                  </a:outerShdw>
                </a:effectLst>
                <a:latin typeface="Arial" charset="0"/>
              </a:rPr>
              <a:t> </a:t>
            </a:r>
            <a:r>
              <a:rPr lang="es-AR" sz="4000" b="1" i="1" u="sng" dirty="0">
                <a:solidFill>
                  <a:srgbClr val="333399"/>
                </a:solidFill>
                <a:latin typeface="Arial" charset="0"/>
              </a:rPr>
              <a:t>2021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685800" y="333375"/>
            <a:ext cx="7772400" cy="1511300"/>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Sistema de Gestión de Red</a:t>
            </a:r>
            <a:br>
              <a:rPr lang="es-ES_tradnl" sz="4000" b="1" i="1">
                <a:solidFill>
                  <a:schemeClr val="accent2">
                    <a:lumMod val="75000"/>
                  </a:schemeClr>
                </a:solidFill>
                <a:effectLst>
                  <a:outerShdw blurRad="38100" dist="38100" dir="2700000" algn="tl">
                    <a:srgbClr val="000000"/>
                  </a:outerShdw>
                </a:effectLst>
                <a:latin typeface="Arial" charset="0"/>
              </a:rPr>
            </a:br>
            <a:r>
              <a:rPr lang="es-ES_tradnl" sz="4000" b="1" i="1">
                <a:solidFill>
                  <a:schemeClr val="accent2">
                    <a:lumMod val="75000"/>
                  </a:schemeClr>
                </a:solidFill>
                <a:effectLst>
                  <a:outerShdw blurRad="38100" dist="38100" dir="2700000" algn="tl">
                    <a:srgbClr val="000000"/>
                  </a:outerShdw>
                </a:effectLst>
                <a:latin typeface="Arial" charset="0"/>
              </a:rPr>
              <a:t>Componentes</a:t>
            </a:r>
            <a:endParaRPr lang="es-AR" sz="4000" b="1" i="1">
              <a:solidFill>
                <a:schemeClr val="accent2">
                  <a:lumMod val="75000"/>
                </a:schemeClr>
              </a:solidFill>
              <a:effectLst>
                <a:outerShdw blurRad="38100" dist="38100" dir="2700000" algn="tl">
                  <a:srgbClr val="000000"/>
                </a:outerShdw>
              </a:effectLst>
              <a:latin typeface="Arial" charset="0"/>
            </a:endParaRPr>
          </a:p>
        </p:txBody>
      </p:sp>
      <p:sp>
        <p:nvSpPr>
          <p:cNvPr id="392195" name="Rectangle 3"/>
          <p:cNvSpPr>
            <a:spLocks noGrp="1" noChangeArrowheads="1"/>
          </p:cNvSpPr>
          <p:nvPr>
            <p:ph type="body" idx="1"/>
          </p:nvPr>
        </p:nvSpPr>
        <p:spPr>
          <a:xfrm>
            <a:off x="304800" y="2133600"/>
            <a:ext cx="8458200" cy="3600450"/>
          </a:xfrm>
          <a:solidFill>
            <a:schemeClr val="accent2">
              <a:lumMod val="20000"/>
              <a:lumOff val="80000"/>
            </a:schemeClr>
          </a:solidFill>
          <a:ln w="76200">
            <a:solidFill>
              <a:schemeClr val="accent2"/>
            </a:solidFill>
          </a:ln>
        </p:spPr>
        <p:txBody>
          <a:bodyPr/>
          <a:lstStyle/>
          <a:p>
            <a:pPr>
              <a:defRPr/>
            </a:pPr>
            <a:r>
              <a:rPr lang="es-MX" sz="4000" b="1" i="1" dirty="0">
                <a:solidFill>
                  <a:schemeClr val="accent2">
                    <a:lumMod val="75000"/>
                  </a:schemeClr>
                </a:solidFill>
                <a:effectLst>
                  <a:outerShdw blurRad="38100" dist="38100" dir="2700000" algn="tl">
                    <a:srgbClr val="FFFFFF"/>
                  </a:outerShdw>
                </a:effectLst>
                <a:latin typeface="Arial" charset="0"/>
              </a:rPr>
              <a:t>Estación de Gestión o Gestor</a:t>
            </a:r>
          </a:p>
          <a:p>
            <a:pPr>
              <a:defRPr/>
            </a:pPr>
            <a:r>
              <a:rPr lang="es-MX" sz="4000" b="1" i="1" dirty="0">
                <a:solidFill>
                  <a:schemeClr val="accent2">
                    <a:lumMod val="75000"/>
                  </a:schemeClr>
                </a:solidFill>
                <a:effectLst>
                  <a:outerShdw blurRad="38100" dist="38100" dir="2700000" algn="tl">
                    <a:srgbClr val="FFFFFF"/>
                  </a:outerShdw>
                </a:effectLst>
                <a:latin typeface="Arial" charset="0"/>
              </a:rPr>
              <a:t>Agente </a:t>
            </a:r>
          </a:p>
          <a:p>
            <a:pPr>
              <a:defRPr/>
            </a:pPr>
            <a:r>
              <a:rPr lang="es-MX" sz="4000" b="1" i="1" dirty="0">
                <a:solidFill>
                  <a:schemeClr val="accent2">
                    <a:lumMod val="75000"/>
                  </a:schemeClr>
                </a:solidFill>
                <a:effectLst>
                  <a:outerShdw blurRad="38100" dist="38100" dir="2700000" algn="tl">
                    <a:srgbClr val="FFFFFF"/>
                  </a:outerShdw>
                </a:effectLst>
                <a:latin typeface="Arial" charset="0"/>
              </a:rPr>
              <a:t>Base de información de gestión</a:t>
            </a:r>
          </a:p>
          <a:p>
            <a:pPr>
              <a:defRPr/>
            </a:pPr>
            <a:r>
              <a:rPr lang="es-MX" sz="4000" b="1" i="1" dirty="0">
                <a:solidFill>
                  <a:schemeClr val="accent2">
                    <a:lumMod val="75000"/>
                  </a:schemeClr>
                </a:solidFill>
                <a:effectLst>
                  <a:outerShdw blurRad="38100" dist="38100" dir="2700000" algn="tl">
                    <a:srgbClr val="FFFFFF"/>
                  </a:outerShdw>
                </a:effectLst>
                <a:latin typeface="Arial" charset="0"/>
              </a:rPr>
              <a:t>Protocolo de Gestión de red</a:t>
            </a:r>
            <a:endParaRPr lang="es-AR" sz="4000" b="1" i="1"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2194"/>
                                        </p:tgtEl>
                                        <p:attrNameLst>
                                          <p:attrName>style.visibility</p:attrName>
                                        </p:attrNameLst>
                                      </p:cBhvr>
                                      <p:to>
                                        <p:strVal val="visible"/>
                                      </p:to>
                                    </p:set>
                                    <p:animEffect transition="in" filter="circle(in)">
                                      <p:cBhvr>
                                        <p:cTn id="7" dur="2000"/>
                                        <p:tgtEl>
                                          <p:spTgt spid="39219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92195">
                                            <p:bg/>
                                          </p:spTgt>
                                        </p:tgtEl>
                                        <p:attrNameLst>
                                          <p:attrName>style.visibility</p:attrName>
                                        </p:attrNameLst>
                                      </p:cBhvr>
                                      <p:to>
                                        <p:strVal val="visible"/>
                                      </p:to>
                                    </p:set>
                                    <p:animEffect transition="in" filter="wipe(down)">
                                      <p:cBhvr>
                                        <p:cTn id="12" dur="580">
                                          <p:stCondLst>
                                            <p:cond delay="0"/>
                                          </p:stCondLst>
                                        </p:cTn>
                                        <p:tgtEl>
                                          <p:spTgt spid="392195">
                                            <p:bg/>
                                          </p:spTgt>
                                        </p:tgtEl>
                                      </p:cBhvr>
                                    </p:animEffect>
                                    <p:anim calcmode="lin" valueType="num">
                                      <p:cBhvr>
                                        <p:cTn id="13" dur="1822" tmFilter="0,0; 0.14,0.36; 0.43,0.73; 0.71,0.91; 1.0,1.0">
                                          <p:stCondLst>
                                            <p:cond delay="0"/>
                                          </p:stCondLst>
                                        </p:cTn>
                                        <p:tgtEl>
                                          <p:spTgt spid="392195">
                                            <p:bg/>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92195">
                                            <p:bg/>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92195">
                                            <p:bg/>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92195">
                                            <p:bg/>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92195">
                                            <p:bg/>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92195">
                                            <p:bg/>
                                          </p:spTgt>
                                        </p:tgtEl>
                                      </p:cBhvr>
                                      <p:to x="100000" y="60000"/>
                                    </p:animScale>
                                    <p:animScale>
                                      <p:cBhvr>
                                        <p:cTn id="19" dur="166" decel="50000">
                                          <p:stCondLst>
                                            <p:cond delay="676"/>
                                          </p:stCondLst>
                                        </p:cTn>
                                        <p:tgtEl>
                                          <p:spTgt spid="392195">
                                            <p:bg/>
                                          </p:spTgt>
                                        </p:tgtEl>
                                      </p:cBhvr>
                                      <p:to x="100000" y="100000"/>
                                    </p:animScale>
                                    <p:animScale>
                                      <p:cBhvr>
                                        <p:cTn id="20" dur="26">
                                          <p:stCondLst>
                                            <p:cond delay="1312"/>
                                          </p:stCondLst>
                                        </p:cTn>
                                        <p:tgtEl>
                                          <p:spTgt spid="392195">
                                            <p:bg/>
                                          </p:spTgt>
                                        </p:tgtEl>
                                      </p:cBhvr>
                                      <p:to x="100000" y="80000"/>
                                    </p:animScale>
                                    <p:animScale>
                                      <p:cBhvr>
                                        <p:cTn id="21" dur="166" decel="50000">
                                          <p:stCondLst>
                                            <p:cond delay="1338"/>
                                          </p:stCondLst>
                                        </p:cTn>
                                        <p:tgtEl>
                                          <p:spTgt spid="392195">
                                            <p:bg/>
                                          </p:spTgt>
                                        </p:tgtEl>
                                      </p:cBhvr>
                                      <p:to x="100000" y="100000"/>
                                    </p:animScale>
                                    <p:animScale>
                                      <p:cBhvr>
                                        <p:cTn id="22" dur="26">
                                          <p:stCondLst>
                                            <p:cond delay="1642"/>
                                          </p:stCondLst>
                                        </p:cTn>
                                        <p:tgtEl>
                                          <p:spTgt spid="392195">
                                            <p:bg/>
                                          </p:spTgt>
                                        </p:tgtEl>
                                      </p:cBhvr>
                                      <p:to x="100000" y="90000"/>
                                    </p:animScale>
                                    <p:animScale>
                                      <p:cBhvr>
                                        <p:cTn id="23" dur="166" decel="50000">
                                          <p:stCondLst>
                                            <p:cond delay="1668"/>
                                          </p:stCondLst>
                                        </p:cTn>
                                        <p:tgtEl>
                                          <p:spTgt spid="392195">
                                            <p:bg/>
                                          </p:spTgt>
                                        </p:tgtEl>
                                      </p:cBhvr>
                                      <p:to x="100000" y="100000"/>
                                    </p:animScale>
                                    <p:animScale>
                                      <p:cBhvr>
                                        <p:cTn id="24" dur="26">
                                          <p:stCondLst>
                                            <p:cond delay="1808"/>
                                          </p:stCondLst>
                                        </p:cTn>
                                        <p:tgtEl>
                                          <p:spTgt spid="392195">
                                            <p:bg/>
                                          </p:spTgt>
                                        </p:tgtEl>
                                      </p:cBhvr>
                                      <p:to x="100000" y="95000"/>
                                    </p:animScale>
                                    <p:animScale>
                                      <p:cBhvr>
                                        <p:cTn id="25" dur="166" decel="50000">
                                          <p:stCondLst>
                                            <p:cond delay="1834"/>
                                          </p:stCondLst>
                                        </p:cTn>
                                        <p:tgtEl>
                                          <p:spTgt spid="392195">
                                            <p:bg/>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92195">
                                            <p:txEl>
                                              <p:pRg st="0" end="0"/>
                                            </p:txEl>
                                          </p:spTgt>
                                        </p:tgtEl>
                                        <p:attrNameLst>
                                          <p:attrName>style.visibility</p:attrName>
                                        </p:attrNameLst>
                                      </p:cBhvr>
                                      <p:to>
                                        <p:strVal val="visible"/>
                                      </p:to>
                                    </p:set>
                                    <p:animEffect transition="in" filter="wipe(down)">
                                      <p:cBhvr>
                                        <p:cTn id="30" dur="580">
                                          <p:stCondLst>
                                            <p:cond delay="0"/>
                                          </p:stCondLst>
                                        </p:cTn>
                                        <p:tgtEl>
                                          <p:spTgt spid="392195">
                                            <p:txEl>
                                              <p:pRg st="0" end="0"/>
                                            </p:txEl>
                                          </p:spTgt>
                                        </p:tgtEl>
                                      </p:cBhvr>
                                    </p:animEffect>
                                    <p:anim calcmode="lin" valueType="num">
                                      <p:cBhvr>
                                        <p:cTn id="31" dur="1822" tmFilter="0,0; 0.14,0.36; 0.43,0.73; 0.71,0.91; 1.0,1.0">
                                          <p:stCondLst>
                                            <p:cond delay="0"/>
                                          </p:stCondLst>
                                        </p:cTn>
                                        <p:tgtEl>
                                          <p:spTgt spid="392195">
                                            <p:txEl>
                                              <p:pRg st="0" end="0"/>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92195">
                                            <p:txEl>
                                              <p:pRg st="0" end="0"/>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92195">
                                            <p:txEl>
                                              <p:pRg st="0" end="0"/>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92195">
                                            <p:txEl>
                                              <p:pRg st="0" end="0"/>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92195">
                                            <p:txEl>
                                              <p:pRg st="0" end="0"/>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92195">
                                            <p:txEl>
                                              <p:pRg st="0" end="0"/>
                                            </p:txEl>
                                          </p:spTgt>
                                        </p:tgtEl>
                                      </p:cBhvr>
                                      <p:to x="100000" y="60000"/>
                                    </p:animScale>
                                    <p:animScale>
                                      <p:cBhvr>
                                        <p:cTn id="37" dur="166" decel="50000">
                                          <p:stCondLst>
                                            <p:cond delay="676"/>
                                          </p:stCondLst>
                                        </p:cTn>
                                        <p:tgtEl>
                                          <p:spTgt spid="392195">
                                            <p:txEl>
                                              <p:pRg st="0" end="0"/>
                                            </p:txEl>
                                          </p:spTgt>
                                        </p:tgtEl>
                                      </p:cBhvr>
                                      <p:to x="100000" y="100000"/>
                                    </p:animScale>
                                    <p:animScale>
                                      <p:cBhvr>
                                        <p:cTn id="38" dur="26">
                                          <p:stCondLst>
                                            <p:cond delay="1312"/>
                                          </p:stCondLst>
                                        </p:cTn>
                                        <p:tgtEl>
                                          <p:spTgt spid="392195">
                                            <p:txEl>
                                              <p:pRg st="0" end="0"/>
                                            </p:txEl>
                                          </p:spTgt>
                                        </p:tgtEl>
                                      </p:cBhvr>
                                      <p:to x="100000" y="80000"/>
                                    </p:animScale>
                                    <p:animScale>
                                      <p:cBhvr>
                                        <p:cTn id="39" dur="166" decel="50000">
                                          <p:stCondLst>
                                            <p:cond delay="1338"/>
                                          </p:stCondLst>
                                        </p:cTn>
                                        <p:tgtEl>
                                          <p:spTgt spid="392195">
                                            <p:txEl>
                                              <p:pRg st="0" end="0"/>
                                            </p:txEl>
                                          </p:spTgt>
                                        </p:tgtEl>
                                      </p:cBhvr>
                                      <p:to x="100000" y="100000"/>
                                    </p:animScale>
                                    <p:animScale>
                                      <p:cBhvr>
                                        <p:cTn id="40" dur="26">
                                          <p:stCondLst>
                                            <p:cond delay="1642"/>
                                          </p:stCondLst>
                                        </p:cTn>
                                        <p:tgtEl>
                                          <p:spTgt spid="392195">
                                            <p:txEl>
                                              <p:pRg st="0" end="0"/>
                                            </p:txEl>
                                          </p:spTgt>
                                        </p:tgtEl>
                                      </p:cBhvr>
                                      <p:to x="100000" y="90000"/>
                                    </p:animScale>
                                    <p:animScale>
                                      <p:cBhvr>
                                        <p:cTn id="41" dur="166" decel="50000">
                                          <p:stCondLst>
                                            <p:cond delay="1668"/>
                                          </p:stCondLst>
                                        </p:cTn>
                                        <p:tgtEl>
                                          <p:spTgt spid="392195">
                                            <p:txEl>
                                              <p:pRg st="0" end="0"/>
                                            </p:txEl>
                                          </p:spTgt>
                                        </p:tgtEl>
                                      </p:cBhvr>
                                      <p:to x="100000" y="100000"/>
                                    </p:animScale>
                                    <p:animScale>
                                      <p:cBhvr>
                                        <p:cTn id="42" dur="26">
                                          <p:stCondLst>
                                            <p:cond delay="1808"/>
                                          </p:stCondLst>
                                        </p:cTn>
                                        <p:tgtEl>
                                          <p:spTgt spid="392195">
                                            <p:txEl>
                                              <p:pRg st="0" end="0"/>
                                            </p:txEl>
                                          </p:spTgt>
                                        </p:tgtEl>
                                      </p:cBhvr>
                                      <p:to x="100000" y="95000"/>
                                    </p:animScale>
                                    <p:animScale>
                                      <p:cBhvr>
                                        <p:cTn id="43" dur="166" decel="50000">
                                          <p:stCondLst>
                                            <p:cond delay="1834"/>
                                          </p:stCondLst>
                                        </p:cTn>
                                        <p:tgtEl>
                                          <p:spTgt spid="392195">
                                            <p:txEl>
                                              <p:pRg st="0" end="0"/>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92195">
                                            <p:txEl>
                                              <p:pRg st="1" end="1"/>
                                            </p:txEl>
                                          </p:spTgt>
                                        </p:tgtEl>
                                        <p:attrNameLst>
                                          <p:attrName>style.visibility</p:attrName>
                                        </p:attrNameLst>
                                      </p:cBhvr>
                                      <p:to>
                                        <p:strVal val="visible"/>
                                      </p:to>
                                    </p:set>
                                    <p:animEffect transition="in" filter="wipe(down)">
                                      <p:cBhvr>
                                        <p:cTn id="48" dur="580">
                                          <p:stCondLst>
                                            <p:cond delay="0"/>
                                          </p:stCondLst>
                                        </p:cTn>
                                        <p:tgtEl>
                                          <p:spTgt spid="392195">
                                            <p:txEl>
                                              <p:pRg st="1" end="1"/>
                                            </p:txEl>
                                          </p:spTgt>
                                        </p:tgtEl>
                                      </p:cBhvr>
                                    </p:animEffect>
                                    <p:anim calcmode="lin" valueType="num">
                                      <p:cBhvr>
                                        <p:cTn id="49" dur="1822" tmFilter="0,0; 0.14,0.36; 0.43,0.73; 0.71,0.91; 1.0,1.0">
                                          <p:stCondLst>
                                            <p:cond delay="0"/>
                                          </p:stCondLst>
                                        </p:cTn>
                                        <p:tgtEl>
                                          <p:spTgt spid="392195">
                                            <p:txEl>
                                              <p:pRg st="1" end="1"/>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92195">
                                            <p:txEl>
                                              <p:pRg st="1" end="1"/>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92195">
                                            <p:txEl>
                                              <p:pRg st="1" end="1"/>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92195">
                                            <p:txEl>
                                              <p:pRg st="1" end="1"/>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92195">
                                            <p:txEl>
                                              <p:pRg st="1" end="1"/>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92195">
                                            <p:txEl>
                                              <p:pRg st="1" end="1"/>
                                            </p:txEl>
                                          </p:spTgt>
                                        </p:tgtEl>
                                      </p:cBhvr>
                                      <p:to x="100000" y="60000"/>
                                    </p:animScale>
                                    <p:animScale>
                                      <p:cBhvr>
                                        <p:cTn id="55" dur="166" decel="50000">
                                          <p:stCondLst>
                                            <p:cond delay="676"/>
                                          </p:stCondLst>
                                        </p:cTn>
                                        <p:tgtEl>
                                          <p:spTgt spid="392195">
                                            <p:txEl>
                                              <p:pRg st="1" end="1"/>
                                            </p:txEl>
                                          </p:spTgt>
                                        </p:tgtEl>
                                      </p:cBhvr>
                                      <p:to x="100000" y="100000"/>
                                    </p:animScale>
                                    <p:animScale>
                                      <p:cBhvr>
                                        <p:cTn id="56" dur="26">
                                          <p:stCondLst>
                                            <p:cond delay="1312"/>
                                          </p:stCondLst>
                                        </p:cTn>
                                        <p:tgtEl>
                                          <p:spTgt spid="392195">
                                            <p:txEl>
                                              <p:pRg st="1" end="1"/>
                                            </p:txEl>
                                          </p:spTgt>
                                        </p:tgtEl>
                                      </p:cBhvr>
                                      <p:to x="100000" y="80000"/>
                                    </p:animScale>
                                    <p:animScale>
                                      <p:cBhvr>
                                        <p:cTn id="57" dur="166" decel="50000">
                                          <p:stCondLst>
                                            <p:cond delay="1338"/>
                                          </p:stCondLst>
                                        </p:cTn>
                                        <p:tgtEl>
                                          <p:spTgt spid="392195">
                                            <p:txEl>
                                              <p:pRg st="1" end="1"/>
                                            </p:txEl>
                                          </p:spTgt>
                                        </p:tgtEl>
                                      </p:cBhvr>
                                      <p:to x="100000" y="100000"/>
                                    </p:animScale>
                                    <p:animScale>
                                      <p:cBhvr>
                                        <p:cTn id="58" dur="26">
                                          <p:stCondLst>
                                            <p:cond delay="1642"/>
                                          </p:stCondLst>
                                        </p:cTn>
                                        <p:tgtEl>
                                          <p:spTgt spid="392195">
                                            <p:txEl>
                                              <p:pRg st="1" end="1"/>
                                            </p:txEl>
                                          </p:spTgt>
                                        </p:tgtEl>
                                      </p:cBhvr>
                                      <p:to x="100000" y="90000"/>
                                    </p:animScale>
                                    <p:animScale>
                                      <p:cBhvr>
                                        <p:cTn id="59" dur="166" decel="50000">
                                          <p:stCondLst>
                                            <p:cond delay="1668"/>
                                          </p:stCondLst>
                                        </p:cTn>
                                        <p:tgtEl>
                                          <p:spTgt spid="392195">
                                            <p:txEl>
                                              <p:pRg st="1" end="1"/>
                                            </p:txEl>
                                          </p:spTgt>
                                        </p:tgtEl>
                                      </p:cBhvr>
                                      <p:to x="100000" y="100000"/>
                                    </p:animScale>
                                    <p:animScale>
                                      <p:cBhvr>
                                        <p:cTn id="60" dur="26">
                                          <p:stCondLst>
                                            <p:cond delay="1808"/>
                                          </p:stCondLst>
                                        </p:cTn>
                                        <p:tgtEl>
                                          <p:spTgt spid="392195">
                                            <p:txEl>
                                              <p:pRg st="1" end="1"/>
                                            </p:txEl>
                                          </p:spTgt>
                                        </p:tgtEl>
                                      </p:cBhvr>
                                      <p:to x="100000" y="95000"/>
                                    </p:animScale>
                                    <p:animScale>
                                      <p:cBhvr>
                                        <p:cTn id="61" dur="166" decel="50000">
                                          <p:stCondLst>
                                            <p:cond delay="1834"/>
                                          </p:stCondLst>
                                        </p:cTn>
                                        <p:tgtEl>
                                          <p:spTgt spid="392195">
                                            <p:txEl>
                                              <p:pRg st="1" end="1"/>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392195">
                                            <p:txEl>
                                              <p:pRg st="2" end="2"/>
                                            </p:txEl>
                                          </p:spTgt>
                                        </p:tgtEl>
                                        <p:attrNameLst>
                                          <p:attrName>style.visibility</p:attrName>
                                        </p:attrNameLst>
                                      </p:cBhvr>
                                      <p:to>
                                        <p:strVal val="visible"/>
                                      </p:to>
                                    </p:set>
                                    <p:animEffect transition="in" filter="wipe(down)">
                                      <p:cBhvr>
                                        <p:cTn id="66" dur="580">
                                          <p:stCondLst>
                                            <p:cond delay="0"/>
                                          </p:stCondLst>
                                        </p:cTn>
                                        <p:tgtEl>
                                          <p:spTgt spid="392195">
                                            <p:txEl>
                                              <p:pRg st="2" end="2"/>
                                            </p:txEl>
                                          </p:spTgt>
                                        </p:tgtEl>
                                      </p:cBhvr>
                                    </p:animEffect>
                                    <p:anim calcmode="lin" valueType="num">
                                      <p:cBhvr>
                                        <p:cTn id="67" dur="1822" tmFilter="0,0; 0.14,0.36; 0.43,0.73; 0.71,0.91; 1.0,1.0">
                                          <p:stCondLst>
                                            <p:cond delay="0"/>
                                          </p:stCondLst>
                                        </p:cTn>
                                        <p:tgtEl>
                                          <p:spTgt spid="392195">
                                            <p:txEl>
                                              <p:pRg st="2" end="2"/>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92195">
                                            <p:txEl>
                                              <p:pRg st="2" end="2"/>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92195">
                                            <p:txEl>
                                              <p:pRg st="2" end="2"/>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92195">
                                            <p:txEl>
                                              <p:pRg st="2" end="2"/>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92195">
                                            <p:txEl>
                                              <p:pRg st="2" end="2"/>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392195">
                                            <p:txEl>
                                              <p:pRg st="2" end="2"/>
                                            </p:txEl>
                                          </p:spTgt>
                                        </p:tgtEl>
                                      </p:cBhvr>
                                      <p:to x="100000" y="60000"/>
                                    </p:animScale>
                                    <p:animScale>
                                      <p:cBhvr>
                                        <p:cTn id="73" dur="166" decel="50000">
                                          <p:stCondLst>
                                            <p:cond delay="676"/>
                                          </p:stCondLst>
                                        </p:cTn>
                                        <p:tgtEl>
                                          <p:spTgt spid="392195">
                                            <p:txEl>
                                              <p:pRg st="2" end="2"/>
                                            </p:txEl>
                                          </p:spTgt>
                                        </p:tgtEl>
                                      </p:cBhvr>
                                      <p:to x="100000" y="100000"/>
                                    </p:animScale>
                                    <p:animScale>
                                      <p:cBhvr>
                                        <p:cTn id="74" dur="26">
                                          <p:stCondLst>
                                            <p:cond delay="1312"/>
                                          </p:stCondLst>
                                        </p:cTn>
                                        <p:tgtEl>
                                          <p:spTgt spid="392195">
                                            <p:txEl>
                                              <p:pRg st="2" end="2"/>
                                            </p:txEl>
                                          </p:spTgt>
                                        </p:tgtEl>
                                      </p:cBhvr>
                                      <p:to x="100000" y="80000"/>
                                    </p:animScale>
                                    <p:animScale>
                                      <p:cBhvr>
                                        <p:cTn id="75" dur="166" decel="50000">
                                          <p:stCondLst>
                                            <p:cond delay="1338"/>
                                          </p:stCondLst>
                                        </p:cTn>
                                        <p:tgtEl>
                                          <p:spTgt spid="392195">
                                            <p:txEl>
                                              <p:pRg st="2" end="2"/>
                                            </p:txEl>
                                          </p:spTgt>
                                        </p:tgtEl>
                                      </p:cBhvr>
                                      <p:to x="100000" y="100000"/>
                                    </p:animScale>
                                    <p:animScale>
                                      <p:cBhvr>
                                        <p:cTn id="76" dur="26">
                                          <p:stCondLst>
                                            <p:cond delay="1642"/>
                                          </p:stCondLst>
                                        </p:cTn>
                                        <p:tgtEl>
                                          <p:spTgt spid="392195">
                                            <p:txEl>
                                              <p:pRg st="2" end="2"/>
                                            </p:txEl>
                                          </p:spTgt>
                                        </p:tgtEl>
                                      </p:cBhvr>
                                      <p:to x="100000" y="90000"/>
                                    </p:animScale>
                                    <p:animScale>
                                      <p:cBhvr>
                                        <p:cTn id="77" dur="166" decel="50000">
                                          <p:stCondLst>
                                            <p:cond delay="1668"/>
                                          </p:stCondLst>
                                        </p:cTn>
                                        <p:tgtEl>
                                          <p:spTgt spid="392195">
                                            <p:txEl>
                                              <p:pRg st="2" end="2"/>
                                            </p:txEl>
                                          </p:spTgt>
                                        </p:tgtEl>
                                      </p:cBhvr>
                                      <p:to x="100000" y="100000"/>
                                    </p:animScale>
                                    <p:animScale>
                                      <p:cBhvr>
                                        <p:cTn id="78" dur="26">
                                          <p:stCondLst>
                                            <p:cond delay="1808"/>
                                          </p:stCondLst>
                                        </p:cTn>
                                        <p:tgtEl>
                                          <p:spTgt spid="392195">
                                            <p:txEl>
                                              <p:pRg st="2" end="2"/>
                                            </p:txEl>
                                          </p:spTgt>
                                        </p:tgtEl>
                                      </p:cBhvr>
                                      <p:to x="100000" y="95000"/>
                                    </p:animScale>
                                    <p:animScale>
                                      <p:cBhvr>
                                        <p:cTn id="79" dur="166" decel="50000">
                                          <p:stCondLst>
                                            <p:cond delay="1834"/>
                                          </p:stCondLst>
                                        </p:cTn>
                                        <p:tgtEl>
                                          <p:spTgt spid="392195">
                                            <p:txEl>
                                              <p:pRg st="2" end="2"/>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392195">
                                            <p:txEl>
                                              <p:pRg st="3" end="3"/>
                                            </p:txEl>
                                          </p:spTgt>
                                        </p:tgtEl>
                                        <p:attrNameLst>
                                          <p:attrName>style.visibility</p:attrName>
                                        </p:attrNameLst>
                                      </p:cBhvr>
                                      <p:to>
                                        <p:strVal val="visible"/>
                                      </p:to>
                                    </p:set>
                                    <p:animEffect transition="in" filter="wipe(down)">
                                      <p:cBhvr>
                                        <p:cTn id="84" dur="580">
                                          <p:stCondLst>
                                            <p:cond delay="0"/>
                                          </p:stCondLst>
                                        </p:cTn>
                                        <p:tgtEl>
                                          <p:spTgt spid="392195">
                                            <p:txEl>
                                              <p:pRg st="3" end="3"/>
                                            </p:txEl>
                                          </p:spTgt>
                                        </p:tgtEl>
                                      </p:cBhvr>
                                    </p:animEffect>
                                    <p:anim calcmode="lin" valueType="num">
                                      <p:cBhvr>
                                        <p:cTn id="85" dur="1822" tmFilter="0,0; 0.14,0.36; 0.43,0.73; 0.71,0.91; 1.0,1.0">
                                          <p:stCondLst>
                                            <p:cond delay="0"/>
                                          </p:stCondLst>
                                        </p:cTn>
                                        <p:tgtEl>
                                          <p:spTgt spid="392195">
                                            <p:txEl>
                                              <p:pRg st="3" end="3"/>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392195">
                                            <p:txEl>
                                              <p:pRg st="3" end="3"/>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392195">
                                            <p:txEl>
                                              <p:pRg st="3" end="3"/>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392195">
                                            <p:txEl>
                                              <p:pRg st="3" end="3"/>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392195">
                                            <p:txEl>
                                              <p:pRg st="3" end="3"/>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392195">
                                            <p:txEl>
                                              <p:pRg st="3" end="3"/>
                                            </p:txEl>
                                          </p:spTgt>
                                        </p:tgtEl>
                                      </p:cBhvr>
                                      <p:to x="100000" y="60000"/>
                                    </p:animScale>
                                    <p:animScale>
                                      <p:cBhvr>
                                        <p:cTn id="91" dur="166" decel="50000">
                                          <p:stCondLst>
                                            <p:cond delay="676"/>
                                          </p:stCondLst>
                                        </p:cTn>
                                        <p:tgtEl>
                                          <p:spTgt spid="392195">
                                            <p:txEl>
                                              <p:pRg st="3" end="3"/>
                                            </p:txEl>
                                          </p:spTgt>
                                        </p:tgtEl>
                                      </p:cBhvr>
                                      <p:to x="100000" y="100000"/>
                                    </p:animScale>
                                    <p:animScale>
                                      <p:cBhvr>
                                        <p:cTn id="92" dur="26">
                                          <p:stCondLst>
                                            <p:cond delay="1312"/>
                                          </p:stCondLst>
                                        </p:cTn>
                                        <p:tgtEl>
                                          <p:spTgt spid="392195">
                                            <p:txEl>
                                              <p:pRg st="3" end="3"/>
                                            </p:txEl>
                                          </p:spTgt>
                                        </p:tgtEl>
                                      </p:cBhvr>
                                      <p:to x="100000" y="80000"/>
                                    </p:animScale>
                                    <p:animScale>
                                      <p:cBhvr>
                                        <p:cTn id="93" dur="166" decel="50000">
                                          <p:stCondLst>
                                            <p:cond delay="1338"/>
                                          </p:stCondLst>
                                        </p:cTn>
                                        <p:tgtEl>
                                          <p:spTgt spid="392195">
                                            <p:txEl>
                                              <p:pRg st="3" end="3"/>
                                            </p:txEl>
                                          </p:spTgt>
                                        </p:tgtEl>
                                      </p:cBhvr>
                                      <p:to x="100000" y="100000"/>
                                    </p:animScale>
                                    <p:animScale>
                                      <p:cBhvr>
                                        <p:cTn id="94" dur="26">
                                          <p:stCondLst>
                                            <p:cond delay="1642"/>
                                          </p:stCondLst>
                                        </p:cTn>
                                        <p:tgtEl>
                                          <p:spTgt spid="392195">
                                            <p:txEl>
                                              <p:pRg st="3" end="3"/>
                                            </p:txEl>
                                          </p:spTgt>
                                        </p:tgtEl>
                                      </p:cBhvr>
                                      <p:to x="100000" y="90000"/>
                                    </p:animScale>
                                    <p:animScale>
                                      <p:cBhvr>
                                        <p:cTn id="95" dur="166" decel="50000">
                                          <p:stCondLst>
                                            <p:cond delay="1668"/>
                                          </p:stCondLst>
                                        </p:cTn>
                                        <p:tgtEl>
                                          <p:spTgt spid="392195">
                                            <p:txEl>
                                              <p:pRg st="3" end="3"/>
                                            </p:txEl>
                                          </p:spTgt>
                                        </p:tgtEl>
                                      </p:cBhvr>
                                      <p:to x="100000" y="100000"/>
                                    </p:animScale>
                                    <p:animScale>
                                      <p:cBhvr>
                                        <p:cTn id="96" dur="26">
                                          <p:stCondLst>
                                            <p:cond delay="1808"/>
                                          </p:stCondLst>
                                        </p:cTn>
                                        <p:tgtEl>
                                          <p:spTgt spid="392195">
                                            <p:txEl>
                                              <p:pRg st="3" end="3"/>
                                            </p:txEl>
                                          </p:spTgt>
                                        </p:tgtEl>
                                      </p:cBhvr>
                                      <p:to x="100000" y="95000"/>
                                    </p:animScale>
                                    <p:animScale>
                                      <p:cBhvr>
                                        <p:cTn id="97" dur="166" decel="50000">
                                          <p:stCondLst>
                                            <p:cond delay="1834"/>
                                          </p:stCondLst>
                                        </p:cTn>
                                        <p:tgtEl>
                                          <p:spTgt spid="392195">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animBg="1"/>
      <p:bldP spid="392195"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685800" y="0"/>
            <a:ext cx="7772400" cy="1143000"/>
          </a:xfrm>
          <a:solidFill>
            <a:schemeClr val="accent2">
              <a:lumMod val="20000"/>
              <a:lumOff val="80000"/>
            </a:schemeClr>
          </a:solidFill>
          <a:ln w="76200" cap="flat" algn="ctr">
            <a:solidFill>
              <a:schemeClr val="accent2"/>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Sistema de Gestión de Red</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a:solidFill>
                  <a:schemeClr val="accent2">
                    <a:lumMod val="75000"/>
                  </a:schemeClr>
                </a:solidFill>
                <a:effectLst>
                  <a:outerShdw blurRad="38100" dist="38100" dir="2700000" algn="tl">
                    <a:srgbClr val="000000"/>
                  </a:outerShdw>
                </a:effectLst>
                <a:latin typeface="Arial" charset="0"/>
              </a:rPr>
              <a:t>Estación de Gestión </a:t>
            </a:r>
            <a:endParaRPr lang="es-AR" sz="4000" b="1" i="1" dirty="0">
              <a:solidFill>
                <a:schemeClr val="accent2">
                  <a:lumMod val="75000"/>
                </a:schemeClr>
              </a:solidFill>
              <a:effectLst>
                <a:outerShdw blurRad="38100" dist="38100" dir="2700000" algn="tl">
                  <a:srgbClr val="000000"/>
                </a:outerShdw>
              </a:effectLst>
              <a:latin typeface="Arial" charset="0"/>
            </a:endParaRPr>
          </a:p>
        </p:txBody>
      </p:sp>
      <p:sp>
        <p:nvSpPr>
          <p:cNvPr id="393219" name="Rectangle 3"/>
          <p:cNvSpPr>
            <a:spLocks noGrp="1" noChangeArrowheads="1"/>
          </p:cNvSpPr>
          <p:nvPr>
            <p:ph type="body" idx="1"/>
          </p:nvPr>
        </p:nvSpPr>
        <p:spPr>
          <a:xfrm>
            <a:off x="304800" y="1219200"/>
            <a:ext cx="8458200" cy="4876800"/>
          </a:xfrm>
          <a:solidFill>
            <a:schemeClr val="accent2">
              <a:lumMod val="20000"/>
              <a:lumOff val="80000"/>
            </a:schemeClr>
          </a:solidFill>
          <a:ln w="76200">
            <a:solidFill>
              <a:schemeClr val="accent2"/>
            </a:solidFill>
          </a:ln>
        </p:spPr>
        <p:txBody>
          <a:bodyPr/>
          <a:lstStyle/>
          <a:p>
            <a:pPr algn="just"/>
            <a:r>
              <a:rPr lang="es-MX" b="1" i="1" dirty="0">
                <a:solidFill>
                  <a:schemeClr val="accent2">
                    <a:lumMod val="75000"/>
                  </a:schemeClr>
                </a:solidFill>
                <a:effectLst>
                  <a:outerShdw blurRad="38100" dist="38100" dir="2700000" algn="tl">
                    <a:srgbClr val="FFFFFF"/>
                  </a:outerShdw>
                </a:effectLst>
                <a:latin typeface="Arial" charset="0"/>
              </a:rPr>
              <a:t>Aplicaciones de Gestión para análisis de datos, recuperación de fallos, etc.</a:t>
            </a:r>
          </a:p>
          <a:p>
            <a:pPr algn="just"/>
            <a:r>
              <a:rPr lang="es-MX" b="1" i="1" dirty="0">
                <a:solidFill>
                  <a:schemeClr val="accent2">
                    <a:lumMod val="75000"/>
                  </a:schemeClr>
                </a:solidFill>
                <a:effectLst>
                  <a:outerShdw blurRad="38100" dist="38100" dir="2700000" algn="tl">
                    <a:srgbClr val="FFFFFF"/>
                  </a:outerShdw>
                </a:effectLst>
                <a:latin typeface="Arial" charset="0"/>
              </a:rPr>
              <a:t>Interfaz para monitorizar y controlar la Red.</a:t>
            </a:r>
          </a:p>
          <a:p>
            <a:pPr algn="just"/>
            <a:r>
              <a:rPr lang="es-MX" b="1" i="1" dirty="0">
                <a:solidFill>
                  <a:schemeClr val="accent2">
                    <a:lumMod val="75000"/>
                  </a:schemeClr>
                </a:solidFill>
                <a:effectLst>
                  <a:outerShdw blurRad="38100" dist="38100" dir="2700000" algn="tl">
                    <a:srgbClr val="FFFFFF"/>
                  </a:outerShdw>
                </a:effectLst>
                <a:latin typeface="Arial" charset="0"/>
              </a:rPr>
              <a:t> Capacidad de Trasladar los requisitos del gestor de red a la monitorización y control real de los elementos de la Red (Conexiones y Reglas de Seguridad).</a:t>
            </a:r>
          </a:p>
          <a:p>
            <a:pPr algn="just"/>
            <a:r>
              <a:rPr lang="es-MX" b="1" i="1" dirty="0">
                <a:solidFill>
                  <a:schemeClr val="accent2">
                    <a:lumMod val="75000"/>
                  </a:schemeClr>
                </a:solidFill>
                <a:effectLst>
                  <a:outerShdw blurRad="38100" dist="38100" dir="2700000" algn="tl">
                    <a:srgbClr val="FFFFFF"/>
                  </a:outerShdw>
                </a:effectLst>
                <a:latin typeface="Arial" charset="0"/>
              </a:rPr>
              <a:t>Base de datos de gestión (MIB)</a:t>
            </a:r>
            <a:endParaRPr lang="es-AR" sz="4000" b="1" i="1"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3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93219">
                                            <p:bg/>
                                          </p:spTgt>
                                        </p:tgtEl>
                                        <p:attrNameLst>
                                          <p:attrName>style.visibility</p:attrName>
                                        </p:attrNameLst>
                                      </p:cBhvr>
                                      <p:to>
                                        <p:strVal val="visible"/>
                                      </p:to>
                                    </p:set>
                                    <p:animEffect transition="in" filter="circle(in)">
                                      <p:cBhvr>
                                        <p:cTn id="11" dur="2000"/>
                                        <p:tgtEl>
                                          <p:spTgt spid="393219">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93219">
                                            <p:txEl>
                                              <p:pRg st="0" end="0"/>
                                            </p:txEl>
                                          </p:spTgt>
                                        </p:tgtEl>
                                        <p:attrNameLst>
                                          <p:attrName>style.visibility</p:attrName>
                                        </p:attrNameLst>
                                      </p:cBhvr>
                                      <p:to>
                                        <p:strVal val="visible"/>
                                      </p:to>
                                    </p:set>
                                    <p:animEffect transition="in" filter="circle(in)">
                                      <p:cBhvr>
                                        <p:cTn id="16" dur="2000"/>
                                        <p:tgtEl>
                                          <p:spTgt spid="39321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393219">
                                            <p:txEl>
                                              <p:pRg st="1" end="1"/>
                                            </p:txEl>
                                          </p:spTgt>
                                        </p:tgtEl>
                                        <p:attrNameLst>
                                          <p:attrName>style.visibility</p:attrName>
                                        </p:attrNameLst>
                                      </p:cBhvr>
                                      <p:to>
                                        <p:strVal val="visible"/>
                                      </p:to>
                                    </p:set>
                                    <p:animEffect transition="in" filter="circle(in)">
                                      <p:cBhvr>
                                        <p:cTn id="21" dur="2000"/>
                                        <p:tgtEl>
                                          <p:spTgt spid="39321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393219">
                                            <p:txEl>
                                              <p:pRg st="2" end="2"/>
                                            </p:txEl>
                                          </p:spTgt>
                                        </p:tgtEl>
                                        <p:attrNameLst>
                                          <p:attrName>style.visibility</p:attrName>
                                        </p:attrNameLst>
                                      </p:cBhvr>
                                      <p:to>
                                        <p:strVal val="visible"/>
                                      </p:to>
                                    </p:set>
                                    <p:animEffect transition="in" filter="circle(in)">
                                      <p:cBhvr>
                                        <p:cTn id="26" dur="2000"/>
                                        <p:tgtEl>
                                          <p:spTgt spid="393219">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393219">
                                            <p:txEl>
                                              <p:pRg st="3" end="3"/>
                                            </p:txEl>
                                          </p:spTgt>
                                        </p:tgtEl>
                                        <p:attrNameLst>
                                          <p:attrName>style.visibility</p:attrName>
                                        </p:attrNameLst>
                                      </p:cBhvr>
                                      <p:to>
                                        <p:strVal val="visible"/>
                                      </p:to>
                                    </p:set>
                                    <p:animEffect transition="in" filter="circle(in)">
                                      <p:cBhvr>
                                        <p:cTn id="31" dur="2000"/>
                                        <p:tgtEl>
                                          <p:spTgt spid="393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8" grpId="0" animBg="1"/>
      <p:bldP spid="393219"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685800" y="0"/>
            <a:ext cx="7772400" cy="1143000"/>
          </a:xfrm>
          <a:solidFill>
            <a:schemeClr val="accent2">
              <a:lumMod val="20000"/>
              <a:lumOff val="80000"/>
            </a:schemeClr>
          </a:solidFill>
          <a:ln w="76200" cap="flat" algn="ctr">
            <a:solidFill>
              <a:schemeClr val="accent2"/>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Sistema de Gestión de Red</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a:solidFill>
                  <a:schemeClr val="accent2">
                    <a:lumMod val="75000"/>
                  </a:schemeClr>
                </a:solidFill>
                <a:effectLst>
                  <a:outerShdw blurRad="38100" dist="38100" dir="2700000" algn="tl">
                    <a:srgbClr val="000000"/>
                  </a:outerShdw>
                </a:effectLst>
                <a:latin typeface="Arial" charset="0"/>
              </a:rPr>
              <a:t>Agente </a:t>
            </a:r>
            <a:endParaRPr lang="es-AR" sz="4000" b="1" i="1" dirty="0">
              <a:solidFill>
                <a:schemeClr val="accent2">
                  <a:lumMod val="75000"/>
                </a:schemeClr>
              </a:solidFill>
              <a:effectLst>
                <a:outerShdw blurRad="38100" dist="38100" dir="2700000" algn="tl">
                  <a:srgbClr val="000000"/>
                </a:outerShdw>
              </a:effectLst>
              <a:latin typeface="Arial" charset="0"/>
            </a:endParaRPr>
          </a:p>
        </p:txBody>
      </p:sp>
      <p:sp>
        <p:nvSpPr>
          <p:cNvPr id="394243" name="Rectangle 3"/>
          <p:cNvSpPr>
            <a:spLocks noGrp="1" noChangeArrowheads="1"/>
          </p:cNvSpPr>
          <p:nvPr>
            <p:ph type="body" idx="1"/>
          </p:nvPr>
        </p:nvSpPr>
        <p:spPr>
          <a:xfrm>
            <a:off x="395288" y="1412875"/>
            <a:ext cx="8458200" cy="4876800"/>
          </a:xfrm>
          <a:solidFill>
            <a:schemeClr val="accent2">
              <a:lumMod val="20000"/>
              <a:lumOff val="80000"/>
            </a:schemeClr>
          </a:solidFill>
          <a:ln w="76200">
            <a:solidFill>
              <a:schemeClr val="accent2"/>
            </a:solidFill>
          </a:ln>
        </p:spPr>
        <p:txBody>
          <a:bodyPr/>
          <a:lstStyle/>
          <a:p>
            <a:pPr>
              <a:defRPr/>
            </a:pPr>
            <a:r>
              <a:rPr lang="es-MX" b="1" i="1">
                <a:solidFill>
                  <a:schemeClr val="accent2">
                    <a:lumMod val="75000"/>
                  </a:schemeClr>
                </a:solidFill>
                <a:effectLst>
                  <a:outerShdw blurRad="38100" dist="38100" dir="2700000" algn="tl">
                    <a:srgbClr val="FFFFFF"/>
                  </a:outerShdw>
                </a:effectLst>
                <a:latin typeface="Arial" charset="0"/>
              </a:rPr>
              <a:t>Elemento Activo que responde a las solicitudes de gestión del sistema.</a:t>
            </a:r>
          </a:p>
          <a:p>
            <a:pPr>
              <a:defRPr/>
            </a:pPr>
            <a:r>
              <a:rPr lang="es-MX" b="1" i="1">
                <a:solidFill>
                  <a:schemeClr val="accent2">
                    <a:lumMod val="75000"/>
                  </a:schemeClr>
                </a:solidFill>
                <a:effectLst>
                  <a:outerShdw blurRad="38100" dist="38100" dir="2700000" algn="tl">
                    <a:srgbClr val="FFFFFF"/>
                  </a:outerShdw>
                </a:effectLst>
                <a:latin typeface="Arial" charset="0"/>
              </a:rPr>
              <a:t>Devuelve la información en forma asíncrona a la RED.</a:t>
            </a:r>
          </a:p>
          <a:p>
            <a:pPr>
              <a:defRPr/>
            </a:pPr>
            <a:r>
              <a:rPr lang="es-MX" b="1" i="1">
                <a:solidFill>
                  <a:schemeClr val="accent2">
                    <a:lumMod val="75000"/>
                  </a:schemeClr>
                </a:solidFill>
                <a:effectLst>
                  <a:outerShdw blurRad="38100" dist="38100" dir="2700000" algn="tl">
                    <a:srgbClr val="FFFFFF"/>
                  </a:outerShdw>
                </a:effectLst>
                <a:latin typeface="Arial" charset="0"/>
              </a:rPr>
              <a:t>Plataformas Claves : </a:t>
            </a:r>
          </a:p>
          <a:p>
            <a:pPr lvl="1">
              <a:defRPr/>
            </a:pPr>
            <a:r>
              <a:rPr lang="es-MX" b="1" i="1">
                <a:solidFill>
                  <a:schemeClr val="accent2">
                    <a:lumMod val="75000"/>
                  </a:schemeClr>
                </a:solidFill>
                <a:effectLst>
                  <a:outerShdw blurRad="38100" dist="38100" dir="2700000" algn="tl">
                    <a:srgbClr val="FFFFFF"/>
                  </a:outerShdw>
                </a:effectLst>
                <a:latin typeface="Arial" charset="0"/>
              </a:rPr>
              <a:t>Switches </a:t>
            </a:r>
          </a:p>
          <a:p>
            <a:pPr lvl="1">
              <a:defRPr/>
            </a:pPr>
            <a:r>
              <a:rPr lang="es-MX" b="1" i="1">
                <a:solidFill>
                  <a:schemeClr val="accent2">
                    <a:lumMod val="75000"/>
                  </a:schemeClr>
                </a:solidFill>
                <a:effectLst>
                  <a:outerShdw blurRad="38100" dist="38100" dir="2700000" algn="tl">
                    <a:srgbClr val="FFFFFF"/>
                  </a:outerShdw>
                </a:effectLst>
                <a:latin typeface="Arial" charset="0"/>
              </a:rPr>
              <a:t>Hubs </a:t>
            </a:r>
          </a:p>
          <a:p>
            <a:pPr lvl="1">
              <a:defRPr/>
            </a:pPr>
            <a:r>
              <a:rPr lang="es-MX" b="1" i="1">
                <a:solidFill>
                  <a:schemeClr val="accent2">
                    <a:lumMod val="75000"/>
                  </a:schemeClr>
                </a:solidFill>
                <a:effectLst>
                  <a:outerShdw blurRad="38100" dist="38100" dir="2700000" algn="tl">
                    <a:srgbClr val="FFFFFF"/>
                  </a:outerShdw>
                </a:effectLst>
                <a:latin typeface="Arial" charset="0"/>
              </a:rPr>
              <a:t>Routers</a:t>
            </a:r>
          </a:p>
          <a:p>
            <a:pPr lvl="1">
              <a:defRPr/>
            </a:pPr>
            <a:r>
              <a:rPr lang="es-MX" b="1" i="1">
                <a:solidFill>
                  <a:schemeClr val="accent2">
                    <a:lumMod val="75000"/>
                  </a:schemeClr>
                </a:solidFill>
                <a:effectLst>
                  <a:outerShdw blurRad="38100" dist="38100" dir="2700000" algn="tl">
                    <a:srgbClr val="FFFFFF"/>
                  </a:outerShdw>
                </a:effectLst>
                <a:latin typeface="Arial" charset="0"/>
              </a:rPr>
              <a:t>Bridges</a:t>
            </a:r>
            <a:endParaRPr lang="es-AR" sz="3600" b="1" i="1">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4242"/>
                                        </p:tgtEl>
                                        <p:attrNameLst>
                                          <p:attrName>style.visibility</p:attrName>
                                        </p:attrNameLst>
                                      </p:cBhvr>
                                      <p:to>
                                        <p:strVal val="visible"/>
                                      </p:to>
                                    </p:set>
                                    <p:anim calcmode="lin" valueType="num">
                                      <p:cBhvr additive="base">
                                        <p:cTn id="7" dur="500" fill="hold"/>
                                        <p:tgtEl>
                                          <p:spTgt spid="394242"/>
                                        </p:tgtEl>
                                        <p:attrNameLst>
                                          <p:attrName>ppt_x</p:attrName>
                                        </p:attrNameLst>
                                      </p:cBhvr>
                                      <p:tavLst>
                                        <p:tav tm="0">
                                          <p:val>
                                            <p:strVal val="#ppt_x"/>
                                          </p:val>
                                        </p:tav>
                                        <p:tav tm="100000">
                                          <p:val>
                                            <p:strVal val="#ppt_x"/>
                                          </p:val>
                                        </p:tav>
                                      </p:tavLst>
                                    </p:anim>
                                    <p:anim calcmode="lin" valueType="num">
                                      <p:cBhvr additive="base">
                                        <p:cTn id="8" dur="500" fill="hold"/>
                                        <p:tgtEl>
                                          <p:spTgt spid="394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94243">
                                            <p:bg/>
                                          </p:spTgt>
                                        </p:tgtEl>
                                        <p:attrNameLst>
                                          <p:attrName>style.visibility</p:attrName>
                                        </p:attrNameLst>
                                      </p:cBhvr>
                                      <p:to>
                                        <p:strVal val="visible"/>
                                      </p:to>
                                    </p:set>
                                    <p:animEffect transition="in" filter="circle(in)">
                                      <p:cBhvr>
                                        <p:cTn id="13" dur="2000"/>
                                        <p:tgtEl>
                                          <p:spTgt spid="394243">
                                            <p:bg/>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94243">
                                            <p:txEl>
                                              <p:pRg st="0" end="0"/>
                                            </p:txEl>
                                          </p:spTgt>
                                        </p:tgtEl>
                                        <p:attrNameLst>
                                          <p:attrName>style.visibility</p:attrName>
                                        </p:attrNameLst>
                                      </p:cBhvr>
                                      <p:to>
                                        <p:strVal val="visible"/>
                                      </p:to>
                                    </p:set>
                                    <p:animEffect transition="in" filter="circle(in)">
                                      <p:cBhvr>
                                        <p:cTn id="18" dur="2000"/>
                                        <p:tgtEl>
                                          <p:spTgt spid="39424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94243">
                                            <p:txEl>
                                              <p:pRg st="1" end="1"/>
                                            </p:txEl>
                                          </p:spTgt>
                                        </p:tgtEl>
                                        <p:attrNameLst>
                                          <p:attrName>style.visibility</p:attrName>
                                        </p:attrNameLst>
                                      </p:cBhvr>
                                      <p:to>
                                        <p:strVal val="visible"/>
                                      </p:to>
                                    </p:set>
                                    <p:animEffect transition="in" filter="circle(in)">
                                      <p:cBhvr>
                                        <p:cTn id="23" dur="2000"/>
                                        <p:tgtEl>
                                          <p:spTgt spid="39424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394243">
                                            <p:txEl>
                                              <p:pRg st="2" end="2"/>
                                            </p:txEl>
                                          </p:spTgt>
                                        </p:tgtEl>
                                        <p:attrNameLst>
                                          <p:attrName>style.visibility</p:attrName>
                                        </p:attrNameLst>
                                      </p:cBhvr>
                                      <p:to>
                                        <p:strVal val="visible"/>
                                      </p:to>
                                    </p:set>
                                    <p:animEffect transition="in" filter="circle(in)">
                                      <p:cBhvr>
                                        <p:cTn id="28" dur="2000"/>
                                        <p:tgtEl>
                                          <p:spTgt spid="394243">
                                            <p:txEl>
                                              <p:pRg st="2" end="2"/>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94243">
                                            <p:txEl>
                                              <p:pRg st="3" end="3"/>
                                            </p:txEl>
                                          </p:spTgt>
                                        </p:tgtEl>
                                        <p:attrNameLst>
                                          <p:attrName>style.visibility</p:attrName>
                                        </p:attrNameLst>
                                      </p:cBhvr>
                                      <p:to>
                                        <p:strVal val="visible"/>
                                      </p:to>
                                    </p:set>
                                    <p:animEffect transition="in" filter="circle(in)">
                                      <p:cBhvr>
                                        <p:cTn id="31" dur="2000"/>
                                        <p:tgtEl>
                                          <p:spTgt spid="394243">
                                            <p:txEl>
                                              <p:pRg st="3" end="3"/>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94243">
                                            <p:txEl>
                                              <p:pRg st="4" end="4"/>
                                            </p:txEl>
                                          </p:spTgt>
                                        </p:tgtEl>
                                        <p:attrNameLst>
                                          <p:attrName>style.visibility</p:attrName>
                                        </p:attrNameLst>
                                      </p:cBhvr>
                                      <p:to>
                                        <p:strVal val="visible"/>
                                      </p:to>
                                    </p:set>
                                    <p:animEffect transition="in" filter="circle(in)">
                                      <p:cBhvr>
                                        <p:cTn id="34" dur="2000"/>
                                        <p:tgtEl>
                                          <p:spTgt spid="394243">
                                            <p:txEl>
                                              <p:pRg st="4" end="4"/>
                                            </p:txEl>
                                          </p:spTgt>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94243">
                                            <p:txEl>
                                              <p:pRg st="5" end="5"/>
                                            </p:txEl>
                                          </p:spTgt>
                                        </p:tgtEl>
                                        <p:attrNameLst>
                                          <p:attrName>style.visibility</p:attrName>
                                        </p:attrNameLst>
                                      </p:cBhvr>
                                      <p:to>
                                        <p:strVal val="visible"/>
                                      </p:to>
                                    </p:set>
                                    <p:animEffect transition="in" filter="circle(in)">
                                      <p:cBhvr>
                                        <p:cTn id="37" dur="2000"/>
                                        <p:tgtEl>
                                          <p:spTgt spid="394243">
                                            <p:txEl>
                                              <p:pRg st="5" end="5"/>
                                            </p:txEl>
                                          </p:spTgt>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94243">
                                            <p:txEl>
                                              <p:pRg st="6" end="6"/>
                                            </p:txEl>
                                          </p:spTgt>
                                        </p:tgtEl>
                                        <p:attrNameLst>
                                          <p:attrName>style.visibility</p:attrName>
                                        </p:attrNameLst>
                                      </p:cBhvr>
                                      <p:to>
                                        <p:strVal val="visible"/>
                                      </p:to>
                                    </p:set>
                                    <p:animEffect transition="in" filter="circle(in)">
                                      <p:cBhvr>
                                        <p:cTn id="40" dur="2000"/>
                                        <p:tgtEl>
                                          <p:spTgt spid="394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2" grpId="0" animBg="1"/>
      <p:bldP spid="394243"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381000" y="381000"/>
            <a:ext cx="8458200" cy="1143000"/>
          </a:xfrm>
          <a:solidFill>
            <a:schemeClr val="accent2">
              <a:lumMod val="20000"/>
              <a:lumOff val="80000"/>
            </a:schemeClr>
          </a:solidFill>
          <a:ln w="76200" cap="flat" algn="ctr">
            <a:solidFill>
              <a:schemeClr val="accent2"/>
            </a:solidFill>
          </a:ln>
        </p:spPr>
        <p:txBody>
          <a:bodyPr/>
          <a:lstStyle/>
          <a:p>
            <a:r>
              <a:rPr lang="es-ES_tradnl" sz="3600" b="1" i="1">
                <a:solidFill>
                  <a:schemeClr val="accent2">
                    <a:lumMod val="75000"/>
                  </a:schemeClr>
                </a:solidFill>
                <a:effectLst>
                  <a:outerShdw blurRad="38100" dist="38100" dir="2700000" algn="tl">
                    <a:srgbClr val="000000"/>
                  </a:outerShdw>
                </a:effectLst>
                <a:latin typeface="Arial" charset="0"/>
              </a:rPr>
              <a:t>Protocolo Simple de Gestión de Red</a:t>
            </a:r>
            <a:br>
              <a:rPr lang="es-ES_tradnl" sz="3600" b="1" i="1">
                <a:solidFill>
                  <a:schemeClr val="accent2">
                    <a:lumMod val="75000"/>
                  </a:schemeClr>
                </a:solidFill>
                <a:effectLst>
                  <a:outerShdw blurRad="38100" dist="38100" dir="2700000" algn="tl">
                    <a:srgbClr val="000000"/>
                  </a:outerShdw>
                </a:effectLst>
                <a:latin typeface="Arial" charset="0"/>
              </a:rPr>
            </a:br>
            <a:r>
              <a:rPr lang="es-ES_tradnl" sz="3600" b="1" i="1">
                <a:solidFill>
                  <a:schemeClr val="accent2">
                    <a:lumMod val="75000"/>
                  </a:schemeClr>
                </a:solidFill>
                <a:effectLst>
                  <a:outerShdw blurRad="38100" dist="38100" dir="2700000" algn="tl">
                    <a:srgbClr val="000000"/>
                  </a:outerShdw>
                </a:effectLst>
                <a:latin typeface="Arial" charset="0"/>
              </a:rPr>
              <a:t>SNMP</a:t>
            </a:r>
            <a:endParaRPr lang="es-AR" sz="3600" b="1" i="1">
              <a:solidFill>
                <a:schemeClr val="accent2">
                  <a:lumMod val="75000"/>
                </a:schemeClr>
              </a:solidFill>
              <a:effectLst>
                <a:outerShdw blurRad="38100" dist="38100" dir="2700000" algn="tl">
                  <a:srgbClr val="000000"/>
                </a:outerShdw>
              </a:effectLst>
              <a:latin typeface="Arial" charset="0"/>
            </a:endParaRPr>
          </a:p>
        </p:txBody>
      </p:sp>
      <p:sp>
        <p:nvSpPr>
          <p:cNvPr id="395267" name="Rectangle 3"/>
          <p:cNvSpPr>
            <a:spLocks noGrp="1" noChangeArrowheads="1"/>
          </p:cNvSpPr>
          <p:nvPr>
            <p:ph type="body" idx="1"/>
          </p:nvPr>
        </p:nvSpPr>
        <p:spPr>
          <a:xfrm>
            <a:off x="395288" y="1844675"/>
            <a:ext cx="8458200" cy="4267200"/>
          </a:xfrm>
          <a:solidFill>
            <a:schemeClr val="accent2">
              <a:lumMod val="20000"/>
              <a:lumOff val="80000"/>
            </a:schemeClr>
          </a:solidFill>
          <a:ln w="76200">
            <a:solidFill>
              <a:schemeClr val="accent2"/>
            </a:solidFill>
          </a:ln>
        </p:spPr>
        <p:txBody>
          <a:bodyPr/>
          <a:lstStyle/>
          <a:p>
            <a:r>
              <a:rPr lang="es-MX" sz="5400" b="1" i="1">
                <a:solidFill>
                  <a:schemeClr val="accent2">
                    <a:lumMod val="75000"/>
                  </a:schemeClr>
                </a:solidFill>
                <a:effectLst>
                  <a:outerShdw blurRad="38100" dist="38100" dir="2700000" algn="tl">
                    <a:srgbClr val="FFFFFF"/>
                  </a:outerShdw>
                </a:effectLst>
                <a:latin typeface="Arial" charset="0"/>
              </a:rPr>
              <a:t>SNMP Versión 1 1988</a:t>
            </a:r>
          </a:p>
          <a:p>
            <a:r>
              <a:rPr lang="es-MX" sz="5400" b="1" i="1">
                <a:solidFill>
                  <a:schemeClr val="accent2">
                    <a:lumMod val="75000"/>
                  </a:schemeClr>
                </a:solidFill>
                <a:effectLst>
                  <a:outerShdw blurRad="38100" dist="38100" dir="2700000" algn="tl">
                    <a:srgbClr val="FFFFFF"/>
                  </a:outerShdw>
                </a:effectLst>
                <a:latin typeface="Arial" charset="0"/>
              </a:rPr>
              <a:t>SNMP Versión 2 1996</a:t>
            </a:r>
          </a:p>
          <a:p>
            <a:r>
              <a:rPr lang="es-MX" sz="5400" b="1" i="1">
                <a:solidFill>
                  <a:schemeClr val="accent2">
                    <a:lumMod val="75000"/>
                  </a:schemeClr>
                </a:solidFill>
                <a:effectLst>
                  <a:outerShdw blurRad="38100" dist="38100" dir="2700000" algn="tl">
                    <a:srgbClr val="FFFFFF"/>
                  </a:outerShdw>
                </a:effectLst>
                <a:latin typeface="Arial" charset="0"/>
              </a:rPr>
              <a:t>SNMP Versión 3 1998</a:t>
            </a:r>
            <a:endParaRPr lang="es-AR" sz="5400" b="1" i="1">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5266"/>
                                        </p:tgtEl>
                                        <p:attrNameLst>
                                          <p:attrName>style.visibility</p:attrName>
                                        </p:attrNameLst>
                                      </p:cBhvr>
                                      <p:to>
                                        <p:strVal val="visible"/>
                                      </p:to>
                                    </p:set>
                                    <p:animEffect transition="in" filter="fade">
                                      <p:cBhvr>
                                        <p:cTn id="7" dur="500"/>
                                        <p:tgtEl>
                                          <p:spTgt spid="39526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5267">
                                            <p:bg/>
                                          </p:spTgt>
                                        </p:tgtEl>
                                        <p:attrNameLst>
                                          <p:attrName>style.visibility</p:attrName>
                                        </p:attrNameLst>
                                      </p:cBhvr>
                                      <p:to>
                                        <p:strVal val="visible"/>
                                      </p:to>
                                    </p:set>
                                    <p:animEffect transition="in" filter="circle(in)">
                                      <p:cBhvr>
                                        <p:cTn id="12" dur="2000"/>
                                        <p:tgtEl>
                                          <p:spTgt spid="39526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5267">
                                            <p:txEl>
                                              <p:pRg st="0" end="0"/>
                                            </p:txEl>
                                          </p:spTgt>
                                        </p:tgtEl>
                                        <p:attrNameLst>
                                          <p:attrName>style.visibility</p:attrName>
                                        </p:attrNameLst>
                                      </p:cBhvr>
                                      <p:to>
                                        <p:strVal val="visible"/>
                                      </p:to>
                                    </p:set>
                                    <p:animEffect transition="in" filter="circle(in)">
                                      <p:cBhvr>
                                        <p:cTn id="17" dur="2000"/>
                                        <p:tgtEl>
                                          <p:spTgt spid="39526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95267">
                                            <p:txEl>
                                              <p:pRg st="1" end="1"/>
                                            </p:txEl>
                                          </p:spTgt>
                                        </p:tgtEl>
                                        <p:attrNameLst>
                                          <p:attrName>style.visibility</p:attrName>
                                        </p:attrNameLst>
                                      </p:cBhvr>
                                      <p:to>
                                        <p:strVal val="visible"/>
                                      </p:to>
                                    </p:set>
                                    <p:animEffect transition="in" filter="circle(in)">
                                      <p:cBhvr>
                                        <p:cTn id="22" dur="2000"/>
                                        <p:tgtEl>
                                          <p:spTgt spid="39526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95267">
                                            <p:txEl>
                                              <p:pRg st="2" end="2"/>
                                            </p:txEl>
                                          </p:spTgt>
                                        </p:tgtEl>
                                        <p:attrNameLst>
                                          <p:attrName>style.visibility</p:attrName>
                                        </p:attrNameLst>
                                      </p:cBhvr>
                                      <p:to>
                                        <p:strVal val="visible"/>
                                      </p:to>
                                    </p:set>
                                    <p:animEffect transition="in" filter="circle(in)">
                                      <p:cBhvr>
                                        <p:cTn id="27" dur="2000"/>
                                        <p:tgtEl>
                                          <p:spTgt spid="395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6" grpId="0" animBg="1"/>
      <p:bldP spid="395267"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304800" y="188913"/>
            <a:ext cx="8458200" cy="1335087"/>
          </a:xfrm>
          <a:solidFill>
            <a:schemeClr val="accent2">
              <a:lumMod val="20000"/>
              <a:lumOff val="80000"/>
            </a:schemeClr>
          </a:solidFill>
          <a:ln w="76200" cap="flat" algn="ctr">
            <a:solidFill>
              <a:schemeClr val="accent2"/>
            </a:solidFill>
          </a:ln>
        </p:spPr>
        <p:txBody>
          <a:bodyPr/>
          <a:lstStyle/>
          <a:p>
            <a:r>
              <a:rPr lang="es-ES_tradnl" sz="3600" b="1" i="1">
                <a:solidFill>
                  <a:schemeClr val="accent2">
                    <a:lumMod val="75000"/>
                  </a:schemeClr>
                </a:solidFill>
                <a:effectLst>
                  <a:outerShdw blurRad="38100" dist="38100" dir="2700000" algn="tl">
                    <a:srgbClr val="000000"/>
                  </a:outerShdw>
                </a:effectLst>
                <a:latin typeface="Arial" charset="0"/>
              </a:rPr>
              <a:t>Protocolo Simple de Gestión de Red</a:t>
            </a:r>
            <a:br>
              <a:rPr lang="es-ES_tradnl" sz="3600" b="1" i="1">
                <a:solidFill>
                  <a:schemeClr val="accent2">
                    <a:lumMod val="75000"/>
                  </a:schemeClr>
                </a:solidFill>
                <a:effectLst>
                  <a:outerShdw blurRad="38100" dist="38100" dir="2700000" algn="tl">
                    <a:srgbClr val="000000"/>
                  </a:outerShdw>
                </a:effectLst>
                <a:latin typeface="Arial" charset="0"/>
              </a:rPr>
            </a:br>
            <a:r>
              <a:rPr lang="es-MX" sz="3600" b="1" i="1">
                <a:solidFill>
                  <a:schemeClr val="accent2">
                    <a:lumMod val="75000"/>
                  </a:schemeClr>
                </a:solidFill>
                <a:effectLst>
                  <a:outerShdw blurRad="38100" dist="38100" dir="2700000" algn="tl">
                    <a:srgbClr val="000000"/>
                  </a:outerShdw>
                </a:effectLst>
                <a:latin typeface="Arial" charset="0"/>
              </a:rPr>
              <a:t>SNMP Versión 1 </a:t>
            </a:r>
            <a:endParaRPr lang="es-AR" sz="3600" b="1" i="1">
              <a:solidFill>
                <a:schemeClr val="accent2">
                  <a:lumMod val="75000"/>
                </a:schemeClr>
              </a:solidFill>
              <a:effectLst>
                <a:outerShdw blurRad="38100" dist="38100" dir="2700000" algn="tl">
                  <a:srgbClr val="000000"/>
                </a:outerShdw>
              </a:effectLst>
              <a:latin typeface="Arial" charset="0"/>
            </a:endParaRPr>
          </a:p>
        </p:txBody>
      </p:sp>
      <p:sp>
        <p:nvSpPr>
          <p:cNvPr id="396291" name="Rectangle 3"/>
          <p:cNvSpPr>
            <a:spLocks noGrp="1" noChangeArrowheads="1"/>
          </p:cNvSpPr>
          <p:nvPr>
            <p:ph type="body" idx="1"/>
          </p:nvPr>
        </p:nvSpPr>
        <p:spPr>
          <a:xfrm>
            <a:off x="304800" y="1989138"/>
            <a:ext cx="8443913" cy="3733800"/>
          </a:xfrm>
          <a:solidFill>
            <a:schemeClr val="accent2">
              <a:lumMod val="20000"/>
              <a:lumOff val="80000"/>
            </a:schemeClr>
          </a:solidFill>
          <a:ln w="76200">
            <a:solidFill>
              <a:schemeClr val="accent2"/>
            </a:solidFill>
          </a:ln>
        </p:spPr>
        <p:txBody>
          <a:bodyPr/>
          <a:lstStyle/>
          <a:p>
            <a:pPr>
              <a:defRPr/>
            </a:pPr>
            <a:r>
              <a:rPr lang="es-MX" sz="3600" b="1" i="1">
                <a:solidFill>
                  <a:schemeClr val="accent2">
                    <a:lumMod val="75000"/>
                  </a:schemeClr>
                </a:solidFill>
                <a:effectLst>
                  <a:outerShdw blurRad="38100" dist="38100" dir="2700000" algn="tl">
                    <a:srgbClr val="FFFFFF"/>
                  </a:outerShdw>
                </a:effectLst>
                <a:latin typeface="Arial" charset="0"/>
              </a:rPr>
              <a:t>Gestión de Red a través de MIB.</a:t>
            </a:r>
          </a:p>
          <a:p>
            <a:pPr>
              <a:defRPr/>
            </a:pPr>
            <a:r>
              <a:rPr lang="es-MX" sz="3600" b="1" i="1">
                <a:solidFill>
                  <a:schemeClr val="accent2">
                    <a:lumMod val="75000"/>
                  </a:schemeClr>
                </a:solidFill>
                <a:effectLst>
                  <a:outerShdw blurRad="38100" dist="38100" dir="2700000" algn="tl">
                    <a:srgbClr val="FFFFFF"/>
                  </a:outerShdw>
                </a:effectLst>
                <a:latin typeface="Arial" charset="0"/>
              </a:rPr>
              <a:t>Los fabricantes de componentes permitían el monitoreo simple de funcionamiento.</a:t>
            </a:r>
          </a:p>
          <a:p>
            <a:pPr>
              <a:defRPr/>
            </a:pPr>
            <a:r>
              <a:rPr lang="es-MX" sz="3600" b="1" i="1">
                <a:solidFill>
                  <a:schemeClr val="accent2">
                    <a:lumMod val="75000"/>
                  </a:schemeClr>
                </a:solidFill>
                <a:effectLst>
                  <a:outerShdw blurRad="38100" dist="38100" dir="2700000" algn="tl">
                    <a:srgbClr val="FFFFFF"/>
                  </a:outerShdw>
                </a:effectLst>
                <a:latin typeface="Arial" charset="0"/>
              </a:rPr>
              <a:t>Deficiente en la Información y falta de una herramienta de seguridad.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6290"/>
                                        </p:tgtEl>
                                        <p:attrNameLst>
                                          <p:attrName>style.visibility</p:attrName>
                                        </p:attrNameLst>
                                      </p:cBhvr>
                                      <p:to>
                                        <p:strVal val="visible"/>
                                      </p:to>
                                    </p:set>
                                    <p:animEffect transition="in" filter="fade">
                                      <p:cBhvr>
                                        <p:cTn id="7" dur="500"/>
                                        <p:tgtEl>
                                          <p:spTgt spid="39629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6291">
                                            <p:bg/>
                                          </p:spTgt>
                                        </p:tgtEl>
                                        <p:attrNameLst>
                                          <p:attrName>style.visibility</p:attrName>
                                        </p:attrNameLst>
                                      </p:cBhvr>
                                      <p:to>
                                        <p:strVal val="visible"/>
                                      </p:to>
                                    </p:set>
                                    <p:animEffect transition="in" filter="circle(in)">
                                      <p:cBhvr>
                                        <p:cTn id="12" dur="2000"/>
                                        <p:tgtEl>
                                          <p:spTgt spid="39629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6291">
                                            <p:txEl>
                                              <p:pRg st="0" end="0"/>
                                            </p:txEl>
                                          </p:spTgt>
                                        </p:tgtEl>
                                        <p:attrNameLst>
                                          <p:attrName>style.visibility</p:attrName>
                                        </p:attrNameLst>
                                      </p:cBhvr>
                                      <p:to>
                                        <p:strVal val="visible"/>
                                      </p:to>
                                    </p:set>
                                    <p:animEffect transition="in" filter="circle(in)">
                                      <p:cBhvr>
                                        <p:cTn id="17" dur="2000"/>
                                        <p:tgtEl>
                                          <p:spTgt spid="39629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96291">
                                            <p:txEl>
                                              <p:pRg st="1" end="1"/>
                                            </p:txEl>
                                          </p:spTgt>
                                        </p:tgtEl>
                                        <p:attrNameLst>
                                          <p:attrName>style.visibility</p:attrName>
                                        </p:attrNameLst>
                                      </p:cBhvr>
                                      <p:to>
                                        <p:strVal val="visible"/>
                                      </p:to>
                                    </p:set>
                                    <p:animEffect transition="in" filter="circle(in)">
                                      <p:cBhvr>
                                        <p:cTn id="22" dur="2000"/>
                                        <p:tgtEl>
                                          <p:spTgt spid="39629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96291">
                                            <p:txEl>
                                              <p:pRg st="2" end="2"/>
                                            </p:txEl>
                                          </p:spTgt>
                                        </p:tgtEl>
                                        <p:attrNameLst>
                                          <p:attrName>style.visibility</p:attrName>
                                        </p:attrNameLst>
                                      </p:cBhvr>
                                      <p:to>
                                        <p:strVal val="visible"/>
                                      </p:to>
                                    </p:set>
                                    <p:animEffect transition="in" filter="circle(in)">
                                      <p:cBhvr>
                                        <p:cTn id="27" dur="2000"/>
                                        <p:tgtEl>
                                          <p:spTgt spid="396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0" grpId="0" animBg="1"/>
      <p:bldP spid="396291"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323850" y="188913"/>
            <a:ext cx="8458200" cy="1143000"/>
          </a:xfrm>
          <a:solidFill>
            <a:schemeClr val="accent2">
              <a:lumMod val="20000"/>
              <a:lumOff val="80000"/>
            </a:schemeClr>
          </a:solidFill>
          <a:ln w="76200" cap="flat" algn="ctr">
            <a:solidFill>
              <a:schemeClr val="accent2"/>
            </a:solidFill>
          </a:ln>
        </p:spPr>
        <p:txBody>
          <a:bodyPr/>
          <a:lstStyle/>
          <a:p>
            <a:r>
              <a:rPr lang="es-ES_tradnl" sz="3600" b="1" i="1">
                <a:solidFill>
                  <a:schemeClr val="accent2">
                    <a:lumMod val="75000"/>
                  </a:schemeClr>
                </a:solidFill>
                <a:effectLst>
                  <a:outerShdw blurRad="38100" dist="38100" dir="2700000" algn="tl">
                    <a:srgbClr val="000000"/>
                  </a:outerShdw>
                </a:effectLst>
                <a:latin typeface="Arial" charset="0"/>
              </a:rPr>
              <a:t>Protocolo Simple de Gestión de Red</a:t>
            </a:r>
            <a:br>
              <a:rPr lang="es-ES_tradnl" sz="3600" b="1" i="1">
                <a:solidFill>
                  <a:schemeClr val="accent2">
                    <a:lumMod val="75000"/>
                  </a:schemeClr>
                </a:solidFill>
                <a:effectLst>
                  <a:outerShdw blurRad="38100" dist="38100" dir="2700000" algn="tl">
                    <a:srgbClr val="000000"/>
                  </a:outerShdw>
                </a:effectLst>
                <a:latin typeface="Arial" charset="0"/>
              </a:rPr>
            </a:br>
            <a:r>
              <a:rPr lang="es-MX" sz="3600" b="1" i="1">
                <a:solidFill>
                  <a:schemeClr val="accent2">
                    <a:lumMod val="75000"/>
                  </a:schemeClr>
                </a:solidFill>
                <a:effectLst>
                  <a:outerShdw blurRad="38100" dist="38100" dir="2700000" algn="tl">
                    <a:srgbClr val="000000"/>
                  </a:outerShdw>
                </a:effectLst>
                <a:latin typeface="Arial" charset="0"/>
              </a:rPr>
              <a:t>SNMP Versión 2</a:t>
            </a:r>
            <a:endParaRPr lang="es-AR" sz="3600" b="1" i="1">
              <a:solidFill>
                <a:schemeClr val="accent2">
                  <a:lumMod val="75000"/>
                </a:schemeClr>
              </a:solidFill>
              <a:effectLst>
                <a:outerShdw blurRad="38100" dist="38100" dir="2700000" algn="tl">
                  <a:srgbClr val="000000"/>
                </a:outerShdw>
              </a:effectLst>
              <a:latin typeface="Arial" charset="0"/>
            </a:endParaRPr>
          </a:p>
        </p:txBody>
      </p:sp>
      <p:sp>
        <p:nvSpPr>
          <p:cNvPr id="397315" name="Rectangle 3"/>
          <p:cNvSpPr>
            <a:spLocks noGrp="1" noChangeArrowheads="1"/>
          </p:cNvSpPr>
          <p:nvPr>
            <p:ph type="body" idx="1"/>
          </p:nvPr>
        </p:nvSpPr>
        <p:spPr>
          <a:xfrm>
            <a:off x="323850" y="1557338"/>
            <a:ext cx="8515350" cy="4721225"/>
          </a:xfrm>
          <a:solidFill>
            <a:schemeClr val="accent2">
              <a:lumMod val="20000"/>
              <a:lumOff val="80000"/>
            </a:schemeClr>
          </a:solidFill>
          <a:ln w="76200">
            <a:solidFill>
              <a:schemeClr val="accent2"/>
            </a:solidFill>
          </a:ln>
        </p:spPr>
        <p:txBody>
          <a:bodyPr/>
          <a:lstStyle/>
          <a:p>
            <a:pPr>
              <a:lnSpc>
                <a:spcPct val="90000"/>
              </a:lnSpc>
              <a:defRPr/>
            </a:pPr>
            <a:r>
              <a:rPr lang="es-MX" sz="2800" b="1" i="1" dirty="0">
                <a:effectLst>
                  <a:outerShdw blurRad="38100" dist="38100" dir="2700000" algn="tl">
                    <a:srgbClr val="FFFFFF"/>
                  </a:outerShdw>
                </a:effectLst>
                <a:latin typeface="Arial" charset="0"/>
              </a:rPr>
              <a:t>Gestión de Red a través de una estructura de gestión de información (SMI – Varios MIB).</a:t>
            </a:r>
            <a:r>
              <a:rPr lang="es-MX" sz="2800" b="1" i="1" dirty="0">
                <a:effectLst>
                  <a:outerShdw blurRad="38100" dist="38100" dir="2700000" algn="tl">
                    <a:srgbClr val="FFFFFF"/>
                  </a:outerShdw>
                </a:effectLst>
                <a:latin typeface="Arial" charset="0"/>
                <a:sym typeface="Wingdings 3" pitchFamily="18" charset="2"/>
              </a:rPr>
              <a:t> Gestión Centralizada o Distribuida</a:t>
            </a:r>
            <a:endParaRPr lang="es-MX" sz="2800" b="1" i="1" dirty="0">
              <a:effectLst>
                <a:outerShdw blurRad="38100" dist="38100" dir="2700000" algn="tl">
                  <a:srgbClr val="FFFFFF"/>
                </a:outerShdw>
              </a:effectLst>
              <a:latin typeface="Arial" charset="0"/>
            </a:endParaRPr>
          </a:p>
          <a:p>
            <a:pPr>
              <a:lnSpc>
                <a:spcPct val="90000"/>
              </a:lnSpc>
              <a:defRPr/>
            </a:pPr>
            <a:r>
              <a:rPr lang="es-MX" sz="2400" b="1" i="1" dirty="0">
                <a:effectLst>
                  <a:outerShdw blurRad="38100" dist="38100" dir="2700000" algn="tl">
                    <a:srgbClr val="FFFFFF"/>
                  </a:outerShdw>
                </a:effectLst>
                <a:latin typeface="Arial" charset="0"/>
              </a:rPr>
              <a:t>Gestión Jerarquizada (Superior y Delegado)</a:t>
            </a:r>
          </a:p>
          <a:p>
            <a:pPr>
              <a:lnSpc>
                <a:spcPct val="90000"/>
              </a:lnSpc>
              <a:defRPr/>
            </a:pPr>
            <a:r>
              <a:rPr lang="es-MX" sz="2800" b="1" i="1" dirty="0">
                <a:effectLst>
                  <a:outerShdw blurRad="38100" dist="38100" dir="2700000" algn="tl">
                    <a:srgbClr val="FFFFFF"/>
                  </a:outerShdw>
                </a:effectLst>
                <a:latin typeface="Arial" charset="0"/>
              </a:rPr>
              <a:t>Permite Varias Estaciones (Redundancia)</a:t>
            </a:r>
          </a:p>
          <a:p>
            <a:pPr>
              <a:lnSpc>
                <a:spcPct val="90000"/>
              </a:lnSpc>
              <a:defRPr/>
            </a:pPr>
            <a:r>
              <a:rPr lang="es-MX" sz="2800" b="1" i="1" dirty="0">
                <a:effectLst>
                  <a:outerShdw blurRad="38100" dist="38100" dir="2700000" algn="tl">
                    <a:srgbClr val="FFFFFF"/>
                  </a:outerShdw>
                </a:effectLst>
                <a:latin typeface="Arial" charset="0"/>
              </a:rPr>
              <a:t>Tráfico de Red </a:t>
            </a:r>
          </a:p>
          <a:p>
            <a:pPr>
              <a:lnSpc>
                <a:spcPct val="90000"/>
              </a:lnSpc>
              <a:defRPr/>
            </a:pPr>
            <a:r>
              <a:rPr lang="es-MX" sz="2800" b="1" i="1" dirty="0">
                <a:effectLst>
                  <a:outerShdw blurRad="38100" dist="38100" dir="2700000" algn="tl">
                    <a:srgbClr val="FFFFFF"/>
                  </a:outerShdw>
                </a:effectLst>
                <a:latin typeface="Arial" charset="0"/>
              </a:rPr>
              <a:t>Gestión de Fallos</a:t>
            </a:r>
          </a:p>
          <a:p>
            <a:pPr>
              <a:lnSpc>
                <a:spcPct val="90000"/>
              </a:lnSpc>
              <a:defRPr/>
            </a:pPr>
            <a:r>
              <a:rPr lang="es-MX" sz="2800" b="1" i="1" dirty="0">
                <a:effectLst>
                  <a:outerShdw blurRad="38100" dist="38100" dir="2700000" algn="tl">
                    <a:srgbClr val="FFFFFF"/>
                  </a:outerShdw>
                </a:effectLst>
                <a:latin typeface="Arial" charset="0"/>
              </a:rPr>
              <a:t>Monitorización de Rendimiento</a:t>
            </a:r>
          </a:p>
          <a:p>
            <a:pPr>
              <a:lnSpc>
                <a:spcPct val="90000"/>
              </a:lnSpc>
              <a:defRPr/>
            </a:pPr>
            <a:r>
              <a:rPr lang="es-MX" sz="2800" b="1" i="1" dirty="0">
                <a:effectLst>
                  <a:outerShdw blurRad="38100" dist="38100" dir="2700000" algn="tl">
                    <a:srgbClr val="FFFFFF"/>
                  </a:outerShdw>
                </a:effectLst>
                <a:latin typeface="Arial" charset="0"/>
              </a:rPr>
              <a:t>Contabilización de Tiempo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7314"/>
                                        </p:tgtEl>
                                        <p:attrNameLst>
                                          <p:attrName>style.visibility</p:attrName>
                                        </p:attrNameLst>
                                      </p:cBhvr>
                                      <p:to>
                                        <p:strVal val="visible"/>
                                      </p:to>
                                    </p:set>
                                    <p:animEffect transition="in" filter="fade">
                                      <p:cBhvr>
                                        <p:cTn id="7" dur="500"/>
                                        <p:tgtEl>
                                          <p:spTgt spid="39731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7315">
                                            <p:bg/>
                                          </p:spTgt>
                                        </p:tgtEl>
                                        <p:attrNameLst>
                                          <p:attrName>style.visibility</p:attrName>
                                        </p:attrNameLst>
                                      </p:cBhvr>
                                      <p:to>
                                        <p:strVal val="visible"/>
                                      </p:to>
                                    </p:set>
                                    <p:animEffect transition="in" filter="circle(in)">
                                      <p:cBhvr>
                                        <p:cTn id="12" dur="2000"/>
                                        <p:tgtEl>
                                          <p:spTgt spid="397315">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7315">
                                            <p:txEl>
                                              <p:pRg st="0" end="0"/>
                                            </p:txEl>
                                          </p:spTgt>
                                        </p:tgtEl>
                                        <p:attrNameLst>
                                          <p:attrName>style.visibility</p:attrName>
                                        </p:attrNameLst>
                                      </p:cBhvr>
                                      <p:to>
                                        <p:strVal val="visible"/>
                                      </p:to>
                                    </p:set>
                                    <p:animEffect transition="in" filter="circle(in)">
                                      <p:cBhvr>
                                        <p:cTn id="17" dur="2000"/>
                                        <p:tgtEl>
                                          <p:spTgt spid="3973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97315">
                                            <p:txEl>
                                              <p:pRg st="1" end="1"/>
                                            </p:txEl>
                                          </p:spTgt>
                                        </p:tgtEl>
                                        <p:attrNameLst>
                                          <p:attrName>style.visibility</p:attrName>
                                        </p:attrNameLst>
                                      </p:cBhvr>
                                      <p:to>
                                        <p:strVal val="visible"/>
                                      </p:to>
                                    </p:set>
                                    <p:animEffect transition="in" filter="circle(in)">
                                      <p:cBhvr>
                                        <p:cTn id="22" dur="2000"/>
                                        <p:tgtEl>
                                          <p:spTgt spid="39731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97315">
                                            <p:txEl>
                                              <p:pRg st="2" end="2"/>
                                            </p:txEl>
                                          </p:spTgt>
                                        </p:tgtEl>
                                        <p:attrNameLst>
                                          <p:attrName>style.visibility</p:attrName>
                                        </p:attrNameLst>
                                      </p:cBhvr>
                                      <p:to>
                                        <p:strVal val="visible"/>
                                      </p:to>
                                    </p:set>
                                    <p:animEffect transition="in" filter="circle(in)">
                                      <p:cBhvr>
                                        <p:cTn id="27" dur="2000"/>
                                        <p:tgtEl>
                                          <p:spTgt spid="39731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97315">
                                            <p:txEl>
                                              <p:pRg st="3" end="3"/>
                                            </p:txEl>
                                          </p:spTgt>
                                        </p:tgtEl>
                                        <p:attrNameLst>
                                          <p:attrName>style.visibility</p:attrName>
                                        </p:attrNameLst>
                                      </p:cBhvr>
                                      <p:to>
                                        <p:strVal val="visible"/>
                                      </p:to>
                                    </p:set>
                                    <p:animEffect transition="in" filter="circle(in)">
                                      <p:cBhvr>
                                        <p:cTn id="32" dur="2000"/>
                                        <p:tgtEl>
                                          <p:spTgt spid="39731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97315">
                                            <p:txEl>
                                              <p:pRg st="4" end="4"/>
                                            </p:txEl>
                                          </p:spTgt>
                                        </p:tgtEl>
                                        <p:attrNameLst>
                                          <p:attrName>style.visibility</p:attrName>
                                        </p:attrNameLst>
                                      </p:cBhvr>
                                      <p:to>
                                        <p:strVal val="visible"/>
                                      </p:to>
                                    </p:set>
                                    <p:animEffect transition="in" filter="circle(in)">
                                      <p:cBhvr>
                                        <p:cTn id="37" dur="2000"/>
                                        <p:tgtEl>
                                          <p:spTgt spid="39731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97315">
                                            <p:txEl>
                                              <p:pRg st="5" end="5"/>
                                            </p:txEl>
                                          </p:spTgt>
                                        </p:tgtEl>
                                        <p:attrNameLst>
                                          <p:attrName>style.visibility</p:attrName>
                                        </p:attrNameLst>
                                      </p:cBhvr>
                                      <p:to>
                                        <p:strVal val="visible"/>
                                      </p:to>
                                    </p:set>
                                    <p:animEffect transition="in" filter="circle(in)">
                                      <p:cBhvr>
                                        <p:cTn id="42" dur="2000"/>
                                        <p:tgtEl>
                                          <p:spTgt spid="39731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97315">
                                            <p:txEl>
                                              <p:pRg st="6" end="6"/>
                                            </p:txEl>
                                          </p:spTgt>
                                        </p:tgtEl>
                                        <p:attrNameLst>
                                          <p:attrName>style.visibility</p:attrName>
                                        </p:attrNameLst>
                                      </p:cBhvr>
                                      <p:to>
                                        <p:strVal val="visible"/>
                                      </p:to>
                                    </p:set>
                                    <p:animEffect transition="in" filter="circle(in)">
                                      <p:cBhvr>
                                        <p:cTn id="47" dur="2000"/>
                                        <p:tgtEl>
                                          <p:spTgt spid="397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4" grpId="0" animBg="1"/>
      <p:bldP spid="397315"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250825" y="188913"/>
            <a:ext cx="8458200" cy="1143000"/>
          </a:xfrm>
          <a:solidFill>
            <a:schemeClr val="accent2">
              <a:lumMod val="20000"/>
              <a:lumOff val="80000"/>
            </a:schemeClr>
          </a:solidFill>
          <a:ln w="76200" cap="flat" algn="ctr">
            <a:solidFill>
              <a:schemeClr val="accent2"/>
            </a:solidFill>
          </a:ln>
        </p:spPr>
        <p:txBody>
          <a:bodyPr/>
          <a:lstStyle/>
          <a:p>
            <a:r>
              <a:rPr lang="es-ES_tradnl" sz="3600" b="1" i="1" dirty="0">
                <a:solidFill>
                  <a:schemeClr val="accent2">
                    <a:lumMod val="75000"/>
                  </a:schemeClr>
                </a:solidFill>
                <a:effectLst>
                  <a:outerShdw blurRad="38100" dist="38100" dir="2700000" algn="tl">
                    <a:srgbClr val="000000"/>
                  </a:outerShdw>
                </a:effectLst>
                <a:latin typeface="Arial" charset="0"/>
              </a:rPr>
              <a:t>Protocolo Simple de Gestión de Red</a:t>
            </a:r>
            <a:br>
              <a:rPr lang="es-ES_tradnl" sz="3600" b="1" i="1" dirty="0">
                <a:solidFill>
                  <a:schemeClr val="accent2">
                    <a:lumMod val="75000"/>
                  </a:schemeClr>
                </a:solidFill>
                <a:effectLst>
                  <a:outerShdw blurRad="38100" dist="38100" dir="2700000" algn="tl">
                    <a:srgbClr val="000000"/>
                  </a:outerShdw>
                </a:effectLst>
                <a:latin typeface="Arial" charset="0"/>
              </a:rPr>
            </a:br>
            <a:r>
              <a:rPr lang="es-MX" sz="3600" b="1" i="1" dirty="0">
                <a:solidFill>
                  <a:schemeClr val="accent2">
                    <a:lumMod val="75000"/>
                  </a:schemeClr>
                </a:solidFill>
                <a:effectLst>
                  <a:outerShdw blurRad="38100" dist="38100" dir="2700000" algn="tl">
                    <a:srgbClr val="000000"/>
                  </a:outerShdw>
                </a:effectLst>
                <a:latin typeface="Arial" charset="0"/>
              </a:rPr>
              <a:t>SNMP Versión 3</a:t>
            </a:r>
            <a:endParaRPr lang="es-AR" sz="3600" b="1" i="1" dirty="0">
              <a:solidFill>
                <a:schemeClr val="accent2">
                  <a:lumMod val="75000"/>
                </a:schemeClr>
              </a:solidFill>
              <a:effectLst>
                <a:outerShdw blurRad="38100" dist="38100" dir="2700000" algn="tl">
                  <a:srgbClr val="000000"/>
                </a:outerShdw>
              </a:effectLst>
              <a:latin typeface="Arial" charset="0"/>
            </a:endParaRPr>
          </a:p>
        </p:txBody>
      </p:sp>
      <p:sp>
        <p:nvSpPr>
          <p:cNvPr id="398339" name="Rectangle 3"/>
          <p:cNvSpPr>
            <a:spLocks noGrp="1" noChangeArrowheads="1"/>
          </p:cNvSpPr>
          <p:nvPr>
            <p:ph type="body" idx="1"/>
          </p:nvPr>
        </p:nvSpPr>
        <p:spPr>
          <a:xfrm>
            <a:off x="304800" y="1628775"/>
            <a:ext cx="8515350" cy="4392613"/>
          </a:xfrm>
          <a:solidFill>
            <a:schemeClr val="accent2">
              <a:lumMod val="20000"/>
              <a:lumOff val="80000"/>
            </a:schemeClr>
          </a:solidFill>
          <a:ln w="57150">
            <a:solidFill>
              <a:schemeClr val="accent2"/>
            </a:solidFill>
          </a:ln>
        </p:spPr>
        <p:txBody>
          <a:bodyPr/>
          <a:lstStyle/>
          <a:p>
            <a:pPr>
              <a:lnSpc>
                <a:spcPct val="90000"/>
              </a:lnSpc>
              <a:defRPr/>
            </a:pPr>
            <a:r>
              <a:rPr lang="es-MX" sz="2800" b="1" i="1" dirty="0">
                <a:effectLst>
                  <a:outerShdw blurRad="38100" dist="38100" dir="2700000" algn="tl">
                    <a:srgbClr val="FFFFFF"/>
                  </a:outerShdw>
                </a:effectLst>
                <a:latin typeface="Arial" charset="0"/>
              </a:rPr>
              <a:t>Corrige deficiencias de seguridad existentes de las dos versiones anteriores</a:t>
            </a:r>
          </a:p>
          <a:p>
            <a:pPr>
              <a:lnSpc>
                <a:spcPct val="90000"/>
              </a:lnSpc>
              <a:defRPr/>
            </a:pPr>
            <a:r>
              <a:rPr lang="es-MX" sz="2800" b="1" i="1" dirty="0">
                <a:effectLst>
                  <a:outerShdw blurRad="38100" dist="38100" dir="2700000" algn="tl">
                    <a:srgbClr val="FFFFFF"/>
                  </a:outerShdw>
                </a:effectLst>
                <a:latin typeface="Arial" charset="0"/>
              </a:rPr>
              <a:t>Conjunto de capacidades de Seguridad</a:t>
            </a:r>
          </a:p>
          <a:p>
            <a:pPr lvl="1">
              <a:lnSpc>
                <a:spcPct val="90000"/>
              </a:lnSpc>
              <a:defRPr/>
            </a:pPr>
            <a:r>
              <a:rPr lang="es-MX" sz="2400" b="1" i="1" dirty="0">
                <a:effectLst>
                  <a:outerShdw blurRad="38100" dist="38100" dir="2700000" algn="tl">
                    <a:srgbClr val="FFFFFF"/>
                  </a:outerShdw>
                </a:effectLst>
                <a:latin typeface="Arial" charset="0"/>
              </a:rPr>
              <a:t>Autenticación (Seguridad en Usuarios)</a:t>
            </a:r>
          </a:p>
          <a:p>
            <a:pPr lvl="1">
              <a:lnSpc>
                <a:spcPct val="90000"/>
              </a:lnSpc>
              <a:defRPr/>
            </a:pPr>
            <a:r>
              <a:rPr lang="es-MX" sz="2400" b="1" i="1" dirty="0">
                <a:effectLst>
                  <a:outerShdw blurRad="38100" dist="38100" dir="2700000" algn="tl">
                    <a:srgbClr val="FFFFFF"/>
                  </a:outerShdw>
                </a:effectLst>
                <a:latin typeface="Arial" charset="0"/>
              </a:rPr>
              <a:t>Privacidad (Seguridad en Usuarios)</a:t>
            </a:r>
          </a:p>
          <a:p>
            <a:pPr lvl="1">
              <a:lnSpc>
                <a:spcPct val="90000"/>
              </a:lnSpc>
              <a:defRPr/>
            </a:pPr>
            <a:r>
              <a:rPr lang="es-MX" sz="2400" b="1" i="1" dirty="0">
                <a:effectLst>
                  <a:outerShdw blurRad="38100" dist="38100" dir="2700000" algn="tl">
                    <a:srgbClr val="FFFFFF"/>
                  </a:outerShdw>
                </a:effectLst>
                <a:latin typeface="Arial" charset="0"/>
              </a:rPr>
              <a:t>Control de Acceso (Consideraciones)</a:t>
            </a:r>
          </a:p>
          <a:p>
            <a:pPr>
              <a:lnSpc>
                <a:spcPct val="90000"/>
              </a:lnSpc>
              <a:defRPr/>
            </a:pPr>
            <a:r>
              <a:rPr lang="es-MX" sz="2800" b="1" i="1" dirty="0">
                <a:effectLst>
                  <a:outerShdw blurRad="38100" dist="38100" dir="2700000" algn="tl">
                    <a:srgbClr val="FFFFFF"/>
                  </a:outerShdw>
                </a:effectLst>
                <a:latin typeface="Arial" charset="0"/>
              </a:rPr>
              <a:t>Seguridad </a:t>
            </a:r>
            <a:r>
              <a:rPr lang="es-MX" sz="2800" b="1" i="1" dirty="0">
                <a:effectLst>
                  <a:outerShdw blurRad="38100" dist="38100" dir="2700000" algn="tl">
                    <a:srgbClr val="FFFFFF"/>
                  </a:outerShdw>
                </a:effectLst>
                <a:latin typeface="Arial" charset="0"/>
                <a:sym typeface="Wingdings 3" pitchFamily="18" charset="2"/>
              </a:rPr>
              <a:t> Identidad de usuario</a:t>
            </a:r>
          </a:p>
          <a:p>
            <a:pPr lvl="1">
              <a:lnSpc>
                <a:spcPct val="90000"/>
              </a:lnSpc>
              <a:defRPr/>
            </a:pPr>
            <a:r>
              <a:rPr lang="es-MX" sz="2400" b="1" i="1" dirty="0">
                <a:effectLst>
                  <a:outerShdw blurRad="38100" dist="38100" dir="2700000" algn="tl">
                    <a:srgbClr val="FFFFFF"/>
                  </a:outerShdw>
                </a:effectLst>
                <a:latin typeface="Arial" charset="0"/>
              </a:rPr>
              <a:t>Director</a:t>
            </a:r>
          </a:p>
          <a:p>
            <a:pPr lvl="1">
              <a:lnSpc>
                <a:spcPct val="90000"/>
              </a:lnSpc>
              <a:defRPr/>
            </a:pPr>
            <a:r>
              <a:rPr lang="es-MX" sz="2400" b="1" i="1" dirty="0">
                <a:effectLst>
                  <a:outerShdw blurRad="38100" dist="38100" dir="2700000" algn="tl">
                    <a:srgbClr val="FFFFFF"/>
                  </a:outerShdw>
                </a:effectLst>
                <a:latin typeface="Arial" charset="0"/>
              </a:rPr>
              <a:t>Individuo</a:t>
            </a:r>
          </a:p>
          <a:p>
            <a:pPr lvl="1">
              <a:lnSpc>
                <a:spcPct val="90000"/>
              </a:lnSpc>
              <a:defRPr/>
            </a:pPr>
            <a:r>
              <a:rPr lang="es-MX" sz="2400" b="1" i="1" dirty="0">
                <a:effectLst>
                  <a:outerShdw blurRad="38100" dist="38100" dir="2700000" algn="tl">
                    <a:srgbClr val="FFFFFF"/>
                  </a:outerShdw>
                </a:effectLst>
                <a:latin typeface="Arial" charset="0"/>
              </a:rPr>
              <a:t>Grupo (Individuo o Aplicaciones)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8338"/>
                                        </p:tgtEl>
                                        <p:attrNameLst>
                                          <p:attrName>style.visibility</p:attrName>
                                        </p:attrNameLst>
                                      </p:cBhvr>
                                      <p:to>
                                        <p:strVal val="visible"/>
                                      </p:to>
                                    </p:set>
                                    <p:animEffect transition="in" filter="circle(in)">
                                      <p:cBhvr>
                                        <p:cTn id="7" dur="2000"/>
                                        <p:tgtEl>
                                          <p:spTgt spid="39833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8339">
                                            <p:bg/>
                                          </p:spTgt>
                                        </p:tgtEl>
                                        <p:attrNameLst>
                                          <p:attrName>style.visibility</p:attrName>
                                        </p:attrNameLst>
                                      </p:cBhvr>
                                      <p:to>
                                        <p:strVal val="visible"/>
                                      </p:to>
                                    </p:set>
                                    <p:animEffect transition="in" filter="circle(in)">
                                      <p:cBhvr>
                                        <p:cTn id="12" dur="2000"/>
                                        <p:tgtEl>
                                          <p:spTgt spid="398339">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8339">
                                            <p:txEl>
                                              <p:pRg st="0" end="0"/>
                                            </p:txEl>
                                          </p:spTgt>
                                        </p:tgtEl>
                                        <p:attrNameLst>
                                          <p:attrName>style.visibility</p:attrName>
                                        </p:attrNameLst>
                                      </p:cBhvr>
                                      <p:to>
                                        <p:strVal val="visible"/>
                                      </p:to>
                                    </p:set>
                                    <p:animEffect transition="in" filter="circle(in)">
                                      <p:cBhvr>
                                        <p:cTn id="17" dur="2000"/>
                                        <p:tgtEl>
                                          <p:spTgt spid="39833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98339">
                                            <p:txEl>
                                              <p:pRg st="1" end="1"/>
                                            </p:txEl>
                                          </p:spTgt>
                                        </p:tgtEl>
                                        <p:attrNameLst>
                                          <p:attrName>style.visibility</p:attrName>
                                        </p:attrNameLst>
                                      </p:cBhvr>
                                      <p:to>
                                        <p:strVal val="visible"/>
                                      </p:to>
                                    </p:set>
                                    <p:animEffect transition="in" filter="circle(in)">
                                      <p:cBhvr>
                                        <p:cTn id="22" dur="2000"/>
                                        <p:tgtEl>
                                          <p:spTgt spid="398339">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98339">
                                            <p:txEl>
                                              <p:pRg st="2" end="2"/>
                                            </p:txEl>
                                          </p:spTgt>
                                        </p:tgtEl>
                                        <p:attrNameLst>
                                          <p:attrName>style.visibility</p:attrName>
                                        </p:attrNameLst>
                                      </p:cBhvr>
                                      <p:to>
                                        <p:strVal val="visible"/>
                                      </p:to>
                                    </p:set>
                                    <p:animEffect transition="in" filter="circle(in)">
                                      <p:cBhvr>
                                        <p:cTn id="25" dur="2000"/>
                                        <p:tgtEl>
                                          <p:spTgt spid="398339">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98339">
                                            <p:txEl>
                                              <p:pRg st="3" end="3"/>
                                            </p:txEl>
                                          </p:spTgt>
                                        </p:tgtEl>
                                        <p:attrNameLst>
                                          <p:attrName>style.visibility</p:attrName>
                                        </p:attrNameLst>
                                      </p:cBhvr>
                                      <p:to>
                                        <p:strVal val="visible"/>
                                      </p:to>
                                    </p:set>
                                    <p:animEffect transition="in" filter="circle(in)">
                                      <p:cBhvr>
                                        <p:cTn id="28" dur="2000"/>
                                        <p:tgtEl>
                                          <p:spTgt spid="398339">
                                            <p:txEl>
                                              <p:pRg st="3" end="3"/>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98339">
                                            <p:txEl>
                                              <p:pRg st="4" end="4"/>
                                            </p:txEl>
                                          </p:spTgt>
                                        </p:tgtEl>
                                        <p:attrNameLst>
                                          <p:attrName>style.visibility</p:attrName>
                                        </p:attrNameLst>
                                      </p:cBhvr>
                                      <p:to>
                                        <p:strVal val="visible"/>
                                      </p:to>
                                    </p:set>
                                    <p:animEffect transition="in" filter="circle(in)">
                                      <p:cBhvr>
                                        <p:cTn id="31" dur="2000"/>
                                        <p:tgtEl>
                                          <p:spTgt spid="39833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398339">
                                            <p:txEl>
                                              <p:pRg st="5" end="5"/>
                                            </p:txEl>
                                          </p:spTgt>
                                        </p:tgtEl>
                                        <p:attrNameLst>
                                          <p:attrName>style.visibility</p:attrName>
                                        </p:attrNameLst>
                                      </p:cBhvr>
                                      <p:to>
                                        <p:strVal val="visible"/>
                                      </p:to>
                                    </p:set>
                                    <p:animEffect transition="in" filter="circle(in)">
                                      <p:cBhvr>
                                        <p:cTn id="36" dur="2000"/>
                                        <p:tgtEl>
                                          <p:spTgt spid="398339">
                                            <p:txEl>
                                              <p:pRg st="5" end="5"/>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398339">
                                            <p:txEl>
                                              <p:pRg st="6" end="6"/>
                                            </p:txEl>
                                          </p:spTgt>
                                        </p:tgtEl>
                                        <p:attrNameLst>
                                          <p:attrName>style.visibility</p:attrName>
                                        </p:attrNameLst>
                                      </p:cBhvr>
                                      <p:to>
                                        <p:strVal val="visible"/>
                                      </p:to>
                                    </p:set>
                                    <p:animEffect transition="in" filter="circle(in)">
                                      <p:cBhvr>
                                        <p:cTn id="39" dur="2000"/>
                                        <p:tgtEl>
                                          <p:spTgt spid="398339">
                                            <p:txEl>
                                              <p:pRg st="6" end="6"/>
                                            </p:txEl>
                                          </p:spTgt>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398339">
                                            <p:txEl>
                                              <p:pRg st="7" end="7"/>
                                            </p:txEl>
                                          </p:spTgt>
                                        </p:tgtEl>
                                        <p:attrNameLst>
                                          <p:attrName>style.visibility</p:attrName>
                                        </p:attrNameLst>
                                      </p:cBhvr>
                                      <p:to>
                                        <p:strVal val="visible"/>
                                      </p:to>
                                    </p:set>
                                    <p:animEffect transition="in" filter="circle(in)">
                                      <p:cBhvr>
                                        <p:cTn id="42" dur="2000"/>
                                        <p:tgtEl>
                                          <p:spTgt spid="398339">
                                            <p:txEl>
                                              <p:pRg st="7" end="7"/>
                                            </p:txEl>
                                          </p:spTgt>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398339">
                                            <p:txEl>
                                              <p:pRg st="8" end="8"/>
                                            </p:txEl>
                                          </p:spTgt>
                                        </p:tgtEl>
                                        <p:attrNameLst>
                                          <p:attrName>style.visibility</p:attrName>
                                        </p:attrNameLst>
                                      </p:cBhvr>
                                      <p:to>
                                        <p:strVal val="visible"/>
                                      </p:to>
                                    </p:set>
                                    <p:animEffect transition="in" filter="circle(in)">
                                      <p:cBhvr>
                                        <p:cTn id="45" dur="2000"/>
                                        <p:tgtEl>
                                          <p:spTgt spid="3983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8" grpId="0" animBg="1"/>
      <p:bldP spid="398339"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304800" y="381000"/>
            <a:ext cx="8458200" cy="1143000"/>
          </a:xfrm>
          <a:solidFill>
            <a:schemeClr val="accent2">
              <a:lumMod val="20000"/>
              <a:lumOff val="80000"/>
            </a:schemeClr>
          </a:solidFill>
          <a:ln w="76200" cap="flat" algn="ctr">
            <a:solidFill>
              <a:schemeClr val="accent2"/>
            </a:solidFill>
          </a:ln>
        </p:spPr>
        <p:txBody>
          <a:bodyPr/>
          <a:lstStyle/>
          <a:p>
            <a:r>
              <a:rPr lang="es-ES_tradnl" sz="3600" b="1" i="1" dirty="0">
                <a:solidFill>
                  <a:schemeClr val="accent2">
                    <a:lumMod val="75000"/>
                  </a:schemeClr>
                </a:solidFill>
                <a:effectLst>
                  <a:outerShdw blurRad="38100" dist="38100" dir="2700000" algn="tl">
                    <a:srgbClr val="000000"/>
                  </a:outerShdw>
                </a:effectLst>
                <a:latin typeface="Arial" charset="0"/>
              </a:rPr>
              <a:t>Protocolo Simple de Gestión de Red</a:t>
            </a:r>
            <a:br>
              <a:rPr lang="es-ES_tradnl" sz="3600" b="1" i="1" dirty="0">
                <a:solidFill>
                  <a:schemeClr val="accent2">
                    <a:lumMod val="75000"/>
                  </a:schemeClr>
                </a:solidFill>
                <a:effectLst>
                  <a:outerShdw blurRad="38100" dist="38100" dir="2700000" algn="tl">
                    <a:srgbClr val="000000"/>
                  </a:outerShdw>
                </a:effectLst>
                <a:latin typeface="Arial" charset="0"/>
              </a:rPr>
            </a:br>
            <a:r>
              <a:rPr lang="es-MX" sz="3600" b="1" i="1" dirty="0">
                <a:solidFill>
                  <a:schemeClr val="accent2">
                    <a:lumMod val="75000"/>
                  </a:schemeClr>
                </a:solidFill>
                <a:effectLst>
                  <a:outerShdw blurRad="38100" dist="38100" dir="2700000" algn="tl">
                    <a:srgbClr val="000000"/>
                  </a:outerShdw>
                </a:effectLst>
                <a:latin typeface="Arial" charset="0"/>
              </a:rPr>
              <a:t>SNMP Versión 3</a:t>
            </a:r>
            <a:endParaRPr lang="es-AR" sz="3600" b="1" i="1" dirty="0">
              <a:solidFill>
                <a:schemeClr val="accent2">
                  <a:lumMod val="75000"/>
                </a:schemeClr>
              </a:solidFill>
              <a:effectLst>
                <a:outerShdw blurRad="38100" dist="38100" dir="2700000" algn="tl">
                  <a:srgbClr val="000000"/>
                </a:outerShdw>
              </a:effectLst>
              <a:latin typeface="Arial" charset="0"/>
            </a:endParaRPr>
          </a:p>
        </p:txBody>
      </p:sp>
      <p:sp>
        <p:nvSpPr>
          <p:cNvPr id="399363" name="Rectangle 3"/>
          <p:cNvSpPr>
            <a:spLocks noGrp="1" noChangeArrowheads="1"/>
          </p:cNvSpPr>
          <p:nvPr>
            <p:ph type="body" idx="1"/>
          </p:nvPr>
        </p:nvSpPr>
        <p:spPr>
          <a:xfrm>
            <a:off x="304800" y="1844675"/>
            <a:ext cx="8370888" cy="4098925"/>
          </a:xfrm>
          <a:solidFill>
            <a:schemeClr val="accent2">
              <a:lumMod val="20000"/>
              <a:lumOff val="80000"/>
            </a:schemeClr>
          </a:solidFill>
          <a:ln w="76200">
            <a:solidFill>
              <a:schemeClr val="accent2"/>
            </a:solidFill>
          </a:ln>
        </p:spPr>
        <p:txBody>
          <a:bodyPr/>
          <a:lstStyle/>
          <a:p>
            <a:pPr>
              <a:lnSpc>
                <a:spcPct val="90000"/>
              </a:lnSpc>
              <a:defRPr/>
            </a:pPr>
            <a:r>
              <a:rPr lang="es-MX" sz="2800" b="1" i="1" dirty="0">
                <a:effectLst>
                  <a:outerShdw blurRad="38100" dist="38100" dir="2700000" algn="tl">
                    <a:srgbClr val="FFFFFF"/>
                  </a:outerShdw>
                </a:effectLst>
                <a:latin typeface="Arial" charset="0"/>
                <a:sym typeface="Wingdings 3" pitchFamily="18" charset="2"/>
              </a:rPr>
              <a:t>Mecanismo de Autenticación (USM)</a:t>
            </a:r>
          </a:p>
          <a:p>
            <a:pPr lvl="1">
              <a:lnSpc>
                <a:spcPct val="90000"/>
              </a:lnSpc>
              <a:defRPr/>
            </a:pPr>
            <a:r>
              <a:rPr lang="es-MX" sz="2400" b="1" i="1" dirty="0">
                <a:effectLst>
                  <a:outerShdw blurRad="38100" dist="38100" dir="2700000" algn="tl">
                    <a:srgbClr val="FFFFFF"/>
                  </a:outerShdw>
                </a:effectLst>
                <a:latin typeface="Arial" charset="0"/>
                <a:sym typeface="Wingdings 3" pitchFamily="18" charset="2"/>
              </a:rPr>
              <a:t> Verifica y Asegura</a:t>
            </a:r>
          </a:p>
          <a:p>
            <a:pPr lvl="2">
              <a:lnSpc>
                <a:spcPct val="90000"/>
              </a:lnSpc>
              <a:defRPr/>
            </a:pPr>
            <a:r>
              <a:rPr lang="es-MX" sz="2000" b="1" i="1" dirty="0">
                <a:effectLst>
                  <a:outerShdw blurRad="38100" dist="38100" dir="2700000" algn="tl">
                    <a:srgbClr val="FFFFFF"/>
                  </a:outerShdw>
                </a:effectLst>
                <a:latin typeface="Arial" charset="0"/>
                <a:sym typeface="Wingdings 3" pitchFamily="18" charset="2"/>
              </a:rPr>
              <a:t>Identidad</a:t>
            </a:r>
          </a:p>
          <a:p>
            <a:pPr lvl="2">
              <a:lnSpc>
                <a:spcPct val="90000"/>
              </a:lnSpc>
              <a:defRPr/>
            </a:pPr>
            <a:r>
              <a:rPr lang="es-MX" sz="2000" b="1" i="1" dirty="0">
                <a:effectLst>
                  <a:outerShdw blurRad="38100" dist="38100" dir="2700000" algn="tl">
                    <a:srgbClr val="FFFFFF"/>
                  </a:outerShdw>
                </a:effectLst>
                <a:latin typeface="Arial" charset="0"/>
                <a:sym typeface="Wingdings 3" pitchFamily="18" charset="2"/>
              </a:rPr>
              <a:t>Integridad</a:t>
            </a:r>
          </a:p>
          <a:p>
            <a:pPr lvl="2">
              <a:lnSpc>
                <a:spcPct val="90000"/>
              </a:lnSpc>
              <a:defRPr/>
            </a:pPr>
            <a:r>
              <a:rPr lang="es-MX" sz="2000" b="1" i="1" dirty="0">
                <a:effectLst>
                  <a:outerShdw blurRad="38100" dist="38100" dir="2700000" algn="tl">
                    <a:srgbClr val="FFFFFF"/>
                  </a:outerShdw>
                </a:effectLst>
                <a:latin typeface="Arial" charset="0"/>
                <a:sym typeface="Wingdings 3" pitchFamily="18" charset="2"/>
              </a:rPr>
              <a:t>Retardo</a:t>
            </a:r>
          </a:p>
          <a:p>
            <a:pPr lvl="1">
              <a:lnSpc>
                <a:spcPct val="90000"/>
              </a:lnSpc>
              <a:defRPr/>
            </a:pPr>
            <a:r>
              <a:rPr lang="es-MX" sz="2400" b="1" i="1" dirty="0">
                <a:effectLst>
                  <a:outerShdw blurRad="38100" dist="38100" dir="2700000" algn="tl">
                    <a:srgbClr val="FFFFFF"/>
                  </a:outerShdw>
                </a:effectLst>
                <a:latin typeface="Arial" charset="0"/>
                <a:sym typeface="Wingdings 3" pitchFamily="18" charset="2"/>
              </a:rPr>
              <a:t>Código de Autenticación en el mensaje</a:t>
            </a:r>
          </a:p>
          <a:p>
            <a:pPr lvl="2">
              <a:lnSpc>
                <a:spcPct val="90000"/>
              </a:lnSpc>
              <a:defRPr/>
            </a:pPr>
            <a:r>
              <a:rPr lang="es-MX" sz="2000" b="1" i="1" dirty="0">
                <a:effectLst>
                  <a:outerShdw blurRad="38100" dist="38100" dir="2700000" algn="tl">
                    <a:srgbClr val="FFFFFF"/>
                  </a:outerShdw>
                </a:effectLst>
                <a:latin typeface="Arial" charset="0"/>
                <a:sym typeface="Wingdings 3" pitchFamily="18" charset="2"/>
              </a:rPr>
              <a:t>Trabaja con mecanismo de claves secretas (Simétrico) distribuidas en toda la red para gestores y agentes.</a:t>
            </a:r>
          </a:p>
          <a:p>
            <a:pPr lvl="2">
              <a:lnSpc>
                <a:spcPct val="90000"/>
              </a:lnSpc>
              <a:defRPr/>
            </a:pPr>
            <a:r>
              <a:rPr lang="es-MX" sz="2000" b="1" i="1" dirty="0">
                <a:effectLst>
                  <a:outerShdw blurRad="38100" dist="38100" dir="2700000" algn="tl">
                    <a:srgbClr val="FFFFFF"/>
                  </a:outerShdw>
                </a:effectLst>
                <a:latin typeface="Arial" charset="0"/>
                <a:sym typeface="Wingdings 3" pitchFamily="18" charset="2"/>
              </a:rPr>
              <a:t>La clave secreta puede estar </a:t>
            </a:r>
            <a:r>
              <a:rPr lang="es-MX" sz="2000" b="1" i="1" dirty="0" err="1">
                <a:effectLst>
                  <a:outerShdw blurRad="38100" dist="38100" dir="2700000" algn="tl">
                    <a:srgbClr val="FFFFFF"/>
                  </a:outerShdw>
                </a:effectLst>
                <a:latin typeface="Arial" charset="0"/>
                <a:sym typeface="Wingdings 3" pitchFamily="18" charset="2"/>
              </a:rPr>
              <a:t>preconfigurada</a:t>
            </a:r>
            <a:r>
              <a:rPr lang="es-MX" sz="2000" b="1" i="1" dirty="0">
                <a:effectLst>
                  <a:outerShdw blurRad="38100" dist="38100" dir="2700000" algn="tl">
                    <a:srgbClr val="FFFFFF"/>
                  </a:outerShdw>
                </a:effectLst>
                <a:latin typeface="Arial" charset="0"/>
                <a:sym typeface="Wingdings 3" pitchFamily="18" charset="2"/>
              </a:rPr>
              <a:t>.</a:t>
            </a:r>
          </a:p>
          <a:p>
            <a:pPr lvl="2">
              <a:lnSpc>
                <a:spcPct val="90000"/>
              </a:lnSpc>
              <a:defRPr/>
            </a:pPr>
            <a:r>
              <a:rPr lang="es-MX" sz="2000" b="1" i="1" dirty="0">
                <a:effectLst>
                  <a:outerShdw blurRad="38100" dist="38100" dir="2700000" algn="tl">
                    <a:srgbClr val="FFFFFF"/>
                  </a:outerShdw>
                </a:effectLst>
                <a:latin typeface="Arial" charset="0"/>
                <a:sym typeface="Wingdings 3" pitchFamily="18" charset="2"/>
              </a:rPr>
              <a:t>Sistema de Privacidad </a:t>
            </a:r>
          </a:p>
          <a:p>
            <a:pPr lvl="3">
              <a:lnSpc>
                <a:spcPct val="90000"/>
              </a:lnSpc>
              <a:defRPr/>
            </a:pPr>
            <a:r>
              <a:rPr lang="es-MX" sz="1800" b="1" i="1" dirty="0">
                <a:effectLst>
                  <a:outerShdw blurRad="38100" dist="38100" dir="2700000" algn="tl">
                    <a:srgbClr val="FFFFFF"/>
                  </a:outerShdw>
                </a:effectLst>
                <a:latin typeface="Arial" charset="0"/>
                <a:sym typeface="Wingdings 3" pitchFamily="18" charset="2"/>
              </a:rPr>
              <a:t>Habilita el Sistema de encripción (DES).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62"/>
                                        </p:tgtEl>
                                        <p:attrNameLst>
                                          <p:attrName>style.visibility</p:attrName>
                                        </p:attrNameLst>
                                      </p:cBhvr>
                                      <p:to>
                                        <p:strVal val="visible"/>
                                      </p:to>
                                    </p:set>
                                    <p:animEffect transition="in" filter="fade">
                                      <p:cBhvr>
                                        <p:cTn id="7" dur="500"/>
                                        <p:tgtEl>
                                          <p:spTgt spid="39936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9363">
                                            <p:bg/>
                                          </p:spTgt>
                                        </p:tgtEl>
                                        <p:attrNameLst>
                                          <p:attrName>style.visibility</p:attrName>
                                        </p:attrNameLst>
                                      </p:cBhvr>
                                      <p:to>
                                        <p:strVal val="visible"/>
                                      </p:to>
                                    </p:set>
                                    <p:animEffect transition="in" filter="circle(in)">
                                      <p:cBhvr>
                                        <p:cTn id="12" dur="2000"/>
                                        <p:tgtEl>
                                          <p:spTgt spid="399363">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9363">
                                            <p:txEl>
                                              <p:pRg st="0" end="0"/>
                                            </p:txEl>
                                          </p:spTgt>
                                        </p:tgtEl>
                                        <p:attrNameLst>
                                          <p:attrName>style.visibility</p:attrName>
                                        </p:attrNameLst>
                                      </p:cBhvr>
                                      <p:to>
                                        <p:strVal val="visible"/>
                                      </p:to>
                                    </p:set>
                                    <p:animEffect transition="in" filter="circle(in)">
                                      <p:cBhvr>
                                        <p:cTn id="17" dur="2000"/>
                                        <p:tgtEl>
                                          <p:spTgt spid="399363">
                                            <p:txEl>
                                              <p:pRg st="0" end="0"/>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399363">
                                            <p:txEl>
                                              <p:pRg st="1" end="1"/>
                                            </p:txEl>
                                          </p:spTgt>
                                        </p:tgtEl>
                                        <p:attrNameLst>
                                          <p:attrName>style.visibility</p:attrName>
                                        </p:attrNameLst>
                                      </p:cBhvr>
                                      <p:to>
                                        <p:strVal val="visible"/>
                                      </p:to>
                                    </p:set>
                                    <p:animEffect transition="in" filter="circle(in)">
                                      <p:cBhvr>
                                        <p:cTn id="20" dur="2000"/>
                                        <p:tgtEl>
                                          <p:spTgt spid="399363">
                                            <p:txEl>
                                              <p:pRg st="1" end="1"/>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399363">
                                            <p:txEl>
                                              <p:pRg st="2" end="2"/>
                                            </p:txEl>
                                          </p:spTgt>
                                        </p:tgtEl>
                                        <p:attrNameLst>
                                          <p:attrName>style.visibility</p:attrName>
                                        </p:attrNameLst>
                                      </p:cBhvr>
                                      <p:to>
                                        <p:strVal val="visible"/>
                                      </p:to>
                                    </p:set>
                                    <p:animEffect transition="in" filter="circle(in)">
                                      <p:cBhvr>
                                        <p:cTn id="23" dur="2000"/>
                                        <p:tgtEl>
                                          <p:spTgt spid="399363">
                                            <p:txEl>
                                              <p:pRg st="2" end="2"/>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399363">
                                            <p:txEl>
                                              <p:pRg st="3" end="3"/>
                                            </p:txEl>
                                          </p:spTgt>
                                        </p:tgtEl>
                                        <p:attrNameLst>
                                          <p:attrName>style.visibility</p:attrName>
                                        </p:attrNameLst>
                                      </p:cBhvr>
                                      <p:to>
                                        <p:strVal val="visible"/>
                                      </p:to>
                                    </p:set>
                                    <p:animEffect transition="in" filter="circle(in)">
                                      <p:cBhvr>
                                        <p:cTn id="26" dur="2000"/>
                                        <p:tgtEl>
                                          <p:spTgt spid="399363">
                                            <p:txEl>
                                              <p:pRg st="3" end="3"/>
                                            </p:txEl>
                                          </p:spTgt>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399363">
                                            <p:txEl>
                                              <p:pRg st="4" end="4"/>
                                            </p:txEl>
                                          </p:spTgt>
                                        </p:tgtEl>
                                        <p:attrNameLst>
                                          <p:attrName>style.visibility</p:attrName>
                                        </p:attrNameLst>
                                      </p:cBhvr>
                                      <p:to>
                                        <p:strVal val="visible"/>
                                      </p:to>
                                    </p:set>
                                    <p:animEffect transition="in" filter="circle(in)">
                                      <p:cBhvr>
                                        <p:cTn id="29" dur="2000"/>
                                        <p:tgtEl>
                                          <p:spTgt spid="39936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399363">
                                            <p:txEl>
                                              <p:pRg st="5" end="5"/>
                                            </p:txEl>
                                          </p:spTgt>
                                        </p:tgtEl>
                                        <p:attrNameLst>
                                          <p:attrName>style.visibility</p:attrName>
                                        </p:attrNameLst>
                                      </p:cBhvr>
                                      <p:to>
                                        <p:strVal val="visible"/>
                                      </p:to>
                                    </p:set>
                                    <p:animEffect transition="in" filter="circle(in)">
                                      <p:cBhvr>
                                        <p:cTn id="34" dur="2000"/>
                                        <p:tgtEl>
                                          <p:spTgt spid="399363">
                                            <p:txEl>
                                              <p:pRg st="5" end="5"/>
                                            </p:txEl>
                                          </p:spTgt>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99363">
                                            <p:txEl>
                                              <p:pRg st="6" end="6"/>
                                            </p:txEl>
                                          </p:spTgt>
                                        </p:tgtEl>
                                        <p:attrNameLst>
                                          <p:attrName>style.visibility</p:attrName>
                                        </p:attrNameLst>
                                      </p:cBhvr>
                                      <p:to>
                                        <p:strVal val="visible"/>
                                      </p:to>
                                    </p:set>
                                    <p:animEffect transition="in" filter="circle(in)">
                                      <p:cBhvr>
                                        <p:cTn id="37" dur="2000"/>
                                        <p:tgtEl>
                                          <p:spTgt spid="399363">
                                            <p:txEl>
                                              <p:pRg st="6" end="6"/>
                                            </p:txEl>
                                          </p:spTgt>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399363">
                                            <p:txEl>
                                              <p:pRg st="7" end="7"/>
                                            </p:txEl>
                                          </p:spTgt>
                                        </p:tgtEl>
                                        <p:attrNameLst>
                                          <p:attrName>style.visibility</p:attrName>
                                        </p:attrNameLst>
                                      </p:cBhvr>
                                      <p:to>
                                        <p:strVal val="visible"/>
                                      </p:to>
                                    </p:set>
                                    <p:animEffect transition="in" filter="circle(in)">
                                      <p:cBhvr>
                                        <p:cTn id="40" dur="2000"/>
                                        <p:tgtEl>
                                          <p:spTgt spid="399363">
                                            <p:txEl>
                                              <p:pRg st="7" end="7"/>
                                            </p:txEl>
                                          </p:spTgt>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399363">
                                            <p:txEl>
                                              <p:pRg st="8" end="8"/>
                                            </p:txEl>
                                          </p:spTgt>
                                        </p:tgtEl>
                                        <p:attrNameLst>
                                          <p:attrName>style.visibility</p:attrName>
                                        </p:attrNameLst>
                                      </p:cBhvr>
                                      <p:to>
                                        <p:strVal val="visible"/>
                                      </p:to>
                                    </p:set>
                                    <p:animEffect transition="in" filter="circle(in)">
                                      <p:cBhvr>
                                        <p:cTn id="43" dur="2000"/>
                                        <p:tgtEl>
                                          <p:spTgt spid="399363">
                                            <p:txEl>
                                              <p:pRg st="8" end="8"/>
                                            </p:txEl>
                                          </p:spTgt>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399363">
                                            <p:txEl>
                                              <p:pRg st="9" end="9"/>
                                            </p:txEl>
                                          </p:spTgt>
                                        </p:tgtEl>
                                        <p:attrNameLst>
                                          <p:attrName>style.visibility</p:attrName>
                                        </p:attrNameLst>
                                      </p:cBhvr>
                                      <p:to>
                                        <p:strVal val="visible"/>
                                      </p:to>
                                    </p:set>
                                    <p:animEffect transition="in" filter="circle(in)">
                                      <p:cBhvr>
                                        <p:cTn id="46" dur="2000"/>
                                        <p:tgtEl>
                                          <p:spTgt spid="3993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2" grpId="0" animBg="1"/>
      <p:bldP spid="399363" grpId="0" uiExpand="1"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304800" y="381000"/>
            <a:ext cx="8458200" cy="1143000"/>
          </a:xfrm>
          <a:solidFill>
            <a:schemeClr val="accent2">
              <a:lumMod val="20000"/>
              <a:lumOff val="80000"/>
            </a:schemeClr>
          </a:solidFill>
          <a:ln w="76200" cap="flat" algn="ctr">
            <a:solidFill>
              <a:schemeClr val="accent2"/>
            </a:solidFill>
          </a:ln>
        </p:spPr>
        <p:txBody>
          <a:bodyPr/>
          <a:lstStyle/>
          <a:p>
            <a:r>
              <a:rPr lang="es-ES_tradnl" sz="3600" b="1" i="1">
                <a:solidFill>
                  <a:schemeClr val="accent2">
                    <a:lumMod val="75000"/>
                  </a:schemeClr>
                </a:solidFill>
                <a:effectLst>
                  <a:outerShdw blurRad="38100" dist="38100" dir="2700000" algn="tl">
                    <a:srgbClr val="000000"/>
                  </a:outerShdw>
                </a:effectLst>
                <a:latin typeface="Arial" charset="0"/>
              </a:rPr>
              <a:t>Protocolo Simple de Gestión de Red</a:t>
            </a:r>
            <a:br>
              <a:rPr lang="es-ES_tradnl" sz="3600" b="1" i="1">
                <a:solidFill>
                  <a:schemeClr val="accent2">
                    <a:lumMod val="75000"/>
                  </a:schemeClr>
                </a:solidFill>
                <a:effectLst>
                  <a:outerShdw blurRad="38100" dist="38100" dir="2700000" algn="tl">
                    <a:srgbClr val="000000"/>
                  </a:outerShdw>
                </a:effectLst>
                <a:latin typeface="Arial" charset="0"/>
              </a:rPr>
            </a:br>
            <a:r>
              <a:rPr lang="es-MX" sz="3600" b="1" i="1">
                <a:solidFill>
                  <a:schemeClr val="accent2">
                    <a:lumMod val="75000"/>
                  </a:schemeClr>
                </a:solidFill>
                <a:effectLst>
                  <a:outerShdw blurRad="38100" dist="38100" dir="2700000" algn="tl">
                    <a:srgbClr val="000000"/>
                  </a:outerShdw>
                </a:effectLst>
                <a:latin typeface="Arial" charset="0"/>
              </a:rPr>
              <a:t>SNMP – Funcionamiento</a:t>
            </a:r>
            <a:endParaRPr lang="es-AR" sz="3600" b="1" i="1">
              <a:solidFill>
                <a:schemeClr val="accent2">
                  <a:lumMod val="75000"/>
                </a:schemeClr>
              </a:solidFill>
              <a:effectLst>
                <a:outerShdw blurRad="38100" dist="38100" dir="2700000" algn="tl">
                  <a:srgbClr val="000000"/>
                </a:outerShdw>
              </a:effectLst>
              <a:latin typeface="Arial" charset="0"/>
            </a:endParaRPr>
          </a:p>
        </p:txBody>
      </p:sp>
      <p:sp>
        <p:nvSpPr>
          <p:cNvPr id="400387" name="Rectangle 3"/>
          <p:cNvSpPr>
            <a:spLocks noGrp="1" noChangeArrowheads="1"/>
          </p:cNvSpPr>
          <p:nvPr>
            <p:ph type="body" idx="1"/>
          </p:nvPr>
        </p:nvSpPr>
        <p:spPr>
          <a:xfrm>
            <a:off x="179388" y="1844675"/>
            <a:ext cx="8785225" cy="4191000"/>
          </a:xfrm>
          <a:solidFill>
            <a:schemeClr val="accent2">
              <a:lumMod val="20000"/>
              <a:lumOff val="80000"/>
            </a:schemeClr>
          </a:solidFill>
          <a:ln w="76200">
            <a:solidFill>
              <a:schemeClr val="accent2"/>
            </a:solidFill>
          </a:ln>
        </p:spPr>
        <p:txBody>
          <a:bodyPr/>
          <a:lstStyle/>
          <a:p>
            <a:pPr>
              <a:defRPr/>
            </a:pPr>
            <a:r>
              <a:rPr lang="es-MX" sz="3600" b="1" i="1">
                <a:effectLst>
                  <a:outerShdw blurRad="38100" dist="38100" dir="2700000" algn="tl">
                    <a:srgbClr val="FFFFFF"/>
                  </a:outerShdw>
                </a:effectLst>
                <a:latin typeface="Arial" charset="0"/>
              </a:rPr>
              <a:t>Mecanismo Básico y Directo para intercambiar información entre gestor y agente.</a:t>
            </a:r>
          </a:p>
          <a:p>
            <a:pPr>
              <a:defRPr/>
            </a:pPr>
            <a:r>
              <a:rPr lang="es-MX" sz="3600" b="1" i="1">
                <a:effectLst>
                  <a:outerShdw blurRad="38100" dist="38100" dir="2700000" algn="tl">
                    <a:srgbClr val="FFFFFF"/>
                  </a:outerShdw>
                </a:effectLst>
                <a:latin typeface="Arial" charset="0"/>
              </a:rPr>
              <a:t>Mensaje </a:t>
            </a:r>
            <a:r>
              <a:rPr lang="es-MX" sz="3600" b="1" i="1">
                <a:effectLst>
                  <a:outerShdw blurRad="38100" dist="38100" dir="2700000" algn="tl">
                    <a:srgbClr val="FFFFFF"/>
                  </a:outerShdw>
                </a:effectLst>
                <a:latin typeface="Arial" charset="0"/>
                <a:sym typeface="Wingdings 3" pitchFamily="18" charset="2"/>
              </a:rPr>
              <a:t> </a:t>
            </a:r>
            <a:r>
              <a:rPr lang="es-MX" sz="2800" b="1" i="1">
                <a:effectLst>
                  <a:outerShdw blurRad="38100" dist="38100" dir="2700000" algn="tl">
                    <a:srgbClr val="FFFFFF"/>
                  </a:outerShdw>
                </a:effectLst>
                <a:latin typeface="Arial" charset="0"/>
                <a:sym typeface="Wingdings 3" pitchFamily="18" charset="2"/>
              </a:rPr>
              <a:t>Unidad Básica de Intercambio  </a:t>
            </a:r>
          </a:p>
          <a:p>
            <a:pPr lvl="1">
              <a:defRPr/>
            </a:pPr>
            <a:r>
              <a:rPr lang="es-MX" sz="3200" b="1" i="1">
                <a:effectLst>
                  <a:outerShdw blurRad="38100" dist="38100" dir="2700000" algn="tl">
                    <a:srgbClr val="FFFFFF"/>
                  </a:outerShdw>
                </a:effectLst>
                <a:latin typeface="Arial" charset="0"/>
                <a:sym typeface="Wingdings 3" pitchFamily="18" charset="2"/>
              </a:rPr>
              <a:t>Envoltorio Exterior </a:t>
            </a:r>
          </a:p>
          <a:p>
            <a:pPr lvl="2">
              <a:defRPr/>
            </a:pPr>
            <a:r>
              <a:rPr lang="es-MX" sz="2000" b="1" i="1">
                <a:effectLst>
                  <a:outerShdw blurRad="38100" dist="38100" dir="2700000" algn="tl">
                    <a:srgbClr val="FFFFFF"/>
                  </a:outerShdw>
                </a:effectLst>
                <a:latin typeface="Arial" charset="0"/>
                <a:sym typeface="Wingdings 3" pitchFamily="18" charset="2"/>
              </a:rPr>
              <a:t>Cabecera  Seguridad.</a:t>
            </a:r>
          </a:p>
          <a:p>
            <a:pPr lvl="1">
              <a:defRPr/>
            </a:pPr>
            <a:r>
              <a:rPr lang="es-MX" sz="3200" b="1" i="1">
                <a:effectLst>
                  <a:outerShdw blurRad="38100" dist="38100" dir="2700000" algn="tl">
                    <a:srgbClr val="FFFFFF"/>
                  </a:outerShdw>
                </a:effectLst>
                <a:latin typeface="Arial" charset="0"/>
              </a:rPr>
              <a:t>Unidad de datos interior  (PDU).</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304800" y="381000"/>
            <a:ext cx="8458200" cy="1143000"/>
          </a:xfrm>
          <a:solidFill>
            <a:schemeClr val="accent2">
              <a:lumMod val="20000"/>
              <a:lumOff val="80000"/>
            </a:schemeClr>
          </a:solidFill>
          <a:ln w="76200" cap="flat" algn="ctr">
            <a:solidFill>
              <a:schemeClr val="accent2"/>
            </a:solidFill>
          </a:ln>
        </p:spPr>
        <p:txBody>
          <a:bodyPr/>
          <a:lstStyle/>
          <a:p>
            <a:r>
              <a:rPr lang="es-ES_tradnl" sz="3600" b="1" i="1" dirty="0">
                <a:solidFill>
                  <a:schemeClr val="accent2">
                    <a:lumMod val="75000"/>
                  </a:schemeClr>
                </a:solidFill>
                <a:effectLst>
                  <a:outerShdw blurRad="38100" dist="38100" dir="2700000" algn="tl">
                    <a:srgbClr val="000000"/>
                  </a:outerShdw>
                </a:effectLst>
                <a:latin typeface="Arial" charset="0"/>
              </a:rPr>
              <a:t>Protocolo Simple de Gestión de Red</a:t>
            </a:r>
            <a:br>
              <a:rPr lang="es-ES_tradnl" sz="3600" b="1" i="1" dirty="0">
                <a:solidFill>
                  <a:schemeClr val="accent2">
                    <a:lumMod val="75000"/>
                  </a:schemeClr>
                </a:solidFill>
                <a:effectLst>
                  <a:outerShdw blurRad="38100" dist="38100" dir="2700000" algn="tl">
                    <a:srgbClr val="000000"/>
                  </a:outerShdw>
                </a:effectLst>
                <a:latin typeface="Arial" charset="0"/>
              </a:rPr>
            </a:br>
            <a:r>
              <a:rPr lang="es-MX" sz="3600" b="1" i="1" dirty="0">
                <a:solidFill>
                  <a:schemeClr val="accent2">
                    <a:lumMod val="75000"/>
                  </a:schemeClr>
                </a:solidFill>
                <a:effectLst>
                  <a:outerShdw blurRad="38100" dist="38100" dir="2700000" algn="tl">
                    <a:srgbClr val="000000"/>
                  </a:outerShdw>
                </a:effectLst>
                <a:latin typeface="Arial" charset="0"/>
              </a:rPr>
              <a:t>SNMP – Funcionamiento</a:t>
            </a:r>
            <a:endParaRPr lang="es-AR" sz="3600" b="1" i="1" dirty="0">
              <a:solidFill>
                <a:schemeClr val="accent2">
                  <a:lumMod val="75000"/>
                </a:schemeClr>
              </a:solidFill>
              <a:effectLst>
                <a:outerShdw blurRad="38100" dist="38100" dir="2700000" algn="tl">
                  <a:srgbClr val="000000"/>
                </a:outerShdw>
              </a:effectLst>
              <a:latin typeface="Arial" charset="0"/>
            </a:endParaRPr>
          </a:p>
        </p:txBody>
      </p:sp>
      <p:sp>
        <p:nvSpPr>
          <p:cNvPr id="401411" name="Rectangle 3"/>
          <p:cNvSpPr>
            <a:spLocks noGrp="1" noChangeArrowheads="1"/>
          </p:cNvSpPr>
          <p:nvPr>
            <p:ph type="body" idx="1"/>
          </p:nvPr>
        </p:nvSpPr>
        <p:spPr>
          <a:xfrm>
            <a:off x="250824" y="1916113"/>
            <a:ext cx="8785671" cy="4752975"/>
          </a:xfrm>
          <a:solidFill>
            <a:schemeClr val="accent2">
              <a:lumMod val="20000"/>
              <a:lumOff val="80000"/>
            </a:schemeClr>
          </a:solidFill>
          <a:ln w="76200">
            <a:solidFill>
              <a:schemeClr val="tx1"/>
            </a:solidFill>
          </a:ln>
        </p:spPr>
        <p:txBody>
          <a:bodyPr/>
          <a:lstStyle/>
          <a:p>
            <a:pPr>
              <a:lnSpc>
                <a:spcPct val="90000"/>
              </a:lnSpc>
              <a:defRPr/>
            </a:pPr>
            <a:r>
              <a:rPr lang="es-MX" sz="4000" b="1" i="1" dirty="0">
                <a:effectLst>
                  <a:outerShdw blurRad="38100" dist="38100" dir="2700000" algn="tl">
                    <a:srgbClr val="FFFFFF"/>
                  </a:outerShdw>
                </a:effectLst>
                <a:latin typeface="Arial" charset="0"/>
              </a:rPr>
              <a:t>Unidad de datos interior  (PDU).</a:t>
            </a:r>
          </a:p>
          <a:p>
            <a:pPr lvl="1">
              <a:lnSpc>
                <a:spcPct val="90000"/>
              </a:lnSpc>
              <a:buFontTx/>
              <a:buNone/>
              <a:defRPr/>
            </a:pPr>
            <a:r>
              <a:rPr lang="es-MX" sz="3600" b="1" i="1" dirty="0">
                <a:effectLst>
                  <a:outerShdw blurRad="38100" dist="38100" dir="2700000" algn="tl">
                    <a:srgbClr val="FFFFFF"/>
                  </a:outerShdw>
                </a:effectLst>
                <a:latin typeface="Arial" charset="0"/>
              </a:rPr>
              <a:t>7 Tipos de mensajes PDU</a:t>
            </a:r>
          </a:p>
          <a:p>
            <a:pPr lvl="1">
              <a:lnSpc>
                <a:spcPct val="90000"/>
              </a:lnSpc>
              <a:defRPr/>
            </a:pPr>
            <a:r>
              <a:rPr lang="es-MX" sz="2400" b="1" i="1" dirty="0" err="1">
                <a:effectLst>
                  <a:outerShdw blurRad="38100" dist="38100" dir="2700000" algn="tl">
                    <a:srgbClr val="FFFFFF"/>
                  </a:outerShdw>
                </a:effectLst>
                <a:latin typeface="Arial" charset="0"/>
              </a:rPr>
              <a:t>Get</a:t>
            </a:r>
            <a:r>
              <a:rPr lang="es-MX" sz="2400" b="1" i="1" dirty="0">
                <a:effectLst>
                  <a:outerShdw blurRad="38100" dist="38100" dir="2700000" algn="tl">
                    <a:srgbClr val="FFFFFF"/>
                  </a:outerShdw>
                </a:effectLst>
                <a:latin typeface="Arial" charset="0"/>
              </a:rPr>
              <a:t> </a:t>
            </a:r>
            <a:r>
              <a:rPr lang="es-MX" sz="2400" b="1" i="1" dirty="0" err="1">
                <a:effectLst>
                  <a:outerShdw blurRad="38100" dist="38100" dir="2700000" algn="tl">
                    <a:srgbClr val="FFFFFF"/>
                  </a:outerShdw>
                </a:effectLst>
                <a:latin typeface="Arial" charset="0"/>
              </a:rPr>
              <a:t>Request</a:t>
            </a:r>
            <a:r>
              <a:rPr lang="es-MX" sz="2400" b="1" i="1" dirty="0">
                <a:effectLst>
                  <a:outerShdw blurRad="38100" dist="38100" dir="2700000" algn="tl">
                    <a:srgbClr val="FFFFFF"/>
                  </a:outerShdw>
                </a:effectLst>
                <a:latin typeface="Arial" charset="0"/>
              </a:rPr>
              <a:t> - Solicitud de Valores a Objeto.</a:t>
            </a:r>
          </a:p>
          <a:p>
            <a:pPr lvl="1">
              <a:lnSpc>
                <a:spcPct val="90000"/>
              </a:lnSpc>
              <a:defRPr/>
            </a:pPr>
            <a:r>
              <a:rPr lang="es-MX" sz="2400" b="1" i="1" dirty="0" err="1">
                <a:effectLst>
                  <a:outerShdw blurRad="38100" dist="38100" dir="2700000" algn="tl">
                    <a:srgbClr val="FFFFFF"/>
                  </a:outerShdw>
                </a:effectLst>
                <a:latin typeface="Arial" charset="0"/>
              </a:rPr>
              <a:t>Get</a:t>
            </a:r>
            <a:r>
              <a:rPr lang="es-MX" sz="2400" b="1" i="1" dirty="0">
                <a:effectLst>
                  <a:outerShdw blurRad="38100" dist="38100" dir="2700000" algn="tl">
                    <a:srgbClr val="FFFFFF"/>
                  </a:outerShdw>
                </a:effectLst>
                <a:latin typeface="Arial" charset="0"/>
              </a:rPr>
              <a:t> Response  - Respuesta a esa Solicitud.</a:t>
            </a:r>
          </a:p>
          <a:p>
            <a:pPr lvl="1">
              <a:lnSpc>
                <a:spcPct val="90000"/>
              </a:lnSpc>
              <a:defRPr/>
            </a:pPr>
            <a:r>
              <a:rPr lang="es-MX" sz="2400" b="1" i="1" dirty="0" err="1">
                <a:effectLst>
                  <a:outerShdw blurRad="38100" dist="38100" dir="2700000" algn="tl">
                    <a:srgbClr val="FFFFFF"/>
                  </a:outerShdw>
                </a:effectLst>
                <a:latin typeface="Arial" charset="0"/>
              </a:rPr>
              <a:t>Get</a:t>
            </a:r>
            <a:r>
              <a:rPr lang="es-MX" sz="2400" b="1" i="1" dirty="0">
                <a:effectLst>
                  <a:outerShdw blurRad="38100" dist="38100" dir="2700000" algn="tl">
                    <a:srgbClr val="FFFFFF"/>
                  </a:outerShdw>
                </a:effectLst>
                <a:latin typeface="Arial" charset="0"/>
              </a:rPr>
              <a:t> </a:t>
            </a:r>
            <a:r>
              <a:rPr lang="es-MX" sz="2400" b="1" i="1" dirty="0" err="1">
                <a:effectLst>
                  <a:outerShdw blurRad="38100" dist="38100" dir="2700000" algn="tl">
                    <a:srgbClr val="FFFFFF"/>
                  </a:outerShdw>
                </a:effectLst>
                <a:latin typeface="Arial" charset="0"/>
              </a:rPr>
              <a:t>Next</a:t>
            </a:r>
            <a:r>
              <a:rPr lang="es-MX" sz="2400" b="1" i="1" dirty="0">
                <a:effectLst>
                  <a:outerShdw blurRad="38100" dist="38100" dir="2700000" algn="tl">
                    <a:srgbClr val="FFFFFF"/>
                  </a:outerShdw>
                </a:effectLst>
                <a:latin typeface="Arial" charset="0"/>
              </a:rPr>
              <a:t> </a:t>
            </a:r>
            <a:r>
              <a:rPr lang="es-MX" sz="2400" b="1" i="1" dirty="0" err="1">
                <a:effectLst>
                  <a:outerShdw blurRad="38100" dist="38100" dir="2700000" algn="tl">
                    <a:srgbClr val="FFFFFF"/>
                  </a:outerShdw>
                </a:effectLst>
                <a:latin typeface="Arial" charset="0"/>
              </a:rPr>
              <a:t>Request</a:t>
            </a:r>
            <a:r>
              <a:rPr lang="es-MX" sz="2400" b="1" i="1" dirty="0">
                <a:effectLst>
                  <a:outerShdw blurRad="38100" dist="38100" dir="2700000" algn="tl">
                    <a:srgbClr val="FFFFFF"/>
                  </a:outerShdw>
                </a:effectLst>
                <a:latin typeface="Arial" charset="0"/>
              </a:rPr>
              <a:t> - Solicitud de Valores a varios objetos</a:t>
            </a:r>
          </a:p>
          <a:p>
            <a:pPr lvl="1">
              <a:lnSpc>
                <a:spcPct val="90000"/>
              </a:lnSpc>
              <a:defRPr/>
            </a:pPr>
            <a:r>
              <a:rPr lang="es-MX" sz="2400" b="1" i="1" dirty="0" err="1">
                <a:effectLst>
                  <a:outerShdw blurRad="38100" dist="38100" dir="2700000" algn="tl">
                    <a:srgbClr val="FFFFFF"/>
                  </a:outerShdw>
                </a:effectLst>
                <a:latin typeface="Arial" charset="0"/>
              </a:rPr>
              <a:t>Get</a:t>
            </a:r>
            <a:r>
              <a:rPr lang="es-MX" sz="2400" b="1" i="1" dirty="0">
                <a:effectLst>
                  <a:outerShdw blurRad="38100" dist="38100" dir="2700000" algn="tl">
                    <a:srgbClr val="FFFFFF"/>
                  </a:outerShdw>
                </a:effectLst>
                <a:latin typeface="Arial" charset="0"/>
              </a:rPr>
              <a:t> </a:t>
            </a:r>
            <a:r>
              <a:rPr lang="es-MX" sz="2400" b="1" i="1" dirty="0" err="1">
                <a:effectLst>
                  <a:outerShdw blurRad="38100" dist="38100" dir="2700000" algn="tl">
                    <a:srgbClr val="FFFFFF"/>
                  </a:outerShdw>
                </a:effectLst>
                <a:latin typeface="Arial" charset="0"/>
              </a:rPr>
              <a:t>Bulk</a:t>
            </a:r>
            <a:r>
              <a:rPr lang="es-MX" sz="2400" b="1" i="1" dirty="0">
                <a:effectLst>
                  <a:outerShdw blurRad="38100" dist="38100" dir="2700000" algn="tl">
                    <a:srgbClr val="FFFFFF"/>
                  </a:outerShdw>
                </a:effectLst>
                <a:latin typeface="Arial" charset="0"/>
              </a:rPr>
              <a:t> </a:t>
            </a:r>
            <a:r>
              <a:rPr lang="es-MX" sz="2400" b="1" i="1" dirty="0" err="1">
                <a:effectLst>
                  <a:outerShdw blurRad="38100" dist="38100" dir="2700000" algn="tl">
                    <a:srgbClr val="FFFFFF"/>
                  </a:outerShdw>
                </a:effectLst>
                <a:latin typeface="Arial" charset="0"/>
              </a:rPr>
              <a:t>Request</a:t>
            </a:r>
            <a:r>
              <a:rPr lang="es-MX" sz="2400" b="1" i="1" dirty="0">
                <a:effectLst>
                  <a:outerShdw blurRad="38100" dist="38100" dir="2700000" algn="tl">
                    <a:srgbClr val="FFFFFF"/>
                  </a:outerShdw>
                </a:effectLst>
                <a:latin typeface="Arial" charset="0"/>
              </a:rPr>
              <a:t> – Minimizar números de intercambios</a:t>
            </a:r>
          </a:p>
          <a:p>
            <a:pPr lvl="1">
              <a:lnSpc>
                <a:spcPct val="90000"/>
              </a:lnSpc>
              <a:defRPr/>
            </a:pPr>
            <a:r>
              <a:rPr lang="es-MX" sz="2400" b="1" i="1" dirty="0">
                <a:effectLst>
                  <a:outerShdw blurRad="38100" dist="38100" dir="2700000" algn="tl">
                    <a:srgbClr val="FFFFFF"/>
                  </a:outerShdw>
                </a:effectLst>
                <a:latin typeface="Arial" charset="0"/>
              </a:rPr>
              <a:t>Set </a:t>
            </a:r>
            <a:r>
              <a:rPr lang="es-MX" sz="2400" b="1" i="1" dirty="0" err="1">
                <a:effectLst>
                  <a:outerShdw blurRad="38100" dist="38100" dir="2700000" algn="tl">
                    <a:srgbClr val="FFFFFF"/>
                  </a:outerShdw>
                </a:effectLst>
                <a:latin typeface="Arial" charset="0"/>
              </a:rPr>
              <a:t>Request</a:t>
            </a:r>
            <a:r>
              <a:rPr lang="es-MX" sz="2400" b="1" i="1" dirty="0">
                <a:effectLst>
                  <a:outerShdw blurRad="38100" dist="38100" dir="2700000" algn="tl">
                    <a:srgbClr val="FFFFFF"/>
                  </a:outerShdw>
                </a:effectLst>
                <a:latin typeface="Arial" charset="0"/>
              </a:rPr>
              <a:t>  - Modificación de Valores</a:t>
            </a:r>
          </a:p>
          <a:p>
            <a:pPr lvl="1">
              <a:lnSpc>
                <a:spcPct val="90000"/>
              </a:lnSpc>
              <a:defRPr/>
            </a:pPr>
            <a:r>
              <a:rPr lang="es-MX" sz="2400" b="1" i="1" dirty="0" err="1">
                <a:effectLst>
                  <a:outerShdw blurRad="38100" dist="38100" dir="2700000" algn="tl">
                    <a:srgbClr val="FFFFFF"/>
                  </a:outerShdw>
                </a:effectLst>
                <a:latin typeface="Arial" charset="0"/>
              </a:rPr>
              <a:t>Inform</a:t>
            </a:r>
            <a:r>
              <a:rPr lang="es-MX" sz="2400" b="1" i="1" dirty="0">
                <a:effectLst>
                  <a:outerShdw blurRad="38100" dist="38100" dir="2700000" algn="tl">
                    <a:srgbClr val="FFFFFF"/>
                  </a:outerShdw>
                </a:effectLst>
                <a:latin typeface="Arial" charset="0"/>
              </a:rPr>
              <a:t> </a:t>
            </a:r>
            <a:r>
              <a:rPr lang="es-MX" sz="2400" b="1" i="1" dirty="0" err="1">
                <a:effectLst>
                  <a:outerShdw blurRad="38100" dist="38100" dir="2700000" algn="tl">
                    <a:srgbClr val="FFFFFF"/>
                  </a:outerShdw>
                </a:effectLst>
                <a:latin typeface="Arial" charset="0"/>
              </a:rPr>
              <a:t>Request</a:t>
            </a:r>
            <a:r>
              <a:rPr lang="es-MX" sz="2400" b="1" i="1" dirty="0">
                <a:effectLst>
                  <a:outerShdw blurRad="38100" dist="38100" dir="2700000" algn="tl">
                    <a:srgbClr val="FFFFFF"/>
                  </a:outerShdw>
                </a:effectLst>
                <a:latin typeface="Arial" charset="0"/>
              </a:rPr>
              <a:t> – Solicitud a una aplicación</a:t>
            </a:r>
          </a:p>
          <a:p>
            <a:pPr lvl="1">
              <a:lnSpc>
                <a:spcPct val="90000"/>
              </a:lnSpc>
              <a:defRPr/>
            </a:pPr>
            <a:r>
              <a:rPr lang="es-MX" sz="2400" b="1" i="1" dirty="0">
                <a:effectLst>
                  <a:outerShdw blurRad="38100" dist="38100" dir="2700000" algn="tl">
                    <a:srgbClr val="FFFFFF"/>
                  </a:outerShdw>
                </a:effectLst>
                <a:latin typeface="Arial" charset="0"/>
              </a:rPr>
              <a:t>PDU Response – Respuesta a la Anterior</a:t>
            </a:r>
            <a:endParaRPr lang="es-MX" sz="3200" b="1" i="1" dirty="0">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1410"/>
                                        </p:tgtEl>
                                        <p:attrNameLst>
                                          <p:attrName>style.visibility</p:attrName>
                                        </p:attrNameLst>
                                      </p:cBhvr>
                                      <p:to>
                                        <p:strVal val="visible"/>
                                      </p:to>
                                    </p:set>
                                    <p:animEffect transition="in" filter="fade">
                                      <p:cBhvr>
                                        <p:cTn id="7" dur="500"/>
                                        <p:tgtEl>
                                          <p:spTgt spid="4014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01411">
                                            <p:bg/>
                                          </p:spTgt>
                                        </p:tgtEl>
                                        <p:attrNameLst>
                                          <p:attrName>style.visibility</p:attrName>
                                        </p:attrNameLst>
                                      </p:cBhvr>
                                      <p:to>
                                        <p:strVal val="visible"/>
                                      </p:to>
                                    </p:set>
                                    <p:animEffect transition="in" filter="circle(in)">
                                      <p:cBhvr>
                                        <p:cTn id="12" dur="2000"/>
                                        <p:tgtEl>
                                          <p:spTgt spid="40141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01411">
                                            <p:txEl>
                                              <p:pRg st="0" end="0"/>
                                            </p:txEl>
                                          </p:spTgt>
                                        </p:tgtEl>
                                        <p:attrNameLst>
                                          <p:attrName>style.visibility</p:attrName>
                                        </p:attrNameLst>
                                      </p:cBhvr>
                                      <p:to>
                                        <p:strVal val="visible"/>
                                      </p:to>
                                    </p:set>
                                    <p:animEffect transition="in" filter="circle(in)">
                                      <p:cBhvr>
                                        <p:cTn id="17" dur="2000"/>
                                        <p:tgtEl>
                                          <p:spTgt spid="4014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01411">
                                            <p:txEl>
                                              <p:pRg st="1" end="1"/>
                                            </p:txEl>
                                          </p:spTgt>
                                        </p:tgtEl>
                                        <p:attrNameLst>
                                          <p:attrName>style.visibility</p:attrName>
                                        </p:attrNameLst>
                                      </p:cBhvr>
                                      <p:to>
                                        <p:strVal val="visible"/>
                                      </p:to>
                                    </p:set>
                                    <p:animEffect transition="in" filter="circle(in)">
                                      <p:cBhvr>
                                        <p:cTn id="22" dur="2000"/>
                                        <p:tgtEl>
                                          <p:spTgt spid="401411">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401411">
                                            <p:txEl>
                                              <p:pRg st="2" end="2"/>
                                            </p:txEl>
                                          </p:spTgt>
                                        </p:tgtEl>
                                        <p:attrNameLst>
                                          <p:attrName>style.visibility</p:attrName>
                                        </p:attrNameLst>
                                      </p:cBhvr>
                                      <p:to>
                                        <p:strVal val="visible"/>
                                      </p:to>
                                    </p:set>
                                    <p:animEffect transition="in" filter="circle(in)">
                                      <p:cBhvr>
                                        <p:cTn id="25" dur="2000"/>
                                        <p:tgtEl>
                                          <p:spTgt spid="401411">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401411">
                                            <p:txEl>
                                              <p:pRg st="3" end="3"/>
                                            </p:txEl>
                                          </p:spTgt>
                                        </p:tgtEl>
                                        <p:attrNameLst>
                                          <p:attrName>style.visibility</p:attrName>
                                        </p:attrNameLst>
                                      </p:cBhvr>
                                      <p:to>
                                        <p:strVal val="visible"/>
                                      </p:to>
                                    </p:set>
                                    <p:animEffect transition="in" filter="circle(in)">
                                      <p:cBhvr>
                                        <p:cTn id="28" dur="2000"/>
                                        <p:tgtEl>
                                          <p:spTgt spid="401411">
                                            <p:txEl>
                                              <p:pRg st="3" end="3"/>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401411">
                                            <p:txEl>
                                              <p:pRg st="4" end="4"/>
                                            </p:txEl>
                                          </p:spTgt>
                                        </p:tgtEl>
                                        <p:attrNameLst>
                                          <p:attrName>style.visibility</p:attrName>
                                        </p:attrNameLst>
                                      </p:cBhvr>
                                      <p:to>
                                        <p:strVal val="visible"/>
                                      </p:to>
                                    </p:set>
                                    <p:animEffect transition="in" filter="circle(in)">
                                      <p:cBhvr>
                                        <p:cTn id="31" dur="2000"/>
                                        <p:tgtEl>
                                          <p:spTgt spid="401411">
                                            <p:txEl>
                                              <p:pRg st="4" end="4"/>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401411">
                                            <p:txEl>
                                              <p:pRg st="5" end="5"/>
                                            </p:txEl>
                                          </p:spTgt>
                                        </p:tgtEl>
                                        <p:attrNameLst>
                                          <p:attrName>style.visibility</p:attrName>
                                        </p:attrNameLst>
                                      </p:cBhvr>
                                      <p:to>
                                        <p:strVal val="visible"/>
                                      </p:to>
                                    </p:set>
                                    <p:animEffect transition="in" filter="circle(in)">
                                      <p:cBhvr>
                                        <p:cTn id="34" dur="2000"/>
                                        <p:tgtEl>
                                          <p:spTgt spid="401411">
                                            <p:txEl>
                                              <p:pRg st="5" end="5"/>
                                            </p:txEl>
                                          </p:spTgt>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401411">
                                            <p:txEl>
                                              <p:pRg st="6" end="6"/>
                                            </p:txEl>
                                          </p:spTgt>
                                        </p:tgtEl>
                                        <p:attrNameLst>
                                          <p:attrName>style.visibility</p:attrName>
                                        </p:attrNameLst>
                                      </p:cBhvr>
                                      <p:to>
                                        <p:strVal val="visible"/>
                                      </p:to>
                                    </p:set>
                                    <p:animEffect transition="in" filter="circle(in)">
                                      <p:cBhvr>
                                        <p:cTn id="37" dur="2000"/>
                                        <p:tgtEl>
                                          <p:spTgt spid="401411">
                                            <p:txEl>
                                              <p:pRg st="6" end="6"/>
                                            </p:txEl>
                                          </p:spTgt>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401411">
                                            <p:txEl>
                                              <p:pRg st="7" end="7"/>
                                            </p:txEl>
                                          </p:spTgt>
                                        </p:tgtEl>
                                        <p:attrNameLst>
                                          <p:attrName>style.visibility</p:attrName>
                                        </p:attrNameLst>
                                      </p:cBhvr>
                                      <p:to>
                                        <p:strVal val="visible"/>
                                      </p:to>
                                    </p:set>
                                    <p:animEffect transition="in" filter="circle(in)">
                                      <p:cBhvr>
                                        <p:cTn id="40" dur="2000"/>
                                        <p:tgtEl>
                                          <p:spTgt spid="401411">
                                            <p:txEl>
                                              <p:pRg st="7" end="7"/>
                                            </p:txEl>
                                          </p:spTgt>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401411">
                                            <p:txEl>
                                              <p:pRg st="8" end="8"/>
                                            </p:txEl>
                                          </p:spTgt>
                                        </p:tgtEl>
                                        <p:attrNameLst>
                                          <p:attrName>style.visibility</p:attrName>
                                        </p:attrNameLst>
                                      </p:cBhvr>
                                      <p:to>
                                        <p:strVal val="visible"/>
                                      </p:to>
                                    </p:set>
                                    <p:animEffect transition="in" filter="circle(in)">
                                      <p:cBhvr>
                                        <p:cTn id="43" dur="2000"/>
                                        <p:tgtEl>
                                          <p:spTgt spid="401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0" grpId="0" animBg="1"/>
      <p:bldP spid="401411"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3573016"/>
            <a:ext cx="9144000" cy="2906023"/>
          </a:xfrm>
          <a:solidFill>
            <a:schemeClr val="accent2">
              <a:lumMod val="20000"/>
              <a:lumOff val="80000"/>
            </a:schemeClr>
          </a:solidFill>
          <a:ln w="76200">
            <a:solidFill>
              <a:schemeClr val="accent2"/>
            </a:solidFill>
          </a:ln>
        </p:spPr>
        <p:txBody>
          <a:bodyPr/>
          <a:lstStyle/>
          <a:p>
            <a:pPr marL="0" indent="0" algn="ctr">
              <a:lnSpc>
                <a:spcPct val="90000"/>
              </a:lnSpc>
              <a:buFontTx/>
              <a:buNone/>
            </a:pPr>
            <a:r>
              <a:rPr lang="es-ES_tradnl" sz="2800" b="1" i="1" dirty="0">
                <a:solidFill>
                  <a:srgbClr val="333399"/>
                </a:solidFill>
                <a:latin typeface="Arial" charset="0"/>
              </a:rPr>
              <a:t>Mg.  PABLO ALEJANDRO LENA</a:t>
            </a:r>
          </a:p>
          <a:p>
            <a:pPr marL="0" indent="0" algn="ctr">
              <a:lnSpc>
                <a:spcPct val="90000"/>
              </a:lnSpc>
              <a:buFontTx/>
              <a:buNone/>
            </a:pPr>
            <a:r>
              <a:rPr lang="es-ES_tradnl" sz="2800" b="1" i="1" dirty="0">
                <a:solidFill>
                  <a:srgbClr val="333399"/>
                </a:solidFill>
                <a:latin typeface="Arial" charset="0"/>
              </a:rPr>
              <a:t>plena@unlam.edu.ar</a:t>
            </a:r>
          </a:p>
          <a:p>
            <a:pPr marL="0" indent="0" algn="ctr">
              <a:lnSpc>
                <a:spcPct val="90000"/>
              </a:lnSpc>
              <a:buFontTx/>
              <a:buNone/>
            </a:pPr>
            <a:r>
              <a:rPr lang="es-ES_tradnl" sz="2800" b="1" i="1" dirty="0">
                <a:solidFill>
                  <a:srgbClr val="333399"/>
                </a:solidFill>
                <a:latin typeface="Arial" charset="0"/>
              </a:rPr>
              <a:t>legacena@gmail.com</a:t>
            </a:r>
          </a:p>
          <a:p>
            <a:pPr marL="0" indent="0" algn="ctr">
              <a:lnSpc>
                <a:spcPct val="90000"/>
              </a:lnSpc>
              <a:buNone/>
            </a:pPr>
            <a:r>
              <a:rPr lang="es-ES" sz="2800" b="1" i="1" dirty="0">
                <a:solidFill>
                  <a:srgbClr val="333399"/>
                </a:solidFill>
                <a:latin typeface="Arial" charset="0"/>
              </a:rPr>
              <a:t>Ing. MARIO KRAJNIK</a:t>
            </a:r>
          </a:p>
          <a:p>
            <a:pPr marL="0" indent="0" algn="ctr">
              <a:lnSpc>
                <a:spcPct val="90000"/>
              </a:lnSpc>
              <a:buNone/>
            </a:pPr>
            <a:r>
              <a:rPr lang="es-ES" sz="2800" b="1" i="1" dirty="0">
                <a:solidFill>
                  <a:srgbClr val="333399"/>
                </a:solidFill>
                <a:latin typeface="Arial" charset="0"/>
              </a:rPr>
              <a:t>mariokrajnik@yahoo.com.ar </a:t>
            </a:r>
            <a:endParaRPr lang="es-ES_tradnl" sz="2800" b="1" i="1" dirty="0">
              <a:solidFill>
                <a:srgbClr val="333399"/>
              </a:solidFill>
              <a:latin typeface="Arial" charset="0"/>
            </a:endParaRPr>
          </a:p>
          <a:p>
            <a:pPr marL="0" indent="0" algn="ctr">
              <a:lnSpc>
                <a:spcPct val="90000"/>
              </a:lnSpc>
              <a:buFontTx/>
              <a:buNone/>
            </a:pPr>
            <a:r>
              <a:rPr lang="es-ES_tradnl" sz="2800" b="1" i="1" dirty="0">
                <a:solidFill>
                  <a:srgbClr val="333399"/>
                </a:solidFill>
                <a:latin typeface="Arial" charset="0"/>
              </a:rPr>
              <a:t>   </a:t>
            </a:r>
            <a:r>
              <a:rPr lang="es-AR" sz="3600" b="1" i="1" dirty="0">
                <a:solidFill>
                  <a:srgbClr val="333399"/>
                </a:solidFill>
                <a:latin typeface="Arial" charset="0"/>
              </a:rPr>
              <a:t>2021</a:t>
            </a:r>
          </a:p>
        </p:txBody>
      </p:sp>
      <p:sp>
        <p:nvSpPr>
          <p:cNvPr id="5123" name="Rectangle 3"/>
          <p:cNvSpPr>
            <a:spLocks noGrp="1" noChangeArrowheads="1"/>
          </p:cNvSpPr>
          <p:nvPr>
            <p:ph type="ctrTitle" idx="4294967295"/>
          </p:nvPr>
        </p:nvSpPr>
        <p:spPr>
          <a:xfrm>
            <a:off x="323850" y="188640"/>
            <a:ext cx="8496300" cy="3168352"/>
          </a:xfrm>
          <a:solidFill>
            <a:schemeClr val="accent2">
              <a:lumMod val="20000"/>
              <a:lumOff val="80000"/>
            </a:schemeClr>
          </a:solidFill>
          <a:ln w="76200" cap="flat" algn="ctr">
            <a:solidFill>
              <a:schemeClr val="accent2"/>
            </a:solidFill>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5" name="Rectangle 3"/>
          <p:cNvSpPr>
            <a:spLocks noGrp="1" noChangeArrowheads="1"/>
          </p:cNvSpPr>
          <p:nvPr>
            <p:ph type="subTitle" idx="1"/>
          </p:nvPr>
        </p:nvSpPr>
        <p:spPr>
          <a:xfrm>
            <a:off x="762000" y="1752600"/>
            <a:ext cx="7554913" cy="1752600"/>
          </a:xfrm>
          <a:solidFill>
            <a:schemeClr val="accent2">
              <a:lumMod val="20000"/>
              <a:lumOff val="80000"/>
            </a:schemeClr>
          </a:solidFill>
          <a:ln w="76200" cap="flat" algn="ctr">
            <a:solidFill>
              <a:schemeClr val="accent2"/>
            </a:solidFill>
          </a:ln>
        </p:spPr>
        <p:txBody>
          <a:bodyPr anchor="ctr"/>
          <a:lstStyle/>
          <a:p>
            <a:pPr>
              <a:spcBef>
                <a:spcPct val="0"/>
              </a:spcBef>
              <a:defRPr/>
            </a:pPr>
            <a:r>
              <a:rPr lang="es-ES_tradnl" sz="4800" b="1" i="1">
                <a:solidFill>
                  <a:schemeClr val="accent2">
                    <a:lumMod val="75000"/>
                  </a:schemeClr>
                </a:solidFill>
                <a:effectLst>
                  <a:outerShdw blurRad="38100" dist="38100" dir="2700000" algn="tl">
                    <a:srgbClr val="000000"/>
                  </a:outerShdw>
                </a:effectLst>
                <a:latin typeface="Arial" charset="0"/>
              </a:rPr>
              <a:t>Protocolos de Pasarela de Frontera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24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684213" y="476250"/>
            <a:ext cx="7772400" cy="1416050"/>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Encaminamiento en Internet</a:t>
            </a:r>
            <a:endParaRPr lang="es-AR" sz="4000" b="1" i="1">
              <a:solidFill>
                <a:schemeClr val="accent2">
                  <a:lumMod val="75000"/>
                </a:schemeClr>
              </a:solidFill>
              <a:effectLst>
                <a:outerShdw blurRad="38100" dist="38100" dir="2700000" algn="tl">
                  <a:srgbClr val="000000"/>
                </a:outerShdw>
              </a:effectLst>
              <a:latin typeface="Arial" charset="0"/>
            </a:endParaRPr>
          </a:p>
        </p:txBody>
      </p:sp>
      <p:sp>
        <p:nvSpPr>
          <p:cNvPr id="404483" name="Rectangle 3"/>
          <p:cNvSpPr>
            <a:spLocks noGrp="1" noChangeArrowheads="1"/>
          </p:cNvSpPr>
          <p:nvPr>
            <p:ph type="body" idx="1"/>
          </p:nvPr>
        </p:nvSpPr>
        <p:spPr>
          <a:xfrm>
            <a:off x="304800" y="2205038"/>
            <a:ext cx="8588375" cy="4038600"/>
          </a:xfrm>
          <a:solidFill>
            <a:schemeClr val="accent2">
              <a:lumMod val="20000"/>
              <a:lumOff val="80000"/>
            </a:schemeClr>
          </a:solidFill>
          <a:ln w="76200" cap="flat" algn="ctr">
            <a:solidFill>
              <a:schemeClr val="tx1"/>
            </a:solidFill>
          </a:ln>
        </p:spPr>
        <p:txBody>
          <a:bodyPr/>
          <a:lstStyle/>
          <a:p>
            <a:pPr>
              <a:defRPr/>
            </a:pPr>
            <a:r>
              <a:rPr lang="es-MX" sz="4000" b="1" i="1" dirty="0">
                <a:solidFill>
                  <a:schemeClr val="accent2">
                    <a:lumMod val="75000"/>
                  </a:schemeClr>
                </a:solidFill>
                <a:effectLst>
                  <a:outerShdw blurRad="38100" dist="38100" dir="2700000" algn="tl">
                    <a:srgbClr val="FFFFFF"/>
                  </a:outerShdw>
                </a:effectLst>
                <a:latin typeface="Arial" charset="0"/>
              </a:rPr>
              <a:t>Routers </a:t>
            </a:r>
            <a:r>
              <a:rPr lang="es-MX" sz="4000" b="1" i="1" dirty="0">
                <a:solidFill>
                  <a:schemeClr val="accent2">
                    <a:lumMod val="75000"/>
                  </a:schemeClr>
                </a:solidFill>
                <a:effectLst>
                  <a:outerShdw blurRad="38100" dist="38100" dir="2700000" algn="tl">
                    <a:srgbClr val="FFFFFF"/>
                  </a:outerShdw>
                </a:effectLst>
                <a:latin typeface="Arial" charset="0"/>
                <a:sym typeface="Wingdings 3" pitchFamily="18" charset="2"/>
              </a:rPr>
              <a:t> Decisión  de Ruteo y Funciones de Encaminamiento en Base a :</a:t>
            </a:r>
            <a:r>
              <a:rPr lang="es-MX" sz="4000" b="1" i="1" dirty="0">
                <a:solidFill>
                  <a:schemeClr val="accent2">
                    <a:lumMod val="75000"/>
                  </a:schemeClr>
                </a:solidFill>
                <a:effectLst>
                  <a:outerShdw blurRad="38100" dist="38100" dir="2700000" algn="tl">
                    <a:srgbClr val="FFFFFF"/>
                  </a:outerShdw>
                </a:effectLst>
                <a:latin typeface="Arial" charset="0"/>
              </a:rPr>
              <a:t> </a:t>
            </a:r>
          </a:p>
          <a:p>
            <a:pPr lvl="2">
              <a:buFontTx/>
              <a:buChar char="–"/>
              <a:defRPr/>
            </a:pPr>
            <a:r>
              <a:rPr lang="es-MX" b="1" i="1" dirty="0">
                <a:solidFill>
                  <a:schemeClr val="accent2">
                    <a:lumMod val="75000"/>
                  </a:schemeClr>
                </a:solidFill>
                <a:effectLst>
                  <a:outerShdw blurRad="38100" dist="38100" dir="2700000" algn="tl">
                    <a:srgbClr val="FFFFFF"/>
                  </a:outerShdw>
                </a:effectLst>
                <a:latin typeface="Arial" charset="0"/>
              </a:rPr>
              <a:t>Topología</a:t>
            </a:r>
          </a:p>
          <a:p>
            <a:pPr lvl="2">
              <a:buFontTx/>
              <a:buChar char="–"/>
              <a:defRPr/>
            </a:pPr>
            <a:r>
              <a:rPr lang="es-MX" b="1" i="1" dirty="0">
                <a:solidFill>
                  <a:schemeClr val="accent2">
                    <a:lumMod val="75000"/>
                  </a:schemeClr>
                </a:solidFill>
                <a:effectLst>
                  <a:outerShdw blurRad="38100" dist="38100" dir="2700000" algn="tl">
                    <a:srgbClr val="FFFFFF"/>
                  </a:outerShdw>
                </a:effectLst>
                <a:latin typeface="Arial" charset="0"/>
              </a:rPr>
              <a:t>Retardo (Latencia)</a:t>
            </a:r>
          </a:p>
          <a:p>
            <a:pPr lvl="2">
              <a:buFontTx/>
              <a:buChar char="–"/>
              <a:defRPr/>
            </a:pPr>
            <a:r>
              <a:rPr lang="es-MX" b="1" i="1" dirty="0">
                <a:solidFill>
                  <a:schemeClr val="accent2">
                    <a:lumMod val="75000"/>
                  </a:schemeClr>
                </a:solidFill>
                <a:effectLst>
                  <a:outerShdw blurRad="38100" dist="38100" dir="2700000" algn="tl">
                    <a:srgbClr val="FFFFFF"/>
                  </a:outerShdw>
                </a:effectLst>
                <a:latin typeface="Arial" charset="0"/>
              </a:rPr>
              <a:t>Algoritmos de Ruteo</a:t>
            </a:r>
          </a:p>
          <a:p>
            <a:pPr lvl="2">
              <a:buFontTx/>
              <a:buChar char="–"/>
              <a:defRPr/>
            </a:pPr>
            <a:endParaRPr lang="es-AR" b="1" i="1"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404483">
                                            <p:bg/>
                                          </p:spTgt>
                                        </p:tgtEl>
                                        <p:attrNameLst>
                                          <p:attrName>style.visibility</p:attrName>
                                        </p:attrNameLst>
                                      </p:cBhvr>
                                      <p:to>
                                        <p:strVal val="visible"/>
                                      </p:to>
                                    </p:set>
                                    <p:animEffect transition="in" filter="circle(in)">
                                      <p:cBhvr>
                                        <p:cTn id="11" dur="2000"/>
                                        <p:tgtEl>
                                          <p:spTgt spid="404483">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404483">
                                            <p:txEl>
                                              <p:pRg st="0" end="0"/>
                                            </p:txEl>
                                          </p:spTgt>
                                        </p:tgtEl>
                                        <p:attrNameLst>
                                          <p:attrName>style.visibility</p:attrName>
                                        </p:attrNameLst>
                                      </p:cBhvr>
                                      <p:to>
                                        <p:strVal val="visible"/>
                                      </p:to>
                                    </p:set>
                                    <p:animEffect transition="in" filter="circle(in)">
                                      <p:cBhvr>
                                        <p:cTn id="16" dur="2000"/>
                                        <p:tgtEl>
                                          <p:spTgt spid="40448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404483">
                                            <p:txEl>
                                              <p:pRg st="1" end="1"/>
                                            </p:txEl>
                                          </p:spTgt>
                                        </p:tgtEl>
                                        <p:attrNameLst>
                                          <p:attrName>style.visibility</p:attrName>
                                        </p:attrNameLst>
                                      </p:cBhvr>
                                      <p:to>
                                        <p:strVal val="visible"/>
                                      </p:to>
                                    </p:set>
                                    <p:animEffect transition="in" filter="circle(in)">
                                      <p:cBhvr>
                                        <p:cTn id="21" dur="2000"/>
                                        <p:tgtEl>
                                          <p:spTgt spid="404483">
                                            <p:txEl>
                                              <p:pRg st="1" end="1"/>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404483">
                                            <p:txEl>
                                              <p:pRg st="2" end="2"/>
                                            </p:txEl>
                                          </p:spTgt>
                                        </p:tgtEl>
                                        <p:attrNameLst>
                                          <p:attrName>style.visibility</p:attrName>
                                        </p:attrNameLst>
                                      </p:cBhvr>
                                      <p:to>
                                        <p:strVal val="visible"/>
                                      </p:to>
                                    </p:set>
                                    <p:animEffect transition="in" filter="circle(in)">
                                      <p:cBhvr>
                                        <p:cTn id="24" dur="2000"/>
                                        <p:tgtEl>
                                          <p:spTgt spid="404483">
                                            <p:txEl>
                                              <p:pRg st="2" end="2"/>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404483">
                                            <p:txEl>
                                              <p:pRg st="3" end="3"/>
                                            </p:txEl>
                                          </p:spTgt>
                                        </p:tgtEl>
                                        <p:attrNameLst>
                                          <p:attrName>style.visibility</p:attrName>
                                        </p:attrNameLst>
                                      </p:cBhvr>
                                      <p:to>
                                        <p:strVal val="visible"/>
                                      </p:to>
                                    </p:set>
                                    <p:animEffect transition="in" filter="circle(in)">
                                      <p:cBhvr>
                                        <p:cTn id="27" dur="2000"/>
                                        <p:tgtEl>
                                          <p:spTgt spid="404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2" grpId="0" animBg="1"/>
      <p:bldP spid="404483" grpId="0" uiExpand="1"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762000" y="0"/>
            <a:ext cx="7772400" cy="1341438"/>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Sistema Autónomo  (AS)</a:t>
            </a:r>
            <a:br>
              <a:rPr lang="es-ES_tradnl" sz="4000" b="1" i="1">
                <a:solidFill>
                  <a:schemeClr val="accent2">
                    <a:lumMod val="75000"/>
                  </a:schemeClr>
                </a:solidFill>
                <a:effectLst>
                  <a:outerShdw blurRad="38100" dist="38100" dir="2700000" algn="tl">
                    <a:srgbClr val="000000"/>
                  </a:outerShdw>
                </a:effectLst>
                <a:latin typeface="Arial" charset="0"/>
              </a:rPr>
            </a:br>
            <a:r>
              <a:rPr lang="es-ES_tradnl" sz="4000" b="1" i="1">
                <a:solidFill>
                  <a:schemeClr val="accent2">
                    <a:lumMod val="75000"/>
                  </a:schemeClr>
                </a:solidFill>
                <a:effectLst>
                  <a:outerShdw blurRad="38100" dist="38100" dir="2700000" algn="tl">
                    <a:srgbClr val="000000"/>
                  </a:outerShdw>
                </a:effectLst>
                <a:latin typeface="Arial" charset="0"/>
              </a:rPr>
              <a:t>Host Multibase</a:t>
            </a:r>
            <a:endParaRPr lang="es-AR" sz="4000" b="1" i="1">
              <a:solidFill>
                <a:schemeClr val="accent2">
                  <a:lumMod val="75000"/>
                </a:schemeClr>
              </a:solidFill>
              <a:effectLst>
                <a:outerShdw blurRad="38100" dist="38100" dir="2700000" algn="tl">
                  <a:srgbClr val="000000"/>
                </a:outerShdw>
              </a:effectLst>
              <a:latin typeface="Arial" charset="0"/>
            </a:endParaRPr>
          </a:p>
        </p:txBody>
      </p:sp>
      <p:sp>
        <p:nvSpPr>
          <p:cNvPr id="405507" name="Rectangle 3"/>
          <p:cNvSpPr>
            <a:spLocks noGrp="1" noChangeArrowheads="1"/>
          </p:cNvSpPr>
          <p:nvPr>
            <p:ph type="body" idx="1"/>
          </p:nvPr>
        </p:nvSpPr>
        <p:spPr>
          <a:xfrm>
            <a:off x="395288" y="1557338"/>
            <a:ext cx="8382000" cy="5029200"/>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MX" b="1" i="1">
                <a:effectLst>
                  <a:outerShdw blurRad="38100" dist="38100" dir="2700000" algn="tl">
                    <a:srgbClr val="FFFFFF"/>
                  </a:outerShdw>
                </a:effectLst>
                <a:latin typeface="Arial" charset="0"/>
              </a:rPr>
              <a:t>Características : </a:t>
            </a:r>
          </a:p>
          <a:p>
            <a:pPr lvl="1">
              <a:lnSpc>
                <a:spcPct val="90000"/>
              </a:lnSpc>
              <a:buFontTx/>
              <a:buChar char="•"/>
              <a:defRPr/>
            </a:pPr>
            <a:r>
              <a:rPr lang="es-MX" sz="3200" b="1" i="1">
                <a:effectLst>
                  <a:outerShdw blurRad="38100" dist="38100" dir="2700000" algn="tl">
                    <a:srgbClr val="FFFFFF"/>
                  </a:outerShdw>
                </a:effectLst>
                <a:latin typeface="Arial" charset="0"/>
              </a:rPr>
              <a:t>Conexión a un Grupo de Routers para Intercambio de Información través de Protocolo.</a:t>
            </a:r>
          </a:p>
          <a:p>
            <a:pPr lvl="1">
              <a:lnSpc>
                <a:spcPct val="90000"/>
              </a:lnSpc>
              <a:buFontTx/>
              <a:buChar char="•"/>
              <a:defRPr/>
            </a:pPr>
            <a:r>
              <a:rPr lang="es-MX" sz="3200" b="1" i="1">
                <a:effectLst>
                  <a:outerShdw blurRad="38100" dist="38100" dir="2700000" algn="tl">
                    <a:srgbClr val="FFFFFF"/>
                  </a:outerShdw>
                </a:effectLst>
                <a:latin typeface="Arial" charset="0"/>
              </a:rPr>
              <a:t>Conjunto de Redes y Dispositivos Routers gestionados en única organización. </a:t>
            </a:r>
          </a:p>
          <a:p>
            <a:pPr lvl="1">
              <a:lnSpc>
                <a:spcPct val="90000"/>
              </a:lnSpc>
              <a:buFontTx/>
              <a:buChar char="•"/>
              <a:defRPr/>
            </a:pPr>
            <a:r>
              <a:rPr lang="es-MX" sz="3200" b="1" i="1">
                <a:effectLst>
                  <a:outerShdw blurRad="38100" dist="38100" dir="2700000" algn="tl">
                    <a:srgbClr val="FFFFFF"/>
                  </a:outerShdw>
                </a:effectLst>
                <a:latin typeface="Arial" charset="0"/>
              </a:rPr>
              <a:t>Excepto en Fallos, un AS esta conectado como mínimo a un par de nodos. </a:t>
            </a:r>
            <a:r>
              <a:rPr lang="es-MX" b="1" i="1">
                <a:effectLst>
                  <a:outerShdw blurRad="38100" dist="38100" dir="2700000" algn="tl">
                    <a:srgbClr val="FFFFFF"/>
                  </a:outerShdw>
                </a:effectLst>
                <a:latin typeface="Arial" charset="0"/>
              </a:rPr>
              <a:t>  </a:t>
            </a:r>
            <a:endParaRPr lang="es-AR" b="1" i="1">
              <a:effectLst>
                <a:outerShdw blurRad="38100" dist="38100" dir="2700000" algn="tl">
                  <a:srgbClr val="FFFFFF"/>
                </a:outerShdw>
              </a:effectLst>
              <a:latin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395288" y="381000"/>
            <a:ext cx="8497887" cy="1371600"/>
          </a:xfrm>
          <a:solidFill>
            <a:schemeClr val="accent2">
              <a:lumMod val="20000"/>
              <a:lumOff val="80000"/>
            </a:schemeClr>
          </a:solidFill>
          <a:ln w="76200" cap="flat" algn="ctr">
            <a:solidFill>
              <a:schemeClr val="accent2"/>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IRP (Interior </a:t>
            </a:r>
            <a:r>
              <a:rPr lang="es-ES_tradnl" sz="4000" b="1" i="1" dirty="0" err="1">
                <a:solidFill>
                  <a:schemeClr val="accent2">
                    <a:lumMod val="75000"/>
                  </a:schemeClr>
                </a:solidFill>
                <a:effectLst>
                  <a:outerShdw blurRad="38100" dist="38100" dir="2700000" algn="tl">
                    <a:srgbClr val="000000"/>
                  </a:outerShdw>
                </a:effectLst>
                <a:latin typeface="Arial" charset="0"/>
              </a:rPr>
              <a:t>Router</a:t>
            </a:r>
            <a:r>
              <a:rPr lang="es-ES_tradnl" sz="4000" b="1" i="1" dirty="0">
                <a:solidFill>
                  <a:schemeClr val="accent2">
                    <a:lumMod val="75000"/>
                  </a:schemeClr>
                </a:solidFill>
                <a:effectLst>
                  <a:outerShdw blurRad="38100" dist="38100" dir="2700000" algn="tl">
                    <a:srgbClr val="000000"/>
                  </a:outerShdw>
                </a:effectLst>
                <a:latin typeface="Arial" charset="0"/>
              </a:rPr>
              <a:t> </a:t>
            </a:r>
            <a:r>
              <a:rPr lang="es-ES_tradnl" sz="4000" b="1" i="1" dirty="0" err="1">
                <a:solidFill>
                  <a:schemeClr val="accent2">
                    <a:lumMod val="75000"/>
                  </a:schemeClr>
                </a:solidFill>
                <a:effectLst>
                  <a:outerShdw blurRad="38100" dist="38100" dir="2700000" algn="tl">
                    <a:srgbClr val="000000"/>
                  </a:outerShdw>
                </a:effectLst>
                <a:latin typeface="Arial" charset="0"/>
              </a:rPr>
              <a:t>Protocol</a:t>
            </a:r>
            <a:r>
              <a:rPr lang="es-ES_tradnl" sz="4000" b="1" i="1" dirty="0">
                <a:solidFill>
                  <a:schemeClr val="accent2">
                    <a:lumMod val="75000"/>
                  </a:schemeClr>
                </a:solidFill>
                <a:effectLst>
                  <a:outerShdw blurRad="38100" dist="38100" dir="2700000" algn="tl">
                    <a:srgbClr val="000000"/>
                  </a:outerShdw>
                </a:effectLst>
                <a:latin typeface="Arial" charset="0"/>
              </a:rPr>
              <a:t>)</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a:solidFill>
                  <a:schemeClr val="accent2">
                    <a:lumMod val="75000"/>
                  </a:schemeClr>
                </a:solidFill>
                <a:effectLst>
                  <a:outerShdw blurRad="38100" dist="38100" dir="2700000" algn="tl">
                    <a:srgbClr val="000000"/>
                  </a:outerShdw>
                </a:effectLst>
                <a:latin typeface="Arial" charset="0"/>
              </a:rPr>
              <a:t>ERP ( Exterior </a:t>
            </a:r>
            <a:r>
              <a:rPr lang="es-ES_tradnl" sz="4000" b="1" i="1" dirty="0" err="1">
                <a:solidFill>
                  <a:schemeClr val="accent2">
                    <a:lumMod val="75000"/>
                  </a:schemeClr>
                </a:solidFill>
                <a:effectLst>
                  <a:outerShdw blurRad="38100" dist="38100" dir="2700000" algn="tl">
                    <a:srgbClr val="000000"/>
                  </a:outerShdw>
                </a:effectLst>
                <a:latin typeface="Arial" charset="0"/>
              </a:rPr>
              <a:t>Router</a:t>
            </a:r>
            <a:r>
              <a:rPr lang="es-ES_tradnl" sz="4000" b="1" i="1" dirty="0">
                <a:solidFill>
                  <a:schemeClr val="accent2">
                    <a:lumMod val="75000"/>
                  </a:schemeClr>
                </a:solidFill>
                <a:effectLst>
                  <a:outerShdw blurRad="38100" dist="38100" dir="2700000" algn="tl">
                    <a:srgbClr val="000000"/>
                  </a:outerShdw>
                </a:effectLst>
                <a:latin typeface="Arial" charset="0"/>
              </a:rPr>
              <a:t> </a:t>
            </a:r>
            <a:r>
              <a:rPr lang="es-ES_tradnl" sz="4000" b="1" i="1" dirty="0" err="1">
                <a:solidFill>
                  <a:schemeClr val="accent2">
                    <a:lumMod val="75000"/>
                  </a:schemeClr>
                </a:solidFill>
                <a:effectLst>
                  <a:outerShdw blurRad="38100" dist="38100" dir="2700000" algn="tl">
                    <a:srgbClr val="000000"/>
                  </a:outerShdw>
                </a:effectLst>
                <a:latin typeface="Arial" charset="0"/>
              </a:rPr>
              <a:t>Protocol</a:t>
            </a:r>
            <a:r>
              <a:rPr lang="es-ES_tradnl" sz="4000" b="1" i="1" dirty="0">
                <a:solidFill>
                  <a:schemeClr val="accent2">
                    <a:lumMod val="75000"/>
                  </a:schemeClr>
                </a:solidFill>
                <a:effectLst>
                  <a:outerShdw blurRad="38100" dist="38100" dir="2700000" algn="tl">
                    <a:srgbClr val="000000"/>
                  </a:outerShdw>
                </a:effectLst>
                <a:latin typeface="Arial" charset="0"/>
              </a:rPr>
              <a:t>)</a:t>
            </a:r>
            <a:endParaRPr lang="es-AR" sz="4000" b="1" i="1" dirty="0">
              <a:solidFill>
                <a:schemeClr val="accent2">
                  <a:lumMod val="75000"/>
                </a:schemeClr>
              </a:solidFill>
              <a:effectLst>
                <a:outerShdw blurRad="38100" dist="38100" dir="2700000" algn="tl">
                  <a:srgbClr val="000000"/>
                </a:outerShdw>
              </a:effectLst>
              <a:latin typeface="Arial" charset="0"/>
            </a:endParaRPr>
          </a:p>
        </p:txBody>
      </p:sp>
      <p:sp>
        <p:nvSpPr>
          <p:cNvPr id="406531" name="Rectangle 3"/>
          <p:cNvSpPr>
            <a:spLocks noGrp="1" noChangeArrowheads="1"/>
          </p:cNvSpPr>
          <p:nvPr>
            <p:ph type="body" idx="1"/>
          </p:nvPr>
        </p:nvSpPr>
        <p:spPr>
          <a:xfrm>
            <a:off x="0" y="1981200"/>
            <a:ext cx="9144000" cy="4876800"/>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MX" b="1" i="1">
                <a:effectLst>
                  <a:outerShdw blurRad="38100" dist="38100" dir="2700000" algn="tl">
                    <a:srgbClr val="FFFFFF"/>
                  </a:outerShdw>
                </a:effectLst>
                <a:latin typeface="Arial" charset="0"/>
              </a:rPr>
              <a:t>Protocolo Interior entre dispositivos de Encaminamiento (Dentro de una LAN , ISP o AS).</a:t>
            </a:r>
          </a:p>
          <a:p>
            <a:pPr lvl="1">
              <a:lnSpc>
                <a:spcPct val="90000"/>
              </a:lnSpc>
              <a:buFontTx/>
              <a:buChar char="•"/>
              <a:defRPr/>
            </a:pPr>
            <a:r>
              <a:rPr lang="es-MX" sz="3200" b="1" i="1">
                <a:effectLst>
                  <a:outerShdw blurRad="38100" dist="38100" dir="2700000" algn="tl">
                    <a:srgbClr val="FFFFFF"/>
                  </a:outerShdw>
                </a:effectLst>
                <a:latin typeface="Arial" charset="0"/>
              </a:rPr>
              <a:t>Modelo detallado de conexiones para el calculo de la menor distancia.</a:t>
            </a:r>
          </a:p>
          <a:p>
            <a:pPr>
              <a:lnSpc>
                <a:spcPct val="90000"/>
              </a:lnSpc>
              <a:defRPr/>
            </a:pPr>
            <a:r>
              <a:rPr lang="es-MX" b="1" i="1">
                <a:effectLst>
                  <a:outerShdw blurRad="38100" dist="38100" dir="2700000" algn="tl">
                    <a:srgbClr val="FFFFFF"/>
                  </a:outerShdw>
                </a:effectLst>
                <a:latin typeface="Arial" charset="0"/>
              </a:rPr>
              <a:t>Protocolo Exterior entre dispositivos de Encaminamiento (Diferentes LAN , ISP o AS).</a:t>
            </a:r>
          </a:p>
          <a:p>
            <a:pPr lvl="1">
              <a:lnSpc>
                <a:spcPct val="90000"/>
              </a:lnSpc>
              <a:buFontTx/>
              <a:buChar char="•"/>
              <a:defRPr/>
            </a:pPr>
            <a:r>
              <a:rPr lang="es-MX" sz="3200" b="1" i="1">
                <a:effectLst>
                  <a:outerShdw blurRad="38100" dist="38100" dir="2700000" algn="tl">
                    <a:srgbClr val="FFFFFF"/>
                  </a:outerShdw>
                </a:effectLst>
                <a:latin typeface="Arial" charset="0"/>
              </a:rPr>
              <a:t>Resumen de Información de Accesibilidad</a:t>
            </a:r>
          </a:p>
          <a:p>
            <a:pPr>
              <a:lnSpc>
                <a:spcPct val="90000"/>
              </a:lnSpc>
              <a:defRPr/>
            </a:pPr>
            <a:endParaRPr lang="es-AR" b="1" i="1">
              <a:effectLst>
                <a:outerShdw blurRad="38100" dist="38100" dir="2700000" algn="tl">
                  <a:srgbClr val="FFFFFF"/>
                </a:outerShdw>
              </a:effectLst>
              <a:latin typeface="Arial" charset="0"/>
            </a:endParaRPr>
          </a:p>
        </p:txBody>
      </p:sp>
      <p:sp>
        <p:nvSpPr>
          <p:cNvPr id="74756" name="Text Box 4"/>
          <p:cNvSpPr txBox="1">
            <a:spLocks noChangeArrowheads="1"/>
          </p:cNvSpPr>
          <p:nvPr/>
        </p:nvSpPr>
        <p:spPr bwMode="auto">
          <a:xfrm>
            <a:off x="1203325" y="2427288"/>
            <a:ext cx="1082675" cy="519112"/>
          </a:xfrm>
          <a:prstGeom prst="rect">
            <a:avLst/>
          </a:prstGeom>
          <a:noFill/>
          <a:ln w="12700">
            <a:noFill/>
            <a:miter lim="800000"/>
            <a:headEnd/>
            <a:tailEnd/>
          </a:ln>
        </p:spPr>
        <p:txBody>
          <a:bodyPr>
            <a:spAutoFit/>
          </a:bodyPr>
          <a:lstStyle/>
          <a:p>
            <a:pPr algn="ctr">
              <a:lnSpc>
                <a:spcPct val="100000"/>
              </a:lnSpc>
              <a:spcBef>
                <a:spcPct val="0"/>
              </a:spcBef>
              <a:buFontTx/>
              <a:buNone/>
            </a:pPr>
            <a:endParaRPr lang="es-AR" sz="2800" b="0" i="0"/>
          </a:p>
        </p:txBody>
      </p:sp>
      <p:sp>
        <p:nvSpPr>
          <p:cNvPr id="74757" name="Text Box 5"/>
          <p:cNvSpPr txBox="1">
            <a:spLocks noChangeArrowheads="1"/>
          </p:cNvSpPr>
          <p:nvPr/>
        </p:nvSpPr>
        <p:spPr bwMode="auto">
          <a:xfrm>
            <a:off x="1203325" y="2122488"/>
            <a:ext cx="625475" cy="519112"/>
          </a:xfrm>
          <a:prstGeom prst="rect">
            <a:avLst/>
          </a:prstGeom>
          <a:noFill/>
          <a:ln w="12700">
            <a:noFill/>
            <a:miter lim="800000"/>
            <a:headEnd/>
            <a:tailEnd/>
          </a:ln>
        </p:spPr>
        <p:txBody>
          <a:bodyPr>
            <a:spAutoFit/>
          </a:bodyPr>
          <a:lstStyle/>
          <a:p>
            <a:pPr algn="ctr">
              <a:lnSpc>
                <a:spcPct val="100000"/>
              </a:lnSpc>
              <a:spcBef>
                <a:spcPct val="0"/>
              </a:spcBef>
              <a:buFontTx/>
              <a:buNone/>
            </a:pPr>
            <a:endParaRPr lang="es-AR" sz="2800" b="0" i="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26987" y="0"/>
            <a:ext cx="9009509" cy="1343025"/>
          </a:xfrm>
          <a:solidFill>
            <a:schemeClr val="accent2">
              <a:lumMod val="20000"/>
              <a:lumOff val="80000"/>
            </a:schemeClr>
          </a:solidFill>
          <a:ln w="76200" cap="flat" algn="ctr">
            <a:solidFill>
              <a:schemeClr val="accent2">
                <a:lumMod val="75000"/>
              </a:schemeClr>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Protocolo de Pasarela de Frontera</a:t>
            </a:r>
            <a:br>
              <a:rPr lang="es-ES_tradnl" sz="4000" b="1" i="1">
                <a:solidFill>
                  <a:schemeClr val="accent2">
                    <a:lumMod val="75000"/>
                  </a:schemeClr>
                </a:solidFill>
                <a:effectLst>
                  <a:outerShdw blurRad="38100" dist="38100" dir="2700000" algn="tl">
                    <a:srgbClr val="000000"/>
                  </a:outerShdw>
                </a:effectLst>
                <a:latin typeface="Arial" charset="0"/>
              </a:rPr>
            </a:br>
            <a:r>
              <a:rPr lang="es-ES_tradnl" sz="4000" b="1" i="1">
                <a:solidFill>
                  <a:schemeClr val="accent2">
                    <a:lumMod val="75000"/>
                  </a:schemeClr>
                </a:solidFill>
                <a:effectLst>
                  <a:outerShdw blurRad="38100" dist="38100" dir="2700000" algn="tl">
                    <a:srgbClr val="000000"/>
                  </a:outerShdw>
                </a:effectLst>
                <a:latin typeface="Arial" charset="0"/>
              </a:rPr>
              <a:t>Border Gateway Protocol</a:t>
            </a:r>
            <a:endParaRPr lang="es-AR" sz="4000" b="1" i="1">
              <a:solidFill>
                <a:schemeClr val="accent2">
                  <a:lumMod val="75000"/>
                </a:schemeClr>
              </a:solidFill>
              <a:effectLst>
                <a:outerShdw blurRad="38100" dist="38100" dir="2700000" algn="tl">
                  <a:srgbClr val="000000"/>
                </a:outerShdw>
              </a:effectLst>
              <a:latin typeface="Arial" charset="0"/>
            </a:endParaRPr>
          </a:p>
        </p:txBody>
      </p:sp>
      <p:sp>
        <p:nvSpPr>
          <p:cNvPr id="407555" name="Rectangle 3"/>
          <p:cNvSpPr>
            <a:spLocks noGrp="1" noChangeArrowheads="1"/>
          </p:cNvSpPr>
          <p:nvPr>
            <p:ph type="body" idx="1"/>
          </p:nvPr>
        </p:nvSpPr>
        <p:spPr>
          <a:xfrm>
            <a:off x="179512" y="1628800"/>
            <a:ext cx="8856984" cy="4830994"/>
          </a:xfrm>
          <a:solidFill>
            <a:schemeClr val="accent2">
              <a:lumMod val="20000"/>
              <a:lumOff val="80000"/>
            </a:schemeClr>
          </a:solidFill>
          <a:ln w="76200" cap="flat" algn="ctr">
            <a:solidFill>
              <a:schemeClr val="accent2">
                <a:lumMod val="75000"/>
              </a:schemeClr>
            </a:solidFill>
          </a:ln>
        </p:spPr>
        <p:txBody>
          <a:bodyPr/>
          <a:lstStyle/>
          <a:p>
            <a:pPr algn="ctr">
              <a:lnSpc>
                <a:spcPct val="90000"/>
              </a:lnSpc>
              <a:buFontTx/>
              <a:buNone/>
              <a:defRPr/>
            </a:pPr>
            <a:r>
              <a:rPr lang="es-MX" sz="5400" b="1" i="1" dirty="0">
                <a:effectLst>
                  <a:outerShdw blurRad="38100" dist="38100" dir="2700000" algn="tl">
                    <a:srgbClr val="FFFFFF"/>
                  </a:outerShdw>
                </a:effectLst>
                <a:latin typeface="Arial" charset="0"/>
              </a:rPr>
              <a:t>Objetivo </a:t>
            </a:r>
          </a:p>
          <a:p>
            <a:pPr>
              <a:lnSpc>
                <a:spcPct val="90000"/>
              </a:lnSpc>
              <a:buFontTx/>
              <a:buNone/>
              <a:defRPr/>
            </a:pPr>
            <a:r>
              <a:rPr lang="es-MX" sz="3600" b="1" i="1" dirty="0">
                <a:effectLst>
                  <a:outerShdw blurRad="38100" dist="38100" dir="2700000" algn="tl">
                    <a:srgbClr val="FFFFFF"/>
                  </a:outerShdw>
                </a:effectLst>
                <a:latin typeface="Arial" charset="0"/>
              </a:rPr>
              <a:t>Permitir la cooperación en el Intercambio de información en el encaminamiento entre Routers , llamados pasarelas en el estándar, en sistemas autónomos de diferente proveedor (ISP) . </a:t>
            </a:r>
            <a:endParaRPr lang="es-AR" sz="3600" b="1" i="1" dirty="0">
              <a:effectLst>
                <a:outerShdw blurRad="38100" dist="38100" dir="2700000" algn="tl">
                  <a:srgbClr val="FFFFFF"/>
                </a:outerShdw>
              </a:effectLst>
              <a:latin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Protocolo de Pasarela de Frontera</a:t>
            </a:r>
            <a:br>
              <a:rPr lang="es-ES_tradnl" sz="4000" b="1" i="1">
                <a:solidFill>
                  <a:schemeClr val="accent2">
                    <a:lumMod val="75000"/>
                  </a:schemeClr>
                </a:solidFill>
                <a:effectLst>
                  <a:outerShdw blurRad="38100" dist="38100" dir="2700000" algn="tl">
                    <a:srgbClr val="000000"/>
                  </a:outerShdw>
                </a:effectLst>
                <a:latin typeface="Arial" charset="0"/>
              </a:rPr>
            </a:br>
            <a:r>
              <a:rPr lang="es-ES_tradnl" sz="4000" b="1" i="1">
                <a:solidFill>
                  <a:schemeClr val="accent2">
                    <a:lumMod val="75000"/>
                  </a:schemeClr>
                </a:solidFill>
                <a:effectLst>
                  <a:outerShdw blurRad="38100" dist="38100" dir="2700000" algn="tl">
                    <a:srgbClr val="000000"/>
                  </a:outerShdw>
                </a:effectLst>
                <a:latin typeface="Arial" charset="0"/>
              </a:rPr>
              <a:t>Border Gateway Protocol</a:t>
            </a:r>
            <a:endParaRPr lang="es-AR" sz="4000" b="1" i="1">
              <a:solidFill>
                <a:schemeClr val="accent2">
                  <a:lumMod val="75000"/>
                </a:schemeClr>
              </a:solidFill>
              <a:effectLst>
                <a:outerShdw blurRad="38100" dist="38100" dir="2700000" algn="tl">
                  <a:srgbClr val="000000"/>
                </a:outerShdw>
              </a:effectLst>
              <a:latin typeface="Arial" charset="0"/>
            </a:endParaRPr>
          </a:p>
        </p:txBody>
      </p:sp>
      <p:sp>
        <p:nvSpPr>
          <p:cNvPr id="408579" name="Rectangle 3"/>
          <p:cNvSpPr>
            <a:spLocks noGrp="1" noChangeArrowheads="1"/>
          </p:cNvSpPr>
          <p:nvPr>
            <p:ph type="body" idx="1"/>
          </p:nvPr>
        </p:nvSpPr>
        <p:spPr>
          <a:xfrm>
            <a:off x="250825" y="1828800"/>
            <a:ext cx="8893175" cy="4419600"/>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MX" sz="3600" b="1" i="1">
                <a:solidFill>
                  <a:schemeClr val="accent2">
                    <a:lumMod val="75000"/>
                  </a:schemeClr>
                </a:solidFill>
                <a:effectLst>
                  <a:outerShdw blurRad="38100" dist="38100" dir="2700000" algn="tl">
                    <a:srgbClr val="FFFFFF"/>
                  </a:outerShdw>
                </a:effectLst>
                <a:latin typeface="Arial" charset="0"/>
              </a:rPr>
              <a:t>Desarrollado para su uso en conjunción con conjuntos de redes que emplean Arquitectura de Protocolos TCP/IP .</a:t>
            </a:r>
          </a:p>
          <a:p>
            <a:pPr>
              <a:lnSpc>
                <a:spcPct val="90000"/>
              </a:lnSpc>
              <a:defRPr/>
            </a:pPr>
            <a:r>
              <a:rPr lang="es-MX" sz="3600" b="1" i="1">
                <a:solidFill>
                  <a:schemeClr val="accent2">
                    <a:lumMod val="75000"/>
                  </a:schemeClr>
                </a:solidFill>
                <a:effectLst>
                  <a:outerShdw blurRad="38100" dist="38100" dir="2700000" algn="tl">
                    <a:srgbClr val="FFFFFF"/>
                  </a:outerShdw>
                </a:effectLst>
                <a:latin typeface="Arial" charset="0"/>
              </a:rPr>
              <a:t>Protocolo de Dispositivo de encaminamiento exterior estándar de Internet .</a:t>
            </a:r>
          </a:p>
          <a:p>
            <a:pPr>
              <a:lnSpc>
                <a:spcPct val="90000"/>
              </a:lnSpc>
              <a:defRPr/>
            </a:pPr>
            <a:r>
              <a:rPr lang="es-MX" sz="3600" b="1" i="1">
                <a:solidFill>
                  <a:schemeClr val="accent2">
                    <a:lumMod val="75000"/>
                  </a:schemeClr>
                </a:solidFill>
                <a:effectLst>
                  <a:outerShdw blurRad="38100" dist="38100" dir="2700000" algn="tl">
                    <a:srgbClr val="FFFFFF"/>
                  </a:outerShdw>
                </a:effectLst>
                <a:latin typeface="Arial" charset="0"/>
              </a:rPr>
              <a:t>BGP- 4 (RFC 1771). </a:t>
            </a:r>
            <a:endParaRPr lang="es-AR" sz="3600" b="1" i="1">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a:xfrm>
            <a:off x="250825" y="333375"/>
            <a:ext cx="8642350" cy="1343025"/>
          </a:xfrm>
          <a:solidFill>
            <a:schemeClr val="accent2">
              <a:lumMod val="20000"/>
              <a:lumOff val="80000"/>
            </a:schemeClr>
          </a:solidFill>
          <a:ln w="76200" cap="flat" algn="ctr">
            <a:solidFill>
              <a:schemeClr val="accent2">
                <a:lumMod val="75000"/>
              </a:schemeClr>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Protocolo de Pasarela de Frontera</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err="1">
                <a:solidFill>
                  <a:schemeClr val="accent2">
                    <a:lumMod val="75000"/>
                  </a:schemeClr>
                </a:solidFill>
                <a:effectLst>
                  <a:outerShdw blurRad="38100" dist="38100" dir="2700000" algn="tl">
                    <a:srgbClr val="000000"/>
                  </a:outerShdw>
                </a:effectLst>
                <a:latin typeface="Arial" charset="0"/>
              </a:rPr>
              <a:t>Border</a:t>
            </a:r>
            <a:r>
              <a:rPr lang="es-ES_tradnl" sz="4000" b="1" i="1" dirty="0">
                <a:solidFill>
                  <a:schemeClr val="accent2">
                    <a:lumMod val="75000"/>
                  </a:schemeClr>
                </a:solidFill>
                <a:effectLst>
                  <a:outerShdw blurRad="38100" dist="38100" dir="2700000" algn="tl">
                    <a:srgbClr val="000000"/>
                  </a:outerShdw>
                </a:effectLst>
                <a:latin typeface="Arial" charset="0"/>
              </a:rPr>
              <a:t> Gateway </a:t>
            </a:r>
            <a:r>
              <a:rPr lang="es-ES_tradnl" sz="4000" b="1" i="1" dirty="0" err="1">
                <a:solidFill>
                  <a:schemeClr val="accent2">
                    <a:lumMod val="75000"/>
                  </a:schemeClr>
                </a:solidFill>
                <a:effectLst>
                  <a:outerShdw blurRad="38100" dist="38100" dir="2700000" algn="tl">
                    <a:srgbClr val="000000"/>
                  </a:outerShdw>
                </a:effectLst>
                <a:latin typeface="Arial" charset="0"/>
              </a:rPr>
              <a:t>Protocol</a:t>
            </a:r>
            <a:endParaRPr lang="es-AR" sz="4000" b="1" i="1" dirty="0">
              <a:solidFill>
                <a:schemeClr val="accent2">
                  <a:lumMod val="75000"/>
                </a:schemeClr>
              </a:solidFill>
              <a:effectLst>
                <a:outerShdw blurRad="38100" dist="38100" dir="2700000" algn="tl">
                  <a:srgbClr val="000000"/>
                </a:outerShdw>
              </a:effectLst>
              <a:latin typeface="Arial" charset="0"/>
            </a:endParaRPr>
          </a:p>
        </p:txBody>
      </p:sp>
      <p:sp>
        <p:nvSpPr>
          <p:cNvPr id="409603" name="Rectangle 3"/>
          <p:cNvSpPr>
            <a:spLocks noGrp="1" noChangeArrowheads="1"/>
          </p:cNvSpPr>
          <p:nvPr>
            <p:ph type="body" idx="1"/>
          </p:nvPr>
        </p:nvSpPr>
        <p:spPr>
          <a:xfrm>
            <a:off x="0" y="2057400"/>
            <a:ext cx="9144000" cy="4419600"/>
          </a:xfrm>
          <a:solidFill>
            <a:schemeClr val="accent2">
              <a:lumMod val="20000"/>
              <a:lumOff val="80000"/>
            </a:schemeClr>
          </a:solidFill>
          <a:ln w="76200">
            <a:solidFill>
              <a:schemeClr val="accent2"/>
            </a:solidFill>
          </a:ln>
        </p:spPr>
        <p:txBody>
          <a:bodyPr/>
          <a:lstStyle/>
          <a:p>
            <a:pPr>
              <a:defRPr/>
            </a:pPr>
            <a:r>
              <a:rPr lang="es-MX" sz="2800" b="1" i="1">
                <a:effectLst>
                  <a:outerShdw blurRad="38100" dist="38100" dir="2700000" algn="tl">
                    <a:srgbClr val="FFFFFF"/>
                  </a:outerShdw>
                </a:effectLst>
                <a:latin typeface="Arial" charset="0"/>
              </a:rPr>
              <a:t>Presupone tres procedimientos funcionales entre encaminadores :</a:t>
            </a:r>
          </a:p>
          <a:p>
            <a:pPr lvl="1">
              <a:defRPr/>
            </a:pPr>
            <a:r>
              <a:rPr lang="es-MX" sz="2400" b="1" i="1">
                <a:effectLst>
                  <a:outerShdw blurRad="38100" dist="38100" dir="2700000" algn="tl">
                    <a:srgbClr val="FFFFFF"/>
                  </a:outerShdw>
                </a:effectLst>
                <a:latin typeface="Arial" charset="0"/>
              </a:rPr>
              <a:t>Adquisición del Vecino</a:t>
            </a:r>
          </a:p>
          <a:p>
            <a:pPr lvl="1">
              <a:defRPr/>
            </a:pPr>
            <a:r>
              <a:rPr lang="es-MX" sz="2400" b="1" i="1">
                <a:effectLst>
                  <a:outerShdw blurRad="38100" dist="38100" dir="2700000" algn="tl">
                    <a:srgbClr val="FFFFFF"/>
                  </a:outerShdw>
                </a:effectLst>
                <a:latin typeface="Arial" charset="0"/>
              </a:rPr>
              <a:t>Detección del Vecino Alcanzable</a:t>
            </a:r>
          </a:p>
          <a:p>
            <a:pPr lvl="1">
              <a:defRPr/>
            </a:pPr>
            <a:r>
              <a:rPr lang="es-MX" sz="2400" b="1" i="1">
                <a:effectLst>
                  <a:outerShdw blurRad="38100" dist="38100" dir="2700000" algn="tl">
                    <a:srgbClr val="FFFFFF"/>
                  </a:outerShdw>
                </a:effectLst>
                <a:latin typeface="Arial" charset="0"/>
              </a:rPr>
              <a:t>Detección de Red Alcanzable</a:t>
            </a:r>
          </a:p>
          <a:p>
            <a:pPr>
              <a:defRPr/>
            </a:pPr>
            <a:r>
              <a:rPr lang="es-MX" sz="2800" b="1" i="1">
                <a:effectLst>
                  <a:outerShdw blurRad="38100" dist="38100" dir="2700000" algn="tl">
                    <a:srgbClr val="FFFFFF"/>
                  </a:outerShdw>
                </a:effectLst>
                <a:latin typeface="Arial" charset="0"/>
              </a:rPr>
              <a:t>Dos dispositivos encaminadores  se consideran vecinos si están conectados a la misma subred.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09602"/>
                                        </p:tgtEl>
                                        <p:attrNameLst>
                                          <p:attrName>style.visibility</p:attrName>
                                        </p:attrNameLst>
                                      </p:cBhvr>
                                      <p:to>
                                        <p:strVal val="visible"/>
                                      </p:to>
                                    </p:set>
                                    <p:animEffect transition="in" filter="circle(in)">
                                      <p:cBhvr>
                                        <p:cTn id="7" dur="2000"/>
                                        <p:tgtEl>
                                          <p:spTgt spid="40960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09603">
                                            <p:bg/>
                                          </p:spTgt>
                                        </p:tgtEl>
                                        <p:attrNameLst>
                                          <p:attrName>style.visibility</p:attrName>
                                        </p:attrNameLst>
                                      </p:cBhvr>
                                      <p:to>
                                        <p:strVal val="visible"/>
                                      </p:to>
                                    </p:set>
                                    <p:animEffect transition="in" filter="circle(in)">
                                      <p:cBhvr>
                                        <p:cTn id="12" dur="2000"/>
                                        <p:tgtEl>
                                          <p:spTgt spid="409603">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09603">
                                            <p:txEl>
                                              <p:pRg st="0" end="0"/>
                                            </p:txEl>
                                          </p:spTgt>
                                        </p:tgtEl>
                                        <p:attrNameLst>
                                          <p:attrName>style.visibility</p:attrName>
                                        </p:attrNameLst>
                                      </p:cBhvr>
                                      <p:to>
                                        <p:strVal val="visible"/>
                                      </p:to>
                                    </p:set>
                                    <p:animEffect transition="in" filter="circle(in)">
                                      <p:cBhvr>
                                        <p:cTn id="17" dur="2000"/>
                                        <p:tgtEl>
                                          <p:spTgt spid="409603">
                                            <p:txEl>
                                              <p:pRg st="0" end="0"/>
                                            </p:txEl>
                                          </p:spTgt>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409603">
                                            <p:txEl>
                                              <p:pRg st="1" end="1"/>
                                            </p:txEl>
                                          </p:spTgt>
                                        </p:tgtEl>
                                        <p:attrNameLst>
                                          <p:attrName>style.visibility</p:attrName>
                                        </p:attrNameLst>
                                      </p:cBhvr>
                                      <p:to>
                                        <p:strVal val="visible"/>
                                      </p:to>
                                    </p:set>
                                    <p:animEffect transition="in" filter="circle(in)">
                                      <p:cBhvr>
                                        <p:cTn id="20" dur="2000"/>
                                        <p:tgtEl>
                                          <p:spTgt spid="409603">
                                            <p:txEl>
                                              <p:pRg st="1" end="1"/>
                                            </p:txEl>
                                          </p:spTgt>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409603">
                                            <p:txEl>
                                              <p:pRg st="2" end="2"/>
                                            </p:txEl>
                                          </p:spTgt>
                                        </p:tgtEl>
                                        <p:attrNameLst>
                                          <p:attrName>style.visibility</p:attrName>
                                        </p:attrNameLst>
                                      </p:cBhvr>
                                      <p:to>
                                        <p:strVal val="visible"/>
                                      </p:to>
                                    </p:set>
                                    <p:animEffect transition="in" filter="circle(in)">
                                      <p:cBhvr>
                                        <p:cTn id="23" dur="2000"/>
                                        <p:tgtEl>
                                          <p:spTgt spid="409603">
                                            <p:txEl>
                                              <p:pRg st="2" end="2"/>
                                            </p:txEl>
                                          </p:spTgt>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409603">
                                            <p:txEl>
                                              <p:pRg st="3" end="3"/>
                                            </p:txEl>
                                          </p:spTgt>
                                        </p:tgtEl>
                                        <p:attrNameLst>
                                          <p:attrName>style.visibility</p:attrName>
                                        </p:attrNameLst>
                                      </p:cBhvr>
                                      <p:to>
                                        <p:strVal val="visible"/>
                                      </p:to>
                                    </p:set>
                                    <p:animEffect transition="in" filter="circle(in)">
                                      <p:cBhvr>
                                        <p:cTn id="26" dur="2000"/>
                                        <p:tgtEl>
                                          <p:spTgt spid="40960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409603">
                                            <p:txEl>
                                              <p:pRg st="4" end="4"/>
                                            </p:txEl>
                                          </p:spTgt>
                                        </p:tgtEl>
                                        <p:attrNameLst>
                                          <p:attrName>style.visibility</p:attrName>
                                        </p:attrNameLst>
                                      </p:cBhvr>
                                      <p:to>
                                        <p:strVal val="visible"/>
                                      </p:to>
                                    </p:set>
                                    <p:animEffect transition="in" filter="circle(in)">
                                      <p:cBhvr>
                                        <p:cTn id="31" dur="2000"/>
                                        <p:tgtEl>
                                          <p:spTgt spid="409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2" grpId="0" animBg="1"/>
      <p:bldP spid="409603"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Protocolo de Pasarela de Frontera</a:t>
            </a:r>
            <a:br>
              <a:rPr lang="es-ES_tradnl" sz="4000" b="1" i="1">
                <a:solidFill>
                  <a:schemeClr val="accent2">
                    <a:lumMod val="75000"/>
                  </a:schemeClr>
                </a:solidFill>
                <a:effectLst>
                  <a:outerShdw blurRad="38100" dist="38100" dir="2700000" algn="tl">
                    <a:srgbClr val="000000"/>
                  </a:outerShdw>
                </a:effectLst>
                <a:latin typeface="Arial" charset="0"/>
              </a:rPr>
            </a:br>
            <a:r>
              <a:rPr lang="es-ES_tradnl" sz="4000" b="1" i="1">
                <a:solidFill>
                  <a:schemeClr val="accent2">
                    <a:lumMod val="75000"/>
                  </a:schemeClr>
                </a:solidFill>
                <a:effectLst>
                  <a:outerShdw blurRad="38100" dist="38100" dir="2700000" algn="tl">
                    <a:srgbClr val="000000"/>
                  </a:outerShdw>
                </a:effectLst>
                <a:latin typeface="Arial" charset="0"/>
              </a:rPr>
              <a:t>Border Gateway Protocol</a:t>
            </a:r>
            <a:endParaRPr lang="es-AR" sz="4000" b="1" i="1">
              <a:solidFill>
                <a:schemeClr val="accent2">
                  <a:lumMod val="75000"/>
                </a:schemeClr>
              </a:solidFill>
              <a:effectLst>
                <a:outerShdw blurRad="38100" dist="38100" dir="2700000" algn="tl">
                  <a:srgbClr val="000000"/>
                </a:outerShdw>
              </a:effectLst>
              <a:latin typeface="Arial" charset="0"/>
            </a:endParaRPr>
          </a:p>
        </p:txBody>
      </p:sp>
      <p:sp>
        <p:nvSpPr>
          <p:cNvPr id="410627" name="Rectangle 3"/>
          <p:cNvSpPr>
            <a:spLocks noGrp="1" noChangeArrowheads="1"/>
          </p:cNvSpPr>
          <p:nvPr>
            <p:ph type="body" idx="1"/>
          </p:nvPr>
        </p:nvSpPr>
        <p:spPr>
          <a:xfrm>
            <a:off x="0" y="1989138"/>
            <a:ext cx="9144000" cy="4419600"/>
          </a:xfrm>
          <a:solidFill>
            <a:schemeClr val="accent2">
              <a:lumMod val="20000"/>
              <a:lumOff val="80000"/>
            </a:schemeClr>
          </a:solidFill>
          <a:ln w="76200">
            <a:solidFill>
              <a:schemeClr val="accent2">
                <a:lumMod val="75000"/>
              </a:schemeClr>
            </a:solidFill>
          </a:ln>
        </p:spPr>
        <p:txBody>
          <a:bodyPr/>
          <a:lstStyle/>
          <a:p>
            <a:pPr>
              <a:defRPr/>
            </a:pPr>
            <a:r>
              <a:rPr lang="es-MX" sz="2800" b="1" i="1">
                <a:effectLst>
                  <a:outerShdw blurRad="38100" dist="38100" dir="2700000" algn="tl">
                    <a:srgbClr val="FFFFFF"/>
                  </a:outerShdw>
                </a:effectLst>
                <a:latin typeface="Arial" charset="0"/>
              </a:rPr>
              <a:t>Mensajes BGP</a:t>
            </a:r>
          </a:p>
          <a:p>
            <a:pPr lvl="1">
              <a:defRPr/>
            </a:pPr>
            <a:r>
              <a:rPr lang="es-MX" b="1" i="1">
                <a:effectLst>
                  <a:outerShdw blurRad="38100" dist="38100" dir="2700000" algn="tl">
                    <a:srgbClr val="FFFFFF"/>
                  </a:outerShdw>
                </a:effectLst>
                <a:latin typeface="Arial" charset="0"/>
              </a:rPr>
              <a:t>Open</a:t>
            </a:r>
            <a:r>
              <a:rPr lang="es-MX" sz="2400" b="1" i="1">
                <a:effectLst>
                  <a:outerShdw blurRad="38100" dist="38100" dir="2700000" algn="tl">
                    <a:srgbClr val="FFFFFF"/>
                  </a:outerShdw>
                </a:effectLst>
                <a:latin typeface="Arial" charset="0"/>
              </a:rPr>
              <a:t> - Establecer relación de vecindad (AD).</a:t>
            </a:r>
          </a:p>
          <a:p>
            <a:pPr lvl="1">
              <a:defRPr/>
            </a:pPr>
            <a:r>
              <a:rPr lang="es-MX" b="1" i="1">
                <a:effectLst>
                  <a:outerShdw blurRad="38100" dist="38100" dir="2700000" algn="tl">
                    <a:srgbClr val="FFFFFF"/>
                  </a:outerShdw>
                </a:effectLst>
                <a:latin typeface="Arial" charset="0"/>
              </a:rPr>
              <a:t>Update</a:t>
            </a:r>
            <a:r>
              <a:rPr lang="es-MX" sz="2400" b="1" i="1">
                <a:effectLst>
                  <a:outerShdw blurRad="38100" dist="38100" dir="2700000" algn="tl">
                    <a:srgbClr val="FFFFFF"/>
                  </a:outerShdw>
                </a:effectLst>
                <a:latin typeface="Arial" charset="0"/>
              </a:rPr>
              <a:t> - Transmisión y actualización de posibles y multiples rutas (RA).</a:t>
            </a:r>
          </a:p>
          <a:p>
            <a:pPr lvl="1">
              <a:defRPr/>
            </a:pPr>
            <a:r>
              <a:rPr lang="es-MX" b="1" i="1">
                <a:effectLst>
                  <a:outerShdw blurRad="38100" dist="38100" dir="2700000" algn="tl">
                    <a:srgbClr val="FFFFFF"/>
                  </a:outerShdw>
                </a:effectLst>
                <a:latin typeface="Arial" charset="0"/>
              </a:rPr>
              <a:t>Keepalive</a:t>
            </a:r>
            <a:r>
              <a:rPr lang="es-MX" sz="2400" b="1" i="1">
                <a:effectLst>
                  <a:outerShdw blurRad="38100" dist="38100" dir="2700000" algn="tl">
                    <a:srgbClr val="FFFFFF"/>
                  </a:outerShdw>
                </a:effectLst>
                <a:latin typeface="Arial" charset="0"/>
              </a:rPr>
              <a:t> - Conformar OPEN y confirmar periódicamente relación de vecindad. (AD) (VA).</a:t>
            </a:r>
          </a:p>
          <a:p>
            <a:pPr lvl="2">
              <a:defRPr/>
            </a:pPr>
            <a:r>
              <a:rPr lang="es-MX" sz="2000" b="1" i="1">
                <a:effectLst>
                  <a:outerShdw blurRad="38100" dist="38100" dir="2700000" algn="tl">
                    <a:srgbClr val="FFFFFF"/>
                  </a:outerShdw>
                </a:effectLst>
                <a:latin typeface="Arial" charset="0"/>
              </a:rPr>
              <a:t>(Mantener Viva periódicamente - Tiempo) .</a:t>
            </a:r>
          </a:p>
          <a:p>
            <a:pPr lvl="1">
              <a:defRPr/>
            </a:pPr>
            <a:r>
              <a:rPr lang="es-MX" b="1" i="1">
                <a:effectLst>
                  <a:outerShdw blurRad="38100" dist="38100" dir="2700000" algn="tl">
                    <a:srgbClr val="FFFFFF"/>
                  </a:outerShdw>
                </a:effectLst>
                <a:latin typeface="Arial" charset="0"/>
              </a:rPr>
              <a:t>Notification</a:t>
            </a:r>
            <a:r>
              <a:rPr lang="es-MX" sz="2400" b="1" i="1">
                <a:effectLst>
                  <a:outerShdw blurRad="38100" dist="38100" dir="2700000" algn="tl">
                    <a:srgbClr val="FFFFFF"/>
                  </a:outerShdw>
                </a:effectLst>
                <a:latin typeface="Arial" charset="0"/>
              </a:rPr>
              <a:t> - Enviado cuando se detecta condición de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10626"/>
                                        </p:tgtEl>
                                        <p:attrNameLst>
                                          <p:attrName>style.visibility</p:attrName>
                                        </p:attrNameLst>
                                      </p:cBhvr>
                                      <p:to>
                                        <p:strVal val="visible"/>
                                      </p:to>
                                    </p:set>
                                    <p:animEffect transition="in" filter="circle(in)">
                                      <p:cBhvr>
                                        <p:cTn id="7" dur="2000"/>
                                        <p:tgtEl>
                                          <p:spTgt spid="41062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10627">
                                            <p:bg/>
                                          </p:spTgt>
                                        </p:tgtEl>
                                        <p:attrNameLst>
                                          <p:attrName>style.visibility</p:attrName>
                                        </p:attrNameLst>
                                      </p:cBhvr>
                                      <p:to>
                                        <p:strVal val="visible"/>
                                      </p:to>
                                    </p:set>
                                    <p:animEffect transition="in" filter="circle(in)">
                                      <p:cBhvr>
                                        <p:cTn id="12" dur="2000"/>
                                        <p:tgtEl>
                                          <p:spTgt spid="41062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10627">
                                            <p:txEl>
                                              <p:pRg st="0" end="0"/>
                                            </p:txEl>
                                          </p:spTgt>
                                        </p:tgtEl>
                                        <p:attrNameLst>
                                          <p:attrName>style.visibility</p:attrName>
                                        </p:attrNameLst>
                                      </p:cBhvr>
                                      <p:to>
                                        <p:strVal val="visible"/>
                                      </p:to>
                                    </p:set>
                                    <p:animEffect transition="in" filter="circle(in)">
                                      <p:cBhvr>
                                        <p:cTn id="17" dur="2000"/>
                                        <p:tgtEl>
                                          <p:spTgt spid="4106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10627">
                                            <p:txEl>
                                              <p:pRg st="1" end="1"/>
                                            </p:txEl>
                                          </p:spTgt>
                                        </p:tgtEl>
                                        <p:attrNameLst>
                                          <p:attrName>style.visibility</p:attrName>
                                        </p:attrNameLst>
                                      </p:cBhvr>
                                      <p:to>
                                        <p:strVal val="visible"/>
                                      </p:to>
                                    </p:set>
                                    <p:animEffect transition="in" filter="circle(in)">
                                      <p:cBhvr>
                                        <p:cTn id="22" dur="2000"/>
                                        <p:tgtEl>
                                          <p:spTgt spid="410627">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410627">
                                            <p:txEl>
                                              <p:pRg st="2" end="2"/>
                                            </p:txEl>
                                          </p:spTgt>
                                        </p:tgtEl>
                                        <p:attrNameLst>
                                          <p:attrName>style.visibility</p:attrName>
                                        </p:attrNameLst>
                                      </p:cBhvr>
                                      <p:to>
                                        <p:strVal val="visible"/>
                                      </p:to>
                                    </p:set>
                                    <p:animEffect transition="in" filter="circle(in)">
                                      <p:cBhvr>
                                        <p:cTn id="25" dur="2000"/>
                                        <p:tgtEl>
                                          <p:spTgt spid="410627">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410627">
                                            <p:txEl>
                                              <p:pRg st="3" end="3"/>
                                            </p:txEl>
                                          </p:spTgt>
                                        </p:tgtEl>
                                        <p:attrNameLst>
                                          <p:attrName>style.visibility</p:attrName>
                                        </p:attrNameLst>
                                      </p:cBhvr>
                                      <p:to>
                                        <p:strVal val="visible"/>
                                      </p:to>
                                    </p:set>
                                    <p:animEffect transition="in" filter="circle(in)">
                                      <p:cBhvr>
                                        <p:cTn id="28" dur="2000"/>
                                        <p:tgtEl>
                                          <p:spTgt spid="410627">
                                            <p:txEl>
                                              <p:pRg st="3" end="3"/>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410627">
                                            <p:txEl>
                                              <p:pRg st="4" end="4"/>
                                            </p:txEl>
                                          </p:spTgt>
                                        </p:tgtEl>
                                        <p:attrNameLst>
                                          <p:attrName>style.visibility</p:attrName>
                                        </p:attrNameLst>
                                      </p:cBhvr>
                                      <p:to>
                                        <p:strVal val="visible"/>
                                      </p:to>
                                    </p:set>
                                    <p:animEffect transition="in" filter="circle(in)">
                                      <p:cBhvr>
                                        <p:cTn id="31" dur="2000"/>
                                        <p:tgtEl>
                                          <p:spTgt spid="410627">
                                            <p:txEl>
                                              <p:pRg st="4" end="4"/>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410627">
                                            <p:txEl>
                                              <p:pRg st="5" end="5"/>
                                            </p:txEl>
                                          </p:spTgt>
                                        </p:tgtEl>
                                        <p:attrNameLst>
                                          <p:attrName>style.visibility</p:attrName>
                                        </p:attrNameLst>
                                      </p:cBhvr>
                                      <p:to>
                                        <p:strVal val="visible"/>
                                      </p:to>
                                    </p:set>
                                    <p:animEffect transition="in" filter="circle(in)">
                                      <p:cBhvr>
                                        <p:cTn id="34" dur="2000"/>
                                        <p:tgtEl>
                                          <p:spTgt spid="410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6" grpId="0" animBg="1"/>
      <p:bldP spid="410627" grpId="0" uiExpand="1"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subTitle" idx="1"/>
          </p:nvPr>
        </p:nvSpPr>
        <p:spPr>
          <a:xfrm>
            <a:off x="827088" y="2133600"/>
            <a:ext cx="7239000" cy="2303463"/>
          </a:xfrm>
          <a:solidFill>
            <a:schemeClr val="accent2">
              <a:lumMod val="20000"/>
              <a:lumOff val="80000"/>
            </a:schemeClr>
          </a:solidFill>
          <a:ln w="76200" cap="flat" algn="ctr">
            <a:solidFill>
              <a:schemeClr val="accent2">
                <a:lumMod val="75000"/>
              </a:schemeClr>
            </a:solidFill>
          </a:ln>
        </p:spPr>
        <p:txBody>
          <a:bodyPr anchor="ctr"/>
          <a:lstStyle/>
          <a:p>
            <a:pPr>
              <a:spcBef>
                <a:spcPct val="0"/>
              </a:spcBef>
              <a:defRPr/>
            </a:pPr>
            <a:r>
              <a:rPr lang="es-ES_tradnl" sz="4800" b="1" i="1">
                <a:solidFill>
                  <a:schemeClr val="accent2">
                    <a:lumMod val="75000"/>
                  </a:schemeClr>
                </a:solidFill>
                <a:effectLst>
                  <a:outerShdw blurRad="38100" dist="38100" dir="2700000" algn="tl">
                    <a:srgbClr val="000000"/>
                  </a:outerShdw>
                </a:effectLst>
                <a:latin typeface="Arial" charset="0"/>
              </a:rPr>
              <a:t>Protocolo  </a:t>
            </a:r>
          </a:p>
          <a:p>
            <a:pPr>
              <a:spcBef>
                <a:spcPct val="0"/>
              </a:spcBef>
              <a:defRPr/>
            </a:pPr>
            <a:r>
              <a:rPr lang="es-ES_tradnl" sz="4800" b="1" i="1">
                <a:solidFill>
                  <a:schemeClr val="accent2">
                    <a:lumMod val="75000"/>
                  </a:schemeClr>
                </a:solidFill>
                <a:effectLst>
                  <a:outerShdw blurRad="38100" dist="38100" dir="2700000" algn="tl">
                    <a:srgbClr val="000000"/>
                  </a:outerShdw>
                </a:effectLst>
                <a:latin typeface="Arial" charset="0"/>
              </a:rPr>
              <a:t>X500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4290">
                                            <p:bg/>
                                          </p:spTgt>
                                        </p:tgtEl>
                                        <p:attrNameLst>
                                          <p:attrName>style.visibility</p:attrName>
                                        </p:attrNameLst>
                                      </p:cBhvr>
                                      <p:to>
                                        <p:strVal val="visible"/>
                                      </p:to>
                                    </p:set>
                                    <p:animEffect transition="in" filter="fade">
                                      <p:cBhvr>
                                        <p:cTn id="7" dur="500"/>
                                        <p:tgtEl>
                                          <p:spTgt spid="524290">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4290">
                                            <p:txEl>
                                              <p:pRg st="0" end="0"/>
                                            </p:txEl>
                                          </p:spTgt>
                                        </p:tgtEl>
                                        <p:attrNameLst>
                                          <p:attrName>style.visibility</p:attrName>
                                        </p:attrNameLst>
                                      </p:cBhvr>
                                      <p:to>
                                        <p:strVal val="visible"/>
                                      </p:to>
                                    </p:set>
                                    <p:animEffect transition="in" filter="fade">
                                      <p:cBhvr>
                                        <p:cTn id="12" dur="500"/>
                                        <p:tgtEl>
                                          <p:spTgt spid="52429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4290">
                                            <p:txEl>
                                              <p:pRg st="1" end="1"/>
                                            </p:txEl>
                                          </p:spTgt>
                                        </p:tgtEl>
                                        <p:attrNameLst>
                                          <p:attrName>style.visibility</p:attrName>
                                        </p:attrNameLst>
                                      </p:cBhvr>
                                      <p:to>
                                        <p:strVal val="visible"/>
                                      </p:to>
                                    </p:set>
                                    <p:animEffect transition="in" filter="fade">
                                      <p:cBhvr>
                                        <p:cTn id="17" dur="500"/>
                                        <p:tgtEl>
                                          <p:spTgt spid="5242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0"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_tradnl" sz="5400" b="1" i="1">
                <a:solidFill>
                  <a:schemeClr val="accent2">
                    <a:lumMod val="75000"/>
                  </a:schemeClr>
                </a:solidFill>
                <a:effectLst>
                  <a:outerShdw blurRad="38100" dist="38100" dir="2700000" algn="tl">
                    <a:srgbClr val="000000"/>
                  </a:outerShdw>
                </a:effectLst>
                <a:latin typeface="Arial" charset="0"/>
              </a:rPr>
              <a:t>Protocolo X500</a:t>
            </a:r>
            <a:endParaRPr lang="es-AR" sz="5400" b="1" i="1">
              <a:solidFill>
                <a:schemeClr val="accent2">
                  <a:lumMod val="75000"/>
                </a:schemeClr>
              </a:solidFill>
              <a:effectLst>
                <a:outerShdw blurRad="38100" dist="38100" dir="2700000" algn="tl">
                  <a:srgbClr val="000000"/>
                </a:outerShdw>
              </a:effectLst>
              <a:latin typeface="Arial" charset="0"/>
            </a:endParaRPr>
          </a:p>
        </p:txBody>
      </p:sp>
      <p:sp>
        <p:nvSpPr>
          <p:cNvPr id="516099" name="Rectangle 3"/>
          <p:cNvSpPr>
            <a:spLocks noGrp="1" noChangeArrowheads="1"/>
          </p:cNvSpPr>
          <p:nvPr>
            <p:ph type="body" idx="1"/>
          </p:nvPr>
        </p:nvSpPr>
        <p:spPr>
          <a:xfrm>
            <a:off x="0" y="1773238"/>
            <a:ext cx="9144000" cy="5084762"/>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AR" sz="3600" b="1" i="1" dirty="0">
                <a:solidFill>
                  <a:schemeClr val="accent2">
                    <a:lumMod val="75000"/>
                  </a:schemeClr>
                </a:solidFill>
                <a:effectLst>
                  <a:outerShdw blurRad="38100" dist="38100" dir="2700000" algn="tl">
                    <a:srgbClr val="FFFFFF"/>
                  </a:outerShdw>
                </a:effectLst>
                <a:latin typeface="Arial" charset="0"/>
              </a:rPr>
              <a:t>Desarrollo conjunto entre : </a:t>
            </a:r>
          </a:p>
          <a:p>
            <a:pPr lvl="1">
              <a:lnSpc>
                <a:spcPct val="90000"/>
              </a:lnSpc>
              <a:defRPr/>
            </a:pPr>
            <a:r>
              <a:rPr lang="es-AR" sz="3200" b="1" i="1" dirty="0">
                <a:solidFill>
                  <a:schemeClr val="accent2">
                    <a:lumMod val="75000"/>
                  </a:schemeClr>
                </a:solidFill>
                <a:effectLst>
                  <a:outerShdw blurRad="38100" dist="38100" dir="2700000" algn="tl">
                    <a:srgbClr val="FFFFFF"/>
                  </a:outerShdw>
                </a:effectLst>
                <a:latin typeface="Arial" charset="0"/>
              </a:rPr>
              <a:t>Comité Consultivo Internacional Telegráfico y Telefónico (CCITT), conocido ahora como la Unión de Telecomunicaciones Internacional (ITU),</a:t>
            </a:r>
          </a:p>
          <a:p>
            <a:pPr lvl="1">
              <a:lnSpc>
                <a:spcPct val="90000"/>
              </a:lnSpc>
              <a:defRPr/>
            </a:pPr>
            <a:r>
              <a:rPr lang="es-AR" sz="3200" b="1" i="1" dirty="0">
                <a:solidFill>
                  <a:schemeClr val="accent2">
                    <a:lumMod val="75000"/>
                  </a:schemeClr>
                </a:solidFill>
                <a:effectLst>
                  <a:outerShdw blurRad="38100" dist="38100" dir="2700000" algn="tl">
                    <a:srgbClr val="FFFFFF"/>
                  </a:outerShdw>
                </a:effectLst>
                <a:latin typeface="Arial" charset="0"/>
              </a:rPr>
              <a:t>Organización Internacional para la Estandarización (ISO).</a:t>
            </a:r>
            <a:endParaRPr lang="es-ES_tradnl" sz="3200" b="1" i="1" dirty="0">
              <a:solidFill>
                <a:schemeClr val="accent2">
                  <a:lumMod val="75000"/>
                </a:schemeClr>
              </a:solidFill>
              <a:effectLst>
                <a:outerShdw blurRad="38100" dist="38100" dir="2700000" algn="tl">
                  <a:srgbClr val="FFFFFF"/>
                </a:outerShdw>
              </a:effectLst>
              <a:latin typeface="Arial" charset="0"/>
            </a:endParaRPr>
          </a:p>
          <a:p>
            <a:pPr>
              <a:lnSpc>
                <a:spcPct val="90000"/>
              </a:lnSpc>
              <a:defRPr/>
            </a:pPr>
            <a:r>
              <a:rPr lang="es-AR" sz="3600" b="1" i="1" dirty="0">
                <a:solidFill>
                  <a:schemeClr val="accent2">
                    <a:lumMod val="75000"/>
                  </a:schemeClr>
                </a:solidFill>
                <a:effectLst>
                  <a:outerShdw blurRad="38100" dist="38100" dir="2700000" algn="tl">
                    <a:srgbClr val="FFFFFF"/>
                  </a:outerShdw>
                </a:effectLst>
                <a:latin typeface="Arial" charset="0"/>
              </a:rPr>
              <a:t>Definir un estándar de directorio de uso general para distintas y variadas aplicaciones.</a:t>
            </a:r>
            <a:r>
              <a:rPr lang="es-ES_tradnl" dirty="0">
                <a:solidFill>
                  <a:schemeClr val="accent2">
                    <a:lumMod val="75000"/>
                  </a:schemeClr>
                </a:solidFill>
              </a:rPr>
              <a:t> </a:t>
            </a:r>
            <a:endParaRPr lang="es-MX"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6098"/>
                                        </p:tgtEl>
                                        <p:attrNameLst>
                                          <p:attrName>style.visibility</p:attrName>
                                        </p:attrNameLst>
                                      </p:cBhvr>
                                      <p:to>
                                        <p:strVal val="visible"/>
                                      </p:to>
                                    </p:set>
                                    <p:anim calcmode="lin" valueType="num">
                                      <p:cBhvr additive="base">
                                        <p:cTn id="7" dur="500" fill="hold"/>
                                        <p:tgtEl>
                                          <p:spTgt spid="516098"/>
                                        </p:tgtEl>
                                        <p:attrNameLst>
                                          <p:attrName>ppt_x</p:attrName>
                                        </p:attrNameLst>
                                      </p:cBhvr>
                                      <p:tavLst>
                                        <p:tav tm="0">
                                          <p:val>
                                            <p:strVal val="#ppt_x"/>
                                          </p:val>
                                        </p:tav>
                                        <p:tav tm="100000">
                                          <p:val>
                                            <p:strVal val="#ppt_x"/>
                                          </p:val>
                                        </p:tav>
                                      </p:tavLst>
                                    </p:anim>
                                    <p:anim calcmode="lin" valueType="num">
                                      <p:cBhvr additive="base">
                                        <p:cTn id="8" dur="500" fill="hold"/>
                                        <p:tgtEl>
                                          <p:spTgt spid="516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6099">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609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6099">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609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6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8" grpId="0" animBg="1"/>
      <p:bldP spid="516099"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971600" y="188913"/>
            <a:ext cx="7486600" cy="954087"/>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50000"/>
                  </a:schemeClr>
                </a:solidFill>
                <a:effectLst>
                  <a:outerShdw blurRad="38100" dist="38100" dir="2700000" algn="tl">
                    <a:srgbClr val="000000"/>
                  </a:outerShdw>
                </a:effectLst>
                <a:latin typeface="Arial" charset="0"/>
              </a:rPr>
              <a:t>Puertos</a:t>
            </a:r>
            <a:endParaRPr lang="es-ES" sz="4000" b="1" i="1">
              <a:solidFill>
                <a:schemeClr val="accent2">
                  <a:lumMod val="50000"/>
                </a:schemeClr>
              </a:solidFill>
              <a:effectLst>
                <a:outerShdw blurRad="38100" dist="38100" dir="2700000" algn="tl">
                  <a:srgbClr val="000000"/>
                </a:outerShdw>
              </a:effectLst>
              <a:latin typeface="Arial" charset="0"/>
            </a:endParaRPr>
          </a:p>
        </p:txBody>
      </p:sp>
      <p:sp>
        <p:nvSpPr>
          <p:cNvPr id="47107" name="Rectangle 3"/>
          <p:cNvSpPr>
            <a:spLocks noGrp="1" noChangeArrowheads="1"/>
          </p:cNvSpPr>
          <p:nvPr>
            <p:ph type="body" idx="1"/>
          </p:nvPr>
        </p:nvSpPr>
        <p:spPr>
          <a:xfrm>
            <a:off x="304800" y="1268413"/>
            <a:ext cx="8588375" cy="5184775"/>
          </a:xfrm>
          <a:solidFill>
            <a:schemeClr val="accent2">
              <a:lumMod val="20000"/>
              <a:lumOff val="80000"/>
            </a:schemeClr>
          </a:solidFill>
          <a:ln w="76200">
            <a:solidFill>
              <a:schemeClr val="accent2"/>
            </a:solidFill>
          </a:ln>
        </p:spPr>
        <p:txBody>
          <a:bodyPr/>
          <a:lstStyle/>
          <a:p>
            <a:pPr>
              <a:lnSpc>
                <a:spcPct val="90000"/>
              </a:lnSpc>
            </a:pPr>
            <a:r>
              <a:rPr lang="es-ES_tradnl" b="1" i="1" dirty="0">
                <a:solidFill>
                  <a:schemeClr val="accent2">
                    <a:lumMod val="50000"/>
                  </a:schemeClr>
                </a:solidFill>
                <a:latin typeface="Arial" charset="0"/>
              </a:rPr>
              <a:t>Los Sistemas Operativos establecen servicios, a través de localizaciones lógicas materializadas en direcciones físicas, en donde colocan los mismos para ser accedidos desde otras localizaciones físicas </a:t>
            </a:r>
          </a:p>
          <a:p>
            <a:pPr>
              <a:lnSpc>
                <a:spcPct val="90000"/>
              </a:lnSpc>
            </a:pPr>
            <a:r>
              <a:rPr lang="es-ES_tradnl" b="1" i="1" dirty="0">
                <a:solidFill>
                  <a:schemeClr val="accent2">
                    <a:lumMod val="50000"/>
                  </a:schemeClr>
                </a:solidFill>
                <a:latin typeface="Arial" charset="0"/>
              </a:rPr>
              <a:t>Estas direcciones se los denomina Puerto.</a:t>
            </a:r>
            <a:r>
              <a:rPr lang="es-ES_tradnl" sz="2800" dirty="0">
                <a:solidFill>
                  <a:schemeClr val="accent2">
                    <a:lumMod val="50000"/>
                  </a:schemeClr>
                </a:solidFill>
              </a:rPr>
              <a:t> </a:t>
            </a:r>
          </a:p>
          <a:p>
            <a:pPr>
              <a:lnSpc>
                <a:spcPct val="90000"/>
              </a:lnSpc>
            </a:pPr>
            <a:r>
              <a:rPr lang="es-ES_tradnl" b="1" i="1" dirty="0">
                <a:solidFill>
                  <a:schemeClr val="accent2">
                    <a:lumMod val="50000"/>
                  </a:schemeClr>
                </a:solidFill>
                <a:latin typeface="Arial" charset="0"/>
              </a:rPr>
              <a:t>Son controlados para otorgar y negar servicios. </a:t>
            </a:r>
            <a:endParaRPr lang="es-AR" sz="2800" dirty="0">
              <a:solidFill>
                <a:schemeClr val="accent2">
                  <a:lumMod val="50000"/>
                </a:schemeClr>
              </a:solidFill>
            </a:endParaRPr>
          </a:p>
          <a:p>
            <a:pPr>
              <a:lnSpc>
                <a:spcPct val="90000"/>
              </a:lnSpc>
            </a:pPr>
            <a:endParaRPr lang="es-ES" sz="2800" dirty="0">
              <a:solidFill>
                <a:schemeClr val="accent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4546"/>
                                        </p:tgtEl>
                                        <p:attrNameLst>
                                          <p:attrName>style.visibility</p:attrName>
                                        </p:attrNameLst>
                                      </p:cBhvr>
                                      <p:to>
                                        <p:strVal val="visible"/>
                                      </p:to>
                                    </p:set>
                                    <p:animEffect transition="in" filter="circle(in)">
                                      <p:cBhvr>
                                        <p:cTn id="7" dur="2000"/>
                                        <p:tgtEl>
                                          <p:spTgt spid="3645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7107">
                                            <p:bg/>
                                          </p:spTgt>
                                        </p:tgtEl>
                                        <p:attrNameLst>
                                          <p:attrName>style.visibility</p:attrName>
                                        </p:attrNameLst>
                                      </p:cBhvr>
                                      <p:to>
                                        <p:strVal val="visible"/>
                                      </p:to>
                                    </p:set>
                                    <p:animEffect transition="in" filter="circle(in)">
                                      <p:cBhvr>
                                        <p:cTn id="12" dur="2000"/>
                                        <p:tgtEl>
                                          <p:spTgt spid="4710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7107">
                                            <p:txEl>
                                              <p:pRg st="0" end="0"/>
                                            </p:txEl>
                                          </p:spTgt>
                                        </p:tgtEl>
                                        <p:attrNameLst>
                                          <p:attrName>style.visibility</p:attrName>
                                        </p:attrNameLst>
                                      </p:cBhvr>
                                      <p:to>
                                        <p:strVal val="visible"/>
                                      </p:to>
                                    </p:set>
                                    <p:animEffect transition="in" filter="circle(in)">
                                      <p:cBhvr>
                                        <p:cTn id="17" dur="2000"/>
                                        <p:tgtEl>
                                          <p:spTgt spid="4710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7107">
                                            <p:txEl>
                                              <p:pRg st="1" end="1"/>
                                            </p:txEl>
                                          </p:spTgt>
                                        </p:tgtEl>
                                        <p:attrNameLst>
                                          <p:attrName>style.visibility</p:attrName>
                                        </p:attrNameLst>
                                      </p:cBhvr>
                                      <p:to>
                                        <p:strVal val="visible"/>
                                      </p:to>
                                    </p:set>
                                    <p:animEffect transition="in" filter="circle(in)">
                                      <p:cBhvr>
                                        <p:cTn id="22" dur="2000"/>
                                        <p:tgtEl>
                                          <p:spTgt spid="4710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7107">
                                            <p:txEl>
                                              <p:pRg st="2" end="2"/>
                                            </p:txEl>
                                          </p:spTgt>
                                        </p:tgtEl>
                                        <p:attrNameLst>
                                          <p:attrName>style.visibility</p:attrName>
                                        </p:attrNameLst>
                                      </p:cBhvr>
                                      <p:to>
                                        <p:strVal val="visible"/>
                                      </p:to>
                                    </p:set>
                                    <p:animEffect transition="in" filter="circle(in)">
                                      <p:cBhvr>
                                        <p:cTn id="27" dur="2000"/>
                                        <p:tgtEl>
                                          <p:spTgt spid="47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animBg="1"/>
      <p:bldP spid="47107" grpId="0"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subTitle" idx="1"/>
          </p:nvPr>
        </p:nvSpPr>
        <p:spPr>
          <a:xfrm>
            <a:off x="827088" y="2133600"/>
            <a:ext cx="7239000" cy="2303463"/>
          </a:xfrm>
          <a:solidFill>
            <a:schemeClr val="accent2">
              <a:lumMod val="20000"/>
              <a:lumOff val="80000"/>
            </a:schemeClr>
          </a:solidFill>
          <a:ln w="76200" cap="flat" algn="ctr">
            <a:solidFill>
              <a:schemeClr val="accent2">
                <a:lumMod val="75000"/>
              </a:schemeClr>
            </a:solidFill>
          </a:ln>
        </p:spPr>
        <p:txBody>
          <a:bodyPr anchor="ctr"/>
          <a:lstStyle/>
          <a:p>
            <a:pPr>
              <a:spcBef>
                <a:spcPct val="0"/>
              </a:spcBef>
              <a:defRPr/>
            </a:pPr>
            <a:r>
              <a:rPr lang="es-ES_tradnl" sz="4800" b="1" i="1">
                <a:solidFill>
                  <a:schemeClr val="accent2">
                    <a:lumMod val="75000"/>
                  </a:schemeClr>
                </a:solidFill>
                <a:effectLst>
                  <a:outerShdw blurRad="38100" dist="38100" dir="2700000" algn="tl">
                    <a:srgbClr val="000000"/>
                  </a:outerShdw>
                </a:effectLst>
                <a:latin typeface="Arial" charset="0"/>
              </a:rPr>
              <a:t>Protocolo  </a:t>
            </a:r>
          </a:p>
          <a:p>
            <a:pPr>
              <a:spcBef>
                <a:spcPct val="0"/>
              </a:spcBef>
              <a:defRPr/>
            </a:pPr>
            <a:r>
              <a:rPr lang="es-ES_tradnl" sz="4800" b="1" i="1">
                <a:solidFill>
                  <a:schemeClr val="accent2">
                    <a:lumMod val="75000"/>
                  </a:schemeClr>
                </a:solidFill>
                <a:effectLst>
                  <a:outerShdw blurRad="38100" dist="38100" dir="2700000" algn="tl">
                    <a:srgbClr val="000000"/>
                  </a:outerShdw>
                </a:effectLst>
                <a:latin typeface="Arial" charset="0"/>
              </a:rPr>
              <a:t>LDAP</a:t>
            </a:r>
            <a:endParaRPr lang="es-ES_tradnl">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05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405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405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0"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 sz="4000" b="1" i="1" dirty="0">
                <a:solidFill>
                  <a:schemeClr val="accent2">
                    <a:lumMod val="75000"/>
                  </a:schemeClr>
                </a:solidFill>
                <a:effectLst>
                  <a:outerShdw blurRad="38100" dist="38100" dir="2700000" algn="tl">
                    <a:srgbClr val="000000"/>
                  </a:outerShdw>
                </a:effectLst>
                <a:latin typeface="Arial" charset="0"/>
              </a:rPr>
              <a:t>LDAP (</a:t>
            </a:r>
            <a:r>
              <a:rPr lang="es-ES" sz="4000" b="1" i="1" dirty="0" err="1">
                <a:solidFill>
                  <a:schemeClr val="accent2">
                    <a:lumMod val="75000"/>
                  </a:schemeClr>
                </a:solidFill>
                <a:effectLst>
                  <a:outerShdw blurRad="38100" dist="38100" dir="2700000" algn="tl">
                    <a:srgbClr val="000000"/>
                  </a:outerShdw>
                </a:effectLst>
                <a:latin typeface="Arial" charset="0"/>
              </a:rPr>
              <a:t>Lightweight</a:t>
            </a:r>
            <a:r>
              <a:rPr lang="es-ES" sz="4000" b="1" i="1" dirty="0">
                <a:solidFill>
                  <a:schemeClr val="accent2">
                    <a:lumMod val="75000"/>
                  </a:schemeClr>
                </a:solidFill>
                <a:effectLst>
                  <a:outerShdw blurRad="38100" dist="38100" dir="2700000" algn="tl">
                    <a:srgbClr val="000000"/>
                  </a:outerShdw>
                </a:effectLst>
                <a:latin typeface="Arial" charset="0"/>
              </a:rPr>
              <a:t> </a:t>
            </a:r>
            <a:r>
              <a:rPr lang="es-ES" sz="4000" b="1" i="1" dirty="0" err="1">
                <a:solidFill>
                  <a:schemeClr val="accent2">
                    <a:lumMod val="75000"/>
                  </a:schemeClr>
                </a:solidFill>
                <a:effectLst>
                  <a:outerShdw blurRad="38100" dist="38100" dir="2700000" algn="tl">
                    <a:srgbClr val="000000"/>
                  </a:outerShdw>
                </a:effectLst>
                <a:latin typeface="Arial" charset="0"/>
              </a:rPr>
              <a:t>Directory</a:t>
            </a:r>
            <a:r>
              <a:rPr lang="es-ES" sz="4000" b="1" i="1" dirty="0">
                <a:solidFill>
                  <a:schemeClr val="accent2">
                    <a:lumMod val="75000"/>
                  </a:schemeClr>
                </a:solidFill>
                <a:effectLst>
                  <a:outerShdw blurRad="38100" dist="38100" dir="2700000" algn="tl">
                    <a:srgbClr val="000000"/>
                  </a:outerShdw>
                </a:effectLst>
                <a:latin typeface="Arial" charset="0"/>
              </a:rPr>
              <a:t> Access </a:t>
            </a:r>
            <a:r>
              <a:rPr lang="es-ES" sz="4000" b="1" i="1" dirty="0" err="1">
                <a:solidFill>
                  <a:schemeClr val="accent2">
                    <a:lumMod val="75000"/>
                  </a:schemeClr>
                </a:solidFill>
                <a:effectLst>
                  <a:outerShdw blurRad="38100" dist="38100" dir="2700000" algn="tl">
                    <a:srgbClr val="000000"/>
                  </a:outerShdw>
                </a:effectLst>
                <a:latin typeface="Arial" charset="0"/>
              </a:rPr>
              <a:t>Protocol</a:t>
            </a:r>
            <a:r>
              <a:rPr lang="es-ES" sz="4000" b="1" i="1" dirty="0">
                <a:solidFill>
                  <a:schemeClr val="accent2">
                    <a:lumMod val="75000"/>
                  </a:schemeClr>
                </a:solidFill>
                <a:effectLst>
                  <a:outerShdw blurRad="38100" dist="38100" dir="2700000" algn="tl">
                    <a:srgbClr val="000000"/>
                  </a:outerShdw>
                </a:effectLst>
                <a:latin typeface="Arial" charset="0"/>
              </a:rPr>
              <a:t>)</a:t>
            </a:r>
            <a:endParaRPr lang="es-AR" sz="4000" b="1" i="1" dirty="0">
              <a:solidFill>
                <a:schemeClr val="accent2">
                  <a:lumMod val="75000"/>
                </a:schemeClr>
              </a:solidFill>
              <a:effectLst>
                <a:outerShdw blurRad="38100" dist="38100" dir="2700000" algn="tl">
                  <a:srgbClr val="000000"/>
                </a:outerShdw>
              </a:effectLst>
              <a:latin typeface="Arial" charset="0"/>
            </a:endParaRPr>
          </a:p>
        </p:txBody>
      </p:sp>
      <p:sp>
        <p:nvSpPr>
          <p:cNvPr id="528387" name="Rectangle 3"/>
          <p:cNvSpPr>
            <a:spLocks noGrp="1" noChangeArrowheads="1"/>
          </p:cNvSpPr>
          <p:nvPr>
            <p:ph type="body" idx="1"/>
          </p:nvPr>
        </p:nvSpPr>
        <p:spPr>
          <a:xfrm>
            <a:off x="0" y="1989138"/>
            <a:ext cx="9144000" cy="4868862"/>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AR" sz="3600" b="1" i="1" dirty="0">
                <a:solidFill>
                  <a:schemeClr val="accent2">
                    <a:lumMod val="75000"/>
                  </a:schemeClr>
                </a:solidFill>
                <a:effectLst>
                  <a:outerShdw blurRad="38100" dist="38100" dir="2700000" algn="tl">
                    <a:srgbClr val="FFFFFF"/>
                  </a:outerShdw>
                </a:effectLst>
                <a:latin typeface="Arial" charset="0"/>
              </a:rPr>
              <a:t>Protocolo que implementa un Servicio de Directorio Jerárquico y Distribuido para </a:t>
            </a:r>
            <a:r>
              <a:rPr lang="es-AR" sz="3600" b="1" i="1" dirty="0" err="1">
                <a:solidFill>
                  <a:schemeClr val="accent2">
                    <a:lumMod val="75000"/>
                  </a:schemeClr>
                </a:solidFill>
                <a:effectLst>
                  <a:outerShdw blurRad="38100" dist="38100" dir="2700000" algn="tl">
                    <a:srgbClr val="FFFFFF"/>
                  </a:outerShdw>
                </a:effectLst>
                <a:latin typeface="Arial" charset="0"/>
              </a:rPr>
              <a:t>accesar</a:t>
            </a:r>
            <a:r>
              <a:rPr lang="es-AR" sz="3600" b="1" i="1" dirty="0">
                <a:solidFill>
                  <a:schemeClr val="accent2">
                    <a:lumMod val="75000"/>
                  </a:schemeClr>
                </a:solidFill>
                <a:effectLst>
                  <a:outerShdw blurRad="38100" dist="38100" dir="2700000" algn="tl">
                    <a:srgbClr val="FFFFFF"/>
                  </a:outerShdw>
                </a:effectLst>
                <a:latin typeface="Arial" charset="0"/>
              </a:rPr>
              <a:t> depósitos de información. </a:t>
            </a:r>
          </a:p>
          <a:p>
            <a:pPr>
              <a:lnSpc>
                <a:spcPct val="90000"/>
              </a:lnSpc>
              <a:defRPr/>
            </a:pPr>
            <a:r>
              <a:rPr lang="es-AR" sz="3600" b="1" i="1" dirty="0">
                <a:solidFill>
                  <a:schemeClr val="accent2">
                    <a:lumMod val="75000"/>
                  </a:schemeClr>
                </a:solidFill>
                <a:effectLst>
                  <a:outerShdw blurRad="38100" dist="38100" dir="2700000" algn="tl">
                    <a:srgbClr val="FFFFFF"/>
                  </a:outerShdw>
                </a:effectLst>
                <a:latin typeface="Arial" charset="0"/>
              </a:rPr>
              <a:t>Opera sobre usuarios, contraseñas y otras entidades en un entorno de red, ofreciendo una amplia capacidad de filtrado sobre la información que está siendo solicitada.</a:t>
            </a:r>
            <a:endParaRPr lang="es-MX" sz="3600" b="1" i="1"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8386"/>
                                        </p:tgtEl>
                                        <p:attrNameLst>
                                          <p:attrName>style.visibility</p:attrName>
                                        </p:attrNameLst>
                                      </p:cBhvr>
                                      <p:to>
                                        <p:strVal val="visible"/>
                                      </p:to>
                                    </p:set>
                                    <p:animEffect transition="in" filter="fade">
                                      <p:cBhvr>
                                        <p:cTn id="7" dur="500"/>
                                        <p:tgtEl>
                                          <p:spTgt spid="52838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28387">
                                            <p:bg/>
                                          </p:spTgt>
                                        </p:tgtEl>
                                        <p:attrNameLst>
                                          <p:attrName>style.visibility</p:attrName>
                                        </p:attrNameLst>
                                      </p:cBhvr>
                                      <p:to>
                                        <p:strVal val="visible"/>
                                      </p:to>
                                    </p:set>
                                    <p:animEffect transition="in" filter="circle(in)">
                                      <p:cBhvr>
                                        <p:cTn id="12" dur="2000"/>
                                        <p:tgtEl>
                                          <p:spTgt spid="52838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28387">
                                            <p:txEl>
                                              <p:pRg st="0" end="0"/>
                                            </p:txEl>
                                          </p:spTgt>
                                        </p:tgtEl>
                                        <p:attrNameLst>
                                          <p:attrName>style.visibility</p:attrName>
                                        </p:attrNameLst>
                                      </p:cBhvr>
                                      <p:to>
                                        <p:strVal val="visible"/>
                                      </p:to>
                                    </p:set>
                                    <p:animEffect transition="in" filter="circle(in)">
                                      <p:cBhvr>
                                        <p:cTn id="17" dur="2000"/>
                                        <p:tgtEl>
                                          <p:spTgt spid="52838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28387">
                                            <p:txEl>
                                              <p:pRg st="1" end="1"/>
                                            </p:txEl>
                                          </p:spTgt>
                                        </p:tgtEl>
                                        <p:attrNameLst>
                                          <p:attrName>style.visibility</p:attrName>
                                        </p:attrNameLst>
                                      </p:cBhvr>
                                      <p:to>
                                        <p:strVal val="visible"/>
                                      </p:to>
                                    </p:set>
                                    <p:animEffect transition="in" filter="circle(in)">
                                      <p:cBhvr>
                                        <p:cTn id="22" dur="2000"/>
                                        <p:tgtEl>
                                          <p:spTgt spid="528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6" grpId="0" animBg="1"/>
      <p:bldP spid="528387"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 b="1" i="1">
                <a:solidFill>
                  <a:schemeClr val="accent2">
                    <a:lumMod val="75000"/>
                  </a:schemeClr>
                </a:solidFill>
                <a:effectLst>
                  <a:outerShdw blurRad="38100" dist="38100" dir="2700000" algn="tl">
                    <a:srgbClr val="000000"/>
                  </a:outerShdw>
                </a:effectLst>
                <a:latin typeface="Arial" charset="0"/>
              </a:rPr>
              <a:t>LDAP (Lightweight Directory Access Protocol)</a:t>
            </a:r>
            <a:endParaRPr lang="es-AR" b="1" i="1">
              <a:solidFill>
                <a:schemeClr val="accent2">
                  <a:lumMod val="75000"/>
                </a:schemeClr>
              </a:solidFill>
              <a:effectLst>
                <a:outerShdw blurRad="38100" dist="38100" dir="2700000" algn="tl">
                  <a:srgbClr val="000000"/>
                </a:outerShdw>
              </a:effectLst>
              <a:latin typeface="Arial" charset="0"/>
            </a:endParaRPr>
          </a:p>
        </p:txBody>
      </p:sp>
      <p:sp>
        <p:nvSpPr>
          <p:cNvPr id="518147" name="Rectangle 3"/>
          <p:cNvSpPr>
            <a:spLocks noGrp="1" noChangeArrowheads="1"/>
          </p:cNvSpPr>
          <p:nvPr>
            <p:ph type="body" idx="1"/>
          </p:nvPr>
        </p:nvSpPr>
        <p:spPr>
          <a:xfrm>
            <a:off x="0" y="1989138"/>
            <a:ext cx="9144000" cy="4868862"/>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ES" sz="3600" b="1" i="1" dirty="0">
                <a:solidFill>
                  <a:schemeClr val="accent2">
                    <a:lumMod val="75000"/>
                  </a:schemeClr>
                </a:solidFill>
                <a:effectLst>
                  <a:outerShdw blurRad="38100" dist="38100" dir="2700000" algn="tl">
                    <a:srgbClr val="FFFFFF"/>
                  </a:outerShdw>
                </a:effectLst>
                <a:latin typeface="Arial" charset="0"/>
              </a:rPr>
              <a:t>Define el “lenguaje” utilizado por los programas cliente para comunicarse con los servidores. </a:t>
            </a:r>
          </a:p>
          <a:p>
            <a:pPr>
              <a:lnSpc>
                <a:spcPct val="90000"/>
              </a:lnSpc>
              <a:defRPr/>
            </a:pPr>
            <a:r>
              <a:rPr lang="es-ES" sz="3600" b="1" i="1" dirty="0">
                <a:solidFill>
                  <a:schemeClr val="accent2">
                    <a:lumMod val="75000"/>
                  </a:schemeClr>
                </a:solidFill>
                <a:effectLst>
                  <a:outerShdw blurRad="38100" dist="38100" dir="2700000" algn="tl">
                    <a:srgbClr val="FFFFFF"/>
                  </a:outerShdw>
                </a:effectLst>
                <a:latin typeface="Arial" charset="0"/>
              </a:rPr>
              <a:t>El cliente, puede ser de mail, una impresora, una libreta de contactos.</a:t>
            </a:r>
          </a:p>
          <a:p>
            <a:pPr>
              <a:lnSpc>
                <a:spcPct val="90000"/>
              </a:lnSpc>
              <a:defRPr/>
            </a:pPr>
            <a:r>
              <a:rPr lang="es-ES" sz="3600" b="1" i="1" dirty="0">
                <a:solidFill>
                  <a:schemeClr val="accent2">
                    <a:lumMod val="75000"/>
                  </a:schemeClr>
                </a:solidFill>
                <a:effectLst>
                  <a:outerShdw blurRad="38100" dist="38100" dir="2700000" algn="tl">
                    <a:srgbClr val="FFFFFF"/>
                  </a:outerShdw>
                </a:effectLst>
                <a:latin typeface="Arial" charset="0"/>
              </a:rPr>
              <a:t> LDAP no incluye seguridad o encriptación en la escritura o actualización de información, por lo que requiere comunicación encriptada.</a:t>
            </a:r>
            <a:r>
              <a:rPr lang="es-ES_tradnl" sz="3600" b="1" i="1" dirty="0">
                <a:solidFill>
                  <a:schemeClr val="accent2">
                    <a:lumMod val="75000"/>
                  </a:schemeClr>
                </a:solidFill>
                <a:effectLst>
                  <a:outerShdw blurRad="38100" dist="38100" dir="2700000" algn="tl">
                    <a:srgbClr val="FFFFFF"/>
                  </a:outerShdw>
                </a:effectLst>
                <a:latin typeface="Arial" charset="0"/>
              </a:rPr>
              <a:t> </a:t>
            </a:r>
            <a:endParaRPr lang="es-MX" sz="3600" b="1" i="1"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8146"/>
                                        </p:tgtEl>
                                        <p:attrNameLst>
                                          <p:attrName>style.visibility</p:attrName>
                                        </p:attrNameLst>
                                      </p:cBhvr>
                                      <p:to>
                                        <p:strVal val="visible"/>
                                      </p:to>
                                    </p:set>
                                    <p:animEffect transition="in" filter="fade">
                                      <p:cBhvr>
                                        <p:cTn id="7" dur="500"/>
                                        <p:tgtEl>
                                          <p:spTgt spid="5181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18147">
                                            <p:bg/>
                                          </p:spTgt>
                                        </p:tgtEl>
                                        <p:attrNameLst>
                                          <p:attrName>style.visibility</p:attrName>
                                        </p:attrNameLst>
                                      </p:cBhvr>
                                      <p:to>
                                        <p:strVal val="visible"/>
                                      </p:to>
                                    </p:set>
                                    <p:animEffect transition="in" filter="circle(in)">
                                      <p:cBhvr>
                                        <p:cTn id="12" dur="2000"/>
                                        <p:tgtEl>
                                          <p:spTgt spid="51814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18147">
                                            <p:txEl>
                                              <p:pRg st="0" end="0"/>
                                            </p:txEl>
                                          </p:spTgt>
                                        </p:tgtEl>
                                        <p:attrNameLst>
                                          <p:attrName>style.visibility</p:attrName>
                                        </p:attrNameLst>
                                      </p:cBhvr>
                                      <p:to>
                                        <p:strVal val="visible"/>
                                      </p:to>
                                    </p:set>
                                    <p:animEffect transition="in" filter="circle(in)">
                                      <p:cBhvr>
                                        <p:cTn id="17" dur="2000"/>
                                        <p:tgtEl>
                                          <p:spTgt spid="5181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18147">
                                            <p:txEl>
                                              <p:pRg st="1" end="1"/>
                                            </p:txEl>
                                          </p:spTgt>
                                        </p:tgtEl>
                                        <p:attrNameLst>
                                          <p:attrName>style.visibility</p:attrName>
                                        </p:attrNameLst>
                                      </p:cBhvr>
                                      <p:to>
                                        <p:strVal val="visible"/>
                                      </p:to>
                                    </p:set>
                                    <p:animEffect transition="in" filter="circle(in)">
                                      <p:cBhvr>
                                        <p:cTn id="22" dur="2000"/>
                                        <p:tgtEl>
                                          <p:spTgt spid="51814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18147">
                                            <p:txEl>
                                              <p:pRg st="2" end="2"/>
                                            </p:txEl>
                                          </p:spTgt>
                                        </p:tgtEl>
                                        <p:attrNameLst>
                                          <p:attrName>style.visibility</p:attrName>
                                        </p:attrNameLst>
                                      </p:cBhvr>
                                      <p:to>
                                        <p:strVal val="visible"/>
                                      </p:to>
                                    </p:set>
                                    <p:animEffect transition="in" filter="circle(in)">
                                      <p:cBhvr>
                                        <p:cTn id="27" dur="2000"/>
                                        <p:tgtEl>
                                          <p:spTgt spid="518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6" grpId="0" animBg="1"/>
      <p:bldP spid="518147"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 b="1" i="1">
                <a:solidFill>
                  <a:schemeClr val="accent2">
                    <a:lumMod val="75000"/>
                  </a:schemeClr>
                </a:solidFill>
                <a:effectLst>
                  <a:outerShdw blurRad="38100" dist="38100" dir="2700000" algn="tl">
                    <a:srgbClr val="000000"/>
                  </a:outerShdw>
                </a:effectLst>
                <a:latin typeface="Arial" charset="0"/>
              </a:rPr>
              <a:t>LDAP (Lightweight Directory Access Protocol)</a:t>
            </a:r>
            <a:endParaRPr lang="es-AR" b="1" i="1">
              <a:solidFill>
                <a:schemeClr val="accent2">
                  <a:lumMod val="75000"/>
                </a:schemeClr>
              </a:solidFill>
              <a:effectLst>
                <a:outerShdw blurRad="38100" dist="38100" dir="2700000" algn="tl">
                  <a:srgbClr val="000000"/>
                </a:outerShdw>
              </a:effectLst>
              <a:latin typeface="Arial" charset="0"/>
            </a:endParaRPr>
          </a:p>
        </p:txBody>
      </p:sp>
      <p:sp>
        <p:nvSpPr>
          <p:cNvPr id="520195" name="Rectangle 3"/>
          <p:cNvSpPr>
            <a:spLocks noGrp="1" noChangeArrowheads="1"/>
          </p:cNvSpPr>
          <p:nvPr>
            <p:ph type="body" idx="1"/>
          </p:nvPr>
        </p:nvSpPr>
        <p:spPr>
          <a:xfrm>
            <a:off x="0" y="1989138"/>
            <a:ext cx="9144000" cy="4868862"/>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ES" sz="3600" b="1" i="1" dirty="0">
                <a:solidFill>
                  <a:schemeClr val="accent2">
                    <a:lumMod val="75000"/>
                  </a:schemeClr>
                </a:solidFill>
                <a:effectLst>
                  <a:outerShdw blurRad="38100" dist="38100" dir="2700000" algn="tl">
                    <a:srgbClr val="FFFFFF"/>
                  </a:outerShdw>
                </a:effectLst>
                <a:latin typeface="Arial" charset="0"/>
              </a:rPr>
              <a:t>Permite definir permisos para permitir el acceso a ciertos usuarios a la base de datos, y mantener información en privado - “Control de Acceso”</a:t>
            </a:r>
            <a:r>
              <a:rPr lang="es-ES_tradnl" sz="3600" b="1" i="1" dirty="0">
                <a:solidFill>
                  <a:schemeClr val="accent2">
                    <a:lumMod val="75000"/>
                  </a:schemeClr>
                </a:solidFill>
                <a:effectLst>
                  <a:outerShdw blurRad="38100" dist="38100" dir="2700000" algn="tl">
                    <a:srgbClr val="FFFFFF"/>
                  </a:outerShdw>
                </a:effectLst>
                <a:latin typeface="Arial" charset="0"/>
              </a:rPr>
              <a:t> </a:t>
            </a:r>
            <a:r>
              <a:rPr lang="es-ES" sz="3600" b="1" i="1" dirty="0">
                <a:solidFill>
                  <a:schemeClr val="accent2">
                    <a:lumMod val="75000"/>
                  </a:schemeClr>
                </a:solidFill>
                <a:effectLst>
                  <a:outerShdw blurRad="38100" dist="38100" dir="2700000" algn="tl">
                    <a:srgbClr val="FFFFFF"/>
                  </a:outerShdw>
                </a:effectLst>
                <a:latin typeface="Arial" charset="0"/>
              </a:rPr>
              <a:t>.</a:t>
            </a:r>
            <a:r>
              <a:rPr lang="es-ES_tradnl" sz="3600" b="1" i="1" dirty="0">
                <a:solidFill>
                  <a:schemeClr val="accent2">
                    <a:lumMod val="75000"/>
                  </a:schemeClr>
                </a:solidFill>
                <a:effectLst>
                  <a:outerShdw blurRad="38100" dist="38100" dir="2700000" algn="tl">
                    <a:srgbClr val="FFFFFF"/>
                  </a:outerShdw>
                </a:effectLst>
                <a:latin typeface="Arial" charset="0"/>
              </a:rPr>
              <a:t> </a:t>
            </a:r>
          </a:p>
          <a:p>
            <a:pPr>
              <a:lnSpc>
                <a:spcPct val="90000"/>
              </a:lnSpc>
              <a:defRPr/>
            </a:pPr>
            <a:r>
              <a:rPr lang="es-AR" sz="3600" b="1" i="1" dirty="0">
                <a:solidFill>
                  <a:schemeClr val="accent2">
                    <a:lumMod val="75000"/>
                  </a:schemeClr>
                </a:solidFill>
                <a:effectLst>
                  <a:outerShdw blurRad="38100" dist="38100" dir="2700000" algn="tl">
                    <a:srgbClr val="FFFFFF"/>
                  </a:outerShdw>
                </a:effectLst>
                <a:latin typeface="Arial" charset="0"/>
              </a:rPr>
              <a:t>Es útil para información que pueda estar en un directorio, y que necesite búsquedas rápidas y actualizaciones poco frecuentes.</a:t>
            </a:r>
            <a:endParaRPr lang="es-MX" sz="3600" b="1" i="1"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0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20195">
                                            <p:bg/>
                                          </p:spTgt>
                                        </p:tgtEl>
                                        <p:attrNameLst>
                                          <p:attrName>style.visibility</p:attrName>
                                        </p:attrNameLst>
                                      </p:cBhvr>
                                      <p:to>
                                        <p:strVal val="visible"/>
                                      </p:to>
                                    </p:set>
                                    <p:animEffect transition="in" filter="circle(in)">
                                      <p:cBhvr>
                                        <p:cTn id="11" dur="2000"/>
                                        <p:tgtEl>
                                          <p:spTgt spid="520195">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520195">
                                            <p:txEl>
                                              <p:pRg st="0" end="0"/>
                                            </p:txEl>
                                          </p:spTgt>
                                        </p:tgtEl>
                                        <p:attrNameLst>
                                          <p:attrName>style.visibility</p:attrName>
                                        </p:attrNameLst>
                                      </p:cBhvr>
                                      <p:to>
                                        <p:strVal val="visible"/>
                                      </p:to>
                                    </p:set>
                                    <p:animEffect transition="in" filter="circle(in)">
                                      <p:cBhvr>
                                        <p:cTn id="16" dur="2000"/>
                                        <p:tgtEl>
                                          <p:spTgt spid="52019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520195">
                                            <p:txEl>
                                              <p:pRg st="1" end="1"/>
                                            </p:txEl>
                                          </p:spTgt>
                                        </p:tgtEl>
                                        <p:attrNameLst>
                                          <p:attrName>style.visibility</p:attrName>
                                        </p:attrNameLst>
                                      </p:cBhvr>
                                      <p:to>
                                        <p:strVal val="visible"/>
                                      </p:to>
                                    </p:set>
                                    <p:animEffect transition="in" filter="circle(in)">
                                      <p:cBhvr>
                                        <p:cTn id="21" dur="2000"/>
                                        <p:tgtEl>
                                          <p:spTgt spid="520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4" grpId="0" animBg="1"/>
      <p:bldP spid="520195"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solidFill>
          </a:ln>
        </p:spPr>
        <p:txBody>
          <a:bodyPr/>
          <a:lstStyle/>
          <a:p>
            <a:pPr>
              <a:defRPr/>
            </a:pPr>
            <a:r>
              <a:rPr lang="es-ES" b="1" i="1" dirty="0">
                <a:solidFill>
                  <a:schemeClr val="accent2">
                    <a:lumMod val="75000"/>
                  </a:schemeClr>
                </a:solidFill>
                <a:effectLst>
                  <a:outerShdw blurRad="38100" dist="38100" dir="2700000" algn="tl">
                    <a:srgbClr val="000000"/>
                  </a:outerShdw>
                </a:effectLst>
                <a:latin typeface="Arial" charset="0"/>
              </a:rPr>
              <a:t>LDAP </a:t>
            </a:r>
            <a:r>
              <a:rPr lang="es-ES" sz="2400" b="1" i="1" dirty="0">
                <a:solidFill>
                  <a:schemeClr val="accent2">
                    <a:lumMod val="75000"/>
                  </a:schemeClr>
                </a:solidFill>
                <a:effectLst>
                  <a:outerShdw blurRad="38100" dist="38100" dir="2700000" algn="tl">
                    <a:srgbClr val="000000"/>
                  </a:outerShdw>
                </a:effectLst>
                <a:latin typeface="Arial" charset="0"/>
              </a:rPr>
              <a:t>(</a:t>
            </a:r>
            <a:r>
              <a:rPr lang="es-ES" sz="2400" b="1" i="1" dirty="0" err="1">
                <a:solidFill>
                  <a:schemeClr val="accent2">
                    <a:lumMod val="75000"/>
                  </a:schemeClr>
                </a:solidFill>
                <a:effectLst>
                  <a:outerShdw blurRad="38100" dist="38100" dir="2700000" algn="tl">
                    <a:srgbClr val="000000"/>
                  </a:outerShdw>
                </a:effectLst>
                <a:latin typeface="Arial" charset="0"/>
              </a:rPr>
              <a:t>Lightweight</a:t>
            </a:r>
            <a:r>
              <a:rPr lang="es-ES" sz="2400" b="1" i="1" dirty="0">
                <a:solidFill>
                  <a:schemeClr val="accent2">
                    <a:lumMod val="75000"/>
                  </a:schemeClr>
                </a:solidFill>
                <a:effectLst>
                  <a:outerShdw blurRad="38100" dist="38100" dir="2700000" algn="tl">
                    <a:srgbClr val="000000"/>
                  </a:outerShdw>
                </a:effectLst>
                <a:latin typeface="Arial" charset="0"/>
              </a:rPr>
              <a:t> </a:t>
            </a:r>
            <a:r>
              <a:rPr lang="es-ES" sz="2400" b="1" i="1" dirty="0" err="1">
                <a:solidFill>
                  <a:schemeClr val="accent2">
                    <a:lumMod val="75000"/>
                  </a:schemeClr>
                </a:solidFill>
                <a:effectLst>
                  <a:outerShdw blurRad="38100" dist="38100" dir="2700000" algn="tl">
                    <a:srgbClr val="000000"/>
                  </a:outerShdw>
                </a:effectLst>
                <a:latin typeface="Arial" charset="0"/>
              </a:rPr>
              <a:t>Directory</a:t>
            </a:r>
            <a:r>
              <a:rPr lang="es-ES" sz="2400" b="1" i="1" dirty="0">
                <a:solidFill>
                  <a:schemeClr val="accent2">
                    <a:lumMod val="75000"/>
                  </a:schemeClr>
                </a:solidFill>
                <a:effectLst>
                  <a:outerShdw blurRad="38100" dist="38100" dir="2700000" algn="tl">
                    <a:srgbClr val="000000"/>
                  </a:outerShdw>
                </a:effectLst>
                <a:latin typeface="Arial" charset="0"/>
              </a:rPr>
              <a:t> Access </a:t>
            </a:r>
            <a:r>
              <a:rPr lang="es-ES" sz="2400" b="1" i="1" dirty="0" err="1">
                <a:solidFill>
                  <a:schemeClr val="accent2">
                    <a:lumMod val="75000"/>
                  </a:schemeClr>
                </a:solidFill>
                <a:effectLst>
                  <a:outerShdw blurRad="38100" dist="38100" dir="2700000" algn="tl">
                    <a:srgbClr val="000000"/>
                  </a:outerShdw>
                </a:effectLst>
                <a:latin typeface="Arial" charset="0"/>
              </a:rPr>
              <a:t>Protocol</a:t>
            </a:r>
            <a:r>
              <a:rPr lang="es-ES" sz="2400" b="1" i="1" dirty="0">
                <a:solidFill>
                  <a:schemeClr val="accent2">
                    <a:lumMod val="75000"/>
                  </a:schemeClr>
                </a:solidFill>
                <a:effectLst>
                  <a:outerShdw blurRad="38100" dist="38100" dir="2700000" algn="tl">
                    <a:srgbClr val="000000"/>
                  </a:outerShdw>
                </a:effectLst>
                <a:latin typeface="Arial" charset="0"/>
              </a:rPr>
              <a:t>)</a:t>
            </a:r>
            <a:br>
              <a:rPr lang="es-ES" b="1" i="1" dirty="0">
                <a:solidFill>
                  <a:schemeClr val="accent2">
                    <a:lumMod val="75000"/>
                  </a:schemeClr>
                </a:solidFill>
                <a:effectLst>
                  <a:outerShdw blurRad="38100" dist="38100" dir="2700000" algn="tl">
                    <a:srgbClr val="000000"/>
                  </a:outerShdw>
                </a:effectLst>
                <a:latin typeface="Arial" charset="0"/>
              </a:rPr>
            </a:br>
            <a:r>
              <a:rPr lang="es-ES" b="1" i="1" dirty="0">
                <a:solidFill>
                  <a:schemeClr val="accent2">
                    <a:lumMod val="75000"/>
                  </a:schemeClr>
                </a:solidFill>
                <a:effectLst>
                  <a:outerShdw blurRad="38100" dist="38100" dir="2700000" algn="tl">
                    <a:srgbClr val="000000"/>
                  </a:outerShdw>
                </a:effectLst>
                <a:latin typeface="Arial" charset="0"/>
              </a:rPr>
              <a:t>Funcionamiento</a:t>
            </a:r>
            <a:endParaRPr lang="es-AR" b="1" i="1" dirty="0">
              <a:solidFill>
                <a:schemeClr val="accent2">
                  <a:lumMod val="75000"/>
                </a:schemeClr>
              </a:solidFill>
              <a:effectLst>
                <a:outerShdw blurRad="38100" dist="38100" dir="2700000" algn="tl">
                  <a:srgbClr val="000000"/>
                </a:outerShdw>
              </a:effectLst>
              <a:latin typeface="Arial" charset="0"/>
            </a:endParaRPr>
          </a:p>
        </p:txBody>
      </p:sp>
      <p:pic>
        <p:nvPicPr>
          <p:cNvPr id="86019" name="Picture 5"/>
          <p:cNvPicPr>
            <a:picLocks noChangeAspect="1" noChangeArrowheads="1"/>
          </p:cNvPicPr>
          <p:nvPr/>
        </p:nvPicPr>
        <p:blipFill>
          <a:blip r:embed="rId3" cstate="print"/>
          <a:srcRect/>
          <a:stretch>
            <a:fillRect/>
          </a:stretch>
        </p:blipFill>
        <p:spPr bwMode="auto">
          <a:xfrm>
            <a:off x="755650" y="1844675"/>
            <a:ext cx="7632700" cy="4757738"/>
          </a:xfrm>
          <a:prstGeom prst="rect">
            <a:avLst/>
          </a:prstGeom>
          <a:solidFill>
            <a:srgbClr val="66FFFF"/>
          </a:solidFill>
          <a:ln w="76200" algn="ctr">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86019"/>
                                        </p:tgtEl>
                                        <p:attrNameLst>
                                          <p:attrName>style.visibility</p:attrName>
                                        </p:attrNameLst>
                                      </p:cBhvr>
                                      <p:to>
                                        <p:strVal val="visible"/>
                                      </p:to>
                                    </p:set>
                                    <p:animEffect transition="in" filter="circle(in)">
                                      <p:cBhvr>
                                        <p:cTn id="11" dur="2000"/>
                                        <p:tgtEl>
                                          <p:spTgt spid="86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250825" y="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 sz="4000" b="1" i="1" dirty="0">
                <a:solidFill>
                  <a:schemeClr val="accent2">
                    <a:lumMod val="75000"/>
                  </a:schemeClr>
                </a:solidFill>
                <a:effectLst>
                  <a:outerShdw blurRad="38100" dist="38100" dir="2700000" algn="tl">
                    <a:srgbClr val="000000"/>
                  </a:outerShdw>
                </a:effectLst>
                <a:latin typeface="Arial" charset="0"/>
              </a:rPr>
              <a:t>LDAP (</a:t>
            </a:r>
            <a:r>
              <a:rPr lang="es-ES" sz="4000" b="1" i="1" dirty="0" err="1">
                <a:solidFill>
                  <a:schemeClr val="accent2">
                    <a:lumMod val="75000"/>
                  </a:schemeClr>
                </a:solidFill>
                <a:effectLst>
                  <a:outerShdw blurRad="38100" dist="38100" dir="2700000" algn="tl">
                    <a:srgbClr val="000000"/>
                  </a:outerShdw>
                </a:effectLst>
                <a:latin typeface="Arial" charset="0"/>
              </a:rPr>
              <a:t>Lightweight</a:t>
            </a:r>
            <a:r>
              <a:rPr lang="es-ES" sz="4000" b="1" i="1" dirty="0">
                <a:solidFill>
                  <a:schemeClr val="accent2">
                    <a:lumMod val="75000"/>
                  </a:schemeClr>
                </a:solidFill>
                <a:effectLst>
                  <a:outerShdw blurRad="38100" dist="38100" dir="2700000" algn="tl">
                    <a:srgbClr val="000000"/>
                  </a:outerShdw>
                </a:effectLst>
                <a:latin typeface="Arial" charset="0"/>
              </a:rPr>
              <a:t> </a:t>
            </a:r>
            <a:r>
              <a:rPr lang="es-ES" sz="4000" b="1" i="1" dirty="0" err="1">
                <a:solidFill>
                  <a:schemeClr val="accent2">
                    <a:lumMod val="75000"/>
                  </a:schemeClr>
                </a:solidFill>
                <a:effectLst>
                  <a:outerShdw blurRad="38100" dist="38100" dir="2700000" algn="tl">
                    <a:srgbClr val="000000"/>
                  </a:outerShdw>
                </a:effectLst>
                <a:latin typeface="Arial" charset="0"/>
              </a:rPr>
              <a:t>Directory</a:t>
            </a:r>
            <a:r>
              <a:rPr lang="es-ES" sz="4000" b="1" i="1" dirty="0">
                <a:solidFill>
                  <a:schemeClr val="accent2">
                    <a:lumMod val="75000"/>
                  </a:schemeClr>
                </a:solidFill>
                <a:effectLst>
                  <a:outerShdw blurRad="38100" dist="38100" dir="2700000" algn="tl">
                    <a:srgbClr val="000000"/>
                  </a:outerShdw>
                </a:effectLst>
                <a:latin typeface="Arial" charset="0"/>
              </a:rPr>
              <a:t> Access </a:t>
            </a:r>
            <a:r>
              <a:rPr lang="es-ES" sz="4000" b="1" i="1" dirty="0" err="1">
                <a:solidFill>
                  <a:schemeClr val="accent2">
                    <a:lumMod val="75000"/>
                  </a:schemeClr>
                </a:solidFill>
                <a:effectLst>
                  <a:outerShdw blurRad="38100" dist="38100" dir="2700000" algn="tl">
                    <a:srgbClr val="000000"/>
                  </a:outerShdw>
                </a:effectLst>
                <a:latin typeface="Arial" charset="0"/>
              </a:rPr>
              <a:t>Protocol</a:t>
            </a:r>
            <a:r>
              <a:rPr lang="es-ES" sz="4000" b="1" i="1" dirty="0">
                <a:solidFill>
                  <a:schemeClr val="accent2">
                    <a:lumMod val="75000"/>
                  </a:schemeClr>
                </a:solidFill>
                <a:effectLst>
                  <a:outerShdw blurRad="38100" dist="38100" dir="2700000" algn="tl">
                    <a:srgbClr val="000000"/>
                  </a:outerShdw>
                </a:effectLst>
                <a:latin typeface="Arial" charset="0"/>
              </a:rPr>
              <a:t>) </a:t>
            </a:r>
            <a:endParaRPr lang="es-AR" sz="4000" b="1" i="1" dirty="0">
              <a:solidFill>
                <a:schemeClr val="accent2">
                  <a:lumMod val="75000"/>
                </a:schemeClr>
              </a:solidFill>
              <a:effectLst>
                <a:outerShdw blurRad="38100" dist="38100" dir="2700000" algn="tl">
                  <a:srgbClr val="000000"/>
                </a:outerShdw>
              </a:effectLst>
              <a:latin typeface="Arial" charset="0"/>
            </a:endParaRPr>
          </a:p>
        </p:txBody>
      </p:sp>
      <p:sp>
        <p:nvSpPr>
          <p:cNvPr id="532483" name="Rectangle 3"/>
          <p:cNvSpPr>
            <a:spLocks noGrp="1" noChangeArrowheads="1"/>
          </p:cNvSpPr>
          <p:nvPr>
            <p:ph type="body" idx="1"/>
          </p:nvPr>
        </p:nvSpPr>
        <p:spPr>
          <a:xfrm>
            <a:off x="0" y="1416050"/>
            <a:ext cx="9144000" cy="5441950"/>
          </a:xfrm>
          <a:solidFill>
            <a:schemeClr val="accent2">
              <a:lumMod val="20000"/>
              <a:lumOff val="80000"/>
            </a:schemeClr>
          </a:solidFill>
          <a:ln w="76200" cap="flat" algn="ctr">
            <a:solidFill>
              <a:schemeClr val="accent2">
                <a:lumMod val="75000"/>
              </a:schemeClr>
            </a:solidFill>
          </a:ln>
        </p:spPr>
        <p:txBody>
          <a:bodyPr/>
          <a:lstStyle/>
          <a:p>
            <a:pPr>
              <a:lnSpc>
                <a:spcPct val="80000"/>
              </a:lnSpc>
              <a:defRPr/>
            </a:pPr>
            <a:r>
              <a:rPr lang="es-AR" sz="2800" b="1" i="1" dirty="0">
                <a:solidFill>
                  <a:schemeClr val="accent2">
                    <a:lumMod val="75000"/>
                  </a:schemeClr>
                </a:solidFill>
                <a:effectLst>
                  <a:outerShdw blurRad="38100" dist="38100" dir="2700000" algn="tl">
                    <a:srgbClr val="FFFFFF"/>
                  </a:outerShdw>
                </a:effectLst>
                <a:latin typeface="Arial" charset="0"/>
              </a:rPr>
              <a:t>Tecnología apropiada para compartir información centralizada estructurada en forma de árbol jerárquico y no necesite constante actualización y sea accedida primordialmente para obtención de datos.</a:t>
            </a:r>
          </a:p>
          <a:p>
            <a:pPr>
              <a:lnSpc>
                <a:spcPct val="80000"/>
              </a:lnSpc>
              <a:defRPr/>
            </a:pPr>
            <a:r>
              <a:rPr lang="es-AR" sz="2800" b="1" i="1" dirty="0">
                <a:solidFill>
                  <a:schemeClr val="accent2">
                    <a:lumMod val="75000"/>
                  </a:schemeClr>
                </a:solidFill>
                <a:effectLst>
                  <a:outerShdw blurRad="38100" dist="38100" dir="2700000" algn="tl">
                    <a:srgbClr val="FFFFFF"/>
                  </a:outerShdw>
                </a:effectLst>
                <a:latin typeface="Arial" charset="0"/>
              </a:rPr>
              <a:t>Entre otras aplicaciones prácticas podemos nombrar: </a:t>
            </a:r>
            <a:endParaRPr lang="es-ES_tradnl" sz="2400" b="1" i="1" dirty="0">
              <a:solidFill>
                <a:schemeClr val="accent2">
                  <a:lumMod val="75000"/>
                </a:schemeClr>
              </a:solidFill>
              <a:effectLst>
                <a:outerShdw blurRad="38100" dist="38100" dir="2700000" algn="tl">
                  <a:srgbClr val="FFFFFF"/>
                </a:outerShdw>
              </a:effectLst>
              <a:latin typeface="Arial" charset="0"/>
            </a:endParaRP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Cuentas de usuario</a:t>
            </a:r>
            <a:endParaRPr lang="es-MX" sz="1800" b="1" i="1" dirty="0">
              <a:solidFill>
                <a:schemeClr val="accent2">
                  <a:lumMod val="75000"/>
                </a:schemeClr>
              </a:solidFill>
              <a:effectLst>
                <a:outerShdw blurRad="38100" dist="38100" dir="2700000" algn="tl">
                  <a:srgbClr val="FFFFFF"/>
                </a:outerShdw>
              </a:effectLst>
              <a:latin typeface="Arial" charset="0"/>
            </a:endParaRP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Autenticación centralizada</a:t>
            </a: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Directorio de correo</a:t>
            </a: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Libreta de direcciones de correo, direcciones y teléfonos.</a:t>
            </a: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Repositorio de certificados digitales.</a:t>
            </a: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Distribución de correo.</a:t>
            </a: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Sustitución de NIS</a:t>
            </a: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Integración de todos los recursos de la organización</a:t>
            </a: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Personal</a:t>
            </a:r>
          </a:p>
          <a:p>
            <a:pPr lvl="2">
              <a:lnSpc>
                <a:spcPct val="80000"/>
              </a:lnSpc>
              <a:defRPr/>
            </a:pPr>
            <a:r>
              <a:rPr lang="es-AR" sz="1800" b="1" i="1" dirty="0">
                <a:solidFill>
                  <a:schemeClr val="accent2">
                    <a:lumMod val="75000"/>
                  </a:schemeClr>
                </a:solidFill>
                <a:effectLst>
                  <a:outerShdw blurRad="38100" dist="38100" dir="2700000" algn="tl">
                    <a:srgbClr val="FFFFFF"/>
                  </a:outerShdw>
                </a:effectLst>
                <a:latin typeface="Arial" charset="0"/>
              </a:rPr>
              <a:t>Salas de Reuniones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32483">
                                            <p:bg/>
                                          </p:spTgt>
                                        </p:tgtEl>
                                        <p:attrNameLst>
                                          <p:attrName>style.visibility</p:attrName>
                                        </p:attrNameLst>
                                      </p:cBhvr>
                                      <p:to>
                                        <p:strVal val="visible"/>
                                      </p:to>
                                    </p:set>
                                    <p:animEffect transition="in" filter="circle(in)">
                                      <p:cBhvr>
                                        <p:cTn id="11" dur="2000"/>
                                        <p:tgtEl>
                                          <p:spTgt spid="532483">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532483">
                                            <p:txEl>
                                              <p:pRg st="0" end="0"/>
                                            </p:txEl>
                                          </p:spTgt>
                                        </p:tgtEl>
                                        <p:attrNameLst>
                                          <p:attrName>style.visibility</p:attrName>
                                        </p:attrNameLst>
                                      </p:cBhvr>
                                      <p:to>
                                        <p:strVal val="visible"/>
                                      </p:to>
                                    </p:set>
                                    <p:animEffect transition="in" filter="circle(in)">
                                      <p:cBhvr>
                                        <p:cTn id="16" dur="2000"/>
                                        <p:tgtEl>
                                          <p:spTgt spid="53248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532483">
                                            <p:txEl>
                                              <p:pRg st="1" end="1"/>
                                            </p:txEl>
                                          </p:spTgt>
                                        </p:tgtEl>
                                        <p:attrNameLst>
                                          <p:attrName>style.visibility</p:attrName>
                                        </p:attrNameLst>
                                      </p:cBhvr>
                                      <p:to>
                                        <p:strVal val="visible"/>
                                      </p:to>
                                    </p:set>
                                    <p:animEffect transition="in" filter="circle(in)">
                                      <p:cBhvr>
                                        <p:cTn id="21" dur="2000"/>
                                        <p:tgtEl>
                                          <p:spTgt spid="532483">
                                            <p:txEl>
                                              <p:pRg st="1" end="1"/>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532483">
                                            <p:txEl>
                                              <p:pRg st="2" end="2"/>
                                            </p:txEl>
                                          </p:spTgt>
                                        </p:tgtEl>
                                        <p:attrNameLst>
                                          <p:attrName>style.visibility</p:attrName>
                                        </p:attrNameLst>
                                      </p:cBhvr>
                                      <p:to>
                                        <p:strVal val="visible"/>
                                      </p:to>
                                    </p:set>
                                    <p:animEffect transition="in" filter="circle(in)">
                                      <p:cBhvr>
                                        <p:cTn id="24" dur="2000"/>
                                        <p:tgtEl>
                                          <p:spTgt spid="532483">
                                            <p:txEl>
                                              <p:pRg st="2" end="2"/>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532483">
                                            <p:txEl>
                                              <p:pRg st="3" end="3"/>
                                            </p:txEl>
                                          </p:spTgt>
                                        </p:tgtEl>
                                        <p:attrNameLst>
                                          <p:attrName>style.visibility</p:attrName>
                                        </p:attrNameLst>
                                      </p:cBhvr>
                                      <p:to>
                                        <p:strVal val="visible"/>
                                      </p:to>
                                    </p:set>
                                    <p:animEffect transition="in" filter="circle(in)">
                                      <p:cBhvr>
                                        <p:cTn id="27" dur="2000"/>
                                        <p:tgtEl>
                                          <p:spTgt spid="532483">
                                            <p:txEl>
                                              <p:pRg st="3" end="3"/>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532483">
                                            <p:txEl>
                                              <p:pRg st="4" end="4"/>
                                            </p:txEl>
                                          </p:spTgt>
                                        </p:tgtEl>
                                        <p:attrNameLst>
                                          <p:attrName>style.visibility</p:attrName>
                                        </p:attrNameLst>
                                      </p:cBhvr>
                                      <p:to>
                                        <p:strVal val="visible"/>
                                      </p:to>
                                    </p:set>
                                    <p:animEffect transition="in" filter="circle(in)">
                                      <p:cBhvr>
                                        <p:cTn id="30" dur="2000"/>
                                        <p:tgtEl>
                                          <p:spTgt spid="532483">
                                            <p:txEl>
                                              <p:pRg st="4" end="4"/>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532483">
                                            <p:txEl>
                                              <p:pRg st="5" end="5"/>
                                            </p:txEl>
                                          </p:spTgt>
                                        </p:tgtEl>
                                        <p:attrNameLst>
                                          <p:attrName>style.visibility</p:attrName>
                                        </p:attrNameLst>
                                      </p:cBhvr>
                                      <p:to>
                                        <p:strVal val="visible"/>
                                      </p:to>
                                    </p:set>
                                    <p:animEffect transition="in" filter="circle(in)">
                                      <p:cBhvr>
                                        <p:cTn id="33" dur="2000"/>
                                        <p:tgtEl>
                                          <p:spTgt spid="532483">
                                            <p:txEl>
                                              <p:pRg st="5" end="5"/>
                                            </p:tx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532483">
                                            <p:txEl>
                                              <p:pRg st="6" end="6"/>
                                            </p:txEl>
                                          </p:spTgt>
                                        </p:tgtEl>
                                        <p:attrNameLst>
                                          <p:attrName>style.visibility</p:attrName>
                                        </p:attrNameLst>
                                      </p:cBhvr>
                                      <p:to>
                                        <p:strVal val="visible"/>
                                      </p:to>
                                    </p:set>
                                    <p:animEffect transition="in" filter="circle(in)">
                                      <p:cBhvr>
                                        <p:cTn id="36" dur="2000"/>
                                        <p:tgtEl>
                                          <p:spTgt spid="532483">
                                            <p:txEl>
                                              <p:pRg st="6" end="6"/>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532483">
                                            <p:txEl>
                                              <p:pRg st="7" end="7"/>
                                            </p:txEl>
                                          </p:spTgt>
                                        </p:tgtEl>
                                        <p:attrNameLst>
                                          <p:attrName>style.visibility</p:attrName>
                                        </p:attrNameLst>
                                      </p:cBhvr>
                                      <p:to>
                                        <p:strVal val="visible"/>
                                      </p:to>
                                    </p:set>
                                    <p:animEffect transition="in" filter="circle(in)">
                                      <p:cBhvr>
                                        <p:cTn id="39" dur="2000"/>
                                        <p:tgtEl>
                                          <p:spTgt spid="532483">
                                            <p:txEl>
                                              <p:pRg st="7" end="7"/>
                                            </p:txEl>
                                          </p:spTgt>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532483">
                                            <p:txEl>
                                              <p:pRg st="8" end="8"/>
                                            </p:txEl>
                                          </p:spTgt>
                                        </p:tgtEl>
                                        <p:attrNameLst>
                                          <p:attrName>style.visibility</p:attrName>
                                        </p:attrNameLst>
                                      </p:cBhvr>
                                      <p:to>
                                        <p:strVal val="visible"/>
                                      </p:to>
                                    </p:set>
                                    <p:animEffect transition="in" filter="circle(in)">
                                      <p:cBhvr>
                                        <p:cTn id="42" dur="2000"/>
                                        <p:tgtEl>
                                          <p:spTgt spid="532483">
                                            <p:txEl>
                                              <p:pRg st="8" end="8"/>
                                            </p:txEl>
                                          </p:spTgt>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532483">
                                            <p:txEl>
                                              <p:pRg st="9" end="9"/>
                                            </p:txEl>
                                          </p:spTgt>
                                        </p:tgtEl>
                                        <p:attrNameLst>
                                          <p:attrName>style.visibility</p:attrName>
                                        </p:attrNameLst>
                                      </p:cBhvr>
                                      <p:to>
                                        <p:strVal val="visible"/>
                                      </p:to>
                                    </p:set>
                                    <p:animEffect transition="in" filter="circle(in)">
                                      <p:cBhvr>
                                        <p:cTn id="45" dur="2000"/>
                                        <p:tgtEl>
                                          <p:spTgt spid="532483">
                                            <p:txEl>
                                              <p:pRg st="9" end="9"/>
                                            </p:txEl>
                                          </p:spTgt>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532483">
                                            <p:txEl>
                                              <p:pRg st="10" end="10"/>
                                            </p:txEl>
                                          </p:spTgt>
                                        </p:tgtEl>
                                        <p:attrNameLst>
                                          <p:attrName>style.visibility</p:attrName>
                                        </p:attrNameLst>
                                      </p:cBhvr>
                                      <p:to>
                                        <p:strVal val="visible"/>
                                      </p:to>
                                    </p:set>
                                    <p:animEffect transition="in" filter="circle(in)">
                                      <p:cBhvr>
                                        <p:cTn id="48" dur="2000"/>
                                        <p:tgtEl>
                                          <p:spTgt spid="532483">
                                            <p:txEl>
                                              <p:pRg st="10" end="10"/>
                                            </p:txEl>
                                          </p:spTgt>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532483">
                                            <p:txEl>
                                              <p:pRg st="11" end="11"/>
                                            </p:txEl>
                                          </p:spTgt>
                                        </p:tgtEl>
                                        <p:attrNameLst>
                                          <p:attrName>style.visibility</p:attrName>
                                        </p:attrNameLst>
                                      </p:cBhvr>
                                      <p:to>
                                        <p:strVal val="visible"/>
                                      </p:to>
                                    </p:set>
                                    <p:animEffect transition="in" filter="circle(in)">
                                      <p:cBhvr>
                                        <p:cTn id="51" dur="2000"/>
                                        <p:tgtEl>
                                          <p:spTgt spid="5324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2" grpId="0" animBg="1"/>
      <p:bldP spid="532483"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250825" y="24674"/>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 b="1" i="1">
                <a:solidFill>
                  <a:schemeClr val="accent2">
                    <a:lumMod val="75000"/>
                  </a:schemeClr>
                </a:solidFill>
                <a:effectLst>
                  <a:outerShdw blurRad="38100" dist="38100" dir="2700000" algn="tl">
                    <a:srgbClr val="000000"/>
                  </a:outerShdw>
                </a:effectLst>
                <a:latin typeface="Arial" charset="0"/>
              </a:rPr>
              <a:t>LDAP (Lightweight Directory Access Protocol)</a:t>
            </a:r>
            <a:endParaRPr lang="es-AR" b="1" i="1">
              <a:solidFill>
                <a:schemeClr val="accent2">
                  <a:lumMod val="75000"/>
                </a:schemeClr>
              </a:solidFill>
              <a:effectLst>
                <a:outerShdw blurRad="38100" dist="38100" dir="2700000" algn="tl">
                  <a:srgbClr val="000000"/>
                </a:outerShdw>
              </a:effectLst>
              <a:latin typeface="Arial" charset="0"/>
            </a:endParaRPr>
          </a:p>
        </p:txBody>
      </p:sp>
      <p:sp>
        <p:nvSpPr>
          <p:cNvPr id="522243" name="Rectangle 3"/>
          <p:cNvSpPr>
            <a:spLocks noGrp="1" noChangeArrowheads="1"/>
          </p:cNvSpPr>
          <p:nvPr>
            <p:ph type="body" idx="1"/>
          </p:nvPr>
        </p:nvSpPr>
        <p:spPr>
          <a:xfrm>
            <a:off x="0" y="1700213"/>
            <a:ext cx="9144000" cy="5157787"/>
          </a:xfrm>
          <a:solidFill>
            <a:schemeClr val="accent2">
              <a:lumMod val="20000"/>
              <a:lumOff val="80000"/>
            </a:schemeClr>
          </a:solidFill>
          <a:ln w="76200" cap="flat" algn="ctr">
            <a:solidFill>
              <a:schemeClr val="accent2">
                <a:lumMod val="75000"/>
              </a:schemeClr>
            </a:solidFill>
          </a:ln>
        </p:spPr>
        <p:txBody>
          <a:bodyPr/>
          <a:lstStyle/>
          <a:p>
            <a:pPr>
              <a:defRPr/>
            </a:pPr>
            <a:r>
              <a:rPr lang="es-AR" sz="2800" b="1" i="1" dirty="0">
                <a:solidFill>
                  <a:schemeClr val="accent2">
                    <a:lumMod val="75000"/>
                  </a:schemeClr>
                </a:solidFill>
                <a:effectLst>
                  <a:outerShdw blurRad="38100" dist="38100" dir="2700000" algn="tl">
                    <a:srgbClr val="FFFFFF"/>
                  </a:outerShdw>
                </a:effectLst>
                <a:latin typeface="Arial" charset="0"/>
              </a:rPr>
              <a:t>Modelos sobre los cuales está basado:</a:t>
            </a:r>
          </a:p>
          <a:p>
            <a:pPr lvl="1">
              <a:defRPr/>
            </a:pPr>
            <a:r>
              <a:rPr lang="es-AR" b="1" i="1" dirty="0">
                <a:solidFill>
                  <a:schemeClr val="accent2">
                    <a:lumMod val="75000"/>
                  </a:schemeClr>
                </a:solidFill>
                <a:effectLst>
                  <a:outerShdw blurRad="38100" dist="38100" dir="2700000" algn="tl">
                    <a:srgbClr val="FFFFFF"/>
                  </a:outerShdw>
                </a:effectLst>
                <a:latin typeface="Arial" charset="0"/>
              </a:rPr>
              <a:t>Información: describe la estructura de información almacenada en un directorio.</a:t>
            </a:r>
          </a:p>
          <a:p>
            <a:pPr lvl="1">
              <a:defRPr/>
            </a:pPr>
            <a:r>
              <a:rPr lang="es-AR" b="1" i="1" dirty="0">
                <a:solidFill>
                  <a:schemeClr val="accent2">
                    <a:lumMod val="75000"/>
                  </a:schemeClr>
                </a:solidFill>
                <a:effectLst>
                  <a:outerShdw blurRad="38100" dist="38100" dir="2700000" algn="tl">
                    <a:srgbClr val="FFFFFF"/>
                  </a:outerShdw>
                </a:effectLst>
                <a:latin typeface="Arial" charset="0"/>
              </a:rPr>
              <a:t>Nombramiento: organización e identificación de la información en un directorio.</a:t>
            </a:r>
          </a:p>
          <a:p>
            <a:pPr lvl="1">
              <a:defRPr/>
            </a:pPr>
            <a:r>
              <a:rPr lang="es-AR" b="1" i="1" dirty="0">
                <a:solidFill>
                  <a:schemeClr val="accent2">
                    <a:lumMod val="75000"/>
                  </a:schemeClr>
                </a:solidFill>
                <a:effectLst>
                  <a:outerShdw blurRad="38100" dist="38100" dir="2700000" algn="tl">
                    <a:srgbClr val="FFFFFF"/>
                  </a:outerShdw>
                </a:effectLst>
                <a:latin typeface="Arial" charset="0"/>
              </a:rPr>
              <a:t>Funcional: Describe que operaciones pueden ser realizadas un directorio LDAP.</a:t>
            </a:r>
          </a:p>
          <a:p>
            <a:pPr lvl="1">
              <a:defRPr/>
            </a:pPr>
            <a:r>
              <a:rPr lang="es-AR" b="1" i="1" dirty="0">
                <a:solidFill>
                  <a:schemeClr val="accent2">
                    <a:lumMod val="75000"/>
                  </a:schemeClr>
                </a:solidFill>
                <a:effectLst>
                  <a:outerShdw blurRad="38100" dist="38100" dir="2700000" algn="tl">
                    <a:srgbClr val="FFFFFF"/>
                  </a:outerShdw>
                </a:effectLst>
                <a:latin typeface="Arial" charset="0"/>
              </a:rPr>
              <a:t>Seguridad: Describe como la información debe ser protegida del acceso no autorizado.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42"/>
                                        </p:tgtEl>
                                        <p:attrNameLst>
                                          <p:attrName>style.visibility</p:attrName>
                                        </p:attrNameLst>
                                      </p:cBhvr>
                                      <p:to>
                                        <p:strVal val="visible"/>
                                      </p:to>
                                    </p:set>
                                    <p:anim calcmode="lin" valueType="num">
                                      <p:cBhvr additive="base">
                                        <p:cTn id="7" dur="500" fill="hold"/>
                                        <p:tgtEl>
                                          <p:spTgt spid="522242"/>
                                        </p:tgtEl>
                                        <p:attrNameLst>
                                          <p:attrName>ppt_x</p:attrName>
                                        </p:attrNameLst>
                                      </p:cBhvr>
                                      <p:tavLst>
                                        <p:tav tm="0">
                                          <p:val>
                                            <p:strVal val="#ppt_x"/>
                                          </p:val>
                                        </p:tav>
                                        <p:tav tm="100000">
                                          <p:val>
                                            <p:strVal val="#ppt_x"/>
                                          </p:val>
                                        </p:tav>
                                      </p:tavLst>
                                    </p:anim>
                                    <p:anim calcmode="lin" valueType="num">
                                      <p:cBhvr additive="base">
                                        <p:cTn id="8" dur="500" fill="hold"/>
                                        <p:tgtEl>
                                          <p:spTgt spid="522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522243">
                                            <p:bg/>
                                          </p:spTgt>
                                        </p:tgtEl>
                                        <p:attrNameLst>
                                          <p:attrName>style.visibility</p:attrName>
                                        </p:attrNameLst>
                                      </p:cBhvr>
                                      <p:to>
                                        <p:strVal val="visible"/>
                                      </p:to>
                                    </p:set>
                                    <p:animEffect transition="in" filter="circle(in)">
                                      <p:cBhvr>
                                        <p:cTn id="13" dur="2000"/>
                                        <p:tgtEl>
                                          <p:spTgt spid="522243">
                                            <p:bg/>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522243">
                                            <p:txEl>
                                              <p:pRg st="0" end="0"/>
                                            </p:txEl>
                                          </p:spTgt>
                                        </p:tgtEl>
                                        <p:attrNameLst>
                                          <p:attrName>style.visibility</p:attrName>
                                        </p:attrNameLst>
                                      </p:cBhvr>
                                      <p:to>
                                        <p:strVal val="visible"/>
                                      </p:to>
                                    </p:set>
                                    <p:animEffect transition="in" filter="circle(in)">
                                      <p:cBhvr>
                                        <p:cTn id="18" dur="2000"/>
                                        <p:tgtEl>
                                          <p:spTgt spid="522243">
                                            <p:txEl>
                                              <p:pRg st="0" end="0"/>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522243">
                                            <p:txEl>
                                              <p:pRg st="1" end="1"/>
                                            </p:txEl>
                                          </p:spTgt>
                                        </p:tgtEl>
                                        <p:attrNameLst>
                                          <p:attrName>style.visibility</p:attrName>
                                        </p:attrNameLst>
                                      </p:cBhvr>
                                      <p:to>
                                        <p:strVal val="visible"/>
                                      </p:to>
                                    </p:set>
                                    <p:animEffect transition="in" filter="circle(in)">
                                      <p:cBhvr>
                                        <p:cTn id="21" dur="2000"/>
                                        <p:tgtEl>
                                          <p:spTgt spid="522243">
                                            <p:txEl>
                                              <p:pRg st="1" end="1"/>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522243">
                                            <p:txEl>
                                              <p:pRg st="2" end="2"/>
                                            </p:txEl>
                                          </p:spTgt>
                                        </p:tgtEl>
                                        <p:attrNameLst>
                                          <p:attrName>style.visibility</p:attrName>
                                        </p:attrNameLst>
                                      </p:cBhvr>
                                      <p:to>
                                        <p:strVal val="visible"/>
                                      </p:to>
                                    </p:set>
                                    <p:animEffect transition="in" filter="circle(in)">
                                      <p:cBhvr>
                                        <p:cTn id="24" dur="2000"/>
                                        <p:tgtEl>
                                          <p:spTgt spid="522243">
                                            <p:txEl>
                                              <p:pRg st="2" end="2"/>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522243">
                                            <p:txEl>
                                              <p:pRg st="3" end="3"/>
                                            </p:txEl>
                                          </p:spTgt>
                                        </p:tgtEl>
                                        <p:attrNameLst>
                                          <p:attrName>style.visibility</p:attrName>
                                        </p:attrNameLst>
                                      </p:cBhvr>
                                      <p:to>
                                        <p:strVal val="visible"/>
                                      </p:to>
                                    </p:set>
                                    <p:animEffect transition="in" filter="circle(in)">
                                      <p:cBhvr>
                                        <p:cTn id="27" dur="2000"/>
                                        <p:tgtEl>
                                          <p:spTgt spid="522243">
                                            <p:txEl>
                                              <p:pRg st="3" end="3"/>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522243">
                                            <p:txEl>
                                              <p:pRg st="4" end="4"/>
                                            </p:txEl>
                                          </p:spTgt>
                                        </p:tgtEl>
                                        <p:attrNameLst>
                                          <p:attrName>style.visibility</p:attrName>
                                        </p:attrNameLst>
                                      </p:cBhvr>
                                      <p:to>
                                        <p:strVal val="visible"/>
                                      </p:to>
                                    </p:set>
                                    <p:animEffect transition="in" filter="circle(in)">
                                      <p:cBhvr>
                                        <p:cTn id="30" dur="2000"/>
                                        <p:tgtEl>
                                          <p:spTgt spid="522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2" grpId="0" animBg="1"/>
      <p:bldP spid="522243" grpId="0"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 b="1" i="1" dirty="0">
                <a:solidFill>
                  <a:schemeClr val="accent2">
                    <a:lumMod val="75000"/>
                  </a:schemeClr>
                </a:solidFill>
                <a:effectLst>
                  <a:outerShdw blurRad="38100" dist="38100" dir="2700000" algn="tl">
                    <a:srgbClr val="000000"/>
                  </a:outerShdw>
                </a:effectLst>
                <a:latin typeface="Arial" charset="0"/>
              </a:rPr>
              <a:t>LDAP (</a:t>
            </a:r>
            <a:r>
              <a:rPr lang="es-ES" b="1" i="1" dirty="0" err="1">
                <a:solidFill>
                  <a:schemeClr val="accent2">
                    <a:lumMod val="75000"/>
                  </a:schemeClr>
                </a:solidFill>
                <a:effectLst>
                  <a:outerShdw blurRad="38100" dist="38100" dir="2700000" algn="tl">
                    <a:srgbClr val="000000"/>
                  </a:outerShdw>
                </a:effectLst>
                <a:latin typeface="Arial" charset="0"/>
              </a:rPr>
              <a:t>Lightweight</a:t>
            </a:r>
            <a:r>
              <a:rPr lang="es-ES" b="1" i="1" dirty="0">
                <a:solidFill>
                  <a:schemeClr val="accent2">
                    <a:lumMod val="75000"/>
                  </a:schemeClr>
                </a:solidFill>
                <a:effectLst>
                  <a:outerShdw blurRad="38100" dist="38100" dir="2700000" algn="tl">
                    <a:srgbClr val="000000"/>
                  </a:outerShdw>
                </a:effectLst>
                <a:latin typeface="Arial" charset="0"/>
              </a:rPr>
              <a:t> </a:t>
            </a:r>
            <a:r>
              <a:rPr lang="es-ES" b="1" i="1" dirty="0" err="1">
                <a:solidFill>
                  <a:schemeClr val="accent2">
                    <a:lumMod val="75000"/>
                  </a:schemeClr>
                </a:solidFill>
                <a:effectLst>
                  <a:outerShdw blurRad="38100" dist="38100" dir="2700000" algn="tl">
                    <a:srgbClr val="000000"/>
                  </a:outerShdw>
                </a:effectLst>
                <a:latin typeface="Arial" charset="0"/>
              </a:rPr>
              <a:t>Directory</a:t>
            </a:r>
            <a:r>
              <a:rPr lang="es-ES" b="1" i="1" dirty="0">
                <a:solidFill>
                  <a:schemeClr val="accent2">
                    <a:lumMod val="75000"/>
                  </a:schemeClr>
                </a:solidFill>
                <a:effectLst>
                  <a:outerShdw blurRad="38100" dist="38100" dir="2700000" algn="tl">
                    <a:srgbClr val="000000"/>
                  </a:outerShdw>
                </a:effectLst>
                <a:latin typeface="Arial" charset="0"/>
              </a:rPr>
              <a:t> Access </a:t>
            </a:r>
            <a:r>
              <a:rPr lang="es-ES" b="1" i="1" dirty="0" err="1">
                <a:solidFill>
                  <a:schemeClr val="accent2">
                    <a:lumMod val="75000"/>
                  </a:schemeClr>
                </a:solidFill>
                <a:effectLst>
                  <a:outerShdw blurRad="38100" dist="38100" dir="2700000" algn="tl">
                    <a:srgbClr val="000000"/>
                  </a:outerShdw>
                </a:effectLst>
                <a:latin typeface="Arial" charset="0"/>
              </a:rPr>
              <a:t>Protocol</a:t>
            </a:r>
            <a:r>
              <a:rPr lang="es-ES" b="1" i="1" dirty="0">
                <a:solidFill>
                  <a:schemeClr val="accent2">
                    <a:lumMod val="75000"/>
                  </a:schemeClr>
                </a:solidFill>
                <a:effectLst>
                  <a:outerShdw blurRad="38100" dist="38100" dir="2700000" algn="tl">
                    <a:srgbClr val="000000"/>
                  </a:outerShdw>
                </a:effectLst>
                <a:latin typeface="Arial" charset="0"/>
              </a:rPr>
              <a:t>)</a:t>
            </a:r>
            <a:endParaRPr lang="es-AR" b="1" i="1" dirty="0">
              <a:solidFill>
                <a:schemeClr val="accent2">
                  <a:lumMod val="75000"/>
                </a:schemeClr>
              </a:solidFill>
              <a:effectLst>
                <a:outerShdw blurRad="38100" dist="38100" dir="2700000" algn="tl">
                  <a:srgbClr val="000000"/>
                </a:outerShdw>
              </a:effectLst>
              <a:latin typeface="Arial" charset="0"/>
            </a:endParaRPr>
          </a:p>
        </p:txBody>
      </p:sp>
      <p:sp>
        <p:nvSpPr>
          <p:cNvPr id="534531" name="Rectangle 3"/>
          <p:cNvSpPr>
            <a:spLocks noGrp="1" noChangeArrowheads="1"/>
          </p:cNvSpPr>
          <p:nvPr>
            <p:ph type="body" idx="1"/>
          </p:nvPr>
        </p:nvSpPr>
        <p:spPr>
          <a:xfrm>
            <a:off x="0" y="1989138"/>
            <a:ext cx="9144000" cy="4868862"/>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AR" b="1" i="1" dirty="0">
                <a:solidFill>
                  <a:schemeClr val="accent2">
                    <a:lumMod val="75000"/>
                  </a:schemeClr>
                </a:solidFill>
                <a:effectLst>
                  <a:outerShdw blurRad="38100" dist="38100" dir="2700000" algn="tl">
                    <a:srgbClr val="FFFFFF"/>
                  </a:outerShdw>
                </a:effectLst>
                <a:latin typeface="Arial" charset="0"/>
              </a:rPr>
              <a:t>Control de Acceso</a:t>
            </a:r>
          </a:p>
          <a:p>
            <a:pPr>
              <a:lnSpc>
                <a:spcPct val="90000"/>
              </a:lnSpc>
              <a:defRPr/>
            </a:pPr>
            <a:r>
              <a:rPr lang="es-AR" b="1" i="1" dirty="0">
                <a:solidFill>
                  <a:schemeClr val="accent2">
                    <a:lumMod val="75000"/>
                  </a:schemeClr>
                </a:solidFill>
                <a:effectLst>
                  <a:outerShdw blurRad="38100" dist="38100" dir="2700000" algn="tl">
                    <a:srgbClr val="FFFFFF"/>
                  </a:outerShdw>
                </a:effectLst>
                <a:latin typeface="Arial" charset="0"/>
              </a:rPr>
              <a:t>Comunicar las peticiones y respuestas entre el cliente y el servidor.</a:t>
            </a:r>
          </a:p>
          <a:p>
            <a:pPr>
              <a:lnSpc>
                <a:spcPct val="90000"/>
              </a:lnSpc>
              <a:defRPr/>
            </a:pPr>
            <a:r>
              <a:rPr lang="es-AR" b="1" i="1" dirty="0">
                <a:solidFill>
                  <a:schemeClr val="accent2">
                    <a:lumMod val="75000"/>
                  </a:schemeClr>
                </a:solidFill>
                <a:effectLst>
                  <a:outerShdw blurRad="38100" dist="38100" dir="2700000" algn="tl">
                    <a:srgbClr val="FFFFFF"/>
                  </a:outerShdw>
                </a:effectLst>
                <a:latin typeface="Arial" charset="0"/>
              </a:rPr>
              <a:t>LDAP usa SSL para Autenticación:</a:t>
            </a:r>
          </a:p>
          <a:p>
            <a:pPr lvl="1">
              <a:lnSpc>
                <a:spcPct val="90000"/>
              </a:lnSpc>
              <a:defRPr/>
            </a:pPr>
            <a:r>
              <a:rPr lang="es-AR" b="1" i="1" dirty="0">
                <a:solidFill>
                  <a:schemeClr val="accent2">
                    <a:lumMod val="75000"/>
                  </a:schemeClr>
                </a:solidFill>
                <a:effectLst>
                  <a:outerShdw blurRad="38100" dist="38100" dir="2700000" algn="tl">
                    <a:srgbClr val="FFFFFF"/>
                  </a:outerShdw>
                </a:effectLst>
                <a:latin typeface="Arial" charset="0"/>
              </a:rPr>
              <a:t>No Autenticación  </a:t>
            </a:r>
            <a:r>
              <a:rPr lang="es-AR" b="1" i="1" dirty="0">
                <a:solidFill>
                  <a:schemeClr val="accent2">
                    <a:lumMod val="75000"/>
                  </a:schemeClr>
                </a:solidFill>
                <a:effectLst>
                  <a:outerShdw blurRad="38100" dist="38100" dir="2700000" algn="tl">
                    <a:srgbClr val="FFFFFF"/>
                  </a:outerShdw>
                </a:effectLst>
                <a:latin typeface="Arial" charset="0"/>
                <a:sym typeface="Wingdings 3" pitchFamily="18" charset="2"/>
              </a:rPr>
              <a:t> Datos Públicos</a:t>
            </a:r>
          </a:p>
          <a:p>
            <a:pPr lvl="1">
              <a:lnSpc>
                <a:spcPct val="90000"/>
              </a:lnSpc>
              <a:defRPr/>
            </a:pPr>
            <a:r>
              <a:rPr lang="es-AR" b="1" i="1" dirty="0">
                <a:solidFill>
                  <a:schemeClr val="accent2">
                    <a:lumMod val="75000"/>
                  </a:schemeClr>
                </a:solidFill>
                <a:effectLst>
                  <a:outerShdw blurRad="38100" dist="38100" dir="2700000" algn="tl">
                    <a:srgbClr val="FFFFFF"/>
                  </a:outerShdw>
                </a:effectLst>
                <a:latin typeface="Arial" charset="0"/>
              </a:rPr>
              <a:t>Autenticación básica </a:t>
            </a:r>
            <a:r>
              <a:rPr lang="es-AR" b="1" i="1" dirty="0">
                <a:solidFill>
                  <a:schemeClr val="accent2">
                    <a:lumMod val="75000"/>
                  </a:schemeClr>
                </a:solidFill>
                <a:effectLst>
                  <a:outerShdw blurRad="38100" dist="38100" dir="2700000" algn="tl">
                    <a:srgbClr val="FFFFFF"/>
                  </a:outerShdw>
                </a:effectLst>
                <a:latin typeface="Arial" charset="0"/>
                <a:sym typeface="Wingdings 3" pitchFamily="18" charset="2"/>
              </a:rPr>
              <a:t> Nombre y Contraseña</a:t>
            </a:r>
            <a:endParaRPr lang="en-US" b="1" i="1" dirty="0">
              <a:solidFill>
                <a:schemeClr val="accent2">
                  <a:lumMod val="75000"/>
                </a:schemeClr>
              </a:solidFill>
              <a:effectLst>
                <a:outerShdw blurRad="38100" dist="38100" dir="2700000" algn="tl">
                  <a:srgbClr val="FFFFFF"/>
                </a:outerShdw>
              </a:effectLst>
              <a:latin typeface="Arial" charset="0"/>
            </a:endParaRPr>
          </a:p>
          <a:p>
            <a:pPr lvl="1">
              <a:lnSpc>
                <a:spcPct val="90000"/>
              </a:lnSpc>
              <a:defRPr/>
            </a:pPr>
            <a:r>
              <a:rPr lang="en-US" b="1" i="1" dirty="0">
                <a:solidFill>
                  <a:schemeClr val="accent2">
                    <a:lumMod val="75000"/>
                  </a:schemeClr>
                </a:solidFill>
                <a:effectLst>
                  <a:outerShdw blurRad="38100" dist="38100" dir="2700000" algn="tl">
                    <a:srgbClr val="FFFFFF"/>
                  </a:outerShdw>
                </a:effectLst>
                <a:latin typeface="Arial" charset="0"/>
              </a:rPr>
              <a:t>Simple Authentication and Security Layer (SASL) </a:t>
            </a:r>
            <a:r>
              <a:rPr lang="es-AR" b="1" i="1" dirty="0">
                <a:solidFill>
                  <a:schemeClr val="accent2">
                    <a:lumMod val="75000"/>
                  </a:schemeClr>
                </a:solidFill>
                <a:effectLst>
                  <a:outerShdw blurRad="38100" dist="38100" dir="2700000" algn="tl">
                    <a:srgbClr val="FFFFFF"/>
                  </a:outerShdw>
                </a:effectLst>
                <a:latin typeface="Arial" charset="0"/>
                <a:sym typeface="Wingdings 3" pitchFamily="18" charset="2"/>
              </a:rPr>
              <a:t>Nombre,  Contraseña y Encriptación.</a:t>
            </a:r>
            <a:endParaRPr lang="es-AR" b="1" i="1"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34530"/>
                                        </p:tgtEl>
                                        <p:attrNameLst>
                                          <p:attrName>style.visibility</p:attrName>
                                        </p:attrNameLst>
                                      </p:cBhvr>
                                      <p:to>
                                        <p:strVal val="visible"/>
                                      </p:to>
                                    </p:set>
                                    <p:animEffect transition="in" filter="circle(in)">
                                      <p:cBhvr>
                                        <p:cTn id="7" dur="2000"/>
                                        <p:tgtEl>
                                          <p:spTgt spid="53453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34531">
                                            <p:bg/>
                                          </p:spTgt>
                                        </p:tgtEl>
                                        <p:attrNameLst>
                                          <p:attrName>style.visibility</p:attrName>
                                        </p:attrNameLst>
                                      </p:cBhvr>
                                      <p:to>
                                        <p:strVal val="visible"/>
                                      </p:to>
                                    </p:set>
                                    <p:animEffect transition="in" filter="circle(in)">
                                      <p:cBhvr>
                                        <p:cTn id="12" dur="2000"/>
                                        <p:tgtEl>
                                          <p:spTgt spid="53453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34531">
                                            <p:txEl>
                                              <p:pRg st="0" end="0"/>
                                            </p:txEl>
                                          </p:spTgt>
                                        </p:tgtEl>
                                        <p:attrNameLst>
                                          <p:attrName>style.visibility</p:attrName>
                                        </p:attrNameLst>
                                      </p:cBhvr>
                                      <p:to>
                                        <p:strVal val="visible"/>
                                      </p:to>
                                    </p:set>
                                    <p:animEffect transition="in" filter="circle(in)">
                                      <p:cBhvr>
                                        <p:cTn id="17" dur="2000"/>
                                        <p:tgtEl>
                                          <p:spTgt spid="5345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34531">
                                            <p:txEl>
                                              <p:pRg st="1" end="1"/>
                                            </p:txEl>
                                          </p:spTgt>
                                        </p:tgtEl>
                                        <p:attrNameLst>
                                          <p:attrName>style.visibility</p:attrName>
                                        </p:attrNameLst>
                                      </p:cBhvr>
                                      <p:to>
                                        <p:strVal val="visible"/>
                                      </p:to>
                                    </p:set>
                                    <p:animEffect transition="in" filter="circle(in)">
                                      <p:cBhvr>
                                        <p:cTn id="22" dur="2000"/>
                                        <p:tgtEl>
                                          <p:spTgt spid="53453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34531">
                                            <p:txEl>
                                              <p:pRg st="2" end="2"/>
                                            </p:txEl>
                                          </p:spTgt>
                                        </p:tgtEl>
                                        <p:attrNameLst>
                                          <p:attrName>style.visibility</p:attrName>
                                        </p:attrNameLst>
                                      </p:cBhvr>
                                      <p:to>
                                        <p:strVal val="visible"/>
                                      </p:to>
                                    </p:set>
                                    <p:animEffect transition="in" filter="circle(in)">
                                      <p:cBhvr>
                                        <p:cTn id="27" dur="2000"/>
                                        <p:tgtEl>
                                          <p:spTgt spid="534531">
                                            <p:txEl>
                                              <p:pRg st="2" end="2"/>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534531">
                                            <p:txEl>
                                              <p:pRg st="3" end="3"/>
                                            </p:txEl>
                                          </p:spTgt>
                                        </p:tgtEl>
                                        <p:attrNameLst>
                                          <p:attrName>style.visibility</p:attrName>
                                        </p:attrNameLst>
                                      </p:cBhvr>
                                      <p:to>
                                        <p:strVal val="visible"/>
                                      </p:to>
                                    </p:set>
                                    <p:animEffect transition="in" filter="circle(in)">
                                      <p:cBhvr>
                                        <p:cTn id="30" dur="2000"/>
                                        <p:tgtEl>
                                          <p:spTgt spid="534531">
                                            <p:txEl>
                                              <p:pRg st="3" end="3"/>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534531">
                                            <p:txEl>
                                              <p:pRg st="4" end="4"/>
                                            </p:txEl>
                                          </p:spTgt>
                                        </p:tgtEl>
                                        <p:attrNameLst>
                                          <p:attrName>style.visibility</p:attrName>
                                        </p:attrNameLst>
                                      </p:cBhvr>
                                      <p:to>
                                        <p:strVal val="visible"/>
                                      </p:to>
                                    </p:set>
                                    <p:animEffect transition="in" filter="circle(in)">
                                      <p:cBhvr>
                                        <p:cTn id="33" dur="2000"/>
                                        <p:tgtEl>
                                          <p:spTgt spid="534531">
                                            <p:txEl>
                                              <p:pRg st="4" end="4"/>
                                            </p:tx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534531">
                                            <p:txEl>
                                              <p:pRg st="5" end="5"/>
                                            </p:txEl>
                                          </p:spTgt>
                                        </p:tgtEl>
                                        <p:attrNameLst>
                                          <p:attrName>style.visibility</p:attrName>
                                        </p:attrNameLst>
                                      </p:cBhvr>
                                      <p:to>
                                        <p:strVal val="visible"/>
                                      </p:to>
                                    </p:set>
                                    <p:animEffect transition="in" filter="circle(in)">
                                      <p:cBhvr>
                                        <p:cTn id="36" dur="2000"/>
                                        <p:tgtEl>
                                          <p:spTgt spid="534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0" grpId="0" animBg="1"/>
      <p:bldP spid="534531"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250825" y="260350"/>
            <a:ext cx="8642350" cy="1416050"/>
          </a:xfrm>
          <a:solidFill>
            <a:schemeClr val="accent2">
              <a:lumMod val="20000"/>
              <a:lumOff val="80000"/>
            </a:schemeClr>
          </a:solidFill>
          <a:ln w="76200" cap="flat" algn="ctr">
            <a:solidFill>
              <a:schemeClr val="accent2">
                <a:lumMod val="75000"/>
              </a:schemeClr>
            </a:solidFill>
          </a:ln>
        </p:spPr>
        <p:txBody>
          <a:bodyPr/>
          <a:lstStyle/>
          <a:p>
            <a:pPr>
              <a:defRPr/>
            </a:pPr>
            <a:r>
              <a:rPr lang="es-ES" sz="4000" b="1" i="1">
                <a:solidFill>
                  <a:schemeClr val="accent2">
                    <a:lumMod val="75000"/>
                  </a:schemeClr>
                </a:solidFill>
                <a:effectLst>
                  <a:outerShdw blurRad="38100" dist="38100" dir="2700000" algn="tl">
                    <a:srgbClr val="000000"/>
                  </a:outerShdw>
                </a:effectLst>
                <a:latin typeface="Arial" charset="0"/>
              </a:rPr>
              <a:t>LDAP (Lightweight Directory Access Protocol) - Estándares</a:t>
            </a:r>
            <a:endParaRPr lang="es-AR" sz="4000" b="1" i="1">
              <a:solidFill>
                <a:schemeClr val="accent2">
                  <a:lumMod val="75000"/>
                </a:schemeClr>
              </a:solidFill>
              <a:effectLst>
                <a:outerShdw blurRad="38100" dist="38100" dir="2700000" algn="tl">
                  <a:srgbClr val="000000"/>
                </a:outerShdw>
              </a:effectLst>
              <a:latin typeface="Arial" charset="0"/>
            </a:endParaRPr>
          </a:p>
        </p:txBody>
      </p:sp>
      <p:sp>
        <p:nvSpPr>
          <p:cNvPr id="530435" name="Rectangle 3"/>
          <p:cNvSpPr>
            <a:spLocks noGrp="1" noChangeArrowheads="1"/>
          </p:cNvSpPr>
          <p:nvPr>
            <p:ph type="body" idx="1"/>
          </p:nvPr>
        </p:nvSpPr>
        <p:spPr>
          <a:xfrm>
            <a:off x="0" y="1773238"/>
            <a:ext cx="9144000" cy="5084762"/>
          </a:xfrm>
          <a:solidFill>
            <a:schemeClr val="accent2">
              <a:lumMod val="20000"/>
              <a:lumOff val="80000"/>
            </a:schemeClr>
          </a:solidFill>
          <a:ln w="76200" cap="flat" algn="ctr">
            <a:solidFill>
              <a:schemeClr val="accent2">
                <a:lumMod val="75000"/>
              </a:schemeClr>
            </a:solidFill>
          </a:ln>
        </p:spPr>
        <p:txBody>
          <a:bodyPr/>
          <a:lstStyle/>
          <a:p>
            <a:pPr>
              <a:defRPr/>
            </a:pPr>
            <a:r>
              <a:rPr lang="es-AR" b="1" i="1" dirty="0">
                <a:solidFill>
                  <a:schemeClr val="accent2">
                    <a:lumMod val="75000"/>
                  </a:schemeClr>
                </a:solidFill>
                <a:effectLst>
                  <a:outerShdw blurRad="38100" dist="38100" dir="2700000" algn="tl">
                    <a:srgbClr val="FFFFFF"/>
                  </a:outerShdw>
                </a:effectLst>
                <a:latin typeface="Arial" charset="0"/>
              </a:rPr>
              <a:t>RFC2254 </a:t>
            </a:r>
            <a:r>
              <a:rPr lang="es-AR" sz="2000" b="1" i="1" dirty="0">
                <a:solidFill>
                  <a:schemeClr val="accent2">
                    <a:lumMod val="75000"/>
                  </a:schemeClr>
                </a:solidFill>
                <a:effectLst>
                  <a:outerShdw blurRad="38100" dist="38100" dir="2700000" algn="tl">
                    <a:srgbClr val="FFFFFF"/>
                  </a:outerShdw>
                </a:effectLst>
                <a:latin typeface="Arial" charset="0"/>
              </a:rPr>
              <a:t>Conformación de </a:t>
            </a:r>
            <a:r>
              <a:rPr lang="es-AR" sz="2000" b="1" i="1" dirty="0" err="1">
                <a:solidFill>
                  <a:schemeClr val="accent2">
                    <a:lumMod val="75000"/>
                  </a:schemeClr>
                </a:solidFill>
                <a:effectLst>
                  <a:outerShdw blurRad="38100" dist="38100" dir="2700000" algn="tl">
                    <a:srgbClr val="FFFFFF"/>
                  </a:outerShdw>
                </a:effectLst>
                <a:latin typeface="Arial" charset="0"/>
              </a:rPr>
              <a:t>strings</a:t>
            </a:r>
            <a:r>
              <a:rPr lang="es-AR" sz="2000" b="1" i="1" dirty="0">
                <a:solidFill>
                  <a:schemeClr val="accent2">
                    <a:lumMod val="75000"/>
                  </a:schemeClr>
                </a:solidFill>
                <a:effectLst>
                  <a:outerShdw blurRad="38100" dist="38100" dir="2700000" algn="tl">
                    <a:srgbClr val="FFFFFF"/>
                  </a:outerShdw>
                </a:effectLst>
                <a:latin typeface="Arial" charset="0"/>
              </a:rPr>
              <a:t> de filtros de búsqueda.</a:t>
            </a:r>
          </a:p>
          <a:p>
            <a:pPr>
              <a:defRPr/>
            </a:pPr>
            <a:r>
              <a:rPr lang="es-AR" b="1" i="1" dirty="0">
                <a:solidFill>
                  <a:schemeClr val="accent2">
                    <a:lumMod val="75000"/>
                  </a:schemeClr>
                </a:solidFill>
                <a:effectLst>
                  <a:outerShdw blurRad="38100" dist="38100" dir="2700000" algn="tl">
                    <a:srgbClr val="FFFFFF"/>
                  </a:outerShdw>
                </a:effectLst>
                <a:latin typeface="Arial" charset="0"/>
              </a:rPr>
              <a:t>RFC2255 </a:t>
            </a:r>
            <a:r>
              <a:rPr lang="es-AR" sz="2400" b="1" i="1" dirty="0">
                <a:solidFill>
                  <a:schemeClr val="accent2">
                    <a:lumMod val="75000"/>
                  </a:schemeClr>
                </a:solidFill>
                <a:effectLst>
                  <a:outerShdw blurRad="38100" dist="38100" dir="2700000" algn="tl">
                    <a:srgbClr val="FFFFFF"/>
                  </a:outerShdw>
                </a:effectLst>
                <a:latin typeface="Arial" charset="0"/>
              </a:rPr>
              <a:t>Formato de la URL LDAP.</a:t>
            </a:r>
          </a:p>
          <a:p>
            <a:pPr>
              <a:defRPr/>
            </a:pPr>
            <a:r>
              <a:rPr lang="es-AR" b="1" i="1" dirty="0">
                <a:solidFill>
                  <a:schemeClr val="accent2">
                    <a:lumMod val="75000"/>
                  </a:schemeClr>
                </a:solidFill>
                <a:effectLst>
                  <a:outerShdw blurRad="38100" dist="38100" dir="2700000" algn="tl">
                    <a:srgbClr val="FFFFFF"/>
                  </a:outerShdw>
                </a:effectLst>
                <a:latin typeface="Arial" charset="0"/>
              </a:rPr>
              <a:t>RFC2256 </a:t>
            </a:r>
            <a:r>
              <a:rPr lang="es-AR" sz="2400" b="1" i="1" dirty="0">
                <a:solidFill>
                  <a:schemeClr val="accent2">
                    <a:lumMod val="75000"/>
                  </a:schemeClr>
                </a:solidFill>
                <a:effectLst>
                  <a:outerShdw blurRad="38100" dist="38100" dir="2700000" algn="tl">
                    <a:srgbClr val="FFFFFF"/>
                  </a:outerShdw>
                </a:effectLst>
                <a:latin typeface="Arial" charset="0"/>
              </a:rPr>
              <a:t>Un resumen del protocolo X.500, Esquemas de usuarios para usar con LDAPv3.</a:t>
            </a:r>
          </a:p>
          <a:p>
            <a:pPr>
              <a:defRPr/>
            </a:pPr>
            <a:r>
              <a:rPr lang="es-AR" b="1" i="1" dirty="0">
                <a:solidFill>
                  <a:schemeClr val="accent2">
                    <a:lumMod val="75000"/>
                  </a:schemeClr>
                </a:solidFill>
                <a:effectLst>
                  <a:outerShdw blurRad="38100" dist="38100" dir="2700000" algn="tl">
                    <a:srgbClr val="FFFFFF"/>
                  </a:outerShdw>
                </a:effectLst>
                <a:latin typeface="Arial" charset="0"/>
              </a:rPr>
              <a:t>RFC2829 Métodos de autenticación.</a:t>
            </a:r>
          </a:p>
          <a:p>
            <a:pPr>
              <a:defRPr/>
            </a:pPr>
            <a:r>
              <a:rPr lang="es-AR" b="1" i="1" dirty="0">
                <a:solidFill>
                  <a:schemeClr val="accent2">
                    <a:lumMod val="75000"/>
                  </a:schemeClr>
                </a:solidFill>
                <a:effectLst>
                  <a:outerShdw blurRad="38100" dist="38100" dir="2700000" algn="tl">
                    <a:srgbClr val="FFFFFF"/>
                  </a:outerShdw>
                </a:effectLst>
                <a:latin typeface="Arial" charset="0"/>
              </a:rPr>
              <a:t>RFC2830 LDAP(v3) - </a:t>
            </a:r>
            <a:r>
              <a:rPr lang="es-AR" sz="2000" b="1" i="1" dirty="0">
                <a:solidFill>
                  <a:schemeClr val="accent2">
                    <a:lumMod val="75000"/>
                  </a:schemeClr>
                </a:solidFill>
                <a:effectLst>
                  <a:outerShdw blurRad="38100" dist="38100" dir="2700000" algn="tl">
                    <a:srgbClr val="FFFFFF"/>
                  </a:outerShdw>
                </a:effectLst>
                <a:latin typeface="Arial" charset="0"/>
              </a:rPr>
              <a:t>Extensión de seguridad para la capa de transporte.</a:t>
            </a:r>
          </a:p>
          <a:p>
            <a:pPr>
              <a:defRPr/>
            </a:pPr>
            <a:r>
              <a:rPr lang="es-AR" b="1" i="1" dirty="0">
                <a:solidFill>
                  <a:schemeClr val="accent2">
                    <a:lumMod val="75000"/>
                  </a:schemeClr>
                </a:solidFill>
                <a:effectLst>
                  <a:outerShdw blurRad="38100" dist="38100" dir="2700000" algn="tl">
                    <a:srgbClr val="FFFFFF"/>
                  </a:outerShdw>
                </a:effectLst>
                <a:latin typeface="Arial" charset="0"/>
              </a:rPr>
              <a:t>RFC3377 Especificaciones técnicas.</a:t>
            </a:r>
            <a:r>
              <a:rPr lang="es-ES_tradnl" b="1" i="1" dirty="0">
                <a:solidFill>
                  <a:schemeClr val="accent2">
                    <a:lumMod val="75000"/>
                  </a:schemeClr>
                </a:solidFill>
                <a:effectLst>
                  <a:outerShdw blurRad="38100" dist="38100" dir="2700000" algn="tl">
                    <a:srgbClr val="FFFFFF"/>
                  </a:outerShdw>
                </a:effectLst>
                <a:latin typeface="Arial" charset="0"/>
              </a:rPr>
              <a:t> </a:t>
            </a:r>
            <a:endParaRPr lang="es-MX" b="1" i="1"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838200" y="304800"/>
            <a:ext cx="7772400" cy="1323975"/>
          </a:xfrm>
          <a:solidFill>
            <a:schemeClr val="accent2">
              <a:lumMod val="20000"/>
              <a:lumOff val="80000"/>
            </a:schemeClr>
          </a:solidFill>
          <a:ln w="76200" cap="flat" algn="ctr">
            <a:solidFill>
              <a:schemeClr val="accent2">
                <a:lumMod val="75000"/>
              </a:schemeClr>
            </a:solidFill>
          </a:ln>
        </p:spPr>
        <p:txBody>
          <a:bodyPr/>
          <a:lstStyle/>
          <a:p>
            <a:pPr>
              <a:defRPr/>
            </a:pPr>
            <a:r>
              <a:rPr lang="es-ES_tradnl" sz="4000" b="1" i="1">
                <a:solidFill>
                  <a:srgbClr val="CC3300"/>
                </a:solidFill>
                <a:effectLst>
                  <a:outerShdw blurRad="38100" dist="38100" dir="2700000" algn="tl">
                    <a:srgbClr val="000000"/>
                  </a:outerShdw>
                </a:effectLst>
                <a:latin typeface="Arial" charset="0"/>
              </a:rPr>
              <a:t>Control de Flujo </a:t>
            </a:r>
            <a:br>
              <a:rPr lang="es-ES_tradnl" sz="4000" b="1" i="1">
                <a:solidFill>
                  <a:srgbClr val="CC3300"/>
                </a:solidFill>
                <a:effectLst>
                  <a:outerShdw blurRad="38100" dist="38100" dir="2700000" algn="tl">
                    <a:srgbClr val="000000"/>
                  </a:outerShdw>
                </a:effectLst>
                <a:latin typeface="Arial" charset="0"/>
              </a:rPr>
            </a:br>
            <a:r>
              <a:rPr lang="es-ES_tradnl" sz="4000" b="1" i="1">
                <a:solidFill>
                  <a:srgbClr val="CC3300"/>
                </a:solidFill>
                <a:effectLst>
                  <a:outerShdw blurRad="38100" dist="38100" dir="2700000" algn="tl">
                    <a:srgbClr val="000000"/>
                  </a:outerShdw>
                </a:effectLst>
                <a:latin typeface="Arial" charset="0"/>
              </a:rPr>
              <a:t>Congestionamientos</a:t>
            </a:r>
          </a:p>
        </p:txBody>
      </p:sp>
      <p:sp>
        <p:nvSpPr>
          <p:cNvPr id="43011" name="Rectangle 3"/>
          <p:cNvSpPr>
            <a:spLocks noGrp="1" noChangeArrowheads="1"/>
          </p:cNvSpPr>
          <p:nvPr>
            <p:ph type="body" idx="1"/>
          </p:nvPr>
        </p:nvSpPr>
        <p:spPr/>
        <p:txBody>
          <a:bodyPr/>
          <a:lstStyle/>
          <a:p>
            <a:endParaRPr lang="es-ES_tradnl"/>
          </a:p>
        </p:txBody>
      </p:sp>
      <p:pic>
        <p:nvPicPr>
          <p:cNvPr id="43012" name="Picture 4" descr="F12_8"/>
          <p:cNvPicPr>
            <a:picLocks noChangeAspect="1" noChangeArrowheads="1"/>
          </p:cNvPicPr>
          <p:nvPr/>
        </p:nvPicPr>
        <p:blipFill>
          <a:blip r:embed="rId3" cstate="print">
            <a:lum bright="-40000" contrast="40000"/>
          </a:blip>
          <a:srcRect/>
          <a:stretch>
            <a:fillRect/>
          </a:stretch>
        </p:blipFill>
        <p:spPr bwMode="auto">
          <a:xfrm>
            <a:off x="457200" y="1905000"/>
            <a:ext cx="8305800" cy="4332288"/>
          </a:xfrm>
          <a:prstGeom prst="rect">
            <a:avLst/>
          </a:prstGeom>
          <a:noFill/>
          <a:ln w="38100" algn="ctr">
            <a:solidFill>
              <a:schemeClr val="accent2">
                <a:lumMod val="75000"/>
              </a:schemeClr>
            </a:solidFill>
            <a:miter lim="800000"/>
            <a:headEnd/>
            <a:tailEnd/>
          </a:ln>
        </p:spPr>
      </p:pic>
    </p:spTree>
    <p:extLst>
      <p:ext uri="{BB962C8B-B14F-4D97-AF65-F5344CB8AC3E}">
        <p14:creationId xmlns:p14="http://schemas.microsoft.com/office/powerpoint/2010/main" val="174480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5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3012"/>
                                        </p:tgtEl>
                                        <p:attrNameLst>
                                          <p:attrName>style.visibility</p:attrName>
                                        </p:attrNameLst>
                                      </p:cBhvr>
                                      <p:to>
                                        <p:strVal val="visible"/>
                                      </p:to>
                                    </p:set>
                                    <p:anim calcmode="lin" valueType="num">
                                      <p:cBhvr additive="base">
                                        <p:cTn id="11" dur="500" fill="hold"/>
                                        <p:tgtEl>
                                          <p:spTgt spid="43012"/>
                                        </p:tgtEl>
                                        <p:attrNameLst>
                                          <p:attrName>ppt_x</p:attrName>
                                        </p:attrNameLst>
                                      </p:cBhvr>
                                      <p:tavLst>
                                        <p:tav tm="0">
                                          <p:val>
                                            <p:strVal val="#ppt_x"/>
                                          </p:val>
                                        </p:tav>
                                        <p:tav tm="100000">
                                          <p:val>
                                            <p:strVal val="#ppt_x"/>
                                          </p:val>
                                        </p:tav>
                                      </p:tavLst>
                                    </p:anim>
                                    <p:anim calcmode="lin" valueType="num">
                                      <p:cBhvr additive="base">
                                        <p:cTn id="12"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611188" y="188913"/>
            <a:ext cx="8066087" cy="935831"/>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50000"/>
                  </a:schemeClr>
                </a:solidFill>
                <a:effectLst>
                  <a:outerShdw blurRad="38100" dist="38100" dir="2700000" algn="tl">
                    <a:srgbClr val="000000"/>
                  </a:outerShdw>
                </a:effectLst>
                <a:latin typeface="Arial" charset="0"/>
              </a:rPr>
              <a:t>Puertos</a:t>
            </a:r>
            <a:endParaRPr lang="es-ES" sz="4000" b="1" i="1">
              <a:solidFill>
                <a:schemeClr val="accent2">
                  <a:lumMod val="50000"/>
                </a:schemeClr>
              </a:solidFill>
              <a:effectLst>
                <a:outerShdw blurRad="38100" dist="38100" dir="2700000" algn="tl">
                  <a:srgbClr val="000000"/>
                </a:outerShdw>
              </a:effectLst>
              <a:latin typeface="Arial" charset="0"/>
            </a:endParaRPr>
          </a:p>
        </p:txBody>
      </p:sp>
      <p:sp>
        <p:nvSpPr>
          <p:cNvPr id="48131" name="Rectangle 3"/>
          <p:cNvSpPr>
            <a:spLocks noGrp="1" noChangeArrowheads="1"/>
          </p:cNvSpPr>
          <p:nvPr>
            <p:ph type="body" idx="1"/>
          </p:nvPr>
        </p:nvSpPr>
        <p:spPr>
          <a:xfrm>
            <a:off x="609600" y="1447800"/>
            <a:ext cx="8153400" cy="4718050"/>
          </a:xfrm>
          <a:solidFill>
            <a:schemeClr val="accent2">
              <a:lumMod val="20000"/>
              <a:lumOff val="80000"/>
            </a:schemeClr>
          </a:solidFill>
          <a:ln w="76200" cap="flat" algn="ctr">
            <a:solidFill>
              <a:schemeClr val="accent2"/>
            </a:solidFill>
          </a:ln>
        </p:spPr>
        <p:txBody>
          <a:bodyPr/>
          <a:lstStyle/>
          <a:p>
            <a:pPr>
              <a:lnSpc>
                <a:spcPct val="90000"/>
              </a:lnSpc>
            </a:pPr>
            <a:r>
              <a:rPr lang="es-ES_tradnl" b="1" i="1" dirty="0">
                <a:solidFill>
                  <a:schemeClr val="accent2">
                    <a:lumMod val="50000"/>
                  </a:schemeClr>
                </a:solidFill>
                <a:latin typeface="Arial" charset="0"/>
              </a:rPr>
              <a:t> Los puertos son elementos que se mantienen en permanente escucha de las solicitudes de los clientes. </a:t>
            </a:r>
          </a:p>
          <a:p>
            <a:pPr>
              <a:lnSpc>
                <a:spcPct val="90000"/>
              </a:lnSpc>
            </a:pPr>
            <a:r>
              <a:rPr lang="es-ES_tradnl" b="1" i="1" dirty="0">
                <a:solidFill>
                  <a:schemeClr val="accent2">
                    <a:lumMod val="50000"/>
                  </a:schemeClr>
                </a:solidFill>
                <a:latin typeface="Arial" charset="0"/>
              </a:rPr>
              <a:t>Todos los servicios disponibles en los computadores tienen asociado un puerto. </a:t>
            </a:r>
          </a:p>
          <a:p>
            <a:pPr>
              <a:lnSpc>
                <a:spcPct val="90000"/>
              </a:lnSpc>
            </a:pPr>
            <a:r>
              <a:rPr lang="es-ES_tradnl" b="1" i="1" dirty="0">
                <a:solidFill>
                  <a:schemeClr val="accent2">
                    <a:lumMod val="50000"/>
                  </a:schemeClr>
                </a:solidFill>
                <a:latin typeface="Arial" charset="0"/>
              </a:rPr>
              <a:t>Cuando el usuario externo de Internet invoca a una Web o servicio el puerto queda implícito en dicha dirección </a:t>
            </a:r>
            <a:endParaRPr lang="es-AR" b="1" i="1" dirty="0">
              <a:solidFill>
                <a:schemeClr val="accent2">
                  <a:lumMod val="50000"/>
                </a:schemeClr>
              </a:solidFill>
              <a:latin typeface="Arial" charset="0"/>
            </a:endParaRPr>
          </a:p>
          <a:p>
            <a:pPr>
              <a:lnSpc>
                <a:spcPct val="90000"/>
              </a:lnSpc>
            </a:pPr>
            <a:endParaRPr lang="es-ES" b="1" i="1" dirty="0">
              <a:solidFill>
                <a:schemeClr val="accent2">
                  <a:lumMod val="50000"/>
                </a:schemeClr>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5570"/>
                                        </p:tgtEl>
                                        <p:attrNameLst>
                                          <p:attrName>style.visibility</p:attrName>
                                        </p:attrNameLst>
                                      </p:cBhvr>
                                      <p:to>
                                        <p:strVal val="visible"/>
                                      </p:to>
                                    </p:set>
                                    <p:animEffect transition="in" filter="fade">
                                      <p:cBhvr>
                                        <p:cTn id="7" dur="500"/>
                                        <p:tgtEl>
                                          <p:spTgt spid="36557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8131">
                                            <p:bg/>
                                          </p:spTgt>
                                        </p:tgtEl>
                                        <p:attrNameLst>
                                          <p:attrName>style.visibility</p:attrName>
                                        </p:attrNameLst>
                                      </p:cBhvr>
                                      <p:to>
                                        <p:strVal val="visible"/>
                                      </p:to>
                                    </p:set>
                                    <p:animEffect transition="in" filter="circle(in)">
                                      <p:cBhvr>
                                        <p:cTn id="12" dur="2000"/>
                                        <p:tgtEl>
                                          <p:spTgt spid="4813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8131">
                                            <p:txEl>
                                              <p:pRg st="0" end="0"/>
                                            </p:txEl>
                                          </p:spTgt>
                                        </p:tgtEl>
                                        <p:attrNameLst>
                                          <p:attrName>style.visibility</p:attrName>
                                        </p:attrNameLst>
                                      </p:cBhvr>
                                      <p:to>
                                        <p:strVal val="visible"/>
                                      </p:to>
                                    </p:set>
                                    <p:animEffect transition="in" filter="circle(in)">
                                      <p:cBhvr>
                                        <p:cTn id="17" dur="2000"/>
                                        <p:tgtEl>
                                          <p:spTgt spid="481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8131">
                                            <p:txEl>
                                              <p:pRg st="1" end="1"/>
                                            </p:txEl>
                                          </p:spTgt>
                                        </p:tgtEl>
                                        <p:attrNameLst>
                                          <p:attrName>style.visibility</p:attrName>
                                        </p:attrNameLst>
                                      </p:cBhvr>
                                      <p:to>
                                        <p:strVal val="visible"/>
                                      </p:to>
                                    </p:set>
                                    <p:animEffect transition="in" filter="circle(in)">
                                      <p:cBhvr>
                                        <p:cTn id="22" dur="2000"/>
                                        <p:tgtEl>
                                          <p:spTgt spid="4813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8131">
                                            <p:txEl>
                                              <p:pRg st="2" end="2"/>
                                            </p:txEl>
                                          </p:spTgt>
                                        </p:tgtEl>
                                        <p:attrNameLst>
                                          <p:attrName>style.visibility</p:attrName>
                                        </p:attrNameLst>
                                      </p:cBhvr>
                                      <p:to>
                                        <p:strVal val="visible"/>
                                      </p:to>
                                    </p:set>
                                    <p:animEffect transition="in" filter="circle(in)">
                                      <p:cBhvr>
                                        <p:cTn id="27" dur="2000"/>
                                        <p:tgtEl>
                                          <p:spTgt spid="48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0" grpId="0" animBg="1"/>
      <p:bldP spid="48131"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idx="4294967295"/>
          </p:nvPr>
        </p:nvSpPr>
        <p:spPr>
          <a:xfrm>
            <a:off x="1115616" y="260350"/>
            <a:ext cx="7342584" cy="1492250"/>
          </a:xfrm>
          <a:solidFill>
            <a:schemeClr val="accent2">
              <a:lumMod val="20000"/>
              <a:lumOff val="80000"/>
            </a:schemeClr>
          </a:solidFill>
          <a:ln w="76200" cap="flat" algn="ctr">
            <a:solidFill>
              <a:schemeClr val="accent2">
                <a:lumMod val="75000"/>
              </a:schemeClr>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Control de Flujo </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a:solidFill>
                  <a:schemeClr val="accent2">
                    <a:lumMod val="75000"/>
                  </a:schemeClr>
                </a:solidFill>
                <a:effectLst>
                  <a:outerShdw blurRad="38100" dist="38100" dir="2700000" algn="tl">
                    <a:srgbClr val="000000"/>
                  </a:outerShdw>
                </a:effectLst>
                <a:latin typeface="Arial" charset="0"/>
              </a:rPr>
              <a:t>Evitar Rebasamientos</a:t>
            </a:r>
          </a:p>
        </p:txBody>
      </p:sp>
      <p:sp>
        <p:nvSpPr>
          <p:cNvPr id="353283" name="Rectangle 3"/>
          <p:cNvSpPr>
            <a:spLocks noGrp="1" noChangeArrowheads="1"/>
          </p:cNvSpPr>
          <p:nvPr>
            <p:ph type="body" idx="4294967295"/>
          </p:nvPr>
        </p:nvSpPr>
        <p:spPr>
          <a:xfrm>
            <a:off x="609600" y="2362200"/>
            <a:ext cx="8210550" cy="3371850"/>
          </a:xfrm>
          <a:solidFill>
            <a:schemeClr val="accent2">
              <a:lumMod val="20000"/>
              <a:lumOff val="80000"/>
            </a:schemeClr>
          </a:solidFill>
          <a:ln w="76200">
            <a:solidFill>
              <a:schemeClr val="accent2">
                <a:lumMod val="75000"/>
              </a:schemeClr>
            </a:solidFill>
          </a:ln>
        </p:spPr>
        <p:txBody>
          <a:bodyPr/>
          <a:lstStyle/>
          <a:p>
            <a:pPr>
              <a:lnSpc>
                <a:spcPct val="90000"/>
              </a:lnSpc>
              <a:defRPr/>
            </a:pPr>
            <a:r>
              <a:rPr lang="es-ES_tradnl" sz="4400" i="1">
                <a:solidFill>
                  <a:schemeClr val="accent2">
                    <a:lumMod val="75000"/>
                  </a:schemeClr>
                </a:solidFill>
                <a:effectLst>
                  <a:outerShdw blurRad="38100" dist="38100" dir="2700000" algn="tl">
                    <a:srgbClr val="000000"/>
                  </a:outerShdw>
                </a:effectLst>
                <a:latin typeface="Arial" charset="0"/>
              </a:rPr>
              <a:t>Control de Flujo y Parada</a:t>
            </a:r>
          </a:p>
          <a:p>
            <a:pPr lvl="1">
              <a:lnSpc>
                <a:spcPct val="90000"/>
              </a:lnSpc>
              <a:defRPr/>
            </a:pPr>
            <a:r>
              <a:rPr lang="es-ES_tradnl" sz="3200" i="1">
                <a:solidFill>
                  <a:schemeClr val="accent2">
                    <a:lumMod val="75000"/>
                  </a:schemeClr>
                </a:solidFill>
                <a:effectLst>
                  <a:outerShdw blurRad="38100" dist="38100" dir="2700000" algn="tl">
                    <a:srgbClr val="000000"/>
                  </a:outerShdw>
                </a:effectLst>
                <a:latin typeface="Arial" charset="0"/>
              </a:rPr>
              <a:t>Acuso recibo por cada Paquete</a:t>
            </a:r>
          </a:p>
          <a:p>
            <a:pPr>
              <a:lnSpc>
                <a:spcPct val="90000"/>
              </a:lnSpc>
              <a:defRPr/>
            </a:pPr>
            <a:r>
              <a:rPr lang="es-ES_tradnl" sz="4400" i="1">
                <a:solidFill>
                  <a:schemeClr val="accent2">
                    <a:lumMod val="75000"/>
                  </a:schemeClr>
                </a:solidFill>
                <a:effectLst>
                  <a:outerShdw blurRad="38100" dist="38100" dir="2700000" algn="tl">
                    <a:srgbClr val="000000"/>
                  </a:outerShdw>
                </a:effectLst>
                <a:latin typeface="Arial" charset="0"/>
              </a:rPr>
              <a:t>Ventana Deslizante</a:t>
            </a:r>
          </a:p>
          <a:p>
            <a:pPr lvl="1">
              <a:lnSpc>
                <a:spcPct val="90000"/>
              </a:lnSpc>
              <a:defRPr/>
            </a:pPr>
            <a:r>
              <a:rPr lang="es-ES_tradnl" sz="3200" i="1">
                <a:solidFill>
                  <a:schemeClr val="accent2">
                    <a:lumMod val="75000"/>
                  </a:schemeClr>
                </a:solidFill>
                <a:effectLst>
                  <a:outerShdw blurRad="38100" dist="38100" dir="2700000" algn="tl">
                    <a:srgbClr val="000000"/>
                  </a:outerShdw>
                </a:effectLst>
                <a:latin typeface="Arial" charset="0"/>
              </a:rPr>
              <a:t>Acuso recibo por Ventana </a:t>
            </a:r>
          </a:p>
          <a:p>
            <a:pPr lvl="2">
              <a:lnSpc>
                <a:spcPct val="90000"/>
              </a:lnSpc>
              <a:defRPr/>
            </a:pPr>
            <a:r>
              <a:rPr lang="es-ES_tradnl" sz="2800" i="1">
                <a:solidFill>
                  <a:schemeClr val="accent2">
                    <a:lumMod val="75000"/>
                  </a:schemeClr>
                </a:solidFill>
                <a:effectLst>
                  <a:outerShdw blurRad="38100" dist="38100" dir="2700000" algn="tl">
                    <a:srgbClr val="000000"/>
                  </a:outerShdw>
                </a:effectLst>
                <a:latin typeface="Arial" charset="0"/>
              </a:rPr>
              <a:t>Varios Paquetes preestablecidos.</a:t>
            </a:r>
          </a:p>
        </p:txBody>
      </p:sp>
    </p:spTree>
    <p:extLst>
      <p:ext uri="{BB962C8B-B14F-4D97-AF65-F5344CB8AC3E}">
        <p14:creationId xmlns:p14="http://schemas.microsoft.com/office/powerpoint/2010/main" val="1269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32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53283">
                                            <p:bg/>
                                          </p:spTgt>
                                        </p:tgtEl>
                                        <p:attrNameLst>
                                          <p:attrName>style.visibility</p:attrName>
                                        </p:attrNameLst>
                                      </p:cBhvr>
                                      <p:to>
                                        <p:strVal val="visible"/>
                                      </p:to>
                                    </p:set>
                                    <p:animEffect transition="in" filter="circle(in)">
                                      <p:cBhvr>
                                        <p:cTn id="11" dur="2000"/>
                                        <p:tgtEl>
                                          <p:spTgt spid="353283">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53283">
                                            <p:txEl>
                                              <p:pRg st="0" end="0"/>
                                            </p:txEl>
                                          </p:spTgt>
                                        </p:tgtEl>
                                        <p:attrNameLst>
                                          <p:attrName>style.visibility</p:attrName>
                                        </p:attrNameLst>
                                      </p:cBhvr>
                                      <p:to>
                                        <p:strVal val="visible"/>
                                      </p:to>
                                    </p:set>
                                    <p:animEffect transition="in" filter="circle(in)">
                                      <p:cBhvr>
                                        <p:cTn id="16" dur="2000"/>
                                        <p:tgtEl>
                                          <p:spTgt spid="353283">
                                            <p:txEl>
                                              <p:pRg st="0" end="0"/>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53283">
                                            <p:txEl>
                                              <p:pRg st="1" end="1"/>
                                            </p:txEl>
                                          </p:spTgt>
                                        </p:tgtEl>
                                        <p:attrNameLst>
                                          <p:attrName>style.visibility</p:attrName>
                                        </p:attrNameLst>
                                      </p:cBhvr>
                                      <p:to>
                                        <p:strVal val="visible"/>
                                      </p:to>
                                    </p:set>
                                    <p:animEffect transition="in" filter="circle(in)">
                                      <p:cBhvr>
                                        <p:cTn id="19" dur="2000"/>
                                        <p:tgtEl>
                                          <p:spTgt spid="35328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53283">
                                            <p:txEl>
                                              <p:pRg st="2" end="2"/>
                                            </p:txEl>
                                          </p:spTgt>
                                        </p:tgtEl>
                                        <p:attrNameLst>
                                          <p:attrName>style.visibility</p:attrName>
                                        </p:attrNameLst>
                                      </p:cBhvr>
                                      <p:to>
                                        <p:strVal val="visible"/>
                                      </p:to>
                                    </p:set>
                                    <p:animEffect transition="in" filter="circle(in)">
                                      <p:cBhvr>
                                        <p:cTn id="24" dur="2000"/>
                                        <p:tgtEl>
                                          <p:spTgt spid="353283">
                                            <p:txEl>
                                              <p:pRg st="2" end="2"/>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53283">
                                            <p:txEl>
                                              <p:pRg st="3" end="3"/>
                                            </p:txEl>
                                          </p:spTgt>
                                        </p:tgtEl>
                                        <p:attrNameLst>
                                          <p:attrName>style.visibility</p:attrName>
                                        </p:attrNameLst>
                                      </p:cBhvr>
                                      <p:to>
                                        <p:strVal val="visible"/>
                                      </p:to>
                                    </p:set>
                                    <p:animEffect transition="in" filter="circle(in)">
                                      <p:cBhvr>
                                        <p:cTn id="27" dur="2000"/>
                                        <p:tgtEl>
                                          <p:spTgt spid="353283">
                                            <p:txEl>
                                              <p:pRg st="3" end="3"/>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53283">
                                            <p:txEl>
                                              <p:pRg st="4" end="4"/>
                                            </p:txEl>
                                          </p:spTgt>
                                        </p:tgtEl>
                                        <p:attrNameLst>
                                          <p:attrName>style.visibility</p:attrName>
                                        </p:attrNameLst>
                                      </p:cBhvr>
                                      <p:to>
                                        <p:strVal val="visible"/>
                                      </p:to>
                                    </p:set>
                                    <p:animEffect transition="in" filter="circle(in)">
                                      <p:cBhvr>
                                        <p:cTn id="30" dur="2000"/>
                                        <p:tgtEl>
                                          <p:spTgt spid="353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2" grpId="0" animBg="1"/>
      <p:bldP spid="353283" grpId="0"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611188" y="0"/>
            <a:ext cx="8281987" cy="1268413"/>
          </a:xfrm>
          <a:solidFill>
            <a:schemeClr val="accent2">
              <a:lumMod val="20000"/>
              <a:lumOff val="80000"/>
            </a:schemeClr>
          </a:solidFill>
          <a:ln w="76200" cap="flat" algn="ctr">
            <a:solidFill>
              <a:schemeClr val="accent2">
                <a:lumMod val="75000"/>
              </a:schemeClr>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Control de Flujo </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a:solidFill>
                  <a:schemeClr val="accent2">
                    <a:lumMod val="75000"/>
                  </a:schemeClr>
                </a:solidFill>
                <a:effectLst>
                  <a:outerShdw blurRad="38100" dist="38100" dir="2700000" algn="tl">
                    <a:srgbClr val="000000"/>
                  </a:outerShdw>
                </a:effectLst>
                <a:latin typeface="Arial" charset="0"/>
              </a:rPr>
              <a:t>Evitar Rebasamientos</a:t>
            </a:r>
          </a:p>
        </p:txBody>
      </p:sp>
      <p:sp>
        <p:nvSpPr>
          <p:cNvPr id="45059" name="Rectangle 3"/>
          <p:cNvSpPr>
            <a:spLocks noGrp="1" noChangeArrowheads="1"/>
          </p:cNvSpPr>
          <p:nvPr>
            <p:ph type="body" idx="1"/>
          </p:nvPr>
        </p:nvSpPr>
        <p:spPr/>
        <p:txBody>
          <a:bodyPr/>
          <a:lstStyle/>
          <a:p>
            <a:endParaRPr lang="es-ES_tradnl"/>
          </a:p>
        </p:txBody>
      </p:sp>
      <p:pic>
        <p:nvPicPr>
          <p:cNvPr id="45060" name="Picture 4" descr="F12_7"/>
          <p:cNvPicPr>
            <a:picLocks noChangeAspect="1" noChangeArrowheads="1"/>
          </p:cNvPicPr>
          <p:nvPr/>
        </p:nvPicPr>
        <p:blipFill>
          <a:blip r:embed="rId3" cstate="print">
            <a:lum bright="-20000" contrast="20000"/>
          </a:blip>
          <a:srcRect/>
          <a:stretch>
            <a:fillRect/>
          </a:stretch>
        </p:blipFill>
        <p:spPr bwMode="auto">
          <a:xfrm>
            <a:off x="457200" y="1447800"/>
            <a:ext cx="8382000" cy="4800600"/>
          </a:xfrm>
          <a:prstGeom prst="rect">
            <a:avLst/>
          </a:prstGeom>
          <a:noFill/>
          <a:ln w="76200">
            <a:solidFill>
              <a:schemeClr val="accent2">
                <a:lumMod val="75000"/>
              </a:schemeClr>
            </a:solidFill>
            <a:miter lim="800000"/>
            <a:headEnd/>
            <a:tailEnd/>
          </a:ln>
        </p:spPr>
      </p:pic>
    </p:spTree>
    <p:extLst>
      <p:ext uri="{BB962C8B-B14F-4D97-AF65-F5344CB8AC3E}">
        <p14:creationId xmlns:p14="http://schemas.microsoft.com/office/powerpoint/2010/main" val="117443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43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45060"/>
                                        </p:tgtEl>
                                        <p:attrNameLst>
                                          <p:attrName>style.visibility</p:attrName>
                                        </p:attrNameLst>
                                      </p:cBhvr>
                                      <p:to>
                                        <p:strVal val="visible"/>
                                      </p:to>
                                    </p:set>
                                    <p:animEffect transition="in" filter="circle(in)">
                                      <p:cBhvr>
                                        <p:cTn id="11" dur="20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685800" y="404813"/>
            <a:ext cx="7772400" cy="1347787"/>
          </a:xfrm>
          <a:solidFill>
            <a:schemeClr val="accent2">
              <a:lumMod val="20000"/>
              <a:lumOff val="80000"/>
            </a:schemeClr>
          </a:solidFill>
          <a:ln w="76200" cap="flat" algn="ctr">
            <a:solidFill>
              <a:schemeClr val="accent2">
                <a:lumMod val="75000"/>
              </a:schemeClr>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Congestionamientos</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a:solidFill>
                  <a:schemeClr val="accent2">
                    <a:lumMod val="75000"/>
                  </a:schemeClr>
                </a:solidFill>
                <a:effectLst>
                  <a:outerShdw blurRad="38100" dist="38100" dir="2700000" algn="tl">
                    <a:srgbClr val="000000"/>
                  </a:outerShdw>
                </a:effectLst>
                <a:latin typeface="Arial" charset="0"/>
              </a:rPr>
              <a:t>Colapso</a:t>
            </a:r>
          </a:p>
        </p:txBody>
      </p:sp>
      <p:sp>
        <p:nvSpPr>
          <p:cNvPr id="356355" name="Rectangle 3"/>
          <p:cNvSpPr>
            <a:spLocks noGrp="1" noChangeArrowheads="1"/>
          </p:cNvSpPr>
          <p:nvPr>
            <p:ph type="body" idx="1"/>
          </p:nvPr>
        </p:nvSpPr>
        <p:spPr>
          <a:xfrm>
            <a:off x="107504" y="1981200"/>
            <a:ext cx="8857109" cy="4471988"/>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ES_tradnl" sz="4400" i="1" dirty="0">
                <a:solidFill>
                  <a:schemeClr val="accent2">
                    <a:lumMod val="75000"/>
                  </a:schemeClr>
                </a:solidFill>
                <a:effectLst>
                  <a:outerShdw blurRad="38100" dist="38100" dir="2700000" algn="tl">
                    <a:srgbClr val="000000"/>
                  </a:outerShdw>
                </a:effectLst>
                <a:latin typeface="Arial" charset="0"/>
              </a:rPr>
              <a:t>Protocolos de Supervisión de Red.</a:t>
            </a:r>
          </a:p>
          <a:p>
            <a:pPr lvl="1">
              <a:lnSpc>
                <a:spcPct val="90000"/>
              </a:lnSpc>
              <a:defRPr/>
            </a:pPr>
            <a:r>
              <a:rPr lang="es-ES_tradnl" sz="3200" i="1" dirty="0">
                <a:solidFill>
                  <a:schemeClr val="accent2">
                    <a:lumMod val="75000"/>
                  </a:schemeClr>
                </a:solidFill>
                <a:effectLst>
                  <a:outerShdw blurRad="38100" dist="38100" dir="2700000" algn="tl">
                    <a:srgbClr val="000000"/>
                  </a:outerShdw>
                </a:effectLst>
                <a:latin typeface="Arial" charset="0"/>
              </a:rPr>
              <a:t>Conmutadores informan a los transmisores cuando hay congestionamiento.</a:t>
            </a:r>
          </a:p>
          <a:p>
            <a:pPr lvl="1">
              <a:lnSpc>
                <a:spcPct val="90000"/>
              </a:lnSpc>
              <a:defRPr/>
            </a:pPr>
            <a:r>
              <a:rPr lang="es-ES_tradnl" sz="3200" i="1" dirty="0">
                <a:solidFill>
                  <a:schemeClr val="accent2">
                    <a:lumMod val="75000"/>
                  </a:schemeClr>
                </a:solidFill>
                <a:effectLst>
                  <a:outerShdw blurRad="38100" dist="38100" dir="2700000" algn="tl">
                    <a:srgbClr val="000000"/>
                  </a:outerShdw>
                </a:effectLst>
                <a:latin typeface="Arial" charset="0"/>
              </a:rPr>
              <a:t>Tomar la pérdida de paquetes como estimación de congestionamiento (Cronometraje y Retransmisión).  </a:t>
            </a:r>
          </a:p>
        </p:txBody>
      </p:sp>
    </p:spTree>
    <p:extLst>
      <p:ext uri="{BB962C8B-B14F-4D97-AF65-F5344CB8AC3E}">
        <p14:creationId xmlns:p14="http://schemas.microsoft.com/office/powerpoint/2010/main" val="320265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3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56355">
                                            <p:bg/>
                                          </p:spTgt>
                                        </p:tgtEl>
                                        <p:attrNameLst>
                                          <p:attrName>style.visibility</p:attrName>
                                        </p:attrNameLst>
                                      </p:cBhvr>
                                      <p:to>
                                        <p:strVal val="visible"/>
                                      </p:to>
                                    </p:set>
                                    <p:animEffect transition="in" filter="circle(in)">
                                      <p:cBhvr>
                                        <p:cTn id="11" dur="2000"/>
                                        <p:tgtEl>
                                          <p:spTgt spid="356355">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356355">
                                            <p:txEl>
                                              <p:pRg st="0" end="0"/>
                                            </p:txEl>
                                          </p:spTgt>
                                        </p:tgtEl>
                                        <p:attrNameLst>
                                          <p:attrName>style.visibility</p:attrName>
                                        </p:attrNameLst>
                                      </p:cBhvr>
                                      <p:to>
                                        <p:strVal val="visible"/>
                                      </p:to>
                                    </p:set>
                                    <p:animEffect transition="in" filter="circle(in)">
                                      <p:cBhvr>
                                        <p:cTn id="16" dur="2000"/>
                                        <p:tgtEl>
                                          <p:spTgt spid="356355">
                                            <p:txEl>
                                              <p:pRg st="0" end="0"/>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56355">
                                            <p:txEl>
                                              <p:pRg st="1" end="1"/>
                                            </p:txEl>
                                          </p:spTgt>
                                        </p:tgtEl>
                                        <p:attrNameLst>
                                          <p:attrName>style.visibility</p:attrName>
                                        </p:attrNameLst>
                                      </p:cBhvr>
                                      <p:to>
                                        <p:strVal val="visible"/>
                                      </p:to>
                                    </p:set>
                                    <p:animEffect transition="in" filter="circle(in)">
                                      <p:cBhvr>
                                        <p:cTn id="19" dur="2000"/>
                                        <p:tgtEl>
                                          <p:spTgt spid="356355">
                                            <p:txEl>
                                              <p:pRg st="1" end="1"/>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56355">
                                            <p:txEl>
                                              <p:pRg st="2" end="2"/>
                                            </p:txEl>
                                          </p:spTgt>
                                        </p:tgtEl>
                                        <p:attrNameLst>
                                          <p:attrName>style.visibility</p:attrName>
                                        </p:attrNameLst>
                                      </p:cBhvr>
                                      <p:to>
                                        <p:strVal val="visible"/>
                                      </p:to>
                                    </p:set>
                                    <p:animEffect transition="in" filter="circle(in)">
                                      <p:cBhvr>
                                        <p:cTn id="22" dur="2000"/>
                                        <p:tgtEl>
                                          <p:spTgt spid="3563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animBg="1"/>
      <p:bldP spid="356355" grpId="0"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4373" y="2802544"/>
            <a:ext cx="3605939" cy="3866816"/>
          </a:xfrm>
        </p:spPr>
        <p:txBody>
          <a:bodyPr>
            <a:noAutofit/>
          </a:bodyPr>
          <a:lstStyle/>
          <a:p>
            <a:pPr>
              <a:buNone/>
            </a:pPr>
            <a:r>
              <a:rPr lang="es-ES" sz="2769" b="1" dirty="0">
                <a:solidFill>
                  <a:schemeClr val="accent2">
                    <a:lumMod val="50000"/>
                  </a:schemeClr>
                </a:solidFill>
                <a:latin typeface="Arial" panose="020B0604020202020204" pitchFamily="34" charset="0"/>
                <a:cs typeface="Arial" panose="020B0604020202020204" pitchFamily="34" charset="0"/>
              </a:rPr>
              <a:t>¿Preguntas?</a:t>
            </a:r>
          </a:p>
          <a:p>
            <a:pPr>
              <a:buNone/>
            </a:pPr>
            <a:r>
              <a:rPr lang="es-ES" sz="2769" b="1" dirty="0" err="1">
                <a:solidFill>
                  <a:schemeClr val="accent2">
                    <a:lumMod val="50000"/>
                  </a:schemeClr>
                </a:solidFill>
                <a:latin typeface="Arial" panose="020B0604020202020204" pitchFamily="34" charset="0"/>
                <a:cs typeface="Arial" panose="020B0604020202020204" pitchFamily="34" charset="0"/>
              </a:rPr>
              <a:t>Any</a:t>
            </a:r>
            <a:r>
              <a:rPr lang="es-ES" sz="2769" b="1" dirty="0">
                <a:solidFill>
                  <a:schemeClr val="accent2">
                    <a:lumMod val="50000"/>
                  </a:schemeClr>
                </a:solidFill>
                <a:latin typeface="Arial" panose="020B0604020202020204" pitchFamily="34" charset="0"/>
                <a:cs typeface="Arial" panose="020B0604020202020204" pitchFamily="34" charset="0"/>
              </a:rPr>
              <a:t> </a:t>
            </a:r>
            <a:r>
              <a:rPr lang="es-ES" sz="2769" b="1" dirty="0" err="1">
                <a:solidFill>
                  <a:schemeClr val="accent2">
                    <a:lumMod val="50000"/>
                  </a:schemeClr>
                </a:solidFill>
                <a:latin typeface="Arial" panose="020B0604020202020204" pitchFamily="34" charset="0"/>
                <a:cs typeface="Arial" panose="020B0604020202020204" pitchFamily="34" charset="0"/>
              </a:rPr>
              <a:t>questions</a:t>
            </a:r>
            <a:r>
              <a:rPr lang="es-ES" sz="2769" b="1" dirty="0">
                <a:solidFill>
                  <a:schemeClr val="accent2">
                    <a:lumMod val="50000"/>
                  </a:schemeClr>
                </a:solidFill>
                <a:latin typeface="Arial" panose="020B0604020202020204" pitchFamily="34" charset="0"/>
                <a:cs typeface="Arial" panose="020B0604020202020204" pitchFamily="34" charset="0"/>
              </a:rPr>
              <a:t>?</a:t>
            </a:r>
          </a:p>
          <a:p>
            <a:pPr>
              <a:buNone/>
            </a:pPr>
            <a:r>
              <a:rPr lang="es-ES" sz="2769" b="1" dirty="0" err="1">
                <a:solidFill>
                  <a:schemeClr val="accent2">
                    <a:lumMod val="50000"/>
                  </a:schemeClr>
                </a:solidFill>
                <a:latin typeface="Arial" panose="020B0604020202020204" pitchFamily="34" charset="0"/>
                <a:cs typeface="Arial" panose="020B0604020202020204" pitchFamily="34" charset="0"/>
              </a:rPr>
              <a:t>Dúvidas</a:t>
            </a:r>
            <a:r>
              <a:rPr lang="es-ES" sz="2769" b="1" dirty="0">
                <a:solidFill>
                  <a:schemeClr val="accent2">
                    <a:lumMod val="50000"/>
                  </a:schemeClr>
                </a:solidFill>
                <a:latin typeface="Arial" panose="020B0604020202020204" pitchFamily="34" charset="0"/>
                <a:cs typeface="Arial" panose="020B0604020202020204" pitchFamily="34" charset="0"/>
              </a:rPr>
              <a:t>?</a:t>
            </a:r>
          </a:p>
          <a:p>
            <a:pPr>
              <a:buNone/>
            </a:pPr>
            <a:r>
              <a:rPr lang="fr-FR" sz="2769" b="1" dirty="0">
                <a:solidFill>
                  <a:schemeClr val="accent2">
                    <a:lumMod val="50000"/>
                  </a:schemeClr>
                </a:solidFill>
                <a:latin typeface="Arial" panose="020B0604020202020204" pitchFamily="34" charset="0"/>
                <a:cs typeface="Arial" panose="020B0604020202020204" pitchFamily="34" charset="0"/>
              </a:rPr>
              <a:t>Des questions?</a:t>
            </a:r>
          </a:p>
          <a:p>
            <a:pPr>
              <a:buNone/>
            </a:pPr>
            <a:r>
              <a:rPr lang="it-IT" sz="2769" b="1" dirty="0">
                <a:solidFill>
                  <a:schemeClr val="accent2">
                    <a:lumMod val="50000"/>
                  </a:schemeClr>
                </a:solidFill>
                <a:latin typeface="Arial" panose="020B0604020202020204" pitchFamily="34" charset="0"/>
                <a:cs typeface="Arial" panose="020B0604020202020204" pitchFamily="34" charset="0"/>
              </a:rPr>
              <a:t>Qualche domanda?</a:t>
            </a:r>
            <a:endParaRPr lang="es-ES" sz="2769" b="1" dirty="0">
              <a:solidFill>
                <a:schemeClr val="accent2">
                  <a:lumMod val="50000"/>
                </a:schemeClr>
              </a:solidFill>
              <a:latin typeface="Arial" panose="020B0604020202020204" pitchFamily="34" charset="0"/>
              <a:cs typeface="Arial" panose="020B0604020202020204" pitchFamily="34" charset="0"/>
            </a:endParaRPr>
          </a:p>
          <a:p>
            <a:pPr>
              <a:buNone/>
            </a:pPr>
            <a:r>
              <a:rPr lang="es-ES" sz="2769" b="1" dirty="0" err="1">
                <a:solidFill>
                  <a:schemeClr val="accent2">
                    <a:lumMod val="50000"/>
                  </a:schemeClr>
                </a:solidFill>
                <a:latin typeface="Arial" panose="020B0604020202020204" pitchFamily="34" charset="0"/>
                <a:cs typeface="Arial" panose="020B0604020202020204" pitchFamily="34" charset="0"/>
              </a:rPr>
              <a:t>Eine</a:t>
            </a:r>
            <a:r>
              <a:rPr lang="es-ES" sz="2769" b="1" dirty="0">
                <a:solidFill>
                  <a:schemeClr val="accent2">
                    <a:lumMod val="50000"/>
                  </a:schemeClr>
                </a:solidFill>
                <a:latin typeface="Arial" panose="020B0604020202020204" pitchFamily="34" charset="0"/>
                <a:cs typeface="Arial" panose="020B0604020202020204" pitchFamily="34" charset="0"/>
              </a:rPr>
              <a:t> </a:t>
            </a:r>
            <a:r>
              <a:rPr lang="es-ES" sz="2769" b="1" dirty="0" err="1">
                <a:solidFill>
                  <a:schemeClr val="accent2">
                    <a:lumMod val="50000"/>
                  </a:schemeClr>
                </a:solidFill>
                <a:latin typeface="Arial" panose="020B0604020202020204" pitchFamily="34" charset="0"/>
                <a:cs typeface="Arial" panose="020B0604020202020204" pitchFamily="34" charset="0"/>
              </a:rPr>
              <a:t>Frage</a:t>
            </a:r>
            <a:r>
              <a:rPr lang="es-ES" sz="2769" b="1" dirty="0">
                <a:solidFill>
                  <a:schemeClr val="accent2">
                    <a:lumMod val="50000"/>
                  </a:schemeClr>
                </a:solidFill>
                <a:latin typeface="Arial" panose="020B0604020202020204" pitchFamily="34" charset="0"/>
                <a:cs typeface="Arial" panose="020B0604020202020204" pitchFamily="34" charset="0"/>
              </a:rPr>
              <a:t>?</a:t>
            </a:r>
          </a:p>
          <a:p>
            <a:pPr>
              <a:buNone/>
            </a:pPr>
            <a:r>
              <a:rPr lang="ru-RU" sz="2769" b="1" dirty="0">
                <a:solidFill>
                  <a:schemeClr val="accent2">
                    <a:lumMod val="50000"/>
                  </a:schemeClr>
                </a:solidFill>
                <a:latin typeface="Arial" panose="020B0604020202020204" pitchFamily="34" charset="0"/>
                <a:cs typeface="Arial" panose="020B0604020202020204" pitchFamily="34" charset="0"/>
              </a:rPr>
              <a:t>Есть вопросы?</a:t>
            </a:r>
            <a:endParaRPr lang="es-ES" sz="2769" b="1" dirty="0">
              <a:solidFill>
                <a:schemeClr val="accent2">
                  <a:lumMod val="50000"/>
                </a:schemeClr>
              </a:solidFill>
              <a:latin typeface="Arial" panose="020B0604020202020204" pitchFamily="34" charset="0"/>
              <a:cs typeface="Arial" panose="020B0604020202020204" pitchFamily="34" charset="0"/>
            </a:endParaRPr>
          </a:p>
        </p:txBody>
      </p:sp>
      <p:grpSp>
        <p:nvGrpSpPr>
          <p:cNvPr id="14" name="13 Grupo"/>
          <p:cNvGrpSpPr/>
          <p:nvPr/>
        </p:nvGrpSpPr>
        <p:grpSpPr>
          <a:xfrm>
            <a:off x="2378526" y="2921976"/>
            <a:ext cx="1147182" cy="3342563"/>
            <a:chOff x="3000364" y="2879724"/>
            <a:chExt cx="438151" cy="3621110"/>
          </a:xfrm>
        </p:grpSpPr>
        <p:pic>
          <p:nvPicPr>
            <p:cNvPr id="5" name="Picture 6" descr="E:\Usuarios\Nieves\Desktop\PORTUGUES-02.png"/>
            <p:cNvPicPr>
              <a:picLocks noChangeAspect="1" noChangeArrowheads="1"/>
            </p:cNvPicPr>
            <p:nvPr/>
          </p:nvPicPr>
          <p:blipFill>
            <a:blip r:embed="rId3"/>
            <a:srcRect/>
            <a:stretch>
              <a:fillRect/>
            </a:stretch>
          </p:blipFill>
          <p:spPr bwMode="auto">
            <a:xfrm>
              <a:off x="3000364" y="4000504"/>
              <a:ext cx="438150" cy="328613"/>
            </a:xfrm>
            <a:prstGeom prst="rect">
              <a:avLst/>
            </a:prstGeom>
            <a:noFill/>
          </p:spPr>
        </p:pic>
        <p:pic>
          <p:nvPicPr>
            <p:cNvPr id="6" name="Picture 7" descr="E:\Usuarios\Nieves\Desktop\FRANCES-02.png"/>
            <p:cNvPicPr>
              <a:picLocks noChangeAspect="1" noChangeArrowheads="1"/>
            </p:cNvPicPr>
            <p:nvPr/>
          </p:nvPicPr>
          <p:blipFill>
            <a:blip r:embed="rId4"/>
            <a:srcRect/>
            <a:stretch>
              <a:fillRect/>
            </a:stretch>
          </p:blipFill>
          <p:spPr bwMode="auto">
            <a:xfrm>
              <a:off x="3000364" y="4572008"/>
              <a:ext cx="438151" cy="328612"/>
            </a:xfrm>
            <a:prstGeom prst="rect">
              <a:avLst/>
            </a:prstGeom>
            <a:noFill/>
          </p:spPr>
        </p:pic>
        <p:pic>
          <p:nvPicPr>
            <p:cNvPr id="7" name="Picture 8" descr="E:\Usuarios\Nieves\Desktop\ITALIANO-02.png"/>
            <p:cNvPicPr>
              <a:picLocks noChangeAspect="1" noChangeArrowheads="1"/>
            </p:cNvPicPr>
            <p:nvPr/>
          </p:nvPicPr>
          <p:blipFill>
            <a:blip r:embed="rId5"/>
            <a:srcRect/>
            <a:stretch>
              <a:fillRect/>
            </a:stretch>
          </p:blipFill>
          <p:spPr bwMode="auto">
            <a:xfrm>
              <a:off x="3000364" y="5100651"/>
              <a:ext cx="438150" cy="328613"/>
            </a:xfrm>
            <a:prstGeom prst="rect">
              <a:avLst/>
            </a:prstGeom>
            <a:noFill/>
          </p:spPr>
        </p:pic>
        <p:pic>
          <p:nvPicPr>
            <p:cNvPr id="8" name="Picture 9" descr="E:\Usuarios\Nieves\Desktop\ALEMAN-02.png"/>
            <p:cNvPicPr>
              <a:picLocks noChangeAspect="1" noChangeArrowheads="1"/>
            </p:cNvPicPr>
            <p:nvPr/>
          </p:nvPicPr>
          <p:blipFill>
            <a:blip r:embed="rId6"/>
            <a:srcRect/>
            <a:stretch>
              <a:fillRect/>
            </a:stretch>
          </p:blipFill>
          <p:spPr bwMode="auto">
            <a:xfrm>
              <a:off x="3000364" y="5643578"/>
              <a:ext cx="438150" cy="328612"/>
            </a:xfrm>
            <a:prstGeom prst="rect">
              <a:avLst/>
            </a:prstGeom>
            <a:noFill/>
          </p:spPr>
        </p:pic>
        <p:pic>
          <p:nvPicPr>
            <p:cNvPr id="9" name="Picture 10" descr="E:\Usuarios\Nieves\Desktop\RUSO-02.png"/>
            <p:cNvPicPr>
              <a:picLocks noChangeAspect="1" noChangeArrowheads="1"/>
            </p:cNvPicPr>
            <p:nvPr/>
          </p:nvPicPr>
          <p:blipFill>
            <a:blip r:embed="rId7"/>
            <a:srcRect/>
            <a:stretch>
              <a:fillRect/>
            </a:stretch>
          </p:blipFill>
          <p:spPr bwMode="auto">
            <a:xfrm>
              <a:off x="3000364" y="6172222"/>
              <a:ext cx="438150" cy="328612"/>
            </a:xfrm>
            <a:prstGeom prst="rect">
              <a:avLst/>
            </a:prstGeom>
            <a:noFill/>
          </p:spPr>
        </p:pic>
        <p:pic>
          <p:nvPicPr>
            <p:cNvPr id="10" name="Picture 5" descr="E:\Usuarios\Nieves\Desktop\INGLES-02.png"/>
            <p:cNvPicPr>
              <a:picLocks noChangeAspect="1" noChangeArrowheads="1"/>
            </p:cNvPicPr>
            <p:nvPr/>
          </p:nvPicPr>
          <p:blipFill>
            <a:blip r:embed="rId8"/>
            <a:srcRect/>
            <a:stretch>
              <a:fillRect/>
            </a:stretch>
          </p:blipFill>
          <p:spPr bwMode="auto">
            <a:xfrm>
              <a:off x="3008305" y="3475040"/>
              <a:ext cx="420687" cy="311150"/>
            </a:xfrm>
            <a:prstGeom prst="rect">
              <a:avLst/>
            </a:prstGeom>
            <a:noFill/>
          </p:spPr>
        </p:pic>
        <p:pic>
          <p:nvPicPr>
            <p:cNvPr id="1028" name="Picture 4" descr="E:\Usuarios\Nieves\Desktop\arggg-02.png"/>
            <p:cNvPicPr>
              <a:picLocks noChangeAspect="1" noChangeArrowheads="1"/>
            </p:cNvPicPr>
            <p:nvPr/>
          </p:nvPicPr>
          <p:blipFill>
            <a:blip r:embed="rId9"/>
            <a:srcRect/>
            <a:stretch>
              <a:fillRect/>
            </a:stretch>
          </p:blipFill>
          <p:spPr bwMode="auto">
            <a:xfrm>
              <a:off x="3000364" y="2879724"/>
              <a:ext cx="427038" cy="334962"/>
            </a:xfrm>
            <a:prstGeom prst="rect">
              <a:avLst/>
            </a:prstGeom>
            <a:noFill/>
          </p:spPr>
        </p:pic>
      </p:grpSp>
      <p:pic>
        <p:nvPicPr>
          <p:cNvPr id="11" name="Picture 5"/>
          <p:cNvPicPr>
            <a:picLocks noChangeAspect="1"/>
          </p:cNvPicPr>
          <p:nvPr/>
        </p:nvPicPr>
        <p:blipFill>
          <a:blip r:embed="rId10"/>
          <a:stretch>
            <a:fillRect/>
          </a:stretch>
        </p:blipFill>
        <p:spPr>
          <a:xfrm>
            <a:off x="2915816" y="260648"/>
            <a:ext cx="3240360" cy="2215631"/>
          </a:xfrm>
          <a:prstGeom prst="rect">
            <a:avLst/>
          </a:prstGeom>
          <a:solidFill>
            <a:schemeClr val="accent2"/>
          </a:solidFill>
        </p:spPr>
      </p:pic>
    </p:spTree>
    <p:extLst>
      <p:ext uri="{BB962C8B-B14F-4D97-AF65-F5344CB8AC3E}">
        <p14:creationId xmlns:p14="http://schemas.microsoft.com/office/powerpoint/2010/main" val="317047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up)">
                                      <p:cBhvr>
                                        <p:cTn id="20" dur="500"/>
                                        <p:tgtEl>
                                          <p:spTgt spid="3">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up)">
                                      <p:cBhvr>
                                        <p:cTn id="23" dur="500"/>
                                        <p:tgtEl>
                                          <p:spTgt spid="3">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up)">
                                      <p:cBhvr>
                                        <p:cTn id="26" dur="500"/>
                                        <p:tgtEl>
                                          <p:spTgt spid="3">
                                            <p:txEl>
                                              <p:pRg st="2" end="2"/>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up)">
                                      <p:cBhvr>
                                        <p:cTn id="29" dur="500"/>
                                        <p:tgtEl>
                                          <p:spTgt spid="3">
                                            <p:txEl>
                                              <p:pRg st="3" end="3"/>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up)">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4018"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611188" y="188913"/>
            <a:ext cx="8066087" cy="1143000"/>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50000"/>
                  </a:schemeClr>
                </a:solidFill>
                <a:effectLst>
                  <a:outerShdw blurRad="38100" dist="38100" dir="2700000" algn="tl">
                    <a:srgbClr val="000000"/>
                  </a:outerShdw>
                </a:effectLst>
                <a:latin typeface="Arial" charset="0"/>
              </a:rPr>
              <a:t>Puertos</a:t>
            </a:r>
            <a:endParaRPr lang="es-ES" sz="4000" b="1" i="1">
              <a:solidFill>
                <a:schemeClr val="accent2">
                  <a:lumMod val="50000"/>
                </a:schemeClr>
              </a:solidFill>
              <a:effectLst>
                <a:outerShdw blurRad="38100" dist="38100" dir="2700000" algn="tl">
                  <a:srgbClr val="000000"/>
                </a:outerShdw>
              </a:effectLst>
              <a:latin typeface="Arial" charset="0"/>
            </a:endParaRPr>
          </a:p>
        </p:txBody>
      </p:sp>
      <p:sp>
        <p:nvSpPr>
          <p:cNvPr id="365571" name="Rectangle 3"/>
          <p:cNvSpPr>
            <a:spLocks noGrp="1" noChangeArrowheads="1"/>
          </p:cNvSpPr>
          <p:nvPr>
            <p:ph type="body" idx="1"/>
          </p:nvPr>
        </p:nvSpPr>
        <p:spPr>
          <a:xfrm>
            <a:off x="609600" y="1447800"/>
            <a:ext cx="8153400" cy="4718050"/>
          </a:xfrm>
          <a:solidFill>
            <a:schemeClr val="accent2">
              <a:lumMod val="20000"/>
              <a:lumOff val="80000"/>
            </a:schemeClr>
          </a:solidFill>
          <a:ln w="76200" cap="flat" algn="ctr">
            <a:solidFill>
              <a:schemeClr val="accent2"/>
            </a:solidFill>
          </a:ln>
        </p:spPr>
        <p:txBody>
          <a:bodyPr/>
          <a:lstStyle/>
          <a:p>
            <a:pPr>
              <a:lnSpc>
                <a:spcPct val="90000"/>
              </a:lnSpc>
              <a:defRPr/>
            </a:pPr>
            <a:r>
              <a:rPr lang="es-ES_tradnl" sz="3600" b="1" i="1" dirty="0">
                <a:solidFill>
                  <a:schemeClr val="accent2">
                    <a:lumMod val="50000"/>
                  </a:schemeClr>
                </a:solidFill>
                <a:latin typeface="Arial" charset="0"/>
              </a:rPr>
              <a:t> </a:t>
            </a:r>
            <a:r>
              <a:rPr lang="es-MX" sz="3600" b="1" i="1" dirty="0">
                <a:solidFill>
                  <a:schemeClr val="accent2">
                    <a:lumMod val="50000"/>
                  </a:schemeClr>
                </a:solidFill>
                <a:latin typeface="Arial" charset="0"/>
              </a:rPr>
              <a:t>Abierto: Acepta conexiones. </a:t>
            </a:r>
          </a:p>
          <a:p>
            <a:pPr>
              <a:lnSpc>
                <a:spcPct val="90000"/>
              </a:lnSpc>
              <a:defRPr/>
            </a:pPr>
            <a:r>
              <a:rPr lang="es-MX" sz="3600" b="1" i="1" dirty="0">
                <a:solidFill>
                  <a:schemeClr val="accent2">
                    <a:lumMod val="50000"/>
                  </a:schemeClr>
                </a:solidFill>
                <a:latin typeface="Arial" charset="0"/>
              </a:rPr>
              <a:t>Cerrado: Rechaza la conexión. </a:t>
            </a:r>
          </a:p>
          <a:p>
            <a:pPr>
              <a:lnSpc>
                <a:spcPct val="90000"/>
              </a:lnSpc>
              <a:defRPr/>
            </a:pPr>
            <a:r>
              <a:rPr lang="es-MX" sz="3600" b="1" i="1" dirty="0">
                <a:solidFill>
                  <a:schemeClr val="accent2">
                    <a:lumMod val="50000"/>
                  </a:schemeClr>
                </a:solidFill>
                <a:latin typeface="Arial" charset="0"/>
              </a:rPr>
              <a:t>Bloqueado o Sigiloso: No hay respuesta. </a:t>
            </a:r>
          </a:p>
          <a:p>
            <a:pPr marL="742950" lvl="2" indent="-342900">
              <a:lnSpc>
                <a:spcPct val="90000"/>
              </a:lnSpc>
              <a:defRPr/>
            </a:pPr>
            <a:r>
              <a:rPr lang="es-MX" sz="2800" b="1" i="1" dirty="0">
                <a:solidFill>
                  <a:schemeClr val="accent2">
                    <a:lumMod val="50000"/>
                  </a:schemeClr>
                </a:solidFill>
                <a:latin typeface="Arial" charset="0"/>
                <a:ea typeface="+mn-ea"/>
                <a:cs typeface="+mn-cs"/>
              </a:rPr>
              <a:t>Este es el estado ideal para un cliente en Internet, de esta forma ni siquiera se sabe si el ordenador está conectado.  </a:t>
            </a:r>
          </a:p>
          <a:p>
            <a:pPr marL="742950" lvl="2" indent="-342900">
              <a:lnSpc>
                <a:spcPct val="90000"/>
              </a:lnSpc>
              <a:defRPr/>
            </a:pPr>
            <a:r>
              <a:rPr lang="es-MX" sz="2800" b="1" i="1" dirty="0">
                <a:solidFill>
                  <a:schemeClr val="accent2">
                    <a:lumMod val="50000"/>
                  </a:schemeClr>
                </a:solidFill>
                <a:latin typeface="Arial" charset="0"/>
                <a:ea typeface="+mn-ea"/>
                <a:cs typeface="+mn-cs"/>
              </a:rPr>
              <a:t>Implica la existencia de un Firewall</a:t>
            </a:r>
            <a:endParaRPr lang="es-ES" sz="2800" b="1" i="1" dirty="0">
              <a:solidFill>
                <a:schemeClr val="accent2">
                  <a:lumMod val="50000"/>
                </a:schemeClr>
              </a:solidFill>
              <a:latin typeface="Arial"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5570"/>
                                        </p:tgtEl>
                                        <p:attrNameLst>
                                          <p:attrName>style.visibility</p:attrName>
                                        </p:attrNameLst>
                                      </p:cBhvr>
                                      <p:to>
                                        <p:strVal val="visible"/>
                                      </p:to>
                                    </p:set>
                                    <p:animEffect transition="in" filter="fade">
                                      <p:cBhvr>
                                        <p:cTn id="7" dur="500"/>
                                        <p:tgtEl>
                                          <p:spTgt spid="36557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65571">
                                            <p:bg/>
                                          </p:spTgt>
                                        </p:tgtEl>
                                        <p:attrNameLst>
                                          <p:attrName>style.visibility</p:attrName>
                                        </p:attrNameLst>
                                      </p:cBhvr>
                                      <p:to>
                                        <p:strVal val="visible"/>
                                      </p:to>
                                    </p:set>
                                    <p:animEffect transition="in" filter="circle(in)">
                                      <p:cBhvr>
                                        <p:cTn id="12" dur="2000"/>
                                        <p:tgtEl>
                                          <p:spTgt spid="36557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65571">
                                            <p:txEl>
                                              <p:pRg st="0" end="0"/>
                                            </p:txEl>
                                          </p:spTgt>
                                        </p:tgtEl>
                                        <p:attrNameLst>
                                          <p:attrName>style.visibility</p:attrName>
                                        </p:attrNameLst>
                                      </p:cBhvr>
                                      <p:to>
                                        <p:strVal val="visible"/>
                                      </p:to>
                                    </p:set>
                                    <p:animEffect transition="in" filter="circle(in)">
                                      <p:cBhvr>
                                        <p:cTn id="17" dur="2000"/>
                                        <p:tgtEl>
                                          <p:spTgt spid="3655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65571">
                                            <p:txEl>
                                              <p:pRg st="1" end="1"/>
                                            </p:txEl>
                                          </p:spTgt>
                                        </p:tgtEl>
                                        <p:attrNameLst>
                                          <p:attrName>style.visibility</p:attrName>
                                        </p:attrNameLst>
                                      </p:cBhvr>
                                      <p:to>
                                        <p:strVal val="visible"/>
                                      </p:to>
                                    </p:set>
                                    <p:animEffect transition="in" filter="circle(in)">
                                      <p:cBhvr>
                                        <p:cTn id="22" dur="2000"/>
                                        <p:tgtEl>
                                          <p:spTgt spid="36557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65571">
                                            <p:txEl>
                                              <p:pRg st="2" end="2"/>
                                            </p:txEl>
                                          </p:spTgt>
                                        </p:tgtEl>
                                        <p:attrNameLst>
                                          <p:attrName>style.visibility</p:attrName>
                                        </p:attrNameLst>
                                      </p:cBhvr>
                                      <p:to>
                                        <p:strVal val="visible"/>
                                      </p:to>
                                    </p:set>
                                    <p:animEffect transition="in" filter="circle(in)">
                                      <p:cBhvr>
                                        <p:cTn id="27" dur="2000"/>
                                        <p:tgtEl>
                                          <p:spTgt spid="365571">
                                            <p:txEl>
                                              <p:pRg st="2" end="2"/>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65571">
                                            <p:txEl>
                                              <p:pRg st="3" end="3"/>
                                            </p:txEl>
                                          </p:spTgt>
                                        </p:tgtEl>
                                        <p:attrNameLst>
                                          <p:attrName>style.visibility</p:attrName>
                                        </p:attrNameLst>
                                      </p:cBhvr>
                                      <p:to>
                                        <p:strVal val="visible"/>
                                      </p:to>
                                    </p:set>
                                    <p:animEffect transition="in" filter="circle(in)">
                                      <p:cBhvr>
                                        <p:cTn id="30" dur="2000"/>
                                        <p:tgtEl>
                                          <p:spTgt spid="365571">
                                            <p:txEl>
                                              <p:pRg st="3" end="3"/>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65571">
                                            <p:txEl>
                                              <p:pRg st="4" end="4"/>
                                            </p:txEl>
                                          </p:spTgt>
                                        </p:tgtEl>
                                        <p:attrNameLst>
                                          <p:attrName>style.visibility</p:attrName>
                                        </p:attrNameLst>
                                      </p:cBhvr>
                                      <p:to>
                                        <p:strVal val="visible"/>
                                      </p:to>
                                    </p:set>
                                    <p:animEffect transition="in" filter="circle(in)">
                                      <p:cBhvr>
                                        <p:cTn id="33" dur="2000"/>
                                        <p:tgtEl>
                                          <p:spTgt spid="365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0" grpId="0" animBg="1"/>
      <p:bldP spid="365571"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idx="4294967295"/>
          </p:nvPr>
        </p:nvSpPr>
        <p:spPr>
          <a:xfrm>
            <a:off x="685800" y="0"/>
            <a:ext cx="7772400" cy="1143000"/>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50000"/>
                  </a:schemeClr>
                </a:solidFill>
                <a:effectLst>
                  <a:outerShdw blurRad="38100" dist="38100" dir="2700000" algn="tl">
                    <a:srgbClr val="000000"/>
                  </a:outerShdw>
                </a:effectLst>
                <a:latin typeface="Arial" charset="0"/>
              </a:rPr>
              <a:t>Puertos</a:t>
            </a:r>
            <a:endParaRPr lang="es-ES" sz="4000" b="1" i="1">
              <a:solidFill>
                <a:schemeClr val="accent2">
                  <a:lumMod val="50000"/>
                </a:schemeClr>
              </a:solidFill>
              <a:effectLst>
                <a:outerShdw blurRad="38100" dist="38100" dir="2700000" algn="tl">
                  <a:srgbClr val="000000"/>
                </a:outerShdw>
              </a:effectLst>
              <a:latin typeface="Arial" charset="0"/>
            </a:endParaRPr>
          </a:p>
        </p:txBody>
      </p:sp>
      <p:pic>
        <p:nvPicPr>
          <p:cNvPr id="205827" name="Picture 3"/>
          <p:cNvPicPr>
            <a:picLocks noChangeAspect="1" noChangeArrowheads="1"/>
          </p:cNvPicPr>
          <p:nvPr/>
        </p:nvPicPr>
        <p:blipFill>
          <a:blip r:embed="rId3" cstate="print"/>
          <a:srcRect/>
          <a:stretch>
            <a:fillRect/>
          </a:stretch>
        </p:blipFill>
        <p:spPr bwMode="auto">
          <a:xfrm>
            <a:off x="0" y="1268413"/>
            <a:ext cx="9144000" cy="5407025"/>
          </a:xfrm>
          <a:prstGeom prst="rect">
            <a:avLst/>
          </a:prstGeom>
          <a:solidFill>
            <a:srgbClr val="66FFFF"/>
          </a:solidFill>
          <a:ln w="76200" algn="ctr">
            <a:solidFill>
              <a:schemeClr val="accent2"/>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anim calcmode="lin" valueType="num">
                                      <p:cBhvr additive="base">
                                        <p:cTn id="7" dur="500" fill="hold"/>
                                        <p:tgtEl>
                                          <p:spTgt spid="366594"/>
                                        </p:tgtEl>
                                        <p:attrNameLst>
                                          <p:attrName>ppt_x</p:attrName>
                                        </p:attrNameLst>
                                      </p:cBhvr>
                                      <p:tavLst>
                                        <p:tav tm="0">
                                          <p:val>
                                            <p:strVal val="#ppt_x"/>
                                          </p:val>
                                        </p:tav>
                                        <p:tav tm="100000">
                                          <p:val>
                                            <p:strVal val="#ppt_x"/>
                                          </p:val>
                                        </p:tav>
                                      </p:tavLst>
                                    </p:anim>
                                    <p:anim calcmode="lin" valueType="num">
                                      <p:cBhvr additive="base">
                                        <p:cTn id="8" dur="500" fill="hold"/>
                                        <p:tgtEl>
                                          <p:spTgt spid="3665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205827"/>
                                        </p:tgtEl>
                                        <p:attrNameLst>
                                          <p:attrName>style.visibility</p:attrName>
                                        </p:attrNameLst>
                                      </p:cBhvr>
                                      <p:to>
                                        <p:strVal val="visible"/>
                                      </p:to>
                                    </p:set>
                                    <p:animEffect transition="in" filter="wipe(down)">
                                      <p:cBhvr>
                                        <p:cTn id="13" dur="580">
                                          <p:stCondLst>
                                            <p:cond delay="0"/>
                                          </p:stCondLst>
                                        </p:cTn>
                                        <p:tgtEl>
                                          <p:spTgt spid="205827"/>
                                        </p:tgtEl>
                                      </p:cBhvr>
                                    </p:animEffect>
                                    <p:anim calcmode="lin" valueType="num">
                                      <p:cBhvr>
                                        <p:cTn id="14" dur="1822" tmFilter="0,0; 0.14,0.36; 0.43,0.73; 0.71,0.91; 1.0,1.0">
                                          <p:stCondLst>
                                            <p:cond delay="0"/>
                                          </p:stCondLst>
                                        </p:cTn>
                                        <p:tgtEl>
                                          <p:spTgt spid="205827"/>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205827"/>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205827"/>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205827"/>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205827"/>
                                        </p:tgtEl>
                                        <p:attrNameLst>
                                          <p:attrName>ppt_y</p:attrName>
                                        </p:attrNameLst>
                                      </p:cBhvr>
                                      <p:tavLst>
                                        <p:tav tm="0" fmla="#ppt_y-sin(pi*$)/81">
                                          <p:val>
                                            <p:fltVal val="0"/>
                                          </p:val>
                                        </p:tav>
                                        <p:tav tm="100000">
                                          <p:val>
                                            <p:fltVal val="1"/>
                                          </p:val>
                                        </p:tav>
                                      </p:tavLst>
                                    </p:anim>
                                    <p:animScale>
                                      <p:cBhvr>
                                        <p:cTn id="19" dur="26">
                                          <p:stCondLst>
                                            <p:cond delay="650"/>
                                          </p:stCondLst>
                                        </p:cTn>
                                        <p:tgtEl>
                                          <p:spTgt spid="205827"/>
                                        </p:tgtEl>
                                      </p:cBhvr>
                                      <p:to x="100000" y="60000"/>
                                    </p:animScale>
                                    <p:animScale>
                                      <p:cBhvr>
                                        <p:cTn id="20" dur="166" decel="50000">
                                          <p:stCondLst>
                                            <p:cond delay="676"/>
                                          </p:stCondLst>
                                        </p:cTn>
                                        <p:tgtEl>
                                          <p:spTgt spid="205827"/>
                                        </p:tgtEl>
                                      </p:cBhvr>
                                      <p:to x="100000" y="100000"/>
                                    </p:animScale>
                                    <p:animScale>
                                      <p:cBhvr>
                                        <p:cTn id="21" dur="26">
                                          <p:stCondLst>
                                            <p:cond delay="1312"/>
                                          </p:stCondLst>
                                        </p:cTn>
                                        <p:tgtEl>
                                          <p:spTgt spid="205827"/>
                                        </p:tgtEl>
                                      </p:cBhvr>
                                      <p:to x="100000" y="80000"/>
                                    </p:animScale>
                                    <p:animScale>
                                      <p:cBhvr>
                                        <p:cTn id="22" dur="166" decel="50000">
                                          <p:stCondLst>
                                            <p:cond delay="1338"/>
                                          </p:stCondLst>
                                        </p:cTn>
                                        <p:tgtEl>
                                          <p:spTgt spid="205827"/>
                                        </p:tgtEl>
                                      </p:cBhvr>
                                      <p:to x="100000" y="100000"/>
                                    </p:animScale>
                                    <p:animScale>
                                      <p:cBhvr>
                                        <p:cTn id="23" dur="26">
                                          <p:stCondLst>
                                            <p:cond delay="1642"/>
                                          </p:stCondLst>
                                        </p:cTn>
                                        <p:tgtEl>
                                          <p:spTgt spid="205827"/>
                                        </p:tgtEl>
                                      </p:cBhvr>
                                      <p:to x="100000" y="90000"/>
                                    </p:animScale>
                                    <p:animScale>
                                      <p:cBhvr>
                                        <p:cTn id="24" dur="166" decel="50000">
                                          <p:stCondLst>
                                            <p:cond delay="1668"/>
                                          </p:stCondLst>
                                        </p:cTn>
                                        <p:tgtEl>
                                          <p:spTgt spid="205827"/>
                                        </p:tgtEl>
                                      </p:cBhvr>
                                      <p:to x="100000" y="100000"/>
                                    </p:animScale>
                                    <p:animScale>
                                      <p:cBhvr>
                                        <p:cTn id="25" dur="26">
                                          <p:stCondLst>
                                            <p:cond delay="1808"/>
                                          </p:stCondLst>
                                        </p:cTn>
                                        <p:tgtEl>
                                          <p:spTgt spid="205827"/>
                                        </p:tgtEl>
                                      </p:cBhvr>
                                      <p:to x="100000" y="95000"/>
                                    </p:animScale>
                                    <p:animScale>
                                      <p:cBhvr>
                                        <p:cTn id="26" dur="166" decel="50000">
                                          <p:stCondLst>
                                            <p:cond delay="1834"/>
                                          </p:stCondLst>
                                        </p:cTn>
                                        <p:tgtEl>
                                          <p:spTgt spid="2058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idx="4294967295"/>
          </p:nvPr>
        </p:nvSpPr>
        <p:spPr>
          <a:xfrm>
            <a:off x="685800" y="0"/>
            <a:ext cx="7772400" cy="1143000"/>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50000"/>
                  </a:schemeClr>
                </a:solidFill>
                <a:effectLst>
                  <a:outerShdw blurRad="38100" dist="38100" dir="2700000" algn="tl">
                    <a:srgbClr val="000000"/>
                  </a:outerShdw>
                </a:effectLst>
                <a:latin typeface="Arial" charset="0"/>
              </a:rPr>
              <a:t>Puertos</a:t>
            </a:r>
            <a:endParaRPr lang="es-ES" sz="4000" b="1" i="1">
              <a:solidFill>
                <a:schemeClr val="accent2">
                  <a:lumMod val="50000"/>
                </a:schemeClr>
              </a:solidFill>
              <a:effectLst>
                <a:outerShdw blurRad="38100" dist="38100" dir="2700000" algn="tl">
                  <a:srgbClr val="000000"/>
                </a:outerShdw>
              </a:effectLst>
              <a:latin typeface="Arial" charset="0"/>
            </a:endParaRPr>
          </a:p>
        </p:txBody>
      </p:sp>
      <p:pic>
        <p:nvPicPr>
          <p:cNvPr id="207875" name="Picture 3"/>
          <p:cNvPicPr>
            <a:picLocks noChangeAspect="1" noChangeArrowheads="1"/>
          </p:cNvPicPr>
          <p:nvPr/>
        </p:nvPicPr>
        <p:blipFill>
          <a:blip r:embed="rId3" cstate="print"/>
          <a:srcRect/>
          <a:stretch>
            <a:fillRect/>
          </a:stretch>
        </p:blipFill>
        <p:spPr bwMode="auto">
          <a:xfrm>
            <a:off x="0" y="1409700"/>
            <a:ext cx="9144000" cy="5448300"/>
          </a:xfrm>
          <a:prstGeom prst="rect">
            <a:avLst/>
          </a:prstGeom>
          <a:solidFill>
            <a:srgbClr val="66FFFF"/>
          </a:solidFill>
          <a:ln w="76200" algn="ctr">
            <a:solidFill>
              <a:schemeClr val="accent2"/>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animEffect transition="in" filter="fade">
                                      <p:cBhvr>
                                        <p:cTn id="7" dur="500"/>
                                        <p:tgtEl>
                                          <p:spTgt spid="36659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7875"/>
                                        </p:tgtEl>
                                        <p:attrNameLst>
                                          <p:attrName>style.visibility</p:attrName>
                                        </p:attrNameLst>
                                      </p:cBhvr>
                                      <p:to>
                                        <p:strVal val="visible"/>
                                      </p:to>
                                    </p:set>
                                    <p:anim calcmode="lin" valueType="num">
                                      <p:cBhvr>
                                        <p:cTn id="12" dur="500" fill="hold"/>
                                        <p:tgtEl>
                                          <p:spTgt spid="207875"/>
                                        </p:tgtEl>
                                        <p:attrNameLst>
                                          <p:attrName>ppt_w</p:attrName>
                                        </p:attrNameLst>
                                      </p:cBhvr>
                                      <p:tavLst>
                                        <p:tav tm="0">
                                          <p:val>
                                            <p:fltVal val="0"/>
                                          </p:val>
                                        </p:tav>
                                        <p:tav tm="100000">
                                          <p:val>
                                            <p:strVal val="#ppt_w"/>
                                          </p:val>
                                        </p:tav>
                                      </p:tavLst>
                                    </p:anim>
                                    <p:anim calcmode="lin" valueType="num">
                                      <p:cBhvr>
                                        <p:cTn id="13" dur="500" fill="hold"/>
                                        <p:tgtEl>
                                          <p:spTgt spid="207875"/>
                                        </p:tgtEl>
                                        <p:attrNameLst>
                                          <p:attrName>ppt_h</p:attrName>
                                        </p:attrNameLst>
                                      </p:cBhvr>
                                      <p:tavLst>
                                        <p:tav tm="0">
                                          <p:val>
                                            <p:fltVal val="0"/>
                                          </p:val>
                                        </p:tav>
                                        <p:tav tm="100000">
                                          <p:val>
                                            <p:strVal val="#ppt_h"/>
                                          </p:val>
                                        </p:tav>
                                      </p:tavLst>
                                    </p:anim>
                                    <p:animEffect transition="in" filter="fade">
                                      <p:cBhvr>
                                        <p:cTn id="14" dur="500"/>
                                        <p:tgtEl>
                                          <p:spTgt spid="207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685800" y="0"/>
            <a:ext cx="7772400" cy="1143000"/>
          </a:xfrm>
          <a:solidFill>
            <a:schemeClr val="accent2">
              <a:lumMod val="20000"/>
              <a:lumOff val="80000"/>
            </a:schemeClr>
          </a:solidFill>
          <a:ln w="76200" cap="flat" algn="ctr">
            <a:solidFill>
              <a:schemeClr val="accent2"/>
            </a:solidFill>
          </a:ln>
        </p:spPr>
        <p:txBody>
          <a:bodyPr/>
          <a:lstStyle/>
          <a:p>
            <a:pPr>
              <a:defRPr/>
            </a:pPr>
            <a:r>
              <a:rPr lang="es-ES_tradnl" sz="4000" b="1" i="1">
                <a:solidFill>
                  <a:schemeClr val="accent2">
                    <a:lumMod val="50000"/>
                  </a:schemeClr>
                </a:solidFill>
                <a:effectLst>
                  <a:outerShdw blurRad="38100" dist="38100" dir="2700000" algn="tl">
                    <a:srgbClr val="000000"/>
                  </a:outerShdw>
                </a:effectLst>
                <a:latin typeface="Arial" charset="0"/>
              </a:rPr>
              <a:t>Puertos</a:t>
            </a:r>
            <a:endParaRPr lang="es-ES" sz="4000" b="1" i="1">
              <a:solidFill>
                <a:schemeClr val="accent2">
                  <a:lumMod val="50000"/>
                </a:schemeClr>
              </a:solidFill>
              <a:effectLst>
                <a:outerShdw blurRad="38100" dist="38100" dir="2700000" algn="tl">
                  <a:srgbClr val="000000"/>
                </a:outerShdw>
              </a:effectLst>
              <a:latin typeface="Arial" charset="0"/>
            </a:endParaRPr>
          </a:p>
        </p:txBody>
      </p:sp>
      <p:sp>
        <p:nvSpPr>
          <p:cNvPr id="50179" name="Rectangle 3"/>
          <p:cNvSpPr>
            <a:spLocks noGrp="1" noChangeArrowheads="1"/>
          </p:cNvSpPr>
          <p:nvPr>
            <p:ph type="body" idx="1"/>
          </p:nvPr>
        </p:nvSpPr>
        <p:spPr>
          <a:xfrm>
            <a:off x="250825" y="1700213"/>
            <a:ext cx="8534400" cy="4213225"/>
          </a:xfrm>
          <a:solidFill>
            <a:schemeClr val="accent2">
              <a:lumMod val="20000"/>
              <a:lumOff val="80000"/>
            </a:schemeClr>
          </a:solidFill>
          <a:ln w="76200" cap="flat" algn="ctr">
            <a:solidFill>
              <a:schemeClr val="accent2"/>
            </a:solidFill>
          </a:ln>
        </p:spPr>
        <p:txBody>
          <a:bodyPr/>
          <a:lstStyle/>
          <a:p>
            <a:pPr>
              <a:lnSpc>
                <a:spcPct val="90000"/>
              </a:lnSpc>
            </a:pPr>
            <a:r>
              <a:rPr lang="es-AR" sz="2800" b="1" i="1" dirty="0" err="1">
                <a:solidFill>
                  <a:schemeClr val="accent2">
                    <a:lumMod val="50000"/>
                  </a:schemeClr>
                </a:solidFill>
                <a:latin typeface="Arial" charset="0"/>
                <a:cs typeface="Courier New" pitchFamily="49" charset="0"/>
              </a:rPr>
              <a:t>Arps</a:t>
            </a:r>
            <a:r>
              <a:rPr lang="es-AR" sz="2800" b="1" i="1" dirty="0">
                <a:solidFill>
                  <a:schemeClr val="accent2">
                    <a:lumMod val="50000"/>
                  </a:schemeClr>
                </a:solidFill>
                <a:latin typeface="Arial" charset="0"/>
                <a:cs typeface="Courier New" pitchFamily="49" charset="0"/>
              </a:rPr>
              <a:t> 219/</a:t>
            </a:r>
            <a:r>
              <a:rPr lang="es-AR" sz="2800" b="1" i="1" dirty="0" err="1">
                <a:solidFill>
                  <a:schemeClr val="accent2">
                    <a:lumMod val="50000"/>
                  </a:schemeClr>
                </a:solidFill>
                <a:latin typeface="Arial" charset="0"/>
                <a:cs typeface="Courier New" pitchFamily="49" charset="0"/>
              </a:rPr>
              <a:t>tcp</a:t>
            </a:r>
            <a:r>
              <a:rPr lang="es-AR" sz="2800" b="1" i="1" dirty="0">
                <a:solidFill>
                  <a:schemeClr val="accent2">
                    <a:lumMod val="50000"/>
                  </a:schemeClr>
                </a:solidFill>
                <a:latin typeface="Arial" charset="0"/>
                <a:cs typeface="Courier New" pitchFamily="49" charset="0"/>
              </a:rPr>
              <a:t>	 # </a:t>
            </a:r>
            <a:r>
              <a:rPr lang="es-AR" sz="2800" b="1" i="1" dirty="0" err="1">
                <a:solidFill>
                  <a:schemeClr val="accent2">
                    <a:lumMod val="50000"/>
                  </a:schemeClr>
                </a:solidFill>
                <a:latin typeface="Arial" charset="0"/>
                <a:cs typeface="Courier New" pitchFamily="49" charset="0"/>
              </a:rPr>
              <a:t>ARPs</a:t>
            </a:r>
            <a:endParaRPr lang="es-AR" sz="2800" b="1" i="1" dirty="0">
              <a:solidFill>
                <a:schemeClr val="accent2">
                  <a:lumMod val="50000"/>
                </a:schemeClr>
              </a:solidFill>
              <a:latin typeface="Arial" charset="0"/>
              <a:cs typeface="Courier New" pitchFamily="49" charset="0"/>
            </a:endParaRPr>
          </a:p>
          <a:p>
            <a:pPr>
              <a:lnSpc>
                <a:spcPct val="90000"/>
              </a:lnSpc>
            </a:pPr>
            <a:r>
              <a:rPr lang="es-AR" sz="2800" b="1" i="1" dirty="0" err="1">
                <a:solidFill>
                  <a:schemeClr val="accent2">
                    <a:lumMod val="50000"/>
                  </a:schemeClr>
                </a:solidFill>
                <a:latin typeface="Arial" charset="0"/>
                <a:cs typeface="Courier New" pitchFamily="49" charset="0"/>
              </a:rPr>
              <a:t>Arps</a:t>
            </a:r>
            <a:r>
              <a:rPr lang="es-AR" sz="2800" b="1" i="1" dirty="0">
                <a:solidFill>
                  <a:schemeClr val="accent2">
                    <a:lumMod val="50000"/>
                  </a:schemeClr>
                </a:solidFill>
                <a:latin typeface="Arial" charset="0"/>
                <a:cs typeface="Courier New" pitchFamily="49" charset="0"/>
              </a:rPr>
              <a:t> 219/</a:t>
            </a:r>
            <a:r>
              <a:rPr lang="es-AR" sz="2800" b="1" i="1" dirty="0" err="1">
                <a:solidFill>
                  <a:schemeClr val="accent2">
                    <a:lumMod val="50000"/>
                  </a:schemeClr>
                </a:solidFill>
                <a:latin typeface="Arial" charset="0"/>
                <a:cs typeface="Courier New" pitchFamily="49" charset="0"/>
              </a:rPr>
              <a:t>udp</a:t>
            </a:r>
            <a:r>
              <a:rPr lang="es-AR" sz="2800" b="1" i="1" dirty="0">
                <a:solidFill>
                  <a:schemeClr val="accent2">
                    <a:lumMod val="50000"/>
                  </a:schemeClr>
                </a:solidFill>
                <a:latin typeface="Arial" charset="0"/>
                <a:cs typeface="Courier New" pitchFamily="49" charset="0"/>
              </a:rPr>
              <a:t>	 # </a:t>
            </a:r>
            <a:r>
              <a:rPr lang="es-AR" sz="2800" b="1" i="1" dirty="0" err="1">
                <a:solidFill>
                  <a:schemeClr val="accent2">
                    <a:lumMod val="50000"/>
                  </a:schemeClr>
                </a:solidFill>
                <a:latin typeface="Arial" charset="0"/>
                <a:cs typeface="Courier New" pitchFamily="49" charset="0"/>
              </a:rPr>
              <a:t>ARPs</a:t>
            </a:r>
            <a:endParaRPr lang="es-AR" sz="2800" b="1" i="1" dirty="0">
              <a:solidFill>
                <a:schemeClr val="accent2">
                  <a:lumMod val="50000"/>
                </a:schemeClr>
              </a:solidFill>
              <a:latin typeface="Arial" charset="0"/>
              <a:cs typeface="Courier New" pitchFamily="49" charset="0"/>
            </a:endParaRPr>
          </a:p>
          <a:p>
            <a:pPr>
              <a:lnSpc>
                <a:spcPct val="90000"/>
              </a:lnSpc>
            </a:pPr>
            <a:r>
              <a:rPr lang="es-AR" sz="2800" b="1" i="1" dirty="0" err="1">
                <a:solidFill>
                  <a:schemeClr val="accent2">
                    <a:lumMod val="50000"/>
                  </a:schemeClr>
                </a:solidFill>
                <a:latin typeface="Arial" charset="0"/>
                <a:cs typeface="Courier New" pitchFamily="49" charset="0"/>
              </a:rPr>
              <a:t>Bgp</a:t>
            </a:r>
            <a:r>
              <a:rPr lang="es-AR" sz="2800" b="1" i="1" dirty="0">
                <a:solidFill>
                  <a:schemeClr val="accent2">
                    <a:lumMod val="50000"/>
                  </a:schemeClr>
                </a:solidFill>
                <a:latin typeface="Arial" charset="0"/>
                <a:cs typeface="Courier New" pitchFamily="49" charset="0"/>
              </a:rPr>
              <a:t>  179/</a:t>
            </a:r>
            <a:r>
              <a:rPr lang="es-AR" sz="2800" b="1" i="1" dirty="0" err="1">
                <a:solidFill>
                  <a:schemeClr val="accent2">
                    <a:lumMod val="50000"/>
                  </a:schemeClr>
                </a:solidFill>
                <a:latin typeface="Arial" charset="0"/>
                <a:cs typeface="Courier New" pitchFamily="49" charset="0"/>
              </a:rPr>
              <a:t>tcp</a:t>
            </a:r>
            <a:r>
              <a:rPr lang="es-AR" sz="2800" b="1" i="1" dirty="0">
                <a:solidFill>
                  <a:schemeClr val="accent2">
                    <a:lumMod val="50000"/>
                  </a:schemeClr>
                </a:solidFill>
                <a:latin typeface="Arial" charset="0"/>
                <a:cs typeface="Courier New" pitchFamily="49" charset="0"/>
              </a:rPr>
              <a:t>	 # BGP</a:t>
            </a:r>
          </a:p>
          <a:p>
            <a:pPr>
              <a:lnSpc>
                <a:spcPct val="90000"/>
              </a:lnSpc>
            </a:pPr>
            <a:r>
              <a:rPr lang="es-AR" sz="2800" b="1" i="1" dirty="0" err="1">
                <a:solidFill>
                  <a:schemeClr val="accent2">
                    <a:lumMod val="50000"/>
                  </a:schemeClr>
                </a:solidFill>
                <a:latin typeface="Arial" charset="0"/>
                <a:cs typeface="Courier New" pitchFamily="49" charset="0"/>
              </a:rPr>
              <a:t>Bgp</a:t>
            </a:r>
            <a:r>
              <a:rPr lang="es-AR" sz="2800" b="1" i="1" dirty="0">
                <a:solidFill>
                  <a:schemeClr val="accent2">
                    <a:lumMod val="50000"/>
                  </a:schemeClr>
                </a:solidFill>
                <a:latin typeface="Arial" charset="0"/>
                <a:cs typeface="Courier New" pitchFamily="49" charset="0"/>
              </a:rPr>
              <a:t>  179/</a:t>
            </a:r>
            <a:r>
              <a:rPr lang="es-AR" sz="2800" b="1" i="1" dirty="0" err="1">
                <a:solidFill>
                  <a:schemeClr val="accent2">
                    <a:lumMod val="50000"/>
                  </a:schemeClr>
                </a:solidFill>
                <a:latin typeface="Arial" charset="0"/>
                <a:cs typeface="Courier New" pitchFamily="49" charset="0"/>
              </a:rPr>
              <a:t>udp</a:t>
            </a:r>
            <a:r>
              <a:rPr lang="es-AR" sz="2800" b="1" i="1" dirty="0">
                <a:solidFill>
                  <a:schemeClr val="accent2">
                    <a:lumMod val="50000"/>
                  </a:schemeClr>
                </a:solidFill>
                <a:latin typeface="Arial" charset="0"/>
                <a:cs typeface="Courier New" pitchFamily="49" charset="0"/>
              </a:rPr>
              <a:t>	 # BGP</a:t>
            </a:r>
          </a:p>
          <a:p>
            <a:pPr>
              <a:lnSpc>
                <a:spcPct val="90000"/>
              </a:lnSpc>
            </a:pPr>
            <a:r>
              <a:rPr lang="es-AR" sz="2800" b="1" i="1" dirty="0">
                <a:solidFill>
                  <a:schemeClr val="accent2">
                    <a:lumMod val="50000"/>
                  </a:schemeClr>
                </a:solidFill>
                <a:latin typeface="Arial" charset="0"/>
                <a:cs typeface="Times New Roman" pitchFamily="18" charset="0"/>
              </a:rPr>
              <a:t>www	80/</a:t>
            </a:r>
            <a:r>
              <a:rPr lang="es-AR" sz="2800" b="1" i="1" dirty="0" err="1">
                <a:solidFill>
                  <a:schemeClr val="accent2">
                    <a:lumMod val="50000"/>
                  </a:schemeClr>
                </a:solidFill>
                <a:latin typeface="Arial" charset="0"/>
                <a:cs typeface="Times New Roman" pitchFamily="18" charset="0"/>
              </a:rPr>
              <a:t>tcp</a:t>
            </a:r>
            <a:r>
              <a:rPr lang="es-AR" sz="2800" b="1" i="1" dirty="0">
                <a:solidFill>
                  <a:schemeClr val="accent2">
                    <a:lumMod val="50000"/>
                  </a:schemeClr>
                </a:solidFill>
                <a:latin typeface="Arial" charset="0"/>
                <a:cs typeface="Times New Roman" pitchFamily="18" charset="0"/>
              </a:rPr>
              <a:t>	# </a:t>
            </a:r>
            <a:r>
              <a:rPr lang="es-AR" sz="2800" b="1" i="1" dirty="0" err="1">
                <a:solidFill>
                  <a:schemeClr val="accent2">
                    <a:lumMod val="50000"/>
                  </a:schemeClr>
                </a:solidFill>
                <a:latin typeface="Arial" charset="0"/>
                <a:cs typeface="Courier New" pitchFamily="49" charset="0"/>
              </a:rPr>
              <a:t>World</a:t>
            </a:r>
            <a:r>
              <a:rPr lang="es-AR" sz="2800" b="1" i="1" dirty="0">
                <a:solidFill>
                  <a:schemeClr val="accent2">
                    <a:lumMod val="50000"/>
                  </a:schemeClr>
                </a:solidFill>
                <a:latin typeface="Arial" charset="0"/>
                <a:cs typeface="Courier New" pitchFamily="49" charset="0"/>
              </a:rPr>
              <a:t> Wide Web HTTP</a:t>
            </a:r>
          </a:p>
          <a:p>
            <a:pPr>
              <a:lnSpc>
                <a:spcPct val="90000"/>
              </a:lnSpc>
            </a:pPr>
            <a:r>
              <a:rPr lang="es-AR" sz="2800" b="1" i="1" dirty="0">
                <a:solidFill>
                  <a:schemeClr val="accent2">
                    <a:lumMod val="50000"/>
                  </a:schemeClr>
                </a:solidFill>
                <a:latin typeface="Arial" charset="0"/>
                <a:cs typeface="Courier New" pitchFamily="49" charset="0"/>
              </a:rPr>
              <a:t>www	80/</a:t>
            </a:r>
            <a:r>
              <a:rPr lang="es-AR" sz="2800" b="1" i="1" dirty="0" err="1">
                <a:solidFill>
                  <a:schemeClr val="accent2">
                    <a:lumMod val="50000"/>
                  </a:schemeClr>
                </a:solidFill>
                <a:latin typeface="Arial" charset="0"/>
                <a:cs typeface="Courier New" pitchFamily="49" charset="0"/>
              </a:rPr>
              <a:t>udp</a:t>
            </a:r>
            <a:r>
              <a:rPr lang="es-AR" sz="2800" b="1" i="1" dirty="0">
                <a:solidFill>
                  <a:schemeClr val="accent2">
                    <a:lumMod val="50000"/>
                  </a:schemeClr>
                </a:solidFill>
                <a:latin typeface="Arial" charset="0"/>
                <a:cs typeface="Courier New" pitchFamily="49" charset="0"/>
              </a:rPr>
              <a:t>	# </a:t>
            </a:r>
            <a:r>
              <a:rPr lang="es-AR" sz="2800" b="1" i="1" dirty="0" err="1">
                <a:solidFill>
                  <a:schemeClr val="accent2">
                    <a:lumMod val="50000"/>
                  </a:schemeClr>
                </a:solidFill>
                <a:latin typeface="Arial" charset="0"/>
                <a:cs typeface="Courier New" pitchFamily="49" charset="0"/>
              </a:rPr>
              <a:t>World</a:t>
            </a:r>
            <a:r>
              <a:rPr lang="es-AR" sz="2800" b="1" i="1" dirty="0">
                <a:solidFill>
                  <a:schemeClr val="accent2">
                    <a:lumMod val="50000"/>
                  </a:schemeClr>
                </a:solidFill>
                <a:latin typeface="Arial" charset="0"/>
                <a:cs typeface="Courier New" pitchFamily="49" charset="0"/>
              </a:rPr>
              <a:t> Wide Web HTTP</a:t>
            </a:r>
          </a:p>
          <a:p>
            <a:pPr>
              <a:lnSpc>
                <a:spcPct val="90000"/>
              </a:lnSpc>
            </a:pPr>
            <a:r>
              <a:rPr lang="es-AR" sz="2800" b="1" i="1" dirty="0">
                <a:solidFill>
                  <a:schemeClr val="accent2">
                    <a:lumMod val="50000"/>
                  </a:schemeClr>
                </a:solidFill>
                <a:latin typeface="Arial" charset="0"/>
                <a:cs typeface="Courier New" pitchFamily="49" charset="0"/>
              </a:rPr>
              <a:t>pop	109/</a:t>
            </a:r>
            <a:r>
              <a:rPr lang="es-AR" sz="2800" b="1" i="1" dirty="0" err="1">
                <a:solidFill>
                  <a:schemeClr val="accent2">
                    <a:lumMod val="50000"/>
                  </a:schemeClr>
                </a:solidFill>
                <a:latin typeface="Arial" charset="0"/>
                <a:cs typeface="Courier New" pitchFamily="49" charset="0"/>
              </a:rPr>
              <a:t>tcp</a:t>
            </a:r>
            <a:r>
              <a:rPr lang="es-AR" sz="2800" b="1" i="1" dirty="0">
                <a:solidFill>
                  <a:schemeClr val="accent2">
                    <a:lumMod val="50000"/>
                  </a:schemeClr>
                </a:solidFill>
                <a:latin typeface="Arial" charset="0"/>
                <a:cs typeface="Courier New" pitchFamily="49" charset="0"/>
              </a:rPr>
              <a:t>	</a:t>
            </a:r>
            <a:r>
              <a:rPr lang="es-AR" sz="2800" b="1" i="1" dirty="0" err="1">
                <a:solidFill>
                  <a:schemeClr val="accent2">
                    <a:lumMod val="50000"/>
                  </a:schemeClr>
                </a:solidFill>
                <a:latin typeface="Arial" charset="0"/>
                <a:cs typeface="Courier New" pitchFamily="49" charset="0"/>
              </a:rPr>
              <a:t>postoffice</a:t>
            </a:r>
            <a:r>
              <a:rPr lang="es-AR" sz="2800" b="1" i="1" dirty="0">
                <a:solidFill>
                  <a:schemeClr val="accent2">
                    <a:lumMod val="50000"/>
                  </a:schemeClr>
                </a:solidFill>
                <a:latin typeface="Arial" charset="0"/>
                <a:cs typeface="Courier New" pitchFamily="49" charset="0"/>
              </a:rPr>
              <a:t>	# POP 2</a:t>
            </a:r>
          </a:p>
          <a:p>
            <a:pPr>
              <a:lnSpc>
                <a:spcPct val="90000"/>
              </a:lnSpc>
            </a:pPr>
            <a:r>
              <a:rPr lang="es-AR" sz="2800" b="1" i="1" dirty="0">
                <a:solidFill>
                  <a:schemeClr val="accent2">
                    <a:lumMod val="50000"/>
                  </a:schemeClr>
                </a:solidFill>
                <a:latin typeface="Arial" charset="0"/>
                <a:cs typeface="Courier New" pitchFamily="49" charset="0"/>
              </a:rPr>
              <a:t>pop3	110/</a:t>
            </a:r>
            <a:r>
              <a:rPr lang="es-AR" sz="2800" b="1" i="1" dirty="0" err="1">
                <a:solidFill>
                  <a:schemeClr val="accent2">
                    <a:lumMod val="50000"/>
                  </a:schemeClr>
                </a:solidFill>
                <a:latin typeface="Arial" charset="0"/>
                <a:cs typeface="Courier New" pitchFamily="49" charset="0"/>
              </a:rPr>
              <a:t>tcp</a:t>
            </a:r>
            <a:r>
              <a:rPr lang="es-AR" sz="2800" b="1" i="1" dirty="0">
                <a:solidFill>
                  <a:schemeClr val="accent2">
                    <a:lumMod val="50000"/>
                  </a:schemeClr>
                </a:solidFill>
                <a:latin typeface="Arial" charset="0"/>
                <a:cs typeface="Courier New" pitchFamily="49" charset="0"/>
              </a:rPr>
              <a:t>	postoffice3	# POP 3</a:t>
            </a:r>
          </a:p>
          <a:p>
            <a:pPr>
              <a:lnSpc>
                <a:spcPct val="90000"/>
              </a:lnSpc>
            </a:pPr>
            <a:endParaRPr lang="es-AR" sz="2800" b="1" i="1" dirty="0">
              <a:solidFill>
                <a:schemeClr val="accent2">
                  <a:lumMod val="50000"/>
                </a:schemeClr>
              </a:solidFill>
              <a:latin typeface="Arial" charset="0"/>
              <a:cs typeface="Courier New" pitchFamily="49" charset="0"/>
            </a:endParaRPr>
          </a:p>
          <a:p>
            <a:pPr>
              <a:lnSpc>
                <a:spcPct val="90000"/>
              </a:lnSpc>
            </a:pPr>
            <a:endParaRPr lang="es-ES" sz="2800" b="1" i="1" dirty="0">
              <a:solidFill>
                <a:schemeClr val="accent2">
                  <a:lumMod val="50000"/>
                </a:schemeClr>
              </a:solidFill>
              <a:latin typeface="Arial"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0179">
                                            <p:bg/>
                                          </p:spTgt>
                                        </p:tgtEl>
                                        <p:attrNameLst>
                                          <p:attrName>style.visibility</p:attrName>
                                        </p:attrNameLst>
                                      </p:cBhvr>
                                      <p:to>
                                        <p:strVal val="visible"/>
                                      </p:to>
                                    </p:set>
                                    <p:animEffect transition="in" filter="circle(in)">
                                      <p:cBhvr>
                                        <p:cTn id="11" dur="2000"/>
                                        <p:tgtEl>
                                          <p:spTgt spid="50179">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50179">
                                            <p:txEl>
                                              <p:pRg st="0" end="0"/>
                                            </p:txEl>
                                          </p:spTgt>
                                        </p:tgtEl>
                                        <p:attrNameLst>
                                          <p:attrName>style.visibility</p:attrName>
                                        </p:attrNameLst>
                                      </p:cBhvr>
                                      <p:to>
                                        <p:strVal val="visible"/>
                                      </p:to>
                                    </p:set>
                                    <p:animEffect transition="in" filter="circle(in)">
                                      <p:cBhvr>
                                        <p:cTn id="16" dur="2000"/>
                                        <p:tgtEl>
                                          <p:spTgt spid="5017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50179">
                                            <p:txEl>
                                              <p:pRg st="1" end="1"/>
                                            </p:txEl>
                                          </p:spTgt>
                                        </p:tgtEl>
                                        <p:attrNameLst>
                                          <p:attrName>style.visibility</p:attrName>
                                        </p:attrNameLst>
                                      </p:cBhvr>
                                      <p:to>
                                        <p:strVal val="visible"/>
                                      </p:to>
                                    </p:set>
                                    <p:animEffect transition="in" filter="circle(in)">
                                      <p:cBhvr>
                                        <p:cTn id="21" dur="2000"/>
                                        <p:tgtEl>
                                          <p:spTgt spid="5017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0179">
                                            <p:txEl>
                                              <p:pRg st="2" end="2"/>
                                            </p:txEl>
                                          </p:spTgt>
                                        </p:tgtEl>
                                        <p:attrNameLst>
                                          <p:attrName>style.visibility</p:attrName>
                                        </p:attrNameLst>
                                      </p:cBhvr>
                                      <p:to>
                                        <p:strVal val="visible"/>
                                      </p:to>
                                    </p:set>
                                    <p:animEffect transition="in" filter="circle(in)">
                                      <p:cBhvr>
                                        <p:cTn id="26" dur="2000"/>
                                        <p:tgtEl>
                                          <p:spTgt spid="50179">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50179">
                                            <p:txEl>
                                              <p:pRg st="3" end="3"/>
                                            </p:txEl>
                                          </p:spTgt>
                                        </p:tgtEl>
                                        <p:attrNameLst>
                                          <p:attrName>style.visibility</p:attrName>
                                        </p:attrNameLst>
                                      </p:cBhvr>
                                      <p:to>
                                        <p:strVal val="visible"/>
                                      </p:to>
                                    </p:set>
                                    <p:animEffect transition="in" filter="circle(in)">
                                      <p:cBhvr>
                                        <p:cTn id="31" dur="2000"/>
                                        <p:tgtEl>
                                          <p:spTgt spid="50179">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50179">
                                            <p:txEl>
                                              <p:pRg st="4" end="4"/>
                                            </p:txEl>
                                          </p:spTgt>
                                        </p:tgtEl>
                                        <p:attrNameLst>
                                          <p:attrName>style.visibility</p:attrName>
                                        </p:attrNameLst>
                                      </p:cBhvr>
                                      <p:to>
                                        <p:strVal val="visible"/>
                                      </p:to>
                                    </p:set>
                                    <p:animEffect transition="in" filter="circle(in)">
                                      <p:cBhvr>
                                        <p:cTn id="36" dur="2000"/>
                                        <p:tgtEl>
                                          <p:spTgt spid="50179">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50179">
                                            <p:txEl>
                                              <p:pRg st="5" end="5"/>
                                            </p:txEl>
                                          </p:spTgt>
                                        </p:tgtEl>
                                        <p:attrNameLst>
                                          <p:attrName>style.visibility</p:attrName>
                                        </p:attrNameLst>
                                      </p:cBhvr>
                                      <p:to>
                                        <p:strVal val="visible"/>
                                      </p:to>
                                    </p:set>
                                    <p:animEffect transition="in" filter="circle(in)">
                                      <p:cBhvr>
                                        <p:cTn id="41" dur="2000"/>
                                        <p:tgtEl>
                                          <p:spTgt spid="50179">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50179">
                                            <p:txEl>
                                              <p:pRg st="6" end="6"/>
                                            </p:txEl>
                                          </p:spTgt>
                                        </p:tgtEl>
                                        <p:attrNameLst>
                                          <p:attrName>style.visibility</p:attrName>
                                        </p:attrNameLst>
                                      </p:cBhvr>
                                      <p:to>
                                        <p:strVal val="visible"/>
                                      </p:to>
                                    </p:set>
                                    <p:animEffect transition="in" filter="circle(in)">
                                      <p:cBhvr>
                                        <p:cTn id="46" dur="2000"/>
                                        <p:tgtEl>
                                          <p:spTgt spid="50179">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50179">
                                            <p:txEl>
                                              <p:pRg st="7" end="7"/>
                                            </p:txEl>
                                          </p:spTgt>
                                        </p:tgtEl>
                                        <p:attrNameLst>
                                          <p:attrName>style.visibility</p:attrName>
                                        </p:attrNameLst>
                                      </p:cBhvr>
                                      <p:to>
                                        <p:strVal val="visible"/>
                                      </p:to>
                                    </p:set>
                                    <p:animEffect transition="in" filter="circle(in)">
                                      <p:cBhvr>
                                        <p:cTn id="51" dur="2000"/>
                                        <p:tgtEl>
                                          <p:spTgt spid="50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p:bldP spid="50179" grpId="0" build="p" animBg="1"/>
    </p:bldLst>
  </p:timing>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FF99"/>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90000"/>
          </a:lnSpc>
          <a:spcBef>
            <a:spcPct val="20000"/>
          </a:spcBef>
          <a:spcAft>
            <a:spcPct val="0"/>
          </a:spcAft>
          <a:buClrTx/>
          <a:buSzTx/>
          <a:buFontTx/>
          <a:buChar char="•"/>
          <a:tabLst/>
          <a:defRPr kumimoji="0" lang="en-US" sz="4400" b="1" i="1" u="none" strike="noStrike" cap="none" normalizeH="0" baseline="0" smtClean="0">
            <a:ln>
              <a:noFill/>
            </a:ln>
            <a:solidFill>
              <a:schemeClr val="tx1"/>
            </a:solidFill>
            <a:effectLst/>
            <a:latin typeface="Arial" charset="0"/>
            <a:cs typeface="Times New Roman" pitchFamily="18" charset="0"/>
          </a:defRPr>
        </a:defPPr>
      </a:lstStyle>
    </a:spDef>
    <a:lnDef>
      <a:spPr bwMode="auto">
        <a:xfrm>
          <a:off x="0" y="0"/>
          <a:ext cx="1" cy="1"/>
        </a:xfrm>
        <a:custGeom>
          <a:avLst/>
          <a:gdLst/>
          <a:ahLst/>
          <a:cxnLst/>
          <a:rect l="0" t="0" r="0" b="0"/>
          <a:pathLst/>
        </a:custGeom>
        <a:solidFill>
          <a:srgbClr val="99FF99"/>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90000"/>
          </a:lnSpc>
          <a:spcBef>
            <a:spcPct val="20000"/>
          </a:spcBef>
          <a:spcAft>
            <a:spcPct val="0"/>
          </a:spcAft>
          <a:buClrTx/>
          <a:buSzTx/>
          <a:buFontTx/>
          <a:buChar char="•"/>
          <a:tabLst/>
          <a:defRPr kumimoji="0" lang="en-US" sz="4400" b="1" i="1"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533870</TotalTime>
  <Words>4820</Words>
  <Application>Microsoft Office PowerPoint</Application>
  <PresentationFormat>Presentación en pantalla (4:3)</PresentationFormat>
  <Paragraphs>419</Paragraphs>
  <Slides>54</Slides>
  <Notes>53</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54</vt:i4>
      </vt:variant>
    </vt:vector>
  </HeadingPairs>
  <TitlesOfParts>
    <vt:vector size="59" baseType="lpstr">
      <vt:lpstr>Arial</vt:lpstr>
      <vt:lpstr>Times New Roman</vt:lpstr>
      <vt:lpstr>Verdana</vt:lpstr>
      <vt:lpstr>Presentación en blanco</vt:lpstr>
      <vt:lpstr>Diapositiva</vt:lpstr>
      <vt:lpstr>Tecnología de Redes 2634 Introducción a las Comunicaciones 3007</vt:lpstr>
      <vt:lpstr>Tecnología de Redes 2634 Introducción a las Comunicaciones 3007</vt:lpstr>
      <vt:lpstr>Tecnología de Redes 2634 Introducción a las Comunicaciones 3007</vt:lpstr>
      <vt:lpstr>Puertos</vt:lpstr>
      <vt:lpstr>Puertos</vt:lpstr>
      <vt:lpstr>Puertos</vt:lpstr>
      <vt:lpstr>Puertos</vt:lpstr>
      <vt:lpstr>Puertos</vt:lpstr>
      <vt:lpstr>Puertos</vt:lpstr>
      <vt:lpstr>Presentación de PowerPoint</vt:lpstr>
      <vt:lpstr>Presentación de PowerPoint</vt:lpstr>
      <vt:lpstr>Sockets API de Sockets</vt:lpstr>
      <vt:lpstr>Presentación de PowerPoint</vt:lpstr>
      <vt:lpstr>Presentación de PowerPoint</vt:lpstr>
      <vt:lpstr>ICMP Internet Control Message Protocol</vt:lpstr>
      <vt:lpstr>ICMP Mensajes Informativos</vt:lpstr>
      <vt:lpstr>ICMP Internet Control Message Protocol</vt:lpstr>
      <vt:lpstr>ICMP Mensajes de Error</vt:lpstr>
      <vt:lpstr>Presentación de PowerPoint</vt:lpstr>
      <vt:lpstr>Sistema de Gestión de Red Componentes</vt:lpstr>
      <vt:lpstr>Sistema de Gestión de Red Estación de Gestión </vt:lpstr>
      <vt:lpstr>Sistema de Gestión de Red Agente </vt:lpstr>
      <vt:lpstr>Protocolo Simple de Gestión de Red SNMP</vt:lpstr>
      <vt:lpstr>Protocolo Simple de Gestión de Red SNMP Versión 1 </vt:lpstr>
      <vt:lpstr>Protocolo Simple de Gestión de Red SNMP Versión 2</vt:lpstr>
      <vt:lpstr>Protocolo Simple de Gestión de Red SNMP Versión 3</vt:lpstr>
      <vt:lpstr>Protocolo Simple de Gestión de Red SNMP Versión 3</vt:lpstr>
      <vt:lpstr>Protocolo Simple de Gestión de Red SNMP – Funcionamiento</vt:lpstr>
      <vt:lpstr>Protocolo Simple de Gestión de Red SNMP – Funcionamiento</vt:lpstr>
      <vt:lpstr>Presentación de PowerPoint</vt:lpstr>
      <vt:lpstr>Encaminamiento en Internet</vt:lpstr>
      <vt:lpstr>Sistema Autónomo  (AS) Host Multibase</vt:lpstr>
      <vt:lpstr>IRP (Interior Router Protocol) ERP ( Exterior Router Protocol)</vt:lpstr>
      <vt:lpstr>Protocolo de Pasarela de Frontera Border Gateway Protocol</vt:lpstr>
      <vt:lpstr>Protocolo de Pasarela de Frontera Border Gateway Protocol</vt:lpstr>
      <vt:lpstr>Protocolo de Pasarela de Frontera Border Gateway Protocol</vt:lpstr>
      <vt:lpstr>Protocolo de Pasarela de Frontera Border Gateway Protocol</vt:lpstr>
      <vt:lpstr>Presentación de PowerPoint</vt:lpstr>
      <vt:lpstr>Protocolo X500</vt:lpstr>
      <vt:lpstr>Presentación de PowerPoint</vt:lpstr>
      <vt:lpstr>LDAP (Lightweight Directory Access Protocol)</vt:lpstr>
      <vt:lpstr>LDAP (Lightweight Directory Access Protocol)</vt:lpstr>
      <vt:lpstr>LDAP (Lightweight Directory Access Protocol)</vt:lpstr>
      <vt:lpstr>LDAP (Lightweight Directory Access Protocol) Funcionamiento</vt:lpstr>
      <vt:lpstr>LDAP (Lightweight Directory Access Protocol) </vt:lpstr>
      <vt:lpstr>LDAP (Lightweight Directory Access Protocol)</vt:lpstr>
      <vt:lpstr>LDAP (Lightweight Directory Access Protocol)</vt:lpstr>
      <vt:lpstr>LDAP (Lightweight Directory Access Protocol) - Estándares</vt:lpstr>
      <vt:lpstr>Control de Flujo  Congestionamientos</vt:lpstr>
      <vt:lpstr>Control de Flujo  Evitar Rebasamientos</vt:lpstr>
      <vt:lpstr>Control de Flujo  Evitar Rebasamientos</vt:lpstr>
      <vt:lpstr>Congestionamientos Colapso</vt:lpstr>
      <vt:lpstr>Presentación de PowerPoint</vt:lpstr>
      <vt:lpstr>Presentación de PowerPoint</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Codanet </dc:title>
  <dc:subject>Redes y Comunicaciones de Datos en Internet</dc:subject>
  <dc:creator>Lic Pablo Alejandro Lena</dc:creator>
  <dc:description>Actulizada al 24/06/2005_x000d_
Protocolos – OSI – SNA  _x000d_
TCP/IP Direccionamiento _x000d_
Host Multibase _x000d_
Control de Flujo y Puertos</dc:description>
  <cp:lastModifiedBy>Pablo Alejandro Lena</cp:lastModifiedBy>
  <cp:revision>740</cp:revision>
  <cp:lastPrinted>2000-08-10T20:50:59Z</cp:lastPrinted>
  <dcterms:created xsi:type="dcterms:W3CDTF">2000-04-03T00:38:42Z</dcterms:created>
  <dcterms:modified xsi:type="dcterms:W3CDTF">2021-05-14T11:33:22Z</dcterms:modified>
  <cp:category>Transparencias de Clase</cp:category>
</cp:coreProperties>
</file>