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3"/>
  </p:notesMasterIdLst>
  <p:handoutMasterIdLst>
    <p:handoutMasterId r:id="rId54"/>
  </p:handoutMasterIdLst>
  <p:sldIdLst>
    <p:sldId id="527" r:id="rId2"/>
    <p:sldId id="528" r:id="rId3"/>
    <p:sldId id="434" r:id="rId4"/>
    <p:sldId id="435" r:id="rId5"/>
    <p:sldId id="436" r:id="rId6"/>
    <p:sldId id="437" r:id="rId7"/>
    <p:sldId id="525" r:id="rId8"/>
    <p:sldId id="517" r:id="rId9"/>
    <p:sldId id="518" r:id="rId10"/>
    <p:sldId id="519" r:id="rId11"/>
    <p:sldId id="520" r:id="rId12"/>
    <p:sldId id="521" r:id="rId13"/>
    <p:sldId id="522" r:id="rId14"/>
    <p:sldId id="523" r:id="rId15"/>
    <p:sldId id="524" r:id="rId16"/>
    <p:sldId id="462" r:id="rId17"/>
    <p:sldId id="497" r:id="rId18"/>
    <p:sldId id="496" r:id="rId19"/>
    <p:sldId id="494" r:id="rId20"/>
    <p:sldId id="499" r:id="rId21"/>
    <p:sldId id="500" r:id="rId22"/>
    <p:sldId id="498" r:id="rId23"/>
    <p:sldId id="501" r:id="rId24"/>
    <p:sldId id="502" r:id="rId25"/>
    <p:sldId id="495" r:id="rId26"/>
    <p:sldId id="503" r:id="rId27"/>
    <p:sldId id="444" r:id="rId28"/>
    <p:sldId id="445" r:id="rId29"/>
    <p:sldId id="446" r:id="rId30"/>
    <p:sldId id="447" r:id="rId31"/>
    <p:sldId id="448" r:id="rId32"/>
    <p:sldId id="449" r:id="rId33"/>
    <p:sldId id="450" r:id="rId34"/>
    <p:sldId id="417" r:id="rId35"/>
    <p:sldId id="504" r:id="rId36"/>
    <p:sldId id="505" r:id="rId37"/>
    <p:sldId id="508" r:id="rId38"/>
    <p:sldId id="509" r:id="rId39"/>
    <p:sldId id="526" r:id="rId40"/>
    <p:sldId id="418" r:id="rId41"/>
    <p:sldId id="419" r:id="rId42"/>
    <p:sldId id="506" r:id="rId43"/>
    <p:sldId id="463" r:id="rId44"/>
    <p:sldId id="464" r:id="rId45"/>
    <p:sldId id="465" r:id="rId46"/>
    <p:sldId id="466" r:id="rId47"/>
    <p:sldId id="467" r:id="rId48"/>
    <p:sldId id="516" r:id="rId49"/>
    <p:sldId id="507" r:id="rId50"/>
    <p:sldId id="510" r:id="rId51"/>
    <p:sldId id="529" r:id="rId52"/>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62452" autoAdjust="0"/>
  </p:normalViewPr>
  <p:slideViewPr>
    <p:cSldViewPr>
      <p:cViewPr varScale="1">
        <p:scale>
          <a:sx n="23" d="100"/>
          <a:sy n="23" d="100"/>
        </p:scale>
        <p:origin x="643" y="24"/>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14"/>
    </p:cViewPr>
  </p:sorterViewPr>
  <p:notesViewPr>
    <p:cSldViewPr>
      <p:cViewPr>
        <p:scale>
          <a:sx n="100" d="100"/>
          <a:sy n="100" d="100"/>
        </p:scale>
        <p:origin x="-173" y="224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D8D9C5B-29A3-410F-804B-3C2C016EA97E}" type="slidenum">
              <a:rPr lang="es-ES_tradnl"/>
              <a:pPr/>
              <a:t>‹Nº›</a:t>
            </a:fld>
            <a:endParaRPr lang="es-ES_tradnl"/>
          </a:p>
        </p:txBody>
      </p:sp>
    </p:spTree>
    <p:extLst>
      <p:ext uri="{BB962C8B-B14F-4D97-AF65-F5344CB8AC3E}">
        <p14:creationId xmlns:p14="http://schemas.microsoft.com/office/powerpoint/2010/main" val="436622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s-ES_tradnl"/>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0EC94371-94ED-408B-A734-438E05FE02AB}" type="slidenum">
              <a:rPr lang="es-ES_tradnl"/>
              <a:pPr/>
              <a:t>‹Nº›</a:t>
            </a:fld>
            <a:endParaRPr lang="es-ES_tradnl"/>
          </a:p>
        </p:txBody>
      </p:sp>
    </p:spTree>
    <p:extLst>
      <p:ext uri="{BB962C8B-B14F-4D97-AF65-F5344CB8AC3E}">
        <p14:creationId xmlns:p14="http://schemas.microsoft.com/office/powerpoint/2010/main" val="731305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58988" y="692150"/>
            <a:ext cx="2740025" cy="2055813"/>
          </a:xfrm>
          <a:ln/>
        </p:spPr>
      </p:sp>
      <p:sp>
        <p:nvSpPr>
          <p:cNvPr id="1409027" name="Rectangle 3"/>
          <p:cNvSpPr>
            <a:spLocks noGrp="1" noChangeArrowheads="1"/>
          </p:cNvSpPr>
          <p:nvPr>
            <p:ph type="body" idx="1"/>
          </p:nvPr>
        </p:nvSpPr>
        <p:spPr/>
        <p:txBody>
          <a:bodyPr/>
          <a:lstStyle/>
          <a:p>
            <a:pPr algn="ctr"/>
            <a:r>
              <a:rPr lang="es-MX" sz="1200" b="1" dirty="0">
                <a:latin typeface="Verdana" pitchFamily="34" charset="0"/>
              </a:rPr>
              <a:t>Presentación de PowerPoint Nro. 19</a:t>
            </a:r>
          </a:p>
          <a:p>
            <a:pPr algn="ctr"/>
            <a:r>
              <a:rPr lang="es-MX" sz="1200" b="1" dirty="0">
                <a:latin typeface="Verdana" pitchFamily="34" charset="0"/>
              </a:rPr>
              <a:t>3-1-9 Tecbared-Introcom-19-2021-1.pptx</a:t>
            </a:r>
          </a:p>
          <a:p>
            <a:pPr algn="ctr"/>
            <a:endParaRPr lang="es-MX" sz="1200" b="1" dirty="0">
              <a:latin typeface="Verdana" pitchFamily="34" charset="0"/>
            </a:endParaRPr>
          </a:p>
          <a:p>
            <a:pPr algn="ct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96E85-A511-451A-8186-25BFADD8D941}" type="slidenum">
              <a:rPr lang="es-ES_tradnl"/>
              <a:pPr/>
              <a:t>45</a:t>
            </a:fld>
            <a:endParaRPr lang="es-ES_tradnl"/>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algn="just">
              <a:lnSpc>
                <a:spcPct val="80000"/>
              </a:lnSpc>
            </a:pPr>
            <a:r>
              <a:rPr lang="es-AR" sz="1000"/>
              <a:t>CONEXIÓN VIRTUAL</a:t>
            </a:r>
          </a:p>
          <a:p>
            <a:pPr algn="just">
              <a:lnSpc>
                <a:spcPct val="80000"/>
              </a:lnSpc>
            </a:pPr>
            <a:r>
              <a:rPr lang="es-AR" sz="1000"/>
              <a:t>En la red de conexiones ATM se determinan caminos virtuales los cuales son posibles debido a la estructura en anillo de los niveles en la red lo que asegura una redundancia sustancial. El enrutamiento se logra mediante el canal virtual VC (entre extremos) o trayecto virtual VP (entre puntos de switching).</a:t>
            </a:r>
          </a:p>
          <a:p>
            <a:pPr algn="just">
              <a:lnSpc>
                <a:spcPct val="80000"/>
              </a:lnSpc>
            </a:pPr>
            <a:r>
              <a:rPr lang="es-AR" sz="1000"/>
              <a:t>CANAL Y TRAYECTO VIRTUAL. Esta identificación está limitada por los puntos en los que el contenido de la celda se entrega a capas superiores para el procesamiento. El VCI identifica al canal virtual dentro del trayecto virtual. Si existe una conmutación de VC (</a:t>
            </a:r>
            <a:r>
              <a:rPr lang="es-AR" sz="1000" i="1"/>
              <a:t>switch </a:t>
            </a:r>
            <a:r>
              <a:rPr lang="es-AR" sz="1000"/>
              <a:t>ATM), el VCI es modificado. La secuencia de celdas para el mismo VCI se mantiene en la red.</a:t>
            </a:r>
          </a:p>
          <a:p>
            <a:pPr algn="just">
              <a:lnSpc>
                <a:spcPct val="80000"/>
              </a:lnSpc>
            </a:pPr>
            <a:r>
              <a:rPr lang="es-AR" sz="1000"/>
              <a:t>La conexión de canal virtual se interpreta entre usuarios.</a:t>
            </a:r>
          </a:p>
          <a:p>
            <a:pPr algn="just">
              <a:lnSpc>
                <a:spcPct val="80000"/>
              </a:lnSpc>
            </a:pPr>
            <a:r>
              <a:rPr lang="es-AR" sz="1000"/>
              <a:t>El trayecto virtual es un grupo de canales virtuales. En el extremo del trayecto virtual se procesa el VCI y VPI. Si existe una operación </a:t>
            </a:r>
            <a:r>
              <a:rPr lang="es-AR" sz="1000" i="1"/>
              <a:t>Cross-Connect </a:t>
            </a:r>
            <a:r>
              <a:rPr lang="es-AR" sz="1000"/>
              <a:t>entonces el VPI se modifica. La conexión de trayecto virtual se interpreta entre centrales de conmutación de VP y VC. El valor de VCI/VPI se asigna bidireccionalmente; el ancho de banda asignado en ambas direcciones puede ser simétrico, asimétrico o unidireccional. La condición asimétrica se aplica por ejemplo en accesos a Internet o en VoD (</a:t>
            </a:r>
            <a:r>
              <a:rPr lang="es-AR" sz="1000" i="1"/>
              <a:t>Video on Demand) </a:t>
            </a:r>
            <a:r>
              <a:rPr lang="es-AR" sz="1000"/>
              <a:t>donde el canal de acceso al usuario es de alta velocidad llevando vídeo comprimido y el usuario dispone de un canal de retorno de baja velocidad para la selección de programas. Se disponen de 2 tipos de encaminamiento dentro de la red ATM: el trayecto prefijado o el autoencaminamiento. Para evitar la posibilidad de pérdida de celdas en el encaminamiento prefijado se debe asignar un camino con el ancho de banda suficiente para la velocidad máxima de ese canal. En el autoencaminamiento cada celda determina su camino virtual siendo imposible asignar un canal con suficiente capacidad. El encabezado solo contiene la parte de la dirección de destino  necesaria para el nodo de conmutación ATM. Esto permite establecer una tabla de camino virtual válida durante la</a:t>
            </a:r>
          </a:p>
          <a:p>
            <a:pPr algn="just">
              <a:lnSpc>
                <a:spcPct val="80000"/>
              </a:lnSpc>
            </a:pPr>
            <a:r>
              <a:rPr lang="es-AR" sz="1000"/>
              <a:t>conexión. Al presente se encuentra disponible la aplicación de circuito virtual permanente PVC y por lo tanto el plano de control en el modelo de capas no es necesario. En el futuro se espera disponer de la aplicación conmutada SVC.</a:t>
            </a:r>
          </a:p>
          <a:p>
            <a:pPr algn="just">
              <a:lnSpc>
                <a:spcPct val="80000"/>
              </a:lnSpc>
            </a:pPr>
            <a:endParaRPr lang="es-AR" sz="1000"/>
          </a:p>
          <a:p>
            <a:pPr algn="just">
              <a:lnSpc>
                <a:spcPct val="80000"/>
              </a:lnSpc>
            </a:pPr>
            <a:endParaRPr lang="es-A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67AD1-2123-4D12-B43E-94EA87A1CA04}" type="slidenum">
              <a:rPr lang="es-ES_tradnl"/>
              <a:pPr/>
              <a:t>46</a:t>
            </a:fld>
            <a:endParaRPr lang="es-ES_tradnl"/>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pPr algn="just">
              <a:lnSpc>
                <a:spcPct val="80000"/>
              </a:lnSpc>
            </a:pPr>
            <a:r>
              <a:rPr lang="es-AR" sz="1000" b="1"/>
              <a:t>NODO DE SWITCHING ATM.</a:t>
            </a:r>
          </a:p>
          <a:p>
            <a:pPr algn="just">
              <a:lnSpc>
                <a:spcPct val="80000"/>
              </a:lnSpc>
            </a:pPr>
            <a:r>
              <a:rPr lang="es-AR" sz="1000"/>
              <a:t>Sobre una señal ATM se pueden efectuar tareas de conmutación (</a:t>
            </a:r>
            <a:r>
              <a:rPr lang="es-AR" sz="1000" i="1"/>
              <a:t>Add-Drop </a:t>
            </a:r>
            <a:r>
              <a:rPr lang="es-AR" sz="1000"/>
              <a:t>y </a:t>
            </a:r>
            <a:r>
              <a:rPr lang="es-AR" sz="1000" i="1"/>
              <a:t>Cross-Connect</a:t>
            </a:r>
            <a:r>
              <a:rPr lang="es-AR" sz="1000"/>
              <a:t>) siguiendo los lineamientos del identificador de canal y trayecto virtual </a:t>
            </a:r>
            <a:r>
              <a:rPr lang="es-AR" sz="1000" b="1"/>
              <a:t>VCI-VPI </a:t>
            </a:r>
            <a:r>
              <a:rPr lang="es-AR" sz="1000"/>
              <a:t>a nivel de capa 1b. La operación de </a:t>
            </a:r>
            <a:r>
              <a:rPr lang="es-AR" sz="1000" b="1"/>
              <a:t>conmutación </a:t>
            </a:r>
            <a:r>
              <a:rPr lang="es-AR" sz="1000"/>
              <a:t>permite laselección del canal o trayecto virtual en base a las características de calidad de la señal de cada sección de la red. Una red ATM está constituida por concentradores de usuarios y nodos de conmutación ATM. Con el mismo esquema se puede decir que la </a:t>
            </a:r>
            <a:r>
              <a:rPr lang="es-AR" sz="1000" b="1"/>
              <a:t>arquitectura del nodo ATM </a:t>
            </a:r>
            <a:r>
              <a:rPr lang="es-AR" sz="1000"/>
              <a:t>contiene las siguientes partes funcionales:</a:t>
            </a:r>
          </a:p>
          <a:p>
            <a:pPr algn="just">
              <a:lnSpc>
                <a:spcPct val="80000"/>
              </a:lnSpc>
            </a:pPr>
            <a:r>
              <a:rPr lang="es-AR" sz="1000"/>
              <a:t>-Red de conmutación de acceso completo (no-bloqueante y auto enrutada).</a:t>
            </a:r>
          </a:p>
          <a:p>
            <a:pPr algn="just">
              <a:lnSpc>
                <a:spcPct val="80000"/>
              </a:lnSpc>
            </a:pPr>
            <a:r>
              <a:rPr lang="es-AR" sz="1000"/>
              <a:t>-Interconexión de los elementos del sistema.</a:t>
            </a:r>
          </a:p>
          <a:p>
            <a:pPr algn="just">
              <a:lnSpc>
                <a:spcPct val="80000"/>
              </a:lnSpc>
            </a:pPr>
            <a:r>
              <a:rPr lang="es-AR" sz="1000"/>
              <a:t>-Unidad de interfaz de línea de usuario ATM. Posibilidad de concentración flexible de tráfico.</a:t>
            </a:r>
          </a:p>
          <a:p>
            <a:pPr algn="just">
              <a:lnSpc>
                <a:spcPct val="80000"/>
              </a:lnSpc>
            </a:pPr>
            <a:r>
              <a:rPr lang="es-AR" sz="1000"/>
              <a:t>-Unidad de interfaz de acceso a ATM y la unidad de interfaz de acceso a la red SDH.</a:t>
            </a:r>
          </a:p>
          <a:p>
            <a:pPr algn="just">
              <a:lnSpc>
                <a:spcPct val="80000"/>
              </a:lnSpc>
            </a:pPr>
            <a:r>
              <a:rPr lang="es-AR" sz="1000"/>
              <a:t>-Sistema de control y procesamiento centralizado.</a:t>
            </a:r>
          </a:p>
          <a:p>
            <a:pPr algn="just">
              <a:lnSpc>
                <a:spcPct val="80000"/>
              </a:lnSpc>
            </a:pPr>
            <a:r>
              <a:rPr lang="es-AR" sz="1000"/>
              <a:t>La tecnología a ser usada en la fabricación de nodos ATM es la CMOS con longitud de canal de 1 µm en diseños custom que permiten una velocidad de 200 Mb/s. Los diseños </a:t>
            </a:r>
            <a:r>
              <a:rPr lang="es-AR" sz="1000" i="1"/>
              <a:t>semicustom </a:t>
            </a:r>
            <a:r>
              <a:rPr lang="es-AR" sz="1000"/>
              <a:t>solo permiten entre 50 y 80 Mb/s. Un circuito </a:t>
            </a:r>
            <a:r>
              <a:rPr lang="es-AR" sz="1000" i="1"/>
              <a:t>custom </a:t>
            </a:r>
            <a:r>
              <a:rPr lang="es-AR" sz="1000"/>
              <a:t>de conmutación requiere de un área de 216 mm2, consumo de 3,5 w y 770.000 transistores.</a:t>
            </a:r>
          </a:p>
          <a:p>
            <a:pPr algn="just">
              <a:lnSpc>
                <a:spcPct val="80000"/>
              </a:lnSpc>
            </a:pPr>
            <a:r>
              <a:rPr lang="es-AR" sz="1000"/>
              <a:t>Por ejemplo, el Switch ATM </a:t>
            </a:r>
            <a:r>
              <a:rPr lang="es-AR" sz="1000" i="1"/>
              <a:t>Cisco Light Stream 100 </a:t>
            </a:r>
            <a:r>
              <a:rPr lang="es-AR" sz="1000"/>
              <a:t>posee las siguientes características:</a:t>
            </a:r>
          </a:p>
          <a:p>
            <a:pPr algn="just">
              <a:lnSpc>
                <a:spcPct val="80000"/>
              </a:lnSpc>
            </a:pPr>
            <a:r>
              <a:rPr lang="es-AR" sz="1000"/>
              <a:t>-Interfaz de velocidad STM-1. Total 16 interfaces. Estructura mecánica sobre rack de 19”.</a:t>
            </a:r>
          </a:p>
          <a:p>
            <a:pPr algn="just">
              <a:lnSpc>
                <a:spcPct val="80000"/>
              </a:lnSpc>
            </a:pPr>
            <a:r>
              <a:rPr lang="es-AR" sz="1000" i="1"/>
              <a:t>-Switch Fabric </a:t>
            </a:r>
            <a:r>
              <a:rPr lang="es-AR" sz="1000"/>
              <a:t>de 2,4 Gb/s equivalente a 1000 celdas/puerta. Se refiere a la suma de velocidades de entrada-salida.</a:t>
            </a:r>
          </a:p>
          <a:p>
            <a:pPr algn="just">
              <a:lnSpc>
                <a:spcPct val="80000"/>
              </a:lnSpc>
            </a:pPr>
            <a:r>
              <a:rPr lang="es-AR" sz="1000" b="1"/>
              <a:t>RED ATM. CONCEPTOS BASICOS</a:t>
            </a:r>
          </a:p>
          <a:p>
            <a:pPr algn="just">
              <a:lnSpc>
                <a:spcPct val="80000"/>
              </a:lnSpc>
            </a:pPr>
            <a:r>
              <a:rPr lang="es-AR" sz="1000"/>
              <a:t>-Soporta tráfico de distinto tipo AAL1 a AAL5 y aplicaciones de tráfico multicast.</a:t>
            </a:r>
          </a:p>
          <a:p>
            <a:pPr algn="just">
              <a:lnSpc>
                <a:spcPct val="80000"/>
              </a:lnSpc>
            </a:pPr>
            <a:r>
              <a:rPr lang="es-AR" sz="1000"/>
              <a:t>-Soporta señalización de tipo ATM Forum UNIv3.0</a:t>
            </a:r>
          </a:p>
          <a:p>
            <a:pPr algn="just">
              <a:lnSpc>
                <a:spcPct val="80000"/>
              </a:lnSpc>
            </a:pPr>
            <a:r>
              <a:rPr lang="es-AR" sz="1000"/>
              <a:t>-Desarrolla el monitoreo remoto mediante protocolo SNMP.</a:t>
            </a:r>
          </a:p>
          <a:p>
            <a:pPr algn="just">
              <a:lnSpc>
                <a:spcPct val="80000"/>
              </a:lnSpc>
            </a:pPr>
            <a:r>
              <a:rPr lang="es-AR" sz="1000" b="1"/>
              <a:t> </a:t>
            </a:r>
            <a:endParaRPr lang="es-A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410D3-B023-4995-A889-0B95D21F7B1F}" type="slidenum">
              <a:rPr lang="es-ES_tradnl"/>
              <a:pPr/>
              <a:t>47</a:t>
            </a:fld>
            <a:endParaRPr lang="es-ES_tradnl"/>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pPr algn="just"/>
            <a:r>
              <a:rPr lang="es-AR" sz="1000" b="1"/>
              <a:t>CONTROL DE FLUJO (CARGA DEL ENLACE)</a:t>
            </a:r>
          </a:p>
          <a:p>
            <a:pPr algn="just"/>
            <a:r>
              <a:rPr lang="es-AR" sz="1000"/>
              <a:t>Un requerimiento importante es que se mantenga la transmisión en </a:t>
            </a:r>
            <a:r>
              <a:rPr lang="es-AR" sz="1000" b="1"/>
              <a:t>tiempo real </a:t>
            </a:r>
            <a:r>
              <a:rPr lang="es-AR" sz="1000"/>
              <a:t>(el </a:t>
            </a:r>
            <a:r>
              <a:rPr lang="es-AR" sz="1000" i="1"/>
              <a:t>Real Time </a:t>
            </a:r>
            <a:r>
              <a:rPr lang="es-AR" sz="1000"/>
              <a:t>es una condición necesaria para los sistemas de conmutación y en vídeo) mediante una asignación flexible de celdas. Al establecer la llamada, el usuario (mediante un procedimiento de negociación) debe indicar a la red el volumen promedio de datos y el máximo de celdas. La información puede ser de </a:t>
            </a:r>
            <a:r>
              <a:rPr lang="es-AR" sz="1000" b="1"/>
              <a:t>generación </a:t>
            </a:r>
            <a:r>
              <a:rPr lang="es-AR" sz="1000"/>
              <a:t>continua-sincrónica y por paquetes-asincrónica. En el primer caso se asignan celdas en forma periódica (con 48 Bytes de carga útil se requieren 167 celdas/seg) y en el segundo se asignan por demanda (una LAN de 10 Mb/s obtiene una carga útil de 44 Bytes netos por celda). Así por ejemplo, un canal de vídeo digitalizado puede trabajar con una velocidad ajustable de acuerdo con la complejidad de la imagen. Se trata entonces de una multiplexación de celdas asincrónica. El </a:t>
            </a:r>
            <a:r>
              <a:rPr lang="es-AR" sz="1000" b="1"/>
              <a:t>mecanismo de control de flujo </a:t>
            </a:r>
            <a:r>
              <a:rPr lang="es-AR" sz="1000"/>
              <a:t>propuesto (</a:t>
            </a:r>
            <a:r>
              <a:rPr lang="es-AR" sz="1000" i="1"/>
              <a:t>Leaky Bucket</a:t>
            </a:r>
            <a:r>
              <a:rPr lang="es-AR" sz="1000"/>
              <a:t>) es similar al usado en Frame Relay. Por ejemplo, para un determinado canal limitado físicamente a 34 Mb/s se fija el umbral promedio en 16 Mb/s (tráfico contratado). El tráfico ofrecido (34 Mb/s) se envía por paquetes; y si el buffer supera un determinado umbral promedio (25 Mb/s) el servicio ofrecido se reduce al contratado (16 Mb/s).</a:t>
            </a:r>
          </a:p>
          <a:p>
            <a:pPr algn="just"/>
            <a:r>
              <a:rPr lang="es-AR" sz="1000"/>
              <a:t>Para que no existan pérdidas de celdas debido a </a:t>
            </a:r>
            <a:r>
              <a:rPr lang="es-AR" sz="1000" b="1"/>
              <a:t>sobrecargas </a:t>
            </a:r>
            <a:r>
              <a:rPr lang="es-AR" sz="1000"/>
              <a:t>se calcula la multiplexación con una carga del 80% del valor máximo posible. La información se guarda en un buffer de forma que si se llena la memoria se pierden las últimas celdas que ingresan. La probabilidad de perder una celda debe ser baja (inferior a 10-8 para alta prioridad y 10-4 para baja prioridad). De todas maneras, existe la posibilidad de adjudicar una prioridad a cierto tipo de celdas mediante el bit </a:t>
            </a:r>
            <a:r>
              <a:rPr lang="es-AR" sz="1000" b="1"/>
              <a:t>CLP</a:t>
            </a:r>
            <a:r>
              <a:rPr lang="es-AR" sz="1000"/>
              <a:t>.  El CLP indica que conexión es más sensible a la pérdida de celdas. En condiciones de congestión serán descartadas  aquellas celdas con baja prioridad. Entonces, en una conexión de vídeo con tasa de bit variable son de baja prioridad aquellas celdas con información adicional a la imagen básica.</a:t>
            </a:r>
          </a:p>
          <a:p>
            <a:endParaRPr lang="es-A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7A04D-7F9A-45E8-BAB8-5FE75AF31A6D}" type="slidenum">
              <a:rPr lang="es-ES_tradnl"/>
              <a:pPr/>
              <a:t>48</a:t>
            </a:fld>
            <a:endParaRPr lang="es-ES_tradnl"/>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a:xfrm>
            <a:off x="620713" y="4343400"/>
            <a:ext cx="5761037" cy="4114800"/>
          </a:xfrm>
        </p:spPr>
        <p:txBody>
          <a:bodyPr/>
          <a:lstStyle/>
          <a:p>
            <a:pPr algn="just">
              <a:lnSpc>
                <a:spcPct val="90000"/>
              </a:lnSpc>
            </a:pPr>
            <a:r>
              <a:rPr lang="es-AR" sz="1000">
                <a:latin typeface="Arial" charset="0"/>
              </a:rPr>
              <a:t>Las Conexiones lógicas ATM se denominan conexiones de canal virtual (VCC) . Una VCC es similar a un circuito virtual X25 y constituye una entidad básica de conexión en la red.</a:t>
            </a:r>
            <a:r>
              <a:rPr lang="es-ES" sz="1000">
                <a:latin typeface="Arial" charset="0"/>
              </a:rPr>
              <a:t> Una VCC se establece a través de la red </a:t>
            </a:r>
            <a:r>
              <a:rPr lang="es-AR" sz="1000">
                <a:latin typeface="Arial" charset="0"/>
              </a:rPr>
              <a:t>entre 2 usuarios finales intercambiándose sobre la conexión celdas de tamaño fijo en un flujo full-duplex de velocidad variable.</a:t>
            </a:r>
            <a:endParaRPr lang="es-ES" sz="1000">
              <a:latin typeface="Arial" charset="0"/>
            </a:endParaRPr>
          </a:p>
          <a:p>
            <a:pPr algn="just">
              <a:lnSpc>
                <a:spcPct val="90000"/>
              </a:lnSpc>
            </a:pPr>
            <a:r>
              <a:rPr lang="es-ES" sz="1000">
                <a:latin typeface="Arial" charset="0"/>
              </a:rPr>
              <a:t>Las VCC se utilizan para intercambios usuario-red (Señalización de Control) y red-red (Gestión de Red y Encaminamiento).</a:t>
            </a:r>
          </a:p>
          <a:p>
            <a:pPr algn="just">
              <a:lnSpc>
                <a:spcPct val="90000"/>
              </a:lnSpc>
            </a:pPr>
            <a:r>
              <a:rPr lang="es-ES" sz="1000">
                <a:latin typeface="Arial" charset="0"/>
              </a:rPr>
              <a:t>En ATM se ha introducido una segunda subcapa de procesamiento para abordar el concepto de camino virtual. Una conexión de camino virtual (VPC ) es un haz de VCC con los mismos extremos, de manera que las celdas transmitidas a través de todas las VCC de una misma VPC se conmutan conjuntamente.</a:t>
            </a:r>
          </a:p>
          <a:p>
            <a:pPr algn="just">
              <a:lnSpc>
                <a:spcPct val="90000"/>
              </a:lnSpc>
            </a:pPr>
            <a:r>
              <a:rPr lang="es-ES" sz="1000">
                <a:latin typeface="Arial" charset="0"/>
              </a:rPr>
              <a:t>El Concepto de Camino Virtual se desarrollo en respuesta a una tendencia de redes de alta velocidad en la que el costo del control esta alcanzando una proporción cada vez mayor del costo total de la red. Las acciones de control de la red se pueden aplicar a un reducido numero de grupos en lugar de un numero de conexiones individuales elevado.</a:t>
            </a:r>
          </a:p>
          <a:p>
            <a:pPr algn="just">
              <a:lnSpc>
                <a:spcPct val="90000"/>
              </a:lnSpc>
            </a:pPr>
            <a:r>
              <a:rPr lang="es-ES" sz="1000">
                <a:latin typeface="Arial" charset="0"/>
              </a:rPr>
              <a:t>Ventajas : </a:t>
            </a:r>
          </a:p>
          <a:p>
            <a:pPr algn="just">
              <a:lnSpc>
                <a:spcPct val="90000"/>
              </a:lnSpc>
            </a:pPr>
            <a:r>
              <a:rPr lang="es-ES" sz="1000" b="1">
                <a:latin typeface="Arial" charset="0"/>
              </a:rPr>
              <a:t>Arquitectura de Red Simplificada:</a:t>
            </a:r>
            <a:r>
              <a:rPr lang="es-ES" sz="1000">
                <a:latin typeface="Arial" charset="0"/>
              </a:rPr>
              <a:t> Las funciones de transporte de Red se separan en dos grupos, Conexión individual-Canal Virtual y Grupo de Conexiones lógicas – Camino Virtual</a:t>
            </a:r>
          </a:p>
          <a:p>
            <a:pPr algn="just">
              <a:lnSpc>
                <a:spcPct val="90000"/>
              </a:lnSpc>
            </a:pPr>
            <a:r>
              <a:rPr lang="es-ES" sz="1000" b="1">
                <a:latin typeface="Arial" charset="0"/>
              </a:rPr>
              <a:t>Incremento de Eficacia y Fiabilidad :</a:t>
            </a:r>
            <a:r>
              <a:rPr lang="es-ES" sz="1000">
                <a:latin typeface="Arial" charset="0"/>
              </a:rPr>
              <a:t> La red maneja entidades totales menores</a:t>
            </a:r>
          </a:p>
          <a:p>
            <a:pPr algn="just">
              <a:lnSpc>
                <a:spcPct val="90000"/>
              </a:lnSpc>
            </a:pPr>
            <a:r>
              <a:rPr lang="es-ES" sz="1000" b="1">
                <a:latin typeface="Arial" charset="0"/>
              </a:rPr>
              <a:t>Reducción de Procesamiento y tiempo de conexión pequeño.</a:t>
            </a:r>
            <a:r>
              <a:rPr lang="es-ES" sz="1000">
                <a:latin typeface="Arial" charset="0"/>
              </a:rPr>
              <a:t> Gran parte del trabajo se realiza cuando se establece el circuito virtual, de modo que la reserva de capacidad en el camino virtual antes de la llegada de nuevas llamadas permite establecer nuevos canales virtuales mediante la ejecución de funciones sencillas en la extremos del camino virtual.</a:t>
            </a:r>
          </a:p>
          <a:p>
            <a:pPr algn="just">
              <a:lnSpc>
                <a:spcPct val="90000"/>
              </a:lnSpc>
            </a:pPr>
            <a:r>
              <a:rPr lang="es-ES" sz="1000" b="1">
                <a:latin typeface="Arial" charset="0"/>
              </a:rPr>
              <a:t>Servicios de Red Mejorados :</a:t>
            </a:r>
            <a:r>
              <a:rPr lang="es-ES" sz="1000">
                <a:latin typeface="Arial" charset="0"/>
              </a:rPr>
              <a:t> Se pueden establecer grupos de usuarios fijos o redes fijas de haces de canales virtuales.    </a:t>
            </a:r>
            <a:endParaRPr lang="es-AR" sz="1000" b="1">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44937-335D-45CB-8AED-A53F36DDBEF7}" type="slidenum">
              <a:rPr lang="es-ES_tradnl"/>
              <a:pPr/>
              <a:t>49</a:t>
            </a:fld>
            <a:endParaRPr lang="es-ES_tradnl"/>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E8C24-4AB9-47B1-9DCA-C744DE61AE72}" type="slidenum">
              <a:rPr lang="es-ES_tradnl"/>
              <a:pPr/>
              <a:t>36</a:t>
            </a:fld>
            <a:endParaRPr lang="es-ES_tradnl"/>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r>
              <a:rPr lang="es-MX"/>
              <a:t>Imp : Procesadores Interfaz de Mansajes ( Minicomputadores)</a:t>
            </a:r>
          </a:p>
          <a:p>
            <a:r>
              <a:rPr lang="es-MX"/>
              <a:t>Tip : Procesador Interfaz de terminal</a:t>
            </a:r>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31730-1495-4C7B-90C8-70A1FEB4E541}" type="slidenum">
              <a:rPr lang="es-ES_tradnl"/>
              <a:pPr/>
              <a:t>39</a:t>
            </a:fld>
            <a:endParaRPr lang="es-ES_tradnl"/>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31730-1495-4C7B-90C8-70A1FEB4E541}" type="slidenum">
              <a:rPr lang="es-ES_tradnl"/>
              <a:pPr/>
              <a:t>40</a:t>
            </a:fld>
            <a:endParaRPr lang="es-ES_tradnl"/>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1D95A3-EC29-4B37-B8DC-CFD8A866C541}" type="slidenum">
              <a:rPr lang="es-ES_tradnl"/>
              <a:pPr/>
              <a:t>41</a:t>
            </a:fld>
            <a:endParaRPr lang="es-ES_tradnl"/>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455B3-3A2E-43D3-9269-BC83A58C1503}" type="slidenum">
              <a:rPr lang="es-ES_tradnl"/>
              <a:pPr/>
              <a:t>42</a:t>
            </a:fld>
            <a:endParaRPr lang="es-ES_tradnl"/>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95C7F-68BB-4E5A-BC59-2F5048CE2CAA}" type="slidenum">
              <a:rPr lang="es-ES_tradnl"/>
              <a:pPr/>
              <a:t>43</a:t>
            </a:fld>
            <a:endParaRPr lang="es-ES_tradnl"/>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pPr algn="just"/>
            <a:r>
              <a:rPr lang="es-AR" sz="1000" b="1"/>
              <a:t>CARACTERISTICAS. </a:t>
            </a:r>
            <a:r>
              <a:rPr lang="es-AR" sz="1000"/>
              <a:t>El concepto ATM se caracteriza por las siguientes particularidades:</a:t>
            </a:r>
          </a:p>
          <a:p>
            <a:pPr algn="just"/>
            <a:r>
              <a:rPr lang="es-AR" sz="1000"/>
              <a:t>-Reúne los conceptos de </a:t>
            </a:r>
            <a:r>
              <a:rPr lang="es-AR" sz="1000" b="1"/>
              <a:t>conmutación de circuitos y de paquetes</a:t>
            </a:r>
            <a:r>
              <a:rPr lang="es-AR" sz="1000"/>
              <a:t>. Permite absorber todas las redes existentes con tendencia a una red global y única. El concepto de modo de transferencia surge con la conmutación de paquetes en telegrafía y de circuitos en telefonía. El Modo de transferencia involucra aspectos relacionados con la transmisión, multiplexación y conmutación. La palabra Asincrónico se refiere a la discontinuidad entre celdas del mismo usuario; desde</a:t>
            </a:r>
          </a:p>
          <a:p>
            <a:pPr algn="just"/>
            <a:r>
              <a:rPr lang="es-AR" sz="1000"/>
              <a:t>el punto de vista de la transmisión en capa 1 es una red sincrónica soportada por la red SDH.</a:t>
            </a:r>
          </a:p>
          <a:p>
            <a:pPr algn="just"/>
            <a:r>
              <a:rPr lang="es-AR" sz="1000"/>
              <a:t>-Elimina las jerarquías de multiplexación y dispone de dos jerarquías de red: </a:t>
            </a:r>
            <a:r>
              <a:rPr lang="es-AR" sz="1000" b="1"/>
              <a:t>trayecto virtual VP y canal virtual VC</a:t>
            </a:r>
            <a:r>
              <a:rPr lang="es-AR" sz="1000"/>
              <a:t>. Se trata de celdas de longitud fija de 53 Bytes. Es un servicio orientado con-conexión donde los identificadores VPI/VCI se  asemejan al canal lógico LC/LCG de la capa 3 en X.25 y DLCI en la capa 2 de Frame Relay.</a:t>
            </a:r>
          </a:p>
          <a:p>
            <a:pPr algn="just"/>
            <a:r>
              <a:rPr lang="es-AR" sz="1000"/>
              <a:t>-Permite una </a:t>
            </a:r>
            <a:r>
              <a:rPr lang="es-AR" sz="1000" b="1"/>
              <a:t>flexibilidad </a:t>
            </a:r>
            <a:r>
              <a:rPr lang="es-AR" sz="1000"/>
              <a:t>completa para servicios aún desconocidos en la actualidad y el transporte promiscuo de todas las velocidades hasta 150 Mb/s. Los posibles servicios conocidos para la B-ISDN son: imágenes en movimiento (videoconferencia, videoteléfono); sonido radiofónico; datos de alta velocidad (transferencia de ficheros, documentos, telefax); servicio de correo de imagen o documentos; servicios de consulta (videotex); servicios de distribución (vídeo,&lt;texto).</a:t>
            </a:r>
          </a:p>
          <a:p>
            <a:pPr algn="just"/>
            <a:r>
              <a:rPr lang="es-AR" sz="100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3CAEB-2FCA-4CDE-AEE3-ED1ABB8BF149}" type="slidenum">
              <a:rPr lang="es-ES_tradnl"/>
              <a:pPr/>
              <a:t>44</a:t>
            </a:fld>
            <a:endParaRPr lang="es-ES_tradnl"/>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pPr algn="just"/>
            <a:r>
              <a:rPr lang="es-AR"/>
              <a:t>Los canales en la ATM son multiplexados en forma determinista (acceso sincrónico) o estadística (señales asincrónicas).</a:t>
            </a:r>
          </a:p>
          <a:p>
            <a:pPr algn="just"/>
            <a:r>
              <a:rPr lang="es-AR"/>
              <a:t>En el primer caso se asegura la accesibilidad completa y se elimina la congestión (AAL1 en la capa 2). ATM incumbe los niveles bajos del modelo de 7 capas y por ello se aplica para el operador de la red y no para el usuario. Sin embargo, la primer aplicación de ATM es como red </a:t>
            </a:r>
            <a:r>
              <a:rPr lang="es-AR" b="1"/>
              <a:t>LAN de tercera generación </a:t>
            </a:r>
            <a:r>
              <a:rPr lang="es-AR"/>
              <a:t>en redes corporativas. Se piensa que la evolución de X.25 hacia Frame Relay puede derivar directamente a ATM.</a:t>
            </a:r>
          </a:p>
          <a:p>
            <a:pPr algn="just"/>
            <a:r>
              <a:rPr lang="es-AR"/>
              <a:t>-ATM es una red orientada con-conexión, con transferencia de celdas. El tamaño fijo permite una conmutación basada en el hardware. De esta forma, los actuales centros de conmutación que trabajan con 8 bits en paralelo pasan a ser de 1 celda. Las señalizaciones utilizadas para sistemas ISDN de banda angosta (SS7 y DSS1) son inadecuadas para banda ancha ATM. El ITU-T (</a:t>
            </a:r>
            <a:r>
              <a:rPr lang="es-AR" b="1"/>
              <a:t>SG XI</a:t>
            </a:r>
            <a:r>
              <a:rPr lang="es-AR"/>
              <a:t>, responsable del SS7) está desarrollando el </a:t>
            </a:r>
            <a:r>
              <a:rPr lang="es-AR" b="1"/>
              <a:t>BAP </a:t>
            </a:r>
            <a:r>
              <a:rPr lang="es-AR"/>
              <a:t>(</a:t>
            </a:r>
            <a:r>
              <a:rPr lang="es-AR" i="1"/>
              <a:t>Broadband Application Part</a:t>
            </a:r>
            <a:r>
              <a:rPr lang="es-AR"/>
              <a:t>). En el </a:t>
            </a:r>
            <a:r>
              <a:rPr lang="es-AR" i="1"/>
              <a:t>Release 1 </a:t>
            </a:r>
            <a:r>
              <a:rPr lang="es-AR"/>
              <a:t>se extiende DSS2 y ISUP para ATM (B-ISUP) y en el </a:t>
            </a:r>
            <a:r>
              <a:rPr lang="es-AR" i="1"/>
              <a:t>Release </a:t>
            </a:r>
            <a:r>
              <a:rPr lang="es-AR"/>
              <a:t>2 se usará el BAP.</a:t>
            </a:r>
          </a:p>
          <a:p>
            <a:pPr algn="just"/>
            <a:r>
              <a:rPr lang="es-AR"/>
              <a:t>-La desventaja de ATM a fines de la década de los 90 es la siguiente. El alto costo de los nodos frente a SDH hace que se aplicable solo si se requiere una gestión eficiente del ancho de banda. Los sistemas SDH de alta velocidad por fibras ópticas disminuyen la necesidad de administrar el ancho de banda.</a:t>
            </a:r>
          </a:p>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fld id="{6AD59266-02C6-4AB7-B89D-D774EEF095E8}" type="datetime1">
              <a:rPr lang="en-US"/>
              <a:pPr/>
              <a:t>5/27/2021</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41C6FF9-3976-4992-A2F9-B511C329AD03}"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4FD74902-0A2C-4BFA-BD07-F673FAF99535}" type="datetime1">
              <a:rPr lang="en-US"/>
              <a:pPr/>
              <a:t>5/27/2021</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B913146E-7437-4454-978D-8D3E646064E6}"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AA8E5B66-A018-4259-9917-65A7DACF0A64}" type="datetime1">
              <a:rPr lang="en-US"/>
              <a:pPr/>
              <a:t>5/27/2021</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83EE5A15-FAA8-4F2B-B4CA-FA4048B67FAC}"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819079DB-2F70-4F16-93CD-6C6002A5094B}" type="datetime1">
              <a:rPr lang="en-US"/>
              <a:pPr/>
              <a:t>5/27/2021</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E563EFD-D5A2-4BCD-B6AC-83494DAD99AD}"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21185B3-986A-43E9-87F8-659B63565F83}" type="datetime1">
              <a:rPr lang="en-US"/>
              <a:pPr/>
              <a:t>5/27/2021</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C61AFD83-0FFB-4437-A1A2-1987359A3E97}"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3BD02C29-0AB1-4B47-A328-780D3B6A3B20}" type="datetime1">
              <a:rPr lang="en-US"/>
              <a:pPr/>
              <a:t>5/27/2021</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BFAF8022-1AD4-4C58-BED9-900A6A8B6F00}"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B3F1ABE7-BA29-4953-BFE5-EBF9B733AE04}" type="datetime1">
              <a:rPr lang="en-US"/>
              <a:pPr/>
              <a:t>5/27/2021</a:t>
            </a:fld>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A064E37E-33BF-4E74-B39C-3BCD27A861E1}"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F4E3F1E3-10F2-4FC2-8D3A-67D9F3809432}" type="datetime1">
              <a:rPr lang="en-US"/>
              <a:pPr/>
              <a:t>5/27/2021</a:t>
            </a:fld>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2134AA6C-8690-450E-89E3-EA2680504013}"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9A94218A-35A2-4E69-9891-D695B264439E}" type="datetime1">
              <a:rPr lang="en-US"/>
              <a:pPr/>
              <a:t>5/27/2021</a:t>
            </a:fld>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3B014C2D-091A-43BF-8940-2E5C7FC5EFCB}"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0EAC1A43-1BD4-4AB5-AA2D-08F2AB6FBF22}" type="datetime1">
              <a:rPr lang="en-US"/>
              <a:pPr/>
              <a:t>5/27/2021</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46F1A722-7E9D-4813-9E58-C9BC8B8F3043}"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45C7BC7F-7903-42FB-857D-E78C1E0908CE}" type="datetime1">
              <a:rPr lang="en-US"/>
              <a:pPr/>
              <a:t>5/27/2021</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6E6B79F1-087B-4094-ABB7-A45D1F647786}"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amma/>
                <a:shade val="46275"/>
                <a:invGamma/>
              </a:srgbClr>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texto</a:t>
            </a:r>
            <a:r>
              <a:rPr lang="en-US" dirty="0"/>
              <a:t> del </a:t>
            </a:r>
            <a:r>
              <a:rPr lang="en-US" dirty="0" err="1"/>
              <a:t>patrón</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en-US" dirty="0" err="1"/>
              <a:t>Quinto</a:t>
            </a:r>
            <a:r>
              <a:rPr lang="en-US" dirty="0"/>
              <a:t> </a:t>
            </a:r>
            <a:r>
              <a:rPr lang="en-US" dirty="0" err="1"/>
              <a:t>nivel</a:t>
            </a:r>
            <a:endParaRPr 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fld id="{DA03FA2F-9182-4211-84A2-B55675FD6641}" type="datetime1">
              <a:rPr lang="en-US"/>
              <a:pPr/>
              <a:t>5/27/2021</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68F075BD-3DA5-406B-8B38-4D0973DA6C10}" type="slidenum">
              <a:rPr lang="en-US"/>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55576" y="1052736"/>
            <a:ext cx="8064011" cy="1728192"/>
          </a:xfrm>
          <a:prstGeom prst="rect">
            <a:avLst/>
          </a:prstGeom>
          <a:solidFill>
            <a:schemeClr val="accent2">
              <a:lumMod val="20000"/>
              <a:lumOff val="80000"/>
            </a:schemeClr>
          </a:solidFill>
          <a:ln w="76200" cap="flat" algn="ctr">
            <a:solidFill>
              <a:schemeClr val="accent2">
                <a:lumMod val="75000"/>
              </a:schemeClr>
            </a:solidFill>
            <a:miter lim="800000"/>
            <a:headEnd/>
            <a:tailEnd/>
          </a:ln>
          <a:effectLst/>
        </p:spPr>
        <p:txBody>
          <a:bodyPr vert="horz" wrap="square" lIns="91440" tIns="45720" rIns="91440" bIns="45720" numCol="1" anchor="t" anchorCtr="0" compatLnSpc="1">
            <a:prstTxWarp prst="textNoShape">
              <a:avLst/>
            </a:prstTxWarp>
          </a:bodyPr>
          <a:lstStyle/>
          <a:p>
            <a:pPr lvl="0" algn="ctr" eaLnBrk="1" hangingPunct="1">
              <a:lnSpc>
                <a:spcPct val="85000"/>
              </a:lnSpc>
              <a:spcBef>
                <a:spcPct val="20000"/>
              </a:spcBef>
              <a:defRPr/>
            </a:pPr>
            <a:r>
              <a:rPr lang="es-AR" sz="4800" b="1" i="1" u="sng" dirty="0">
                <a:solidFill>
                  <a:srgbClr val="333399"/>
                </a:solidFill>
              </a:rPr>
              <a:t>Tecnología de Redes 2634</a:t>
            </a:r>
            <a:br>
              <a:rPr lang="es-AR" sz="4800" b="1" i="1" u="sng" dirty="0">
                <a:solidFill>
                  <a:srgbClr val="333399"/>
                </a:solidFill>
              </a:rPr>
            </a:br>
            <a:r>
              <a:rPr lang="es-AR" sz="4000" b="1" i="1" u="sng" dirty="0">
                <a:solidFill>
                  <a:srgbClr val="333399"/>
                </a:solidFill>
              </a:rPr>
              <a:t>Introducción a las Comunicaciones 3007</a:t>
            </a:r>
            <a:endParaRPr kumimoji="0" lang="es-AR" sz="4000" b="1" i="1" u="sng" strike="noStrike" kern="0" cap="none" spc="0" normalizeH="0" baseline="0" noProof="0" dirty="0">
              <a:ln>
                <a:noFill/>
              </a:ln>
              <a:solidFill>
                <a:srgbClr val="333399"/>
              </a:solidFill>
              <a:effectLst/>
              <a:uLnTx/>
              <a:uFillTx/>
              <a:latin typeface="Arial" charset="0"/>
              <a:ea typeface="+mj-ea"/>
              <a:cs typeface="+mj-cs"/>
            </a:endParaRPr>
          </a:p>
        </p:txBody>
      </p:sp>
      <p:sp>
        <p:nvSpPr>
          <p:cNvPr id="6" name="Rectangle 2"/>
          <p:cNvSpPr txBox="1">
            <a:spLocks noChangeArrowheads="1"/>
          </p:cNvSpPr>
          <p:nvPr/>
        </p:nvSpPr>
        <p:spPr>
          <a:xfrm>
            <a:off x="1331640" y="3429000"/>
            <a:ext cx="6913562" cy="2232248"/>
          </a:xfrm>
          <a:prstGeom prst="rect">
            <a:avLst/>
          </a:prstGeom>
          <a:solidFill>
            <a:schemeClr val="accent2">
              <a:lumMod val="20000"/>
              <a:lumOff val="80000"/>
            </a:schemeClr>
          </a:solidFill>
          <a:ln w="76200">
            <a:solidFill>
              <a:schemeClr val="accent2">
                <a:lumMod val="75000"/>
              </a:schemeClr>
            </a:solidFill>
          </a:ln>
        </p:spPr>
        <p:txBody>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s-ES_tradnl" sz="4000" b="1" i="1" u="none" strike="noStrike" kern="0" cap="none" spc="0" normalizeH="0" baseline="0" noProof="0" dirty="0">
                <a:ln>
                  <a:noFill/>
                </a:ln>
                <a:solidFill>
                  <a:schemeClr val="accent2"/>
                </a:solidFill>
                <a:effectLst>
                  <a:outerShdw blurRad="38100" dist="38100" dir="2700000" algn="tl">
                    <a:srgbClr val="000000"/>
                  </a:outerShdw>
                </a:effectLst>
                <a:uLnTx/>
                <a:uFillTx/>
                <a:latin typeface="Arial" charset="0"/>
                <a:ea typeface="+mn-ea"/>
                <a:cs typeface="+mn-cs"/>
              </a:rPr>
              <a:t>Tecnologías WAN N</a:t>
            </a:r>
            <a:r>
              <a:rPr kumimoji="0" lang="es-ES" sz="4000" b="1" i="1" u="none" strike="noStrike" kern="0" cap="none" spc="0" normalizeH="0" baseline="0" noProof="0" dirty="0">
                <a:ln>
                  <a:noFill/>
                </a:ln>
                <a:solidFill>
                  <a:schemeClr val="accent2"/>
                </a:solidFill>
                <a:effectLst>
                  <a:outerShdw blurRad="38100" dist="38100" dir="2700000" algn="tl">
                    <a:srgbClr val="000000"/>
                  </a:outerShdw>
                </a:effectLst>
                <a:uLnTx/>
                <a:uFillTx/>
                <a:latin typeface="Arial" charset="0"/>
                <a:ea typeface="+mn-ea"/>
                <a:cs typeface="+mn-cs"/>
              </a:rPr>
              <a:t>º 1</a:t>
            </a:r>
            <a:r>
              <a:rPr kumimoji="0" lang="es-AR" sz="5400" b="1" i="1" u="sng" strike="noStrike" kern="0" cap="none" spc="0" normalizeH="0" baseline="0" noProof="0" dirty="0">
                <a:ln>
                  <a:noFill/>
                </a:ln>
                <a:solidFill>
                  <a:srgbClr val="333399"/>
                </a:solidFill>
                <a:effectLst/>
                <a:uLnTx/>
                <a:uFillTx/>
                <a:latin typeface="Arial" charset="0"/>
                <a:ea typeface="+mn-ea"/>
                <a:cs typeface="+mn-cs"/>
              </a:rPr>
              <a:t> </a:t>
            </a:r>
          </a:p>
          <a:p>
            <a:pPr marL="342900" marR="0" lvl="0" indent="-342900" algn="ctr" defTabSz="914400" rtl="0" eaLnBrk="0" fontAlgn="base" latinLnBrk="0" hangingPunct="0">
              <a:lnSpc>
                <a:spcPct val="100000"/>
              </a:lnSpc>
              <a:spcBef>
                <a:spcPct val="20000"/>
              </a:spcBef>
              <a:spcAft>
                <a:spcPct val="0"/>
              </a:spcAft>
              <a:buClrTx/>
              <a:buSzTx/>
              <a:tabLst/>
              <a:defRPr/>
            </a:pPr>
            <a:r>
              <a:rPr kumimoji="0" lang="es-AR" sz="5400" b="1" i="1" u="sng" strike="noStrike" kern="0" cap="none" spc="0" normalizeH="0" baseline="0" noProof="0" dirty="0">
                <a:ln>
                  <a:noFill/>
                </a:ln>
                <a:solidFill>
                  <a:srgbClr val="333399"/>
                </a:solidFill>
                <a:effectLst/>
                <a:uLnTx/>
                <a:uFillTx/>
                <a:latin typeface="Arial" charset="0"/>
                <a:ea typeface="+mn-ea"/>
                <a:cs typeface="+mn-cs"/>
              </a:rPr>
              <a:t>2021</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 calcmode="lin" valueType="num">
                                      <p:cBhvr>
                                        <p:cTn id="13" dur="800" fill="hold"/>
                                        <p:tgtEl>
                                          <p:spTgt spid="6"/>
                                        </p:tgtEl>
                                        <p:attrNameLst>
                                          <p:attrName>ppt_w</p:attrName>
                                        </p:attrNameLst>
                                      </p:cBhvr>
                                      <p:tavLst>
                                        <p:tav tm="0">
                                          <p:val>
                                            <p:fltVal val="0"/>
                                          </p:val>
                                        </p:tav>
                                        <p:tav tm="100000">
                                          <p:val>
                                            <p:strVal val="#ppt_w"/>
                                          </p:val>
                                        </p:tav>
                                      </p:tavLst>
                                    </p:anim>
                                    <p:anim calcmode="lin" valueType="num">
                                      <p:cBhvr>
                                        <p:cTn id="14" dur="800" fill="hold"/>
                                        <p:tgtEl>
                                          <p:spTgt spid="6"/>
                                        </p:tgtEl>
                                        <p:attrNameLst>
                                          <p:attrName>ppt_h</p:attrName>
                                        </p:attrNameLst>
                                      </p:cBhvr>
                                      <p:tavLst>
                                        <p:tav tm="0">
                                          <p:val>
                                            <p:fltVal val="0"/>
                                          </p:val>
                                        </p:tav>
                                        <p:tav tm="100000">
                                          <p:val>
                                            <p:strVal val="#ppt_h"/>
                                          </p:val>
                                        </p:tav>
                                      </p:tavLst>
                                    </p:anim>
                                    <p:anim calcmode="lin" valueType="num">
                                      <p:cBhvr>
                                        <p:cTn id="15" dur="800" fill="hold"/>
                                        <p:tgtEl>
                                          <p:spTgt spid="6"/>
                                        </p:tgtEl>
                                        <p:attrNameLst>
                                          <p:attrName>style.rotation</p:attrName>
                                        </p:attrNameLst>
                                      </p:cBhvr>
                                      <p:tavLst>
                                        <p:tav tm="0">
                                          <p:val>
                                            <p:fltVal val="90"/>
                                          </p:val>
                                        </p:tav>
                                        <p:tav tm="100000">
                                          <p:val>
                                            <p:fltVal val="0"/>
                                          </p:val>
                                        </p:tav>
                                      </p:tavLst>
                                    </p:anim>
                                    <p:animEffect transition="in" filter="fade">
                                      <p:cBhvr>
                                        <p:cTn id="16" dur="8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EA70BAB-5918-452D-9B5E-514F66BA163C}" type="slidenum">
              <a:rPr lang="en-US"/>
              <a:pPr/>
              <a:t>10</a:t>
            </a:fld>
            <a:endParaRPr lang="en-US"/>
          </a:p>
        </p:txBody>
      </p:sp>
      <p:sp>
        <p:nvSpPr>
          <p:cNvPr id="372738"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- 1990 </a:t>
            </a:r>
            <a:endParaRPr lang="es-ES_tradnl" sz="2800" i="1">
              <a:solidFill>
                <a:schemeClr val="accent6"/>
              </a:solidFill>
              <a:effectLst>
                <a:outerShdw blurRad="38100" dist="38100" dir="2700000" algn="tl">
                  <a:srgbClr val="000000"/>
                </a:outerShdw>
              </a:effectLst>
              <a:latin typeface="Arial" charset="0"/>
            </a:endParaRPr>
          </a:p>
        </p:txBody>
      </p:sp>
      <p:pic>
        <p:nvPicPr>
          <p:cNvPr id="372740" name="Picture 4" descr="Papel seda azul"/>
          <p:cNvPicPr>
            <a:picLocks noChangeAspect="1" noChangeArrowheads="1"/>
          </p:cNvPicPr>
          <p:nvPr/>
        </p:nvPicPr>
        <p:blipFill>
          <a:blip r:embed="rId2" cstate="print"/>
          <a:srcRect/>
          <a:stretch>
            <a:fillRect/>
          </a:stretch>
        </p:blipFill>
        <p:spPr bwMode="auto">
          <a:xfrm>
            <a:off x="395288" y="1773238"/>
            <a:ext cx="8353425" cy="4806950"/>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9FEBBEB-963F-4775-A899-374009520280}" type="slidenum">
              <a:rPr lang="en-US"/>
              <a:pPr/>
              <a:t>11</a:t>
            </a:fld>
            <a:endParaRPr lang="en-US"/>
          </a:p>
        </p:txBody>
      </p:sp>
      <p:sp>
        <p:nvSpPr>
          <p:cNvPr id="373762"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- 1995 </a:t>
            </a:r>
            <a:endParaRPr lang="es-ES_tradnl" sz="2800" i="1">
              <a:solidFill>
                <a:schemeClr val="accent6"/>
              </a:solidFill>
              <a:effectLst>
                <a:outerShdw blurRad="38100" dist="38100" dir="2700000" algn="tl">
                  <a:srgbClr val="000000"/>
                </a:outerShdw>
              </a:effectLst>
              <a:latin typeface="Arial" charset="0"/>
            </a:endParaRPr>
          </a:p>
        </p:txBody>
      </p:sp>
      <p:pic>
        <p:nvPicPr>
          <p:cNvPr id="373764" name="Picture 4" descr="Papel seda azul"/>
          <p:cNvPicPr>
            <a:picLocks noChangeAspect="1" noChangeArrowheads="1"/>
          </p:cNvPicPr>
          <p:nvPr/>
        </p:nvPicPr>
        <p:blipFill>
          <a:blip r:embed="rId2" cstate="print"/>
          <a:srcRect/>
          <a:stretch>
            <a:fillRect/>
          </a:stretch>
        </p:blipFill>
        <p:spPr bwMode="auto">
          <a:xfrm>
            <a:off x="250825" y="1628775"/>
            <a:ext cx="8642350" cy="4895850"/>
          </a:xfrm>
          <a:prstGeom prst="rect">
            <a:avLst/>
          </a:prstGeom>
          <a:blipFill dpi="0" rotWithShape="0">
            <a:blip r:embed="rId3" cstate="print"/>
            <a:srcRect/>
            <a:tile tx="0" ty="0" sx="100000" sy="100000" flip="none" algn="tl"/>
          </a:blipFill>
          <a:ln w="76200" algn="ctr">
            <a:solidFill>
              <a:schemeClr val="accent2">
                <a:lumMod val="75000"/>
              </a:schemeClr>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3D65E24-1A58-4AC3-A420-60CA66A2F7F9}" type="slidenum">
              <a:rPr lang="en-US"/>
              <a:pPr/>
              <a:t>12</a:t>
            </a:fld>
            <a:endParaRPr lang="en-US"/>
          </a:p>
        </p:txBody>
      </p:sp>
      <p:sp>
        <p:nvSpPr>
          <p:cNvPr id="374786"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rgbClr val="0000FF"/>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- 2000 </a:t>
            </a:r>
            <a:endParaRPr lang="es-ES_tradnl" sz="2800" i="1">
              <a:solidFill>
                <a:schemeClr val="accent6"/>
              </a:solidFill>
              <a:effectLst>
                <a:outerShdw blurRad="38100" dist="38100" dir="2700000" algn="tl">
                  <a:srgbClr val="000000"/>
                </a:outerShdw>
              </a:effectLst>
              <a:latin typeface="Arial" charset="0"/>
            </a:endParaRPr>
          </a:p>
        </p:txBody>
      </p:sp>
      <p:pic>
        <p:nvPicPr>
          <p:cNvPr id="374788" name="Picture 4" descr="Papel seda azul"/>
          <p:cNvPicPr>
            <a:picLocks noChangeAspect="1" noChangeArrowheads="1"/>
          </p:cNvPicPr>
          <p:nvPr/>
        </p:nvPicPr>
        <p:blipFill>
          <a:blip r:embed="rId2" cstate="print"/>
          <a:srcRect/>
          <a:stretch>
            <a:fillRect/>
          </a:stretch>
        </p:blipFill>
        <p:spPr bwMode="auto">
          <a:xfrm>
            <a:off x="323850" y="1773238"/>
            <a:ext cx="8496300" cy="465137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EE701E3-2DE5-4433-BA58-C889BAC97915}" type="slidenum">
              <a:rPr lang="en-US"/>
              <a:pPr/>
              <a:t>13</a:t>
            </a:fld>
            <a:endParaRPr lang="en-US"/>
          </a:p>
        </p:txBody>
      </p:sp>
      <p:sp>
        <p:nvSpPr>
          <p:cNvPr id="375810"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- 2005 </a:t>
            </a:r>
            <a:endParaRPr lang="es-ES_tradnl" sz="2800" i="1">
              <a:solidFill>
                <a:schemeClr val="accent6"/>
              </a:solidFill>
              <a:effectLst>
                <a:outerShdw blurRad="38100" dist="38100" dir="2700000" algn="tl">
                  <a:srgbClr val="000000"/>
                </a:outerShdw>
              </a:effectLst>
              <a:latin typeface="Arial" charset="0"/>
            </a:endParaRPr>
          </a:p>
        </p:txBody>
      </p:sp>
      <p:pic>
        <p:nvPicPr>
          <p:cNvPr id="375812" name="Picture 4" descr="Papel seda azul"/>
          <p:cNvPicPr>
            <a:picLocks noChangeAspect="1" noChangeArrowheads="1"/>
          </p:cNvPicPr>
          <p:nvPr/>
        </p:nvPicPr>
        <p:blipFill>
          <a:blip r:embed="rId2" cstate="print"/>
          <a:srcRect/>
          <a:stretch>
            <a:fillRect/>
          </a:stretch>
        </p:blipFill>
        <p:spPr bwMode="auto">
          <a:xfrm>
            <a:off x="250825" y="1700213"/>
            <a:ext cx="8642350" cy="475297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1FF9B96-D8CA-4916-8F8A-EF20C0E90963}" type="slidenum">
              <a:rPr lang="en-US"/>
              <a:pPr/>
              <a:t>14</a:t>
            </a:fld>
            <a:endParaRPr lang="en-US"/>
          </a:p>
        </p:txBody>
      </p:sp>
      <p:sp>
        <p:nvSpPr>
          <p:cNvPr id="376834"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- 2007 </a:t>
            </a:r>
            <a:endParaRPr lang="es-ES_tradnl" sz="2800" i="1">
              <a:solidFill>
                <a:schemeClr val="accent6"/>
              </a:solidFill>
              <a:effectLst>
                <a:outerShdw blurRad="38100" dist="38100" dir="2700000" algn="tl">
                  <a:srgbClr val="000000"/>
                </a:outerShdw>
              </a:effectLst>
              <a:latin typeface="Arial" charset="0"/>
            </a:endParaRPr>
          </a:p>
        </p:txBody>
      </p:sp>
      <p:pic>
        <p:nvPicPr>
          <p:cNvPr id="376837" name="Picture 5" descr="Papel seda azul"/>
          <p:cNvPicPr>
            <a:picLocks noChangeAspect="1" noChangeArrowheads="1"/>
          </p:cNvPicPr>
          <p:nvPr/>
        </p:nvPicPr>
        <p:blipFill>
          <a:blip r:embed="rId2" cstate="print"/>
          <a:srcRect/>
          <a:stretch>
            <a:fillRect/>
          </a:stretch>
        </p:blipFill>
        <p:spPr bwMode="auto">
          <a:xfrm>
            <a:off x="468313" y="1628775"/>
            <a:ext cx="8207375" cy="4862513"/>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A857BA2-0D2A-4925-ABBC-A3F23831B13E}" type="slidenum">
              <a:rPr lang="en-US"/>
              <a:pPr/>
              <a:t>15</a:t>
            </a:fld>
            <a:endParaRPr lang="en-US"/>
          </a:p>
        </p:txBody>
      </p:sp>
      <p:sp>
        <p:nvSpPr>
          <p:cNvPr id="377858"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2010?  </a:t>
            </a:r>
            <a:r>
              <a:rPr lang="es-ES_tradnl" sz="1800" b="1" i="1">
                <a:solidFill>
                  <a:schemeClr val="accent6"/>
                </a:solidFill>
                <a:effectLst>
                  <a:outerShdw blurRad="38100" dist="38100" dir="2700000" algn="tl">
                    <a:srgbClr val="000000"/>
                  </a:outerShdw>
                </a:effectLst>
                <a:latin typeface="Arial" charset="0"/>
              </a:rPr>
              <a:t>(Next Generation Network)</a:t>
            </a:r>
            <a:r>
              <a:rPr lang="es-ES_tradnl" sz="4000" b="1" i="1">
                <a:solidFill>
                  <a:schemeClr val="accent6"/>
                </a:solidFill>
                <a:effectLst>
                  <a:outerShdw blurRad="38100" dist="38100" dir="2700000" algn="tl">
                    <a:srgbClr val="000000"/>
                  </a:outerShdw>
                </a:effectLst>
                <a:latin typeface="Arial" charset="0"/>
              </a:rPr>
              <a:t> </a:t>
            </a:r>
            <a:endParaRPr lang="es-ES_tradnl" sz="2800" i="1">
              <a:solidFill>
                <a:schemeClr val="accent6"/>
              </a:solidFill>
              <a:effectLst>
                <a:outerShdw blurRad="38100" dist="38100" dir="2700000" algn="tl">
                  <a:srgbClr val="000000"/>
                </a:outerShdw>
              </a:effectLst>
              <a:latin typeface="Arial" charset="0"/>
            </a:endParaRPr>
          </a:p>
        </p:txBody>
      </p:sp>
      <p:pic>
        <p:nvPicPr>
          <p:cNvPr id="377860" name="Picture 4" descr="Papel seda azul"/>
          <p:cNvPicPr>
            <a:picLocks noChangeAspect="1" noChangeArrowheads="1"/>
          </p:cNvPicPr>
          <p:nvPr/>
        </p:nvPicPr>
        <p:blipFill>
          <a:blip r:embed="rId2" cstate="print"/>
          <a:srcRect/>
          <a:stretch>
            <a:fillRect/>
          </a:stretch>
        </p:blipFill>
        <p:spPr bwMode="auto">
          <a:xfrm>
            <a:off x="0" y="1700213"/>
            <a:ext cx="9144000" cy="4906962"/>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5F0BC1D-D2C6-4B90-9056-938847BC57EC}" type="slidenum">
              <a:rPr lang="en-US"/>
              <a:pPr/>
              <a:t>16</a:t>
            </a:fld>
            <a:endParaRPr lang="en-US"/>
          </a:p>
        </p:txBody>
      </p:sp>
      <p:sp>
        <p:nvSpPr>
          <p:cNvPr id="280578" name="Rectangle 2" descr="Papel seda azul"/>
          <p:cNvSpPr>
            <a:spLocks noGrp="1" noChangeArrowheads="1"/>
          </p:cNvSpPr>
          <p:nvPr>
            <p:ph type="title"/>
          </p:nvPr>
        </p:nvSpPr>
        <p:spPr>
          <a:xfrm>
            <a:off x="1066800" y="164757"/>
            <a:ext cx="7772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280579" name="Rectangle 3"/>
          <p:cNvSpPr>
            <a:spLocks noGrp="1" noChangeArrowheads="1"/>
          </p:cNvSpPr>
          <p:nvPr>
            <p:ph type="body" idx="1"/>
          </p:nvPr>
        </p:nvSpPr>
        <p:spPr>
          <a:xfrm>
            <a:off x="304800" y="1600200"/>
            <a:ext cx="8534400" cy="4724400"/>
          </a:xfrm>
          <a:solidFill>
            <a:schemeClr val="hlink"/>
          </a:solidFill>
          <a:ln w="76200">
            <a:solidFill>
              <a:schemeClr val="accent2">
                <a:lumMod val="75000"/>
              </a:schemeClr>
            </a:solidFill>
          </a:ln>
        </p:spPr>
        <p:txBody>
          <a:bodyPr/>
          <a:lstStyle/>
          <a:p>
            <a:r>
              <a:rPr lang="es-ES_tradnl" sz="2800" b="1" i="1" dirty="0">
                <a:solidFill>
                  <a:schemeClr val="accent6"/>
                </a:solidFill>
                <a:latin typeface="Arial" charset="0"/>
              </a:rPr>
              <a:t>También se las denomina Redes de larga distancia y cubren extensa Área geográfica.</a:t>
            </a:r>
          </a:p>
          <a:p>
            <a:r>
              <a:rPr lang="es-ES_tradnl" sz="2800" b="1" i="1" dirty="0">
                <a:solidFill>
                  <a:schemeClr val="accent6"/>
                </a:solidFill>
                <a:latin typeface="Arial" charset="0"/>
              </a:rPr>
              <a:t>Se diferencia de Una  LAN no solo de la Distribución Geográfica (Tamaño de La red) sino por la capacidad de crecimiento (Escalabilidad).</a:t>
            </a:r>
          </a:p>
          <a:p>
            <a:pPr lvl="2"/>
            <a:r>
              <a:rPr lang="es-ES_tradnl" b="1" i="1" dirty="0">
                <a:solidFill>
                  <a:schemeClr val="accent6"/>
                </a:solidFill>
                <a:effectLst>
                  <a:outerShdw blurRad="38100" dist="38100" dir="2700000" algn="tl">
                    <a:srgbClr val="000000"/>
                  </a:outerShdw>
                </a:effectLst>
                <a:latin typeface="Arial" charset="0"/>
              </a:rPr>
              <a:t>Tipo de Equipos Teleinformáticas.</a:t>
            </a:r>
          </a:p>
          <a:p>
            <a:pPr lvl="2"/>
            <a:r>
              <a:rPr lang="es-ES_tradnl" sz="2800" b="1" i="1" dirty="0">
                <a:solidFill>
                  <a:schemeClr val="accent6"/>
                </a:solidFill>
                <a:effectLst>
                  <a:outerShdw blurRad="38100" dist="38100" dir="2700000" algn="tl">
                    <a:srgbClr val="000000"/>
                  </a:outerShdw>
                </a:effectLst>
                <a:latin typeface="Arial" charset="0"/>
              </a:rPr>
              <a:t>Ancho de Banda de canal. </a:t>
            </a:r>
          </a:p>
          <a:p>
            <a:pPr lvl="2"/>
            <a:r>
              <a:rPr lang="es-ES_tradnl" sz="2800" b="1" i="1" dirty="0">
                <a:solidFill>
                  <a:schemeClr val="accent6"/>
                </a:solidFill>
                <a:effectLst>
                  <a:outerShdw blurRad="38100" dist="38100" dir="2700000" algn="tl">
                    <a:srgbClr val="000000"/>
                  </a:outerShdw>
                </a:effectLst>
                <a:latin typeface="Arial" charset="0"/>
              </a:rPr>
              <a:t>Gran capacidad de Comunicación Simultánea.</a:t>
            </a:r>
            <a:r>
              <a:rPr lang="es-ES_tradnl" sz="2800" dirty="0">
                <a:solidFill>
                  <a:schemeClr val="accent6"/>
                </a:solidFill>
                <a:effectLst>
                  <a:outerShdw blurRad="38100" dist="38100" dir="2700000" algn="tl">
                    <a:srgbClr val="000000"/>
                  </a:outerShdw>
                </a:effectLst>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61C9F22-64BD-4DB9-B572-523C88694071}" type="slidenum">
              <a:rPr lang="en-US"/>
              <a:pPr/>
              <a:t>17</a:t>
            </a:fld>
            <a:endParaRPr lang="en-US"/>
          </a:p>
        </p:txBody>
      </p:sp>
      <p:sp>
        <p:nvSpPr>
          <p:cNvPr id="335874" name="Rectangle 2" descr="Papel seda azul"/>
          <p:cNvSpPr>
            <a:spLocks noGrp="1" noChangeArrowheads="1"/>
          </p:cNvSpPr>
          <p:nvPr>
            <p:ph type="title"/>
          </p:nvPr>
        </p:nvSpPr>
        <p:spPr>
          <a:xfrm>
            <a:off x="609600" y="304800"/>
            <a:ext cx="7772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graphicFrame>
        <p:nvGraphicFramePr>
          <p:cNvPr id="335880" name="Object 8"/>
          <p:cNvGraphicFramePr>
            <a:graphicFrameLocks noChangeAspect="1"/>
          </p:cNvGraphicFramePr>
          <p:nvPr>
            <p:extLst>
              <p:ext uri="{D42A27DB-BD31-4B8C-83A1-F6EECF244321}">
                <p14:modId xmlns:p14="http://schemas.microsoft.com/office/powerpoint/2010/main" val="3697136180"/>
              </p:ext>
            </p:extLst>
          </p:nvPr>
        </p:nvGraphicFramePr>
        <p:xfrm>
          <a:off x="1146175" y="1946275"/>
          <a:ext cx="6775450" cy="4375150"/>
        </p:xfrm>
        <a:graphic>
          <a:graphicData uri="http://schemas.openxmlformats.org/presentationml/2006/ole">
            <mc:AlternateContent xmlns:mc="http://schemas.openxmlformats.org/markup-compatibility/2006">
              <mc:Choice xmlns:v="urn:schemas-microsoft-com:vml" Requires="v">
                <p:oleObj name="Imagen de mapa de bits" r:id="rId2" imgW="4558680" imgH="2887920" progId="Paint.Picture">
                  <p:embed/>
                </p:oleObj>
              </mc:Choice>
              <mc:Fallback>
                <p:oleObj name="Imagen de mapa de bits" r:id="rId2" imgW="4558680" imgH="2887920" progId="Paint.Picture">
                  <p:embed/>
                  <p:pic>
                    <p:nvPicPr>
                      <p:cNvPr id="0" name="Picture 8"/>
                      <p:cNvPicPr>
                        <a:picLocks noChangeAspect="1" noChangeArrowheads="1"/>
                      </p:cNvPicPr>
                      <p:nvPr/>
                    </p:nvPicPr>
                    <p:blipFill>
                      <a:blip r:embed="rId3"/>
                      <a:srcRect/>
                      <a:stretch>
                        <a:fillRect/>
                      </a:stretch>
                    </p:blipFill>
                    <p:spPr bwMode="auto">
                      <a:xfrm>
                        <a:off x="1146175" y="1946275"/>
                        <a:ext cx="6775450" cy="437515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5874"/>
                                        </p:tgtEl>
                                        <p:attrNameLst>
                                          <p:attrName>style.visibility</p:attrName>
                                        </p:attrNameLst>
                                      </p:cBhvr>
                                      <p:to>
                                        <p:strVal val="visible"/>
                                      </p:to>
                                    </p:set>
                                    <p:animEffect transition="in" filter="barn(inVertical)">
                                      <p:cBhvr>
                                        <p:cTn id="7" dur="500"/>
                                        <p:tgtEl>
                                          <p:spTgt spid="33587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35880"/>
                                        </p:tgtEl>
                                        <p:attrNameLst>
                                          <p:attrName>style.visibility</p:attrName>
                                        </p:attrNameLst>
                                      </p:cBhvr>
                                      <p:to>
                                        <p:strVal val="visible"/>
                                      </p:to>
                                    </p:set>
                                    <p:anim calcmode="lin" valueType="num">
                                      <p:cBhvr>
                                        <p:cTn id="12" dur="1000" fill="hold"/>
                                        <p:tgtEl>
                                          <p:spTgt spid="335880"/>
                                        </p:tgtEl>
                                        <p:attrNameLst>
                                          <p:attrName>ppt_w</p:attrName>
                                        </p:attrNameLst>
                                      </p:cBhvr>
                                      <p:tavLst>
                                        <p:tav tm="0">
                                          <p:val>
                                            <p:fltVal val="0"/>
                                          </p:val>
                                        </p:tav>
                                        <p:tav tm="100000">
                                          <p:val>
                                            <p:strVal val="#ppt_w"/>
                                          </p:val>
                                        </p:tav>
                                      </p:tavLst>
                                    </p:anim>
                                    <p:anim calcmode="lin" valueType="num">
                                      <p:cBhvr>
                                        <p:cTn id="13" dur="1000" fill="hold"/>
                                        <p:tgtEl>
                                          <p:spTgt spid="335880"/>
                                        </p:tgtEl>
                                        <p:attrNameLst>
                                          <p:attrName>ppt_h</p:attrName>
                                        </p:attrNameLst>
                                      </p:cBhvr>
                                      <p:tavLst>
                                        <p:tav tm="0">
                                          <p:val>
                                            <p:fltVal val="0"/>
                                          </p:val>
                                        </p:tav>
                                        <p:tav tm="100000">
                                          <p:val>
                                            <p:strVal val="#ppt_h"/>
                                          </p:val>
                                        </p:tav>
                                      </p:tavLst>
                                    </p:anim>
                                    <p:anim calcmode="lin" valueType="num">
                                      <p:cBhvr>
                                        <p:cTn id="14" dur="1000" fill="hold"/>
                                        <p:tgtEl>
                                          <p:spTgt spid="335880"/>
                                        </p:tgtEl>
                                        <p:attrNameLst>
                                          <p:attrName>style.rotation</p:attrName>
                                        </p:attrNameLst>
                                      </p:cBhvr>
                                      <p:tavLst>
                                        <p:tav tm="0">
                                          <p:val>
                                            <p:fltVal val="90"/>
                                          </p:val>
                                        </p:tav>
                                        <p:tav tm="100000">
                                          <p:val>
                                            <p:fltVal val="0"/>
                                          </p:val>
                                        </p:tav>
                                      </p:tavLst>
                                    </p:anim>
                                    <p:animEffect transition="in" filter="fade">
                                      <p:cBhvr>
                                        <p:cTn id="15" dur="1000"/>
                                        <p:tgtEl>
                                          <p:spTgt spid="335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20CF425-B6FF-4C64-ADAD-A2C48F699864}" type="slidenum">
              <a:rPr lang="en-US"/>
              <a:pPr/>
              <a:t>18</a:t>
            </a:fld>
            <a:endParaRPr lang="en-US"/>
          </a:p>
        </p:txBody>
      </p:sp>
      <p:sp>
        <p:nvSpPr>
          <p:cNvPr id="334850" name="Rectangle 2" descr="Papel seda azul"/>
          <p:cNvSpPr>
            <a:spLocks noGrp="1" noChangeArrowheads="1"/>
          </p:cNvSpPr>
          <p:nvPr>
            <p:ph type="title"/>
          </p:nvPr>
        </p:nvSpPr>
        <p:spPr>
          <a:xfrm>
            <a:off x="524132" y="914400"/>
            <a:ext cx="8153400" cy="1752600"/>
          </a:xfrm>
          <a:blipFill dpi="0" rotWithShape="0">
            <a:blip r:embed="rId2" cstate="print"/>
            <a:srcRect/>
            <a:tile tx="0" ty="0" sx="100000" sy="100000" flip="none" algn="tl"/>
          </a:blip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br>
              <a:rPr lang="es-ES_tradnl" b="1" i="1">
                <a:solidFill>
                  <a:schemeClr val="accent6"/>
                </a:solidFill>
                <a:effectLst>
                  <a:outerShdw blurRad="38100" dist="38100" dir="2700000" algn="tl">
                    <a:srgbClr val="000000"/>
                  </a:outerShdw>
                </a:effectLst>
                <a:latin typeface="Arial" charset="0"/>
              </a:rPr>
            </a:br>
            <a:r>
              <a:rPr lang="es-ES_tradnl" b="1" i="1">
                <a:solidFill>
                  <a:schemeClr val="accent6"/>
                </a:solidFill>
                <a:effectLst>
                  <a:outerShdw blurRad="38100" dist="38100" dir="2700000" algn="tl">
                    <a:srgbClr val="000000"/>
                  </a:outerShdw>
                </a:effectLst>
                <a:latin typeface="Arial" charset="0"/>
              </a:rPr>
              <a:t>Redes Conmutadas</a:t>
            </a:r>
            <a:endParaRPr lang="es-ES_tradnl" sz="3200" i="1">
              <a:solidFill>
                <a:schemeClr val="accent6"/>
              </a:solidFill>
              <a:effectLst>
                <a:outerShdw blurRad="38100" dist="38100" dir="2700000" algn="tl">
                  <a:srgbClr val="000000"/>
                </a:outerShdw>
              </a:effectLst>
              <a:latin typeface="Arial" charset="0"/>
            </a:endParaRPr>
          </a:p>
        </p:txBody>
      </p:sp>
      <p:sp>
        <p:nvSpPr>
          <p:cNvPr id="334851" name="Rectangle 3" descr="Papel bouquet"/>
          <p:cNvSpPr>
            <a:spLocks noGrp="1" noChangeArrowheads="1"/>
          </p:cNvSpPr>
          <p:nvPr>
            <p:ph type="body" idx="1"/>
          </p:nvPr>
        </p:nvSpPr>
        <p:spPr>
          <a:xfrm>
            <a:off x="409832" y="3276600"/>
            <a:ext cx="8382000" cy="2971800"/>
          </a:xfrm>
          <a:solidFill>
            <a:schemeClr val="accent2">
              <a:lumMod val="20000"/>
              <a:lumOff val="80000"/>
            </a:schemeClr>
          </a:solidFill>
          <a:ln w="76200">
            <a:solidFill>
              <a:srgbClr val="000080"/>
            </a:solidFill>
          </a:ln>
        </p:spPr>
        <p:txBody>
          <a:bodyPr/>
          <a:lstStyle/>
          <a:p>
            <a:r>
              <a:rPr lang="es-ES_tradnl" sz="3600" b="1" i="1" dirty="0">
                <a:solidFill>
                  <a:schemeClr val="accent6"/>
                </a:solidFill>
                <a:latin typeface="Arial" charset="0"/>
              </a:rPr>
              <a:t>Nodos de  Conmutación con enlaces multiplexados (FDM -TDM).</a:t>
            </a:r>
          </a:p>
          <a:p>
            <a:pPr lvl="1"/>
            <a:r>
              <a:rPr lang="es-ES_tradnl" sz="3200" b="1" i="1" dirty="0">
                <a:solidFill>
                  <a:schemeClr val="accent6"/>
                </a:solidFill>
                <a:latin typeface="Arial" charset="0"/>
              </a:rPr>
              <a:t>Conmutación de Circuitos </a:t>
            </a:r>
          </a:p>
          <a:p>
            <a:pPr lvl="1"/>
            <a:r>
              <a:rPr lang="es-ES_tradnl" sz="3200" b="1" i="1" dirty="0">
                <a:solidFill>
                  <a:schemeClr val="accent6"/>
                </a:solidFill>
                <a:latin typeface="Arial" charset="0"/>
              </a:rPr>
              <a:t>Conmutación de paquetes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49A3155-A568-4C46-81F2-C5386C07081F}" type="slidenum">
              <a:rPr lang="en-US"/>
              <a:pPr/>
              <a:t>19</a:t>
            </a:fld>
            <a:endParaRPr lang="en-US"/>
          </a:p>
        </p:txBody>
      </p:sp>
      <p:sp>
        <p:nvSpPr>
          <p:cNvPr id="332802"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2803" name="Rectangle 3" descr="Papel bouquet"/>
          <p:cNvSpPr>
            <a:spLocks noGrp="1" noChangeArrowheads="1"/>
          </p:cNvSpPr>
          <p:nvPr>
            <p:ph type="body" idx="1"/>
          </p:nvPr>
        </p:nvSpPr>
        <p:spPr>
          <a:xfrm>
            <a:off x="533400" y="1600200"/>
            <a:ext cx="8305800" cy="4419600"/>
          </a:xfrm>
          <a:solidFill>
            <a:schemeClr val="accent2">
              <a:lumMod val="20000"/>
              <a:lumOff val="80000"/>
            </a:schemeClr>
          </a:solidFill>
          <a:ln w="76200">
            <a:solidFill>
              <a:srgbClr val="000080"/>
            </a:solidFill>
          </a:ln>
        </p:spPr>
        <p:txBody>
          <a:bodyPr/>
          <a:lstStyle/>
          <a:p>
            <a:r>
              <a:rPr lang="es-ES_tradnl" sz="3600" b="1" i="1" dirty="0">
                <a:solidFill>
                  <a:schemeClr val="accent6"/>
                </a:solidFill>
                <a:latin typeface="Arial" charset="0"/>
              </a:rPr>
              <a:t>Conmutación de Circuitos </a:t>
            </a:r>
          </a:p>
          <a:p>
            <a:pPr lvl="1"/>
            <a:r>
              <a:rPr lang="es-ES_tradnl" sz="3200" b="1" i="1" dirty="0">
                <a:solidFill>
                  <a:schemeClr val="accent6"/>
                </a:solidFill>
                <a:latin typeface="Arial" charset="0"/>
              </a:rPr>
              <a:t>Nodos</a:t>
            </a:r>
          </a:p>
          <a:p>
            <a:pPr lvl="1"/>
            <a:r>
              <a:rPr lang="es-ES_tradnl" sz="3200" b="1" i="1" dirty="0">
                <a:solidFill>
                  <a:schemeClr val="accent6"/>
                </a:solidFill>
                <a:latin typeface="Arial" charset="0"/>
              </a:rPr>
              <a:t>Enlace Lógico</a:t>
            </a:r>
          </a:p>
          <a:p>
            <a:pPr lvl="1"/>
            <a:r>
              <a:rPr lang="es-ES_tradnl" sz="3200" b="1" i="1" dirty="0">
                <a:solidFill>
                  <a:schemeClr val="accent6"/>
                </a:solidFill>
                <a:latin typeface="Arial" charset="0"/>
              </a:rPr>
              <a:t>Conmutación de canales sin retardos</a:t>
            </a:r>
          </a:p>
          <a:p>
            <a:pPr lvl="2"/>
            <a:r>
              <a:rPr lang="es-ES_tradnl" sz="2800" b="1" i="1" dirty="0">
                <a:solidFill>
                  <a:schemeClr val="accent6"/>
                </a:solidFill>
                <a:latin typeface="Arial" charset="0"/>
              </a:rPr>
              <a:t>Ej. : Red Telefónica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545982"/>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MARIO KRAJNIK</a:t>
            </a:r>
          </a:p>
          <a:p>
            <a:pPr marL="0" indent="0" algn="ctr">
              <a:lnSpc>
                <a:spcPct val="90000"/>
              </a:lnSpc>
              <a:buFontTx/>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2021</a:t>
            </a:r>
          </a:p>
        </p:txBody>
      </p:sp>
      <p:sp>
        <p:nvSpPr>
          <p:cNvPr id="5123" name="Rectangle 3"/>
          <p:cNvSpPr>
            <a:spLocks noGrp="1" noChangeArrowheads="1"/>
          </p:cNvSpPr>
          <p:nvPr>
            <p:ph type="ctrTitle" idx="4294967295"/>
          </p:nvPr>
        </p:nvSpPr>
        <p:spPr>
          <a:xfrm>
            <a:off x="323850" y="1949682"/>
            <a:ext cx="8496300" cy="1983373"/>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2051720" y="116632"/>
            <a:ext cx="5256212" cy="1674813"/>
          </a:xfrm>
          <a:prstGeom prst="rect">
            <a:avLst/>
          </a:prstGeom>
          <a:gradFill rotWithShape="0">
            <a:gsLst>
              <a:gs pos="0">
                <a:srgbClr val="FF9900"/>
              </a:gs>
              <a:gs pos="100000">
                <a:srgbClr val="FFFFFF"/>
              </a:gs>
            </a:gsLst>
            <a:lin ang="5400000" scaled="1"/>
          </a:gradFill>
          <a:ln w="76200" algn="ctr">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p:cTn id="13" dur="700" fill="hold"/>
                                        <p:tgtEl>
                                          <p:spTgt spid="5123"/>
                                        </p:tgtEl>
                                        <p:attrNameLst>
                                          <p:attrName>ppt_w</p:attrName>
                                        </p:attrNameLst>
                                      </p:cBhvr>
                                      <p:tavLst>
                                        <p:tav tm="0">
                                          <p:val>
                                            <p:fltVal val="0"/>
                                          </p:val>
                                        </p:tav>
                                        <p:tav tm="100000">
                                          <p:val>
                                            <p:strVal val="#ppt_w"/>
                                          </p:val>
                                        </p:tav>
                                      </p:tavLst>
                                    </p:anim>
                                    <p:anim calcmode="lin" valueType="num">
                                      <p:cBhvr>
                                        <p:cTn id="14" dur="700" fill="hold"/>
                                        <p:tgtEl>
                                          <p:spTgt spid="5123"/>
                                        </p:tgtEl>
                                        <p:attrNameLst>
                                          <p:attrName>ppt_h</p:attrName>
                                        </p:attrNameLst>
                                      </p:cBhvr>
                                      <p:tavLst>
                                        <p:tav tm="0">
                                          <p:val>
                                            <p:fltVal val="0"/>
                                          </p:val>
                                        </p:tav>
                                        <p:tav tm="100000">
                                          <p:val>
                                            <p:strVal val="#ppt_h"/>
                                          </p:val>
                                        </p:tav>
                                      </p:tavLst>
                                    </p:anim>
                                    <p:anim calcmode="lin" valueType="num">
                                      <p:cBhvr>
                                        <p:cTn id="15" dur="700" fill="hold"/>
                                        <p:tgtEl>
                                          <p:spTgt spid="5123"/>
                                        </p:tgtEl>
                                        <p:attrNameLst>
                                          <p:attrName>style.rotation</p:attrName>
                                        </p:attrNameLst>
                                      </p:cBhvr>
                                      <p:tavLst>
                                        <p:tav tm="0">
                                          <p:val>
                                            <p:fltVal val="90"/>
                                          </p:val>
                                        </p:tav>
                                        <p:tav tm="100000">
                                          <p:val>
                                            <p:fltVal val="0"/>
                                          </p:val>
                                        </p:tav>
                                      </p:tavLst>
                                    </p:anim>
                                    <p:animEffect transition="in" filter="fade">
                                      <p:cBhvr>
                                        <p:cTn id="16" dur="700"/>
                                        <p:tgtEl>
                                          <p:spTgt spid="5123"/>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5122">
                                            <p:bg/>
                                          </p:spTgt>
                                        </p:tgtEl>
                                        <p:attrNameLst>
                                          <p:attrName>style.visibility</p:attrName>
                                        </p:attrNameLst>
                                      </p:cBhvr>
                                      <p:to>
                                        <p:strVal val="visible"/>
                                      </p:to>
                                    </p:set>
                                    <p:anim calcmode="lin" valueType="num">
                                      <p:cBhvr>
                                        <p:cTn id="19" dur="1500" fill="hold"/>
                                        <p:tgtEl>
                                          <p:spTgt spid="5122">
                                            <p:bg/>
                                          </p:spTgt>
                                        </p:tgtEl>
                                        <p:attrNameLst>
                                          <p:attrName>ppt_w</p:attrName>
                                        </p:attrNameLst>
                                      </p:cBhvr>
                                      <p:tavLst>
                                        <p:tav tm="0">
                                          <p:val>
                                            <p:fltVal val="0"/>
                                          </p:val>
                                        </p:tav>
                                        <p:tav tm="100000">
                                          <p:val>
                                            <p:strVal val="#ppt_w"/>
                                          </p:val>
                                        </p:tav>
                                      </p:tavLst>
                                    </p:anim>
                                    <p:anim calcmode="lin" valueType="num">
                                      <p:cBhvr>
                                        <p:cTn id="20" dur="1500" fill="hold"/>
                                        <p:tgtEl>
                                          <p:spTgt spid="5122">
                                            <p:bg/>
                                          </p:spTgt>
                                        </p:tgtEl>
                                        <p:attrNameLst>
                                          <p:attrName>ppt_h</p:attrName>
                                        </p:attrNameLst>
                                      </p:cBhvr>
                                      <p:tavLst>
                                        <p:tav tm="0">
                                          <p:val>
                                            <p:fltVal val="0"/>
                                          </p:val>
                                        </p:tav>
                                        <p:tav tm="100000">
                                          <p:val>
                                            <p:strVal val="#ppt_h"/>
                                          </p:val>
                                        </p:tav>
                                      </p:tavLst>
                                    </p:anim>
                                    <p:anim calcmode="lin" valueType="num">
                                      <p:cBhvr>
                                        <p:cTn id="21" dur="1500" fill="hold"/>
                                        <p:tgtEl>
                                          <p:spTgt spid="5122">
                                            <p:bg/>
                                          </p:spTgt>
                                        </p:tgtEl>
                                        <p:attrNameLst>
                                          <p:attrName>style.rotation</p:attrName>
                                        </p:attrNameLst>
                                      </p:cBhvr>
                                      <p:tavLst>
                                        <p:tav tm="0">
                                          <p:val>
                                            <p:fltVal val="90"/>
                                          </p:val>
                                        </p:tav>
                                        <p:tav tm="100000">
                                          <p:val>
                                            <p:fltVal val="0"/>
                                          </p:val>
                                        </p:tav>
                                      </p:tavLst>
                                    </p:anim>
                                    <p:animEffect transition="in" filter="fade">
                                      <p:cBhvr>
                                        <p:cTn id="22" dur="1500"/>
                                        <p:tgtEl>
                                          <p:spTgt spid="5122">
                                            <p:bg/>
                                          </p:spTgt>
                                        </p:tgtEl>
                                      </p:cBhvr>
                                    </p:animEffect>
                                  </p:childTnLst>
                                </p:cTn>
                              </p:par>
                              <p:par>
                                <p:cTn id="23" presetID="31" presetClass="entr" presetSubtype="0" fill="hold" grpId="0" nodeType="withEffect">
                                  <p:stCondLst>
                                    <p:cond delay="1600"/>
                                  </p:stCondLst>
                                  <p:childTnLst>
                                    <p:set>
                                      <p:cBhvr>
                                        <p:cTn id="24" dur="1" fill="hold">
                                          <p:stCondLst>
                                            <p:cond delay="0"/>
                                          </p:stCondLst>
                                        </p:cTn>
                                        <p:tgtEl>
                                          <p:spTgt spid="5122">
                                            <p:txEl>
                                              <p:pRg st="0" end="0"/>
                                            </p:txEl>
                                          </p:spTgt>
                                        </p:tgtEl>
                                        <p:attrNameLst>
                                          <p:attrName>style.visibility</p:attrName>
                                        </p:attrNameLst>
                                      </p:cBhvr>
                                      <p:to>
                                        <p:strVal val="visible"/>
                                      </p:to>
                                    </p:set>
                                    <p:anim calcmode="lin" valueType="num">
                                      <p:cBhvr>
                                        <p:cTn id="25" dur="1000" fill="hold"/>
                                        <p:tgtEl>
                                          <p:spTgt spid="5122">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5122">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5122">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5122">
                                            <p:txEl>
                                              <p:pRg st="0" end="0"/>
                                            </p:txEl>
                                          </p:spTgt>
                                        </p:tgtEl>
                                      </p:cBhvr>
                                    </p:animEffect>
                                  </p:childTnLst>
                                </p:cTn>
                              </p:par>
                              <p:par>
                                <p:cTn id="29" presetID="31" presetClass="entr" presetSubtype="0" fill="hold" grpId="0" nodeType="withEffect">
                                  <p:stCondLst>
                                    <p:cond delay="1600"/>
                                  </p:stCondLst>
                                  <p:childTnLst>
                                    <p:set>
                                      <p:cBhvr>
                                        <p:cTn id="30" dur="1" fill="hold">
                                          <p:stCondLst>
                                            <p:cond delay="0"/>
                                          </p:stCondLst>
                                        </p:cTn>
                                        <p:tgtEl>
                                          <p:spTgt spid="5122">
                                            <p:txEl>
                                              <p:pRg st="1" end="1"/>
                                            </p:txEl>
                                          </p:spTgt>
                                        </p:tgtEl>
                                        <p:attrNameLst>
                                          <p:attrName>style.visibility</p:attrName>
                                        </p:attrNameLst>
                                      </p:cBhvr>
                                      <p:to>
                                        <p:strVal val="visible"/>
                                      </p:to>
                                    </p:set>
                                    <p:anim calcmode="lin" valueType="num">
                                      <p:cBhvr>
                                        <p:cTn id="31" dur="1000" fill="hold"/>
                                        <p:tgtEl>
                                          <p:spTgt spid="5122">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5122">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5122">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5122">
                                            <p:txEl>
                                              <p:pRg st="1" end="1"/>
                                            </p:txEl>
                                          </p:spTgt>
                                        </p:tgtEl>
                                      </p:cBhvr>
                                    </p:animEffect>
                                  </p:childTnLst>
                                </p:cTn>
                              </p:par>
                              <p:par>
                                <p:cTn id="35" presetID="31" presetClass="entr" presetSubtype="0" fill="hold" grpId="0" nodeType="withEffect">
                                  <p:stCondLst>
                                    <p:cond delay="1600"/>
                                  </p:stCondLst>
                                  <p:childTnLst>
                                    <p:set>
                                      <p:cBhvr>
                                        <p:cTn id="36" dur="1" fill="hold">
                                          <p:stCondLst>
                                            <p:cond delay="0"/>
                                          </p:stCondLst>
                                        </p:cTn>
                                        <p:tgtEl>
                                          <p:spTgt spid="5122">
                                            <p:txEl>
                                              <p:pRg st="2" end="2"/>
                                            </p:txEl>
                                          </p:spTgt>
                                        </p:tgtEl>
                                        <p:attrNameLst>
                                          <p:attrName>style.visibility</p:attrName>
                                        </p:attrNameLst>
                                      </p:cBhvr>
                                      <p:to>
                                        <p:strVal val="visible"/>
                                      </p:to>
                                    </p:set>
                                    <p:anim calcmode="lin" valueType="num">
                                      <p:cBhvr>
                                        <p:cTn id="37" dur="1000" fill="hold"/>
                                        <p:tgtEl>
                                          <p:spTgt spid="5122">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5122">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5122">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5122">
                                            <p:txEl>
                                              <p:pRg st="2" end="2"/>
                                            </p:txEl>
                                          </p:spTgt>
                                        </p:tgtEl>
                                      </p:cBhvr>
                                    </p:animEffect>
                                  </p:childTnLst>
                                </p:cTn>
                              </p:par>
                              <p:par>
                                <p:cTn id="41" presetID="31" presetClass="entr" presetSubtype="0" fill="hold" grpId="0" nodeType="withEffect">
                                  <p:stCondLst>
                                    <p:cond delay="1600"/>
                                  </p:stCondLst>
                                  <p:childTnLst>
                                    <p:set>
                                      <p:cBhvr>
                                        <p:cTn id="42" dur="1" fill="hold">
                                          <p:stCondLst>
                                            <p:cond delay="0"/>
                                          </p:stCondLst>
                                        </p:cTn>
                                        <p:tgtEl>
                                          <p:spTgt spid="5122">
                                            <p:txEl>
                                              <p:pRg st="3" end="3"/>
                                            </p:txEl>
                                          </p:spTgt>
                                        </p:tgtEl>
                                        <p:attrNameLst>
                                          <p:attrName>style.visibility</p:attrName>
                                        </p:attrNameLst>
                                      </p:cBhvr>
                                      <p:to>
                                        <p:strVal val="visible"/>
                                      </p:to>
                                    </p:set>
                                    <p:anim calcmode="lin" valueType="num">
                                      <p:cBhvr>
                                        <p:cTn id="43" dur="1000" fill="hold"/>
                                        <p:tgtEl>
                                          <p:spTgt spid="5122">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5122">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5122">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5122">
                                            <p:txEl>
                                              <p:pRg st="3" end="3"/>
                                            </p:txEl>
                                          </p:spTgt>
                                        </p:tgtEl>
                                      </p:cBhvr>
                                    </p:animEffect>
                                  </p:childTnLst>
                                </p:cTn>
                              </p:par>
                              <p:par>
                                <p:cTn id="47" presetID="31" presetClass="entr" presetSubtype="0" fill="hold" grpId="0" nodeType="withEffect">
                                  <p:stCondLst>
                                    <p:cond delay="1600"/>
                                  </p:stCondLst>
                                  <p:childTnLst>
                                    <p:set>
                                      <p:cBhvr>
                                        <p:cTn id="48" dur="1" fill="hold">
                                          <p:stCondLst>
                                            <p:cond delay="0"/>
                                          </p:stCondLst>
                                        </p:cTn>
                                        <p:tgtEl>
                                          <p:spTgt spid="5122">
                                            <p:txEl>
                                              <p:pRg st="4" end="4"/>
                                            </p:txEl>
                                          </p:spTgt>
                                        </p:tgtEl>
                                        <p:attrNameLst>
                                          <p:attrName>style.visibility</p:attrName>
                                        </p:attrNameLst>
                                      </p:cBhvr>
                                      <p:to>
                                        <p:strVal val="visible"/>
                                      </p:to>
                                    </p:set>
                                    <p:anim calcmode="lin" valueType="num">
                                      <p:cBhvr>
                                        <p:cTn id="49" dur="1000" fill="hold"/>
                                        <p:tgtEl>
                                          <p:spTgt spid="5122">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5122">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5122">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2A45B92-2C0B-4D33-92AD-424BF2E804EB}" type="slidenum">
              <a:rPr lang="en-US"/>
              <a:pPr/>
              <a:t>20</a:t>
            </a:fld>
            <a:endParaRPr lang="en-US"/>
          </a:p>
        </p:txBody>
      </p:sp>
      <p:sp>
        <p:nvSpPr>
          <p:cNvPr id="337922" name="Rectangle 2" descr="Papel seda azul"/>
          <p:cNvSpPr>
            <a:spLocks noGrp="1" noChangeArrowheads="1"/>
          </p:cNvSpPr>
          <p:nvPr>
            <p:ph type="title"/>
          </p:nvPr>
        </p:nvSpPr>
        <p:spPr>
          <a:xfrm>
            <a:off x="533400" y="304800"/>
            <a:ext cx="82296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7923" name="Rectangle 3" descr="Papel bouquet"/>
          <p:cNvSpPr>
            <a:spLocks noGrp="1" noChangeArrowheads="1"/>
          </p:cNvSpPr>
          <p:nvPr>
            <p:ph type="body" idx="1"/>
          </p:nvPr>
        </p:nvSpPr>
        <p:spPr>
          <a:xfrm>
            <a:off x="533400" y="1600200"/>
            <a:ext cx="8153400" cy="762000"/>
          </a:xfrm>
          <a:solidFill>
            <a:schemeClr val="accent2">
              <a:lumMod val="20000"/>
              <a:lumOff val="80000"/>
            </a:schemeClr>
          </a:solidFill>
          <a:ln w="76200">
            <a:solidFill>
              <a:srgbClr val="000080"/>
            </a:solidFill>
          </a:ln>
        </p:spPr>
        <p:txBody>
          <a:bodyPr/>
          <a:lstStyle/>
          <a:p>
            <a:pPr algn="ctr">
              <a:buFontTx/>
              <a:buNone/>
            </a:pPr>
            <a:r>
              <a:rPr lang="es-ES_tradnl" sz="3600" b="1" i="1">
                <a:solidFill>
                  <a:schemeClr val="accent6"/>
                </a:solidFill>
                <a:latin typeface="Arial" charset="0"/>
              </a:rPr>
              <a:t>Conmutación de Circuitos</a:t>
            </a:r>
          </a:p>
        </p:txBody>
      </p:sp>
      <p:pic>
        <p:nvPicPr>
          <p:cNvPr id="337925" name="Picture 5" descr="Comnut de Cricuitos"/>
          <p:cNvPicPr>
            <a:picLocks noChangeAspect="1" noChangeArrowheads="1"/>
          </p:cNvPicPr>
          <p:nvPr/>
        </p:nvPicPr>
        <p:blipFill>
          <a:blip r:embed="rId2" cstate="print">
            <a:lum bright="-22000" contrast="40000"/>
          </a:blip>
          <a:srcRect/>
          <a:stretch>
            <a:fillRect/>
          </a:stretch>
        </p:blipFill>
        <p:spPr bwMode="auto">
          <a:xfrm>
            <a:off x="533400" y="2590800"/>
            <a:ext cx="8077200" cy="4044950"/>
          </a:xfrm>
          <a:prstGeom prst="rect">
            <a:avLst/>
          </a:prstGeom>
          <a:noFill/>
          <a:ln w="76200">
            <a:solidFill>
              <a:schemeClr val="accent2"/>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DB28064-7DA5-4826-8F34-B0765555E137}" type="slidenum">
              <a:rPr lang="en-US"/>
              <a:pPr/>
              <a:t>21</a:t>
            </a:fld>
            <a:endParaRPr lang="en-US"/>
          </a:p>
        </p:txBody>
      </p:sp>
      <p:sp>
        <p:nvSpPr>
          <p:cNvPr id="338946"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8947" name="Rectangle 3" descr="Papel bouquet"/>
          <p:cNvSpPr>
            <a:spLocks noGrp="1" noChangeArrowheads="1"/>
          </p:cNvSpPr>
          <p:nvPr>
            <p:ph type="body" idx="1"/>
          </p:nvPr>
        </p:nvSpPr>
        <p:spPr>
          <a:xfrm>
            <a:off x="533400" y="1600200"/>
            <a:ext cx="8305800" cy="4419600"/>
          </a:xfrm>
          <a:solidFill>
            <a:schemeClr val="accent2">
              <a:lumMod val="20000"/>
              <a:lumOff val="80000"/>
            </a:schemeClr>
          </a:solidFill>
          <a:ln w="76200">
            <a:solidFill>
              <a:srgbClr val="000080"/>
            </a:solidFill>
          </a:ln>
        </p:spPr>
        <p:txBody>
          <a:bodyPr/>
          <a:lstStyle/>
          <a:p>
            <a:r>
              <a:rPr lang="es-ES_tradnl" sz="3600" b="1" i="1">
                <a:solidFill>
                  <a:schemeClr val="accent6"/>
                </a:solidFill>
                <a:latin typeface="Arial" charset="0"/>
              </a:rPr>
              <a:t>Conmutación de Circuitos </a:t>
            </a:r>
          </a:p>
          <a:p>
            <a:pPr lvl="1"/>
            <a:r>
              <a:rPr lang="es-ES_tradnl" sz="3200" b="1" i="1">
                <a:solidFill>
                  <a:schemeClr val="accent6"/>
                </a:solidFill>
                <a:latin typeface="Arial" charset="0"/>
              </a:rPr>
              <a:t>Abonado</a:t>
            </a:r>
          </a:p>
          <a:p>
            <a:pPr lvl="1"/>
            <a:r>
              <a:rPr lang="es-ES_tradnl" sz="3200" b="1" i="1">
                <a:solidFill>
                  <a:schemeClr val="accent6"/>
                </a:solidFill>
                <a:latin typeface="Arial" charset="0"/>
              </a:rPr>
              <a:t>Bucle Local</a:t>
            </a:r>
          </a:p>
          <a:p>
            <a:pPr lvl="1"/>
            <a:r>
              <a:rPr lang="es-ES_tradnl" sz="3200" b="1" i="1">
                <a:solidFill>
                  <a:schemeClr val="accent6"/>
                </a:solidFill>
                <a:latin typeface="Arial" charset="0"/>
              </a:rPr>
              <a:t>Centrales</a:t>
            </a:r>
          </a:p>
          <a:p>
            <a:pPr lvl="1"/>
            <a:r>
              <a:rPr lang="es-ES_tradnl" sz="3200" b="1" i="1">
                <a:solidFill>
                  <a:schemeClr val="accent6"/>
                </a:solidFill>
                <a:latin typeface="Arial" charset="0"/>
              </a:rPr>
              <a:t>Líneas Principales Multiplexadas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D2DB7C9E-14C8-457B-9652-551CD405CE37}" type="slidenum">
              <a:rPr lang="en-US"/>
              <a:pPr/>
              <a:t>22</a:t>
            </a:fld>
            <a:endParaRPr lang="en-US"/>
          </a:p>
        </p:txBody>
      </p:sp>
      <p:sp>
        <p:nvSpPr>
          <p:cNvPr id="336898" name="Rectangle 2" descr="Papel seda azul"/>
          <p:cNvSpPr>
            <a:spLocks noGrp="1" noChangeArrowheads="1"/>
          </p:cNvSpPr>
          <p:nvPr>
            <p:ph type="title"/>
          </p:nvPr>
        </p:nvSpPr>
        <p:spPr>
          <a:xfrm>
            <a:off x="609600" y="228600"/>
            <a:ext cx="81534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6899" name="Rectangle 3" descr="Papel bouquet"/>
          <p:cNvSpPr>
            <a:spLocks noGrp="1" noChangeArrowheads="1"/>
          </p:cNvSpPr>
          <p:nvPr>
            <p:ph type="body" idx="1"/>
          </p:nvPr>
        </p:nvSpPr>
        <p:spPr>
          <a:xfrm>
            <a:off x="533400" y="1524000"/>
            <a:ext cx="8305800" cy="2286000"/>
          </a:xfrm>
          <a:solidFill>
            <a:schemeClr val="accent2">
              <a:lumMod val="20000"/>
              <a:lumOff val="80000"/>
            </a:schemeClr>
          </a:solidFill>
          <a:ln w="76200">
            <a:solidFill>
              <a:schemeClr val="accent2">
                <a:lumMod val="75000"/>
              </a:schemeClr>
            </a:solidFill>
          </a:ln>
        </p:spPr>
        <p:txBody>
          <a:bodyPr/>
          <a:lstStyle/>
          <a:p>
            <a:pPr>
              <a:lnSpc>
                <a:spcPct val="90000"/>
              </a:lnSpc>
            </a:pPr>
            <a:r>
              <a:rPr lang="es-ES_tradnl" sz="3600" b="1" i="1">
                <a:solidFill>
                  <a:schemeClr val="accent6"/>
                </a:solidFill>
                <a:latin typeface="Arial" charset="0"/>
              </a:rPr>
              <a:t>Conmutación de Circuitos -Fases</a:t>
            </a:r>
          </a:p>
          <a:p>
            <a:pPr lvl="1">
              <a:lnSpc>
                <a:spcPct val="90000"/>
              </a:lnSpc>
            </a:pPr>
            <a:r>
              <a:rPr lang="es-ES_tradnl" sz="3200" b="1" i="1">
                <a:solidFill>
                  <a:schemeClr val="accent6"/>
                </a:solidFill>
                <a:latin typeface="Arial" charset="0"/>
              </a:rPr>
              <a:t>Establecimiento del Circuito</a:t>
            </a:r>
          </a:p>
          <a:p>
            <a:pPr lvl="1">
              <a:lnSpc>
                <a:spcPct val="90000"/>
              </a:lnSpc>
            </a:pPr>
            <a:r>
              <a:rPr lang="es-ES_tradnl" sz="3200" b="1" i="1">
                <a:solidFill>
                  <a:schemeClr val="accent6"/>
                </a:solidFill>
                <a:latin typeface="Arial" charset="0"/>
              </a:rPr>
              <a:t>Transferencia de datos</a:t>
            </a:r>
          </a:p>
          <a:p>
            <a:pPr lvl="1">
              <a:lnSpc>
                <a:spcPct val="90000"/>
              </a:lnSpc>
            </a:pPr>
            <a:r>
              <a:rPr lang="es-ES_tradnl" sz="3200" b="1" i="1">
                <a:solidFill>
                  <a:schemeClr val="accent6"/>
                </a:solidFill>
                <a:latin typeface="Arial" charset="0"/>
              </a:rPr>
              <a:t>Desconexión del Circuito</a:t>
            </a:r>
          </a:p>
        </p:txBody>
      </p:sp>
      <p:pic>
        <p:nvPicPr>
          <p:cNvPr id="336900" name="Picture 4" descr="Comunt de Circ2"/>
          <p:cNvPicPr>
            <a:picLocks noChangeAspect="1" noChangeArrowheads="1"/>
          </p:cNvPicPr>
          <p:nvPr/>
        </p:nvPicPr>
        <p:blipFill>
          <a:blip r:embed="rId2" cstate="print">
            <a:lum bright="-40000"/>
          </a:blip>
          <a:srcRect/>
          <a:stretch>
            <a:fillRect/>
          </a:stretch>
        </p:blipFill>
        <p:spPr bwMode="auto">
          <a:xfrm>
            <a:off x="971600" y="4038600"/>
            <a:ext cx="7486600" cy="2590800"/>
          </a:xfrm>
          <a:prstGeom prst="rect">
            <a:avLst/>
          </a:prstGeom>
          <a:noFill/>
          <a:ln w="76200" cmpd="tri">
            <a:solidFill>
              <a:schemeClr val="accent2"/>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fld id="{61C7BD1D-7BD2-4AA6-9683-C25178962C74}" type="slidenum">
              <a:rPr lang="en-US"/>
              <a:pPr/>
              <a:t>23</a:t>
            </a:fld>
            <a:endParaRPr lang="en-US"/>
          </a:p>
        </p:txBody>
      </p:sp>
      <p:sp>
        <p:nvSpPr>
          <p:cNvPr id="339970" name="Rectangle 2" descr="Papel seda azul"/>
          <p:cNvSpPr>
            <a:spLocks noGrp="1" noChangeArrowheads="1"/>
          </p:cNvSpPr>
          <p:nvPr>
            <p:ph type="title"/>
          </p:nvPr>
        </p:nvSpPr>
        <p:spPr>
          <a:xfrm>
            <a:off x="609600" y="304800"/>
            <a:ext cx="8153400" cy="9144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9971" name="Rectangle 3" descr="Papel bouquet"/>
          <p:cNvSpPr>
            <a:spLocks noGrp="1" noChangeArrowheads="1"/>
          </p:cNvSpPr>
          <p:nvPr>
            <p:ph type="body" idx="1"/>
          </p:nvPr>
        </p:nvSpPr>
        <p:spPr>
          <a:xfrm>
            <a:off x="1371600" y="1447800"/>
            <a:ext cx="6629400" cy="685800"/>
          </a:xfrm>
          <a:blipFill dpi="0" rotWithShape="0">
            <a:blip r:embed="rId2" cstate="print"/>
            <a:srcRect/>
            <a:tile tx="0" ty="0" sx="100000" sy="100000" flip="none" algn="tl"/>
          </a:blipFill>
          <a:ln w="76200">
            <a:solidFill>
              <a:schemeClr val="accent2">
                <a:lumMod val="75000"/>
              </a:schemeClr>
            </a:solidFill>
          </a:ln>
        </p:spPr>
        <p:txBody>
          <a:bodyPr/>
          <a:lstStyle/>
          <a:p>
            <a:pPr algn="ctr">
              <a:lnSpc>
                <a:spcPct val="90000"/>
              </a:lnSpc>
              <a:buFontTx/>
              <a:buNone/>
            </a:pPr>
            <a:r>
              <a:rPr lang="es-ES_tradnl" sz="3600" b="1" i="1">
                <a:solidFill>
                  <a:schemeClr val="accent6"/>
                </a:solidFill>
                <a:latin typeface="Arial" charset="0"/>
              </a:rPr>
              <a:t>Conmutador Digital </a:t>
            </a:r>
          </a:p>
        </p:txBody>
      </p:sp>
      <p:pic>
        <p:nvPicPr>
          <p:cNvPr id="339972" name="Picture 4" descr="Conmutador digital"/>
          <p:cNvPicPr>
            <a:picLocks noChangeAspect="1" noChangeArrowheads="1"/>
          </p:cNvPicPr>
          <p:nvPr/>
        </p:nvPicPr>
        <p:blipFill>
          <a:blip r:embed="rId3" cstate="print"/>
          <a:srcRect/>
          <a:stretch>
            <a:fillRect/>
          </a:stretch>
        </p:blipFill>
        <p:spPr bwMode="auto">
          <a:xfrm>
            <a:off x="457200" y="2286000"/>
            <a:ext cx="3140075" cy="4206875"/>
          </a:xfrm>
          <a:prstGeom prst="rect">
            <a:avLst/>
          </a:prstGeom>
          <a:noFill/>
          <a:ln w="76200">
            <a:solidFill>
              <a:schemeClr val="accent2"/>
            </a:solidFill>
            <a:miter lim="800000"/>
            <a:headEnd/>
            <a:tailEnd/>
          </a:ln>
        </p:spPr>
      </p:pic>
      <p:sp>
        <p:nvSpPr>
          <p:cNvPr id="339973" name="Text Box 5"/>
          <p:cNvSpPr txBox="1">
            <a:spLocks noChangeArrowheads="1"/>
          </p:cNvSpPr>
          <p:nvPr/>
        </p:nvSpPr>
        <p:spPr bwMode="auto">
          <a:xfrm>
            <a:off x="3962400" y="2895600"/>
            <a:ext cx="4935538" cy="21018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a:lstStyle/>
          <a:p>
            <a:pPr marL="342900" indent="-342900">
              <a:lnSpc>
                <a:spcPct val="90000"/>
              </a:lnSpc>
              <a:spcBef>
                <a:spcPct val="20000"/>
              </a:spcBef>
              <a:buFontTx/>
              <a:buChar char="•"/>
            </a:pPr>
            <a:r>
              <a:rPr lang="es-MX" sz="3600" b="1" i="1">
                <a:solidFill>
                  <a:schemeClr val="accent2"/>
                </a:solidFill>
              </a:rPr>
              <a:t>Interfaz de red</a:t>
            </a:r>
          </a:p>
          <a:p>
            <a:pPr marL="342900" indent="-342900">
              <a:lnSpc>
                <a:spcPct val="90000"/>
              </a:lnSpc>
              <a:spcBef>
                <a:spcPct val="20000"/>
              </a:spcBef>
              <a:buFontTx/>
              <a:buChar char="•"/>
            </a:pPr>
            <a:r>
              <a:rPr lang="es-MX" sz="3600" b="1" i="1">
                <a:solidFill>
                  <a:schemeClr val="accent2"/>
                </a:solidFill>
              </a:rPr>
              <a:t>Unidad de Control</a:t>
            </a:r>
          </a:p>
          <a:p>
            <a:pPr marL="342900" indent="-342900">
              <a:lnSpc>
                <a:spcPct val="90000"/>
              </a:lnSpc>
              <a:spcBef>
                <a:spcPct val="20000"/>
              </a:spcBef>
              <a:buFontTx/>
              <a:buChar char="•"/>
            </a:pPr>
            <a:r>
              <a:rPr lang="es-MX" sz="3600" b="1" i="1">
                <a:solidFill>
                  <a:schemeClr val="accent2"/>
                </a:solidFill>
              </a:rPr>
              <a:t>Conmutador Digital</a:t>
            </a:r>
            <a:endParaRPr lang="es-AR" sz="3600" b="1" i="1">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B353F7B-A336-4256-9BAE-88565950C69D}" type="slidenum">
              <a:rPr lang="en-US"/>
              <a:pPr/>
              <a:t>24</a:t>
            </a:fld>
            <a:endParaRPr lang="en-US"/>
          </a:p>
        </p:txBody>
      </p:sp>
      <p:sp>
        <p:nvSpPr>
          <p:cNvPr id="342018"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42019" name="Rectangle 3" descr="Papel bouquet"/>
          <p:cNvSpPr>
            <a:spLocks noGrp="1" noChangeArrowheads="1"/>
          </p:cNvSpPr>
          <p:nvPr>
            <p:ph type="body" idx="1"/>
          </p:nvPr>
        </p:nvSpPr>
        <p:spPr>
          <a:xfrm>
            <a:off x="228600" y="1981200"/>
            <a:ext cx="8735888" cy="4472136"/>
          </a:xfrm>
          <a:solidFill>
            <a:schemeClr val="accent2">
              <a:lumMod val="20000"/>
              <a:lumOff val="80000"/>
            </a:schemeClr>
          </a:solidFill>
          <a:ln w="76200">
            <a:solidFill>
              <a:schemeClr val="accent2">
                <a:lumMod val="75000"/>
              </a:schemeClr>
            </a:solidFill>
          </a:ln>
        </p:spPr>
        <p:txBody>
          <a:bodyPr/>
          <a:lstStyle/>
          <a:p>
            <a:pPr>
              <a:lnSpc>
                <a:spcPct val="90000"/>
              </a:lnSpc>
            </a:pPr>
            <a:r>
              <a:rPr lang="es-ES_tradnl" sz="4800" b="1" i="1">
                <a:solidFill>
                  <a:schemeClr val="accent6"/>
                </a:solidFill>
                <a:latin typeface="Arial" charset="0"/>
              </a:rPr>
              <a:t>Conmutación de Circuitos </a:t>
            </a:r>
          </a:p>
          <a:p>
            <a:pPr lvl="1">
              <a:lnSpc>
                <a:spcPct val="90000"/>
              </a:lnSpc>
            </a:pPr>
            <a:r>
              <a:rPr lang="es-ES_tradnl" sz="4400" b="1" i="1">
                <a:solidFill>
                  <a:schemeClr val="accent6"/>
                </a:solidFill>
                <a:latin typeface="Arial" charset="0"/>
              </a:rPr>
              <a:t>División en el Espacio</a:t>
            </a:r>
          </a:p>
          <a:p>
            <a:pPr lvl="2">
              <a:lnSpc>
                <a:spcPct val="90000"/>
              </a:lnSpc>
            </a:pPr>
            <a:r>
              <a:rPr lang="es-ES_tradnl" sz="4000" b="1" i="1">
                <a:solidFill>
                  <a:schemeClr val="accent6"/>
                </a:solidFill>
                <a:latin typeface="Arial" charset="0"/>
              </a:rPr>
              <a:t>Matriz  de Conexiones Simple.</a:t>
            </a:r>
          </a:p>
          <a:p>
            <a:pPr lvl="2">
              <a:lnSpc>
                <a:spcPct val="90000"/>
              </a:lnSpc>
            </a:pPr>
            <a:r>
              <a:rPr lang="es-ES_tradnl" sz="4000" b="1" i="1">
                <a:solidFill>
                  <a:schemeClr val="accent6"/>
                </a:solidFill>
                <a:latin typeface="Arial" charset="0"/>
              </a:rPr>
              <a:t>Varias Matrices en Etapa.</a:t>
            </a:r>
          </a:p>
          <a:p>
            <a:pPr lvl="1">
              <a:lnSpc>
                <a:spcPct val="90000"/>
              </a:lnSpc>
            </a:pPr>
            <a:r>
              <a:rPr lang="es-ES_tradnl" sz="4400" b="1" i="1">
                <a:solidFill>
                  <a:schemeClr val="accent6"/>
                </a:solidFill>
                <a:latin typeface="Arial" charset="0"/>
              </a:rPr>
              <a:t>División en el Tiempo</a:t>
            </a:r>
          </a:p>
          <a:p>
            <a:pPr lvl="2">
              <a:lnSpc>
                <a:spcPct val="90000"/>
              </a:lnSpc>
            </a:pPr>
            <a:r>
              <a:rPr lang="es-ES_tradnl" sz="4000" b="1" i="1">
                <a:solidFill>
                  <a:schemeClr val="accent6"/>
                </a:solidFill>
                <a:latin typeface="Arial" charset="0"/>
              </a:rPr>
              <a:t>TDM Sincronía.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A2246E6-1E40-4D38-A162-FEA48DEB27CC}" type="slidenum">
              <a:rPr lang="en-US" smtClean="0"/>
              <a:pPr/>
              <a:t>25</a:t>
            </a:fld>
            <a:endParaRPr lang="en-US"/>
          </a:p>
        </p:txBody>
      </p:sp>
      <p:sp>
        <p:nvSpPr>
          <p:cNvPr id="333826"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3827" name="Rectangle 3" descr="Papel bouquet"/>
          <p:cNvSpPr>
            <a:spLocks noGrp="1" noChangeArrowheads="1"/>
          </p:cNvSpPr>
          <p:nvPr>
            <p:ph type="body" idx="1"/>
          </p:nvPr>
        </p:nvSpPr>
        <p:spPr>
          <a:xfrm>
            <a:off x="533400" y="1600200"/>
            <a:ext cx="8229600" cy="4953000"/>
          </a:xfrm>
          <a:solidFill>
            <a:schemeClr val="accent2">
              <a:lumMod val="20000"/>
              <a:lumOff val="80000"/>
            </a:schemeClr>
          </a:solidFill>
          <a:ln w="76200">
            <a:solidFill>
              <a:schemeClr val="accent2">
                <a:lumMod val="75000"/>
              </a:schemeClr>
            </a:solidFill>
          </a:ln>
        </p:spPr>
        <p:txBody>
          <a:bodyPr/>
          <a:lstStyle/>
          <a:p>
            <a:pPr>
              <a:lnSpc>
                <a:spcPct val="90000"/>
              </a:lnSpc>
            </a:pPr>
            <a:r>
              <a:rPr lang="es-ES_tradnl" sz="3600" b="1" i="1">
                <a:solidFill>
                  <a:schemeClr val="accent6"/>
                </a:solidFill>
                <a:latin typeface="Arial" charset="0"/>
              </a:rPr>
              <a:t>Conmutación de Paquetes </a:t>
            </a:r>
          </a:p>
          <a:p>
            <a:pPr lvl="1">
              <a:lnSpc>
                <a:spcPct val="90000"/>
              </a:lnSpc>
            </a:pPr>
            <a:r>
              <a:rPr lang="es-ES_tradnl" sz="3200" b="1" i="1">
                <a:solidFill>
                  <a:schemeClr val="accent6"/>
                </a:solidFill>
                <a:latin typeface="Arial" charset="0"/>
              </a:rPr>
              <a:t>No es necesario reservar recursos (Circuito).</a:t>
            </a:r>
          </a:p>
          <a:p>
            <a:pPr lvl="1">
              <a:lnSpc>
                <a:spcPct val="90000"/>
              </a:lnSpc>
            </a:pPr>
            <a:r>
              <a:rPr lang="es-ES_tradnl" sz="3200" b="1" i="1">
                <a:solidFill>
                  <a:schemeClr val="accent6"/>
                </a:solidFill>
                <a:latin typeface="Arial" charset="0"/>
              </a:rPr>
              <a:t>Paquete de nodo de nodo siguiendo algún camino.</a:t>
            </a:r>
          </a:p>
          <a:p>
            <a:pPr lvl="1">
              <a:lnSpc>
                <a:spcPct val="90000"/>
              </a:lnSpc>
            </a:pPr>
            <a:r>
              <a:rPr lang="es-ES_tradnl" sz="3200" b="1" i="1">
                <a:solidFill>
                  <a:schemeClr val="accent6"/>
                </a:solidFill>
                <a:latin typeface="Arial" charset="0"/>
              </a:rPr>
              <a:t>Nodo Almacena y Retransmite.</a:t>
            </a:r>
          </a:p>
          <a:p>
            <a:pPr>
              <a:lnSpc>
                <a:spcPct val="90000"/>
              </a:lnSpc>
            </a:pPr>
            <a:r>
              <a:rPr lang="es-ES_tradnl" sz="3600" b="1" i="1">
                <a:solidFill>
                  <a:schemeClr val="accent6"/>
                </a:solidFill>
                <a:latin typeface="Arial" charset="0"/>
              </a:rPr>
              <a:t>Técnicas</a:t>
            </a:r>
          </a:p>
          <a:p>
            <a:pPr lvl="1">
              <a:lnSpc>
                <a:spcPct val="90000"/>
              </a:lnSpc>
            </a:pPr>
            <a:r>
              <a:rPr lang="es-ES_tradnl" sz="3200" b="1" i="1">
                <a:solidFill>
                  <a:schemeClr val="accent6"/>
                </a:solidFill>
                <a:latin typeface="Arial" charset="0"/>
              </a:rPr>
              <a:t>Datagramas.</a:t>
            </a:r>
          </a:p>
          <a:p>
            <a:pPr lvl="1">
              <a:lnSpc>
                <a:spcPct val="90000"/>
              </a:lnSpc>
            </a:pPr>
            <a:r>
              <a:rPr lang="es-ES_tradnl" sz="3200" b="1" i="1">
                <a:solidFill>
                  <a:schemeClr val="accent6"/>
                </a:solidFill>
                <a:latin typeface="Arial" charset="0"/>
              </a:rPr>
              <a:t>Circuitos Virtuales.</a:t>
            </a:r>
            <a:endParaRPr lang="es-ES_tradnl" sz="3200" b="1" i="1" dirty="0">
              <a:solidFill>
                <a:schemeClr val="accent6"/>
              </a:solid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433FE5D3-5BEF-40DC-960C-0437A9AB5142}" type="slidenum">
              <a:rPr lang="en-US"/>
              <a:pPr/>
              <a:t>26</a:t>
            </a:fld>
            <a:endParaRPr lang="en-US"/>
          </a:p>
        </p:txBody>
      </p:sp>
      <p:sp>
        <p:nvSpPr>
          <p:cNvPr id="343042"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43043" name="Rectangle 3" descr="Papel bouquet"/>
          <p:cNvSpPr>
            <a:spLocks noGrp="1" noChangeArrowheads="1"/>
          </p:cNvSpPr>
          <p:nvPr>
            <p:ph type="body" idx="1"/>
          </p:nvPr>
        </p:nvSpPr>
        <p:spPr>
          <a:xfrm>
            <a:off x="533400" y="1600200"/>
            <a:ext cx="8305800" cy="838200"/>
          </a:xfrm>
          <a:solidFill>
            <a:schemeClr val="accent2">
              <a:lumMod val="20000"/>
              <a:lumOff val="80000"/>
            </a:schemeClr>
          </a:solidFill>
          <a:ln w="76200">
            <a:solidFill>
              <a:schemeClr val="accent2">
                <a:lumMod val="75000"/>
              </a:schemeClr>
            </a:solidFill>
          </a:ln>
        </p:spPr>
        <p:txBody>
          <a:bodyPr/>
          <a:lstStyle/>
          <a:p>
            <a:pPr algn="ctr">
              <a:buFontTx/>
              <a:buNone/>
            </a:pPr>
            <a:r>
              <a:rPr lang="es-ES_tradnl" sz="3600" b="1" i="1">
                <a:solidFill>
                  <a:schemeClr val="accent6"/>
                </a:solidFill>
                <a:latin typeface="Arial" charset="0"/>
              </a:rPr>
              <a:t>Conmutación de Paquetes </a:t>
            </a:r>
          </a:p>
          <a:p>
            <a:endParaRPr lang="es-ES_tradnl" sz="3600" b="1" i="1">
              <a:solidFill>
                <a:schemeClr val="accent6"/>
              </a:solidFill>
              <a:latin typeface="Arial" charset="0"/>
            </a:endParaRPr>
          </a:p>
        </p:txBody>
      </p:sp>
      <p:pic>
        <p:nvPicPr>
          <p:cNvPr id="343044" name="Picture 4" descr="Conmutacion de Paquetes"/>
          <p:cNvPicPr>
            <a:picLocks noChangeAspect="1" noChangeArrowheads="1"/>
          </p:cNvPicPr>
          <p:nvPr/>
        </p:nvPicPr>
        <p:blipFill>
          <a:blip r:embed="rId2" cstate="print"/>
          <a:srcRect/>
          <a:stretch>
            <a:fillRect/>
          </a:stretch>
        </p:blipFill>
        <p:spPr bwMode="auto">
          <a:xfrm>
            <a:off x="609600" y="2743200"/>
            <a:ext cx="8153400" cy="3733800"/>
          </a:xfrm>
          <a:prstGeom prst="rect">
            <a:avLst/>
          </a:prstGeom>
          <a:solidFill>
            <a:schemeClr val="accent2">
              <a:lumMod val="20000"/>
              <a:lumOff val="80000"/>
            </a:schemeClr>
          </a:solidFill>
          <a:ln w="76200">
            <a:solidFill>
              <a:schemeClr val="accent2">
                <a:lumMod val="75000"/>
              </a:schemeClr>
            </a:solid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897C4E8-D488-4E11-9FC9-1CE8CB6DE365}" type="slidenum">
              <a:rPr lang="en-US"/>
              <a:pPr/>
              <a:t>27</a:t>
            </a:fld>
            <a:endParaRPr lang="en-US"/>
          </a:p>
        </p:txBody>
      </p:sp>
      <p:sp>
        <p:nvSpPr>
          <p:cNvPr id="261122" name="Rectangle 2" descr="Papel seda azul"/>
          <p:cNvSpPr>
            <a:spLocks noGrp="1" noChangeArrowheads="1"/>
          </p:cNvSpPr>
          <p:nvPr>
            <p:ph type="title"/>
          </p:nvPr>
        </p:nvSpPr>
        <p:spPr>
          <a:xfrm>
            <a:off x="1066800" y="476672"/>
            <a:ext cx="7772400" cy="1143000"/>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effectLst>
                  <a:outerShdw blurRad="38100" dist="38100" dir="2700000" algn="tl">
                    <a:srgbClr val="000000"/>
                  </a:outerShdw>
                </a:effectLst>
                <a:latin typeface="Arial" charset="0"/>
              </a:rPr>
              <a:t>WAN Red de Área Amplia</a:t>
            </a:r>
          </a:p>
        </p:txBody>
      </p:sp>
      <p:sp>
        <p:nvSpPr>
          <p:cNvPr id="261123" name="Rectangle 3" descr="Papel bouquet"/>
          <p:cNvSpPr>
            <a:spLocks noGrp="1" noChangeArrowheads="1"/>
          </p:cNvSpPr>
          <p:nvPr>
            <p:ph type="body" idx="1"/>
          </p:nvPr>
        </p:nvSpPr>
        <p:spPr>
          <a:xfrm>
            <a:off x="395288" y="1981200"/>
            <a:ext cx="8443912" cy="4256088"/>
          </a:xfrm>
          <a:solidFill>
            <a:schemeClr val="accent2">
              <a:lumMod val="20000"/>
              <a:lumOff val="80000"/>
            </a:schemeClr>
          </a:solidFill>
          <a:ln w="76200" cap="flat">
            <a:solidFill>
              <a:schemeClr val="accent2">
                <a:lumMod val="75000"/>
              </a:schemeClr>
            </a:solidFill>
          </a:ln>
        </p:spPr>
        <p:txBody>
          <a:bodyPr/>
          <a:lstStyle/>
          <a:p>
            <a:pPr algn="just">
              <a:lnSpc>
                <a:spcPct val="90000"/>
              </a:lnSpc>
            </a:pPr>
            <a:r>
              <a:rPr lang="es-ES_tradnl" b="1" i="1" dirty="0">
                <a:solidFill>
                  <a:schemeClr val="accent6"/>
                </a:solidFill>
                <a:latin typeface="Arial" charset="0"/>
              </a:rPr>
              <a:t>Independencia del fuente :</a:t>
            </a:r>
            <a:r>
              <a:rPr lang="es-ES_tradnl" sz="2800" b="1" i="1" dirty="0">
                <a:solidFill>
                  <a:schemeClr val="accent6"/>
                </a:solidFill>
                <a:latin typeface="Arial" charset="0"/>
              </a:rPr>
              <a:t> </a:t>
            </a:r>
          </a:p>
          <a:p>
            <a:pPr lvl="1" algn="just">
              <a:lnSpc>
                <a:spcPct val="90000"/>
              </a:lnSpc>
              <a:buFont typeface="Wingdings" pitchFamily="2" charset="2"/>
              <a:buChar char="q"/>
            </a:pPr>
            <a:r>
              <a:rPr lang="es-ES_tradnl" sz="3200" b="1" i="1" dirty="0">
                <a:solidFill>
                  <a:schemeClr val="accent6"/>
                </a:solidFill>
                <a:latin typeface="Arial" charset="0"/>
              </a:rPr>
              <a:t>Los paquetes se encaminan independientemente de la fuente de origen o la trayectoria tomada antes en particular.</a:t>
            </a:r>
          </a:p>
          <a:p>
            <a:pPr lvl="1" algn="just">
              <a:lnSpc>
                <a:spcPct val="90000"/>
              </a:lnSpc>
              <a:buFont typeface="Wingdings" pitchFamily="2" charset="2"/>
              <a:buChar char="q"/>
            </a:pPr>
            <a:r>
              <a:rPr lang="es-ES_tradnl" sz="3200" b="1" i="1" dirty="0">
                <a:solidFill>
                  <a:schemeClr val="accent6"/>
                </a:solidFill>
                <a:latin typeface="Arial" charset="0"/>
              </a:rPr>
              <a:t>Aumenta la eficiencia porque todos los </a:t>
            </a:r>
            <a:r>
              <a:rPr lang="es-ES_tradnl" sz="3200" b="1" i="1" dirty="0" err="1">
                <a:solidFill>
                  <a:schemeClr val="accent6"/>
                </a:solidFill>
                <a:latin typeface="Arial" charset="0"/>
              </a:rPr>
              <a:t>Switches</a:t>
            </a:r>
            <a:r>
              <a:rPr lang="es-ES_tradnl" sz="3200" b="1" i="1" dirty="0">
                <a:solidFill>
                  <a:schemeClr val="accent6"/>
                </a:solidFill>
                <a:latin typeface="Arial" charset="0"/>
              </a:rPr>
              <a:t> utilizan el mismo principio. </a:t>
            </a:r>
            <a:endParaRPr lang="es-ES_tradnl" sz="2400" b="1" i="1" dirty="0">
              <a:solidFill>
                <a:schemeClr val="accent6"/>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9DC62479-F973-41C2-AE6F-685AD09CFA35}" type="slidenum">
              <a:rPr lang="en-US"/>
              <a:pPr/>
              <a:t>28</a:t>
            </a:fld>
            <a:endParaRPr lang="en-US"/>
          </a:p>
        </p:txBody>
      </p:sp>
      <p:sp>
        <p:nvSpPr>
          <p:cNvPr id="262146" name="Rectangle 2" descr="Papel seda azul"/>
          <p:cNvSpPr>
            <a:spLocks noGrp="1" noChangeArrowheads="1"/>
          </p:cNvSpPr>
          <p:nvPr>
            <p:ph type="title"/>
          </p:nvPr>
        </p:nvSpPr>
        <p:spPr>
          <a:xfrm>
            <a:off x="609600" y="304800"/>
            <a:ext cx="7772400" cy="1143000"/>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effectLst>
                  <a:outerShdw blurRad="38100" dist="38100" dir="2700000" algn="tl">
                    <a:srgbClr val="000000"/>
                  </a:outerShdw>
                </a:effectLst>
                <a:latin typeface="Arial" charset="0"/>
              </a:rPr>
              <a:t>WAN Red de Área Amplia</a:t>
            </a:r>
          </a:p>
        </p:txBody>
      </p:sp>
      <p:sp>
        <p:nvSpPr>
          <p:cNvPr id="262147" name="Rectangle 3" descr="Papel bouquet"/>
          <p:cNvSpPr>
            <a:spLocks noGrp="1" noChangeArrowheads="1"/>
          </p:cNvSpPr>
          <p:nvPr>
            <p:ph type="body" idx="1"/>
          </p:nvPr>
        </p:nvSpPr>
        <p:spPr>
          <a:xfrm>
            <a:off x="457200" y="1676400"/>
            <a:ext cx="8218488" cy="2039938"/>
          </a:xfrm>
          <a:solidFill>
            <a:schemeClr val="accent2">
              <a:lumMod val="20000"/>
              <a:lumOff val="80000"/>
            </a:schemeClr>
          </a:solidFill>
          <a:ln w="76200" cap="flat">
            <a:solidFill>
              <a:schemeClr val="accent2">
                <a:lumMod val="75000"/>
              </a:schemeClr>
            </a:solidFill>
          </a:ln>
        </p:spPr>
        <p:txBody>
          <a:bodyPr/>
          <a:lstStyle/>
          <a:p>
            <a:pPr>
              <a:lnSpc>
                <a:spcPct val="90000"/>
              </a:lnSpc>
            </a:pPr>
            <a:r>
              <a:rPr lang="es-ES_tradnl" b="1" i="1">
                <a:solidFill>
                  <a:schemeClr val="accent6"/>
                </a:solidFill>
                <a:latin typeface="Arial" charset="0"/>
              </a:rPr>
              <a:t>Los Nodos están interconectados por Switches (Conmutadores de paquetes) que hacen almacenamiento(Buffer) y Reenvío. </a:t>
            </a:r>
          </a:p>
        </p:txBody>
      </p:sp>
      <p:pic>
        <p:nvPicPr>
          <p:cNvPr id="262148" name="Picture 4" descr="F10_1"/>
          <p:cNvPicPr>
            <a:picLocks noChangeAspect="1" noChangeArrowheads="1"/>
          </p:cNvPicPr>
          <p:nvPr/>
        </p:nvPicPr>
        <p:blipFill>
          <a:blip r:embed="rId2" cstate="print"/>
          <a:srcRect/>
          <a:stretch>
            <a:fillRect/>
          </a:stretch>
        </p:blipFill>
        <p:spPr bwMode="auto">
          <a:xfrm>
            <a:off x="457200" y="4076700"/>
            <a:ext cx="8066088" cy="2286000"/>
          </a:xfrm>
          <a:prstGeom prst="rect">
            <a:avLst/>
          </a:prstGeom>
          <a:solidFill>
            <a:srgbClr val="CCFFFF"/>
          </a:solidFill>
          <a:ln w="76200">
            <a:solidFill>
              <a:schemeClr val="accent2"/>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2152D46C-5AE1-426F-92B6-518DFC5F430B}" type="slidenum">
              <a:rPr lang="en-US"/>
              <a:pPr/>
              <a:t>29</a:t>
            </a:fld>
            <a:endParaRPr lang="en-US"/>
          </a:p>
        </p:txBody>
      </p:sp>
      <p:sp>
        <p:nvSpPr>
          <p:cNvPr id="263170" name="Rectangle 2" descr="Papel seda azul"/>
          <p:cNvSpPr>
            <a:spLocks noGrp="1" noChangeArrowheads="1"/>
          </p:cNvSpPr>
          <p:nvPr>
            <p:ph type="title"/>
          </p:nvPr>
        </p:nvSpPr>
        <p:spPr>
          <a:xfrm>
            <a:off x="457200" y="152400"/>
            <a:ext cx="8153400" cy="1143000"/>
          </a:xfrm>
          <a:solidFill>
            <a:schemeClr val="accent2">
              <a:lumMod val="20000"/>
              <a:lumOff val="80000"/>
            </a:schemeClr>
          </a:solidFill>
          <a:ln w="76200" cap="flat">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Area Amplia</a:t>
            </a:r>
          </a:p>
        </p:txBody>
      </p:sp>
      <p:sp>
        <p:nvSpPr>
          <p:cNvPr id="263171" name="Rectangle 3" descr="Papel bouquet"/>
          <p:cNvSpPr>
            <a:spLocks noGrp="1" noChangeArrowheads="1"/>
          </p:cNvSpPr>
          <p:nvPr>
            <p:ph type="body" idx="1"/>
          </p:nvPr>
        </p:nvSpPr>
        <p:spPr>
          <a:xfrm>
            <a:off x="533400" y="1447800"/>
            <a:ext cx="8077200" cy="1066800"/>
          </a:xfrm>
          <a:solidFill>
            <a:schemeClr val="accent2">
              <a:lumMod val="20000"/>
              <a:lumOff val="80000"/>
            </a:schemeClr>
          </a:solidFill>
          <a:ln w="76200" cap="flat">
            <a:solidFill>
              <a:schemeClr val="accent2">
                <a:lumMod val="75000"/>
              </a:schemeClr>
            </a:solidFill>
          </a:ln>
        </p:spPr>
        <p:txBody>
          <a:bodyPr/>
          <a:lstStyle/>
          <a:p>
            <a:pPr>
              <a:lnSpc>
                <a:spcPct val="90000"/>
              </a:lnSpc>
            </a:pPr>
            <a:r>
              <a:rPr lang="es-ES_tradnl" sz="2800" b="1" i="1">
                <a:solidFill>
                  <a:schemeClr val="accent6"/>
                </a:solidFill>
                <a:latin typeface="Arial" charset="0"/>
              </a:rPr>
              <a:t>Grupos de Conmutadores de Paquetes con varios conectores de Entrada/Salida</a:t>
            </a:r>
          </a:p>
        </p:txBody>
      </p:sp>
      <p:pic>
        <p:nvPicPr>
          <p:cNvPr id="263172" name="Picture 4" descr="F10_2"/>
          <p:cNvPicPr>
            <a:picLocks noChangeAspect="1" noChangeArrowheads="1"/>
          </p:cNvPicPr>
          <p:nvPr/>
        </p:nvPicPr>
        <p:blipFill>
          <a:blip r:embed="rId2" cstate="print">
            <a:lum bright="-40000" contrast="60000"/>
          </a:blip>
          <a:srcRect/>
          <a:stretch>
            <a:fillRect/>
          </a:stretch>
        </p:blipFill>
        <p:spPr bwMode="auto">
          <a:xfrm>
            <a:off x="609600" y="2743200"/>
            <a:ext cx="8001000" cy="3519488"/>
          </a:xfrm>
          <a:prstGeom prst="rect">
            <a:avLst/>
          </a:prstGeom>
          <a:noFill/>
          <a:ln w="76200">
            <a:solidFill>
              <a:schemeClr val="accent2"/>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FE7B0C5-5E70-4861-8921-CF6E7B8EBC18}" type="slidenum">
              <a:rPr lang="en-US"/>
              <a:pPr/>
              <a:t>3</a:t>
            </a:fld>
            <a:endParaRPr lang="en-US"/>
          </a:p>
        </p:txBody>
      </p:sp>
      <p:sp>
        <p:nvSpPr>
          <p:cNvPr id="250882" name="Rectangle 2"/>
          <p:cNvSpPr>
            <a:spLocks noGrp="1" noChangeArrowheads="1"/>
          </p:cNvSpPr>
          <p:nvPr>
            <p:ph type="title"/>
          </p:nvPr>
        </p:nvSpPr>
        <p:spPr>
          <a:xfrm>
            <a:off x="762000" y="533400"/>
            <a:ext cx="7772400" cy="1371600"/>
          </a:xfrm>
          <a:solidFill>
            <a:schemeClr val="accent2">
              <a:lumMod val="20000"/>
              <a:lumOff val="80000"/>
            </a:schemeClr>
          </a:solidFill>
          <a:ln w="57150">
            <a:solidFill>
              <a:schemeClr val="accent2">
                <a:lumMod val="75000"/>
              </a:schemeClr>
            </a:solidFill>
          </a:ln>
        </p:spPr>
        <p:txBody>
          <a:bodyPr/>
          <a:lstStyle/>
          <a:p>
            <a:r>
              <a:rPr lang="es-ES_tradnl" i="1" dirty="0">
                <a:solidFill>
                  <a:schemeClr val="accent6"/>
                </a:solidFill>
                <a:effectLst>
                  <a:outerShdw blurRad="38100" dist="38100" dir="2700000" algn="tl">
                    <a:srgbClr val="000000"/>
                  </a:outerShdw>
                </a:effectLst>
                <a:latin typeface="Arial" charset="0"/>
              </a:rPr>
              <a:t>Redes de Computadoras</a:t>
            </a:r>
            <a:br>
              <a:rPr lang="es-ES_tradnl" i="1" dirty="0">
                <a:solidFill>
                  <a:schemeClr val="accent6"/>
                </a:solidFill>
                <a:effectLst>
                  <a:outerShdw blurRad="38100" dist="38100" dir="2700000" algn="tl">
                    <a:srgbClr val="000000"/>
                  </a:outerShdw>
                </a:effectLst>
                <a:latin typeface="Arial" charset="0"/>
              </a:rPr>
            </a:br>
            <a:r>
              <a:rPr lang="es-ES_tradnl" i="1" dirty="0">
                <a:solidFill>
                  <a:schemeClr val="accent6"/>
                </a:solidFill>
                <a:effectLst>
                  <a:outerShdw blurRad="38100" dist="38100" dir="2700000" algn="tl">
                    <a:srgbClr val="000000"/>
                  </a:outerShdw>
                </a:effectLst>
                <a:latin typeface="Arial" charset="0"/>
              </a:rPr>
              <a:t> Clasificación </a:t>
            </a:r>
            <a:r>
              <a:rPr lang="es-ES_tradnl" sz="2400" b="1" i="1" dirty="0">
                <a:solidFill>
                  <a:schemeClr val="accent6"/>
                </a:solidFill>
                <a:effectLst>
                  <a:outerShdw blurRad="38100" dist="38100" dir="2700000" algn="tl">
                    <a:srgbClr val="000000"/>
                  </a:outerShdw>
                </a:effectLst>
                <a:latin typeface="Arial" charset="0"/>
              </a:rPr>
              <a:t>(Tipos de Conexión)</a:t>
            </a:r>
            <a:r>
              <a:rPr lang="es-ES_tradnl" dirty="0">
                <a:solidFill>
                  <a:schemeClr val="accent6"/>
                </a:solidFill>
                <a:latin typeface="Arial" charset="0"/>
              </a:rPr>
              <a:t> </a:t>
            </a:r>
          </a:p>
        </p:txBody>
      </p:sp>
      <p:sp>
        <p:nvSpPr>
          <p:cNvPr id="250883" name="Rectangle 3"/>
          <p:cNvSpPr>
            <a:spLocks noGrp="1" noChangeArrowheads="1"/>
          </p:cNvSpPr>
          <p:nvPr>
            <p:ph type="body" idx="1"/>
          </p:nvPr>
        </p:nvSpPr>
        <p:spPr>
          <a:xfrm>
            <a:off x="457200" y="2286000"/>
            <a:ext cx="8153400" cy="2971800"/>
          </a:xfrm>
          <a:solidFill>
            <a:schemeClr val="accent2">
              <a:lumMod val="20000"/>
              <a:lumOff val="80000"/>
            </a:schemeClr>
          </a:solidFill>
          <a:ln w="76200">
            <a:solidFill>
              <a:srgbClr val="0000FF"/>
            </a:solidFill>
          </a:ln>
        </p:spPr>
        <p:txBody>
          <a:bodyPr/>
          <a:lstStyle/>
          <a:p>
            <a:pPr algn="ctr">
              <a:buFontTx/>
              <a:buNone/>
            </a:pPr>
            <a:endParaRPr lang="es-ES_tradnl" sz="2400" i="1" dirty="0">
              <a:latin typeface="Arial" charset="0"/>
            </a:endParaRPr>
          </a:p>
          <a:p>
            <a:r>
              <a:rPr lang="es-ES_tradnl" sz="3600" i="1" dirty="0">
                <a:solidFill>
                  <a:srgbClr val="003366"/>
                </a:solidFill>
                <a:effectLst>
                  <a:outerShdw blurRad="38100" dist="38100" dir="2700000" algn="tl">
                    <a:srgbClr val="000000"/>
                  </a:outerShdw>
                </a:effectLst>
                <a:latin typeface="Arial" charset="0"/>
              </a:rPr>
              <a:t>Conexión Directa (Punto a Punto)</a:t>
            </a:r>
          </a:p>
          <a:p>
            <a:endParaRPr lang="es-ES_tradnl" sz="3600" i="1" dirty="0">
              <a:solidFill>
                <a:srgbClr val="003366"/>
              </a:solidFill>
              <a:effectLst>
                <a:outerShdw blurRad="38100" dist="38100" dir="2700000" algn="tl">
                  <a:srgbClr val="000000"/>
                </a:outerShdw>
              </a:effectLst>
              <a:latin typeface="Arial" charset="0"/>
            </a:endParaRPr>
          </a:p>
          <a:p>
            <a:r>
              <a:rPr lang="es-ES_tradnl" sz="3600" i="1" dirty="0">
                <a:solidFill>
                  <a:srgbClr val="003366"/>
                </a:solidFill>
                <a:effectLst>
                  <a:outerShdw blurRad="38100" dist="38100" dir="2700000" algn="tl">
                    <a:srgbClr val="000000"/>
                  </a:outerShdw>
                </a:effectLst>
                <a:latin typeface="Arial" charset="0"/>
              </a:rPr>
              <a:t>Múltiples Conexiones (Multipunto) </a:t>
            </a:r>
            <a:endParaRPr lang="es-ES_tradnl" sz="3600" dirty="0">
              <a:solidFill>
                <a:srgbClr val="003366"/>
              </a:solidFill>
              <a:effectLst>
                <a:outerShdw blurRad="38100" dist="38100" dir="2700000" algn="tl">
                  <a:srgbClr val="000000"/>
                </a:outerShdw>
              </a:effectLst>
              <a:latin typeface="Arial" charset="0"/>
            </a:endParaRPr>
          </a:p>
          <a:p>
            <a:pPr>
              <a:buFontTx/>
              <a:buNone/>
            </a:pPr>
            <a:endParaRPr lang="es-ES_tradnl" sz="3600" dirty="0">
              <a:solidFill>
                <a:srgbClr val="003366"/>
              </a:solidFill>
              <a:effectLst>
                <a:outerShdw blurRad="38100" dist="38100" dir="2700000" algn="tl">
                  <a:srgbClr val="000000"/>
                </a:outerShdw>
              </a:effectLst>
              <a:latin typeface="Arial" charset="0"/>
            </a:endParaRPr>
          </a:p>
          <a:p>
            <a:pPr>
              <a:buFontTx/>
              <a:buNone/>
            </a:pPr>
            <a:endParaRPr lang="es-ES_tradnl" sz="3600" dirty="0">
              <a:solidFill>
                <a:srgbClr val="003366"/>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animEffect transition="in" filter="randombar(horizontal)">
                                      <p:cBhvr>
                                        <p:cTn id="7" dur="700"/>
                                        <p:tgtEl>
                                          <p:spTgt spid="25088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50883">
                                            <p:bg/>
                                          </p:spTgt>
                                        </p:tgtEl>
                                        <p:attrNameLst>
                                          <p:attrName>style.visibility</p:attrName>
                                        </p:attrNameLst>
                                      </p:cBhvr>
                                      <p:to>
                                        <p:strVal val="visible"/>
                                      </p:to>
                                    </p:set>
                                    <p:anim calcmode="lin" valueType="num">
                                      <p:cBhvr>
                                        <p:cTn id="10" dur="600" fill="hold"/>
                                        <p:tgtEl>
                                          <p:spTgt spid="250883">
                                            <p:bg/>
                                          </p:spTgt>
                                        </p:tgtEl>
                                        <p:attrNameLst>
                                          <p:attrName>ppt_w</p:attrName>
                                        </p:attrNameLst>
                                      </p:cBhvr>
                                      <p:tavLst>
                                        <p:tav tm="0">
                                          <p:val>
                                            <p:fltVal val="0"/>
                                          </p:val>
                                        </p:tav>
                                        <p:tav tm="100000">
                                          <p:val>
                                            <p:strVal val="#ppt_w"/>
                                          </p:val>
                                        </p:tav>
                                      </p:tavLst>
                                    </p:anim>
                                    <p:anim calcmode="lin" valueType="num">
                                      <p:cBhvr>
                                        <p:cTn id="11" dur="600" fill="hold"/>
                                        <p:tgtEl>
                                          <p:spTgt spid="250883">
                                            <p:bg/>
                                          </p:spTgt>
                                        </p:tgtEl>
                                        <p:attrNameLst>
                                          <p:attrName>ppt_h</p:attrName>
                                        </p:attrNameLst>
                                      </p:cBhvr>
                                      <p:tavLst>
                                        <p:tav tm="0">
                                          <p:val>
                                            <p:fltVal val="0"/>
                                          </p:val>
                                        </p:tav>
                                        <p:tav tm="100000">
                                          <p:val>
                                            <p:strVal val="#ppt_h"/>
                                          </p:val>
                                        </p:tav>
                                      </p:tavLst>
                                    </p:anim>
                                    <p:animEffect transition="in" filter="fade">
                                      <p:cBhvr>
                                        <p:cTn id="12" dur="600"/>
                                        <p:tgtEl>
                                          <p:spTgt spid="250883">
                                            <p:bg/>
                                          </p:spTgt>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50883">
                                            <p:txEl>
                                              <p:pRg st="1" end="1"/>
                                            </p:txEl>
                                          </p:spTgt>
                                        </p:tgtEl>
                                        <p:attrNameLst>
                                          <p:attrName>style.visibility</p:attrName>
                                        </p:attrNameLst>
                                      </p:cBhvr>
                                      <p:to>
                                        <p:strVal val="visible"/>
                                      </p:to>
                                    </p:set>
                                    <p:anim calcmode="lin" valueType="num">
                                      <p:cBhvr>
                                        <p:cTn id="15" dur="500" fill="hold"/>
                                        <p:tgtEl>
                                          <p:spTgt spid="25088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5088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250883">
                                            <p:txEl>
                                              <p:pRg st="1" end="1"/>
                                            </p:txEl>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50883">
                                            <p:txEl>
                                              <p:pRg st="3" end="3"/>
                                            </p:txEl>
                                          </p:spTgt>
                                        </p:tgtEl>
                                        <p:attrNameLst>
                                          <p:attrName>style.visibility</p:attrName>
                                        </p:attrNameLst>
                                      </p:cBhvr>
                                      <p:to>
                                        <p:strVal val="visible"/>
                                      </p:to>
                                    </p:set>
                                    <p:anim calcmode="lin" valueType="num">
                                      <p:cBhvr>
                                        <p:cTn id="20" dur="500" fill="hold"/>
                                        <p:tgtEl>
                                          <p:spTgt spid="250883">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250883">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250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nimBg="1"/>
      <p:bldP spid="25088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87B04077-366B-46C0-A7B0-C382091ECC9F}" type="slidenum">
              <a:rPr lang="en-US"/>
              <a:pPr/>
              <a:t>30</a:t>
            </a:fld>
            <a:endParaRPr lang="en-US"/>
          </a:p>
        </p:txBody>
      </p:sp>
      <p:sp>
        <p:nvSpPr>
          <p:cNvPr id="264194" name="Rectangle 2" descr="Papel seda azul"/>
          <p:cNvSpPr>
            <a:spLocks noGrp="1" noChangeArrowheads="1"/>
          </p:cNvSpPr>
          <p:nvPr>
            <p:ph type="title"/>
          </p:nvPr>
        </p:nvSpPr>
        <p:spPr>
          <a:xfrm>
            <a:off x="0" y="0"/>
            <a:ext cx="9144000" cy="1628800"/>
          </a:xfrm>
          <a:solidFill>
            <a:schemeClr val="accent2">
              <a:lumMod val="20000"/>
              <a:lumOff val="80000"/>
            </a:schemeClr>
          </a:solidFill>
          <a:ln w="76200" cap="flat">
            <a:solidFill>
              <a:srgbClr val="0000FF"/>
            </a:solidFill>
          </a:ln>
        </p:spPr>
        <p:txBody>
          <a:bodyPr/>
          <a:lstStyle/>
          <a:p>
            <a:r>
              <a:rPr lang="es-ES_tradnl" sz="3600" b="1" i="1" dirty="0">
                <a:solidFill>
                  <a:schemeClr val="accent6"/>
                </a:solidFill>
                <a:effectLst>
                  <a:outerShdw blurRad="38100" dist="38100" dir="2700000" algn="tl">
                    <a:srgbClr val="000000"/>
                  </a:outerShdw>
                </a:effectLst>
                <a:latin typeface="Arial" charset="0"/>
              </a:rPr>
              <a:t>WAN Red de Área Amplia</a:t>
            </a:r>
            <a:br>
              <a:rPr lang="es-ES_tradnl" sz="3600" b="1" i="1" dirty="0">
                <a:solidFill>
                  <a:schemeClr val="accent6"/>
                </a:solidFill>
                <a:effectLst>
                  <a:outerShdw blurRad="38100" dist="38100" dir="2700000" algn="tl">
                    <a:srgbClr val="000000"/>
                  </a:outerShdw>
                </a:effectLst>
                <a:latin typeface="Arial" charset="0"/>
              </a:rPr>
            </a:br>
            <a:r>
              <a:rPr lang="es-ES_tradnl" sz="3600" b="1" i="1" dirty="0">
                <a:solidFill>
                  <a:schemeClr val="accent6"/>
                </a:solidFill>
                <a:effectLst>
                  <a:outerShdw blurRad="38100" dist="38100" dir="2700000" algn="tl">
                    <a:srgbClr val="000000"/>
                  </a:outerShdw>
                </a:effectLst>
                <a:latin typeface="Arial" charset="0"/>
              </a:rPr>
              <a:t>Encaminamiento</a:t>
            </a:r>
            <a:br>
              <a:rPr lang="es-ES_tradnl" sz="3600" b="1" i="1" dirty="0">
                <a:solidFill>
                  <a:schemeClr val="accent6"/>
                </a:solidFill>
                <a:effectLst>
                  <a:outerShdw blurRad="38100" dist="38100" dir="2700000" algn="tl">
                    <a:srgbClr val="000000"/>
                  </a:outerShdw>
                </a:effectLst>
                <a:latin typeface="Arial" charset="0"/>
              </a:rPr>
            </a:br>
            <a:r>
              <a:rPr lang="es-ES_tradnl" sz="3600" b="1" i="1" dirty="0">
                <a:solidFill>
                  <a:schemeClr val="accent6"/>
                </a:solidFill>
                <a:effectLst>
                  <a:outerShdw blurRad="38100" dist="38100" dir="2700000" algn="tl">
                    <a:srgbClr val="000000"/>
                  </a:outerShdw>
                </a:effectLst>
                <a:latin typeface="Arial" charset="0"/>
              </a:rPr>
              <a:t>Direccionamiento Físico Jerárquico</a:t>
            </a:r>
          </a:p>
        </p:txBody>
      </p:sp>
      <p:sp>
        <p:nvSpPr>
          <p:cNvPr id="264195" name="Rectangle 3"/>
          <p:cNvSpPr>
            <a:spLocks noGrp="1" noChangeArrowheads="1"/>
          </p:cNvSpPr>
          <p:nvPr>
            <p:ph type="body" idx="1"/>
          </p:nvPr>
        </p:nvSpPr>
        <p:spPr>
          <a:xfrm>
            <a:off x="179512" y="1851112"/>
            <a:ext cx="8798532" cy="2041376"/>
          </a:xfrm>
          <a:solidFill>
            <a:schemeClr val="accent2">
              <a:lumMod val="20000"/>
              <a:lumOff val="80000"/>
            </a:schemeClr>
          </a:solidFill>
          <a:ln w="76200">
            <a:solidFill>
              <a:schemeClr val="accent2">
                <a:lumMod val="75000"/>
              </a:schemeClr>
            </a:solidFill>
          </a:ln>
        </p:spPr>
        <p:txBody>
          <a:bodyPr/>
          <a:lstStyle/>
          <a:p>
            <a:pPr marL="0" indent="0">
              <a:lnSpc>
                <a:spcPct val="90000"/>
              </a:lnSpc>
              <a:buNone/>
            </a:pPr>
            <a:r>
              <a:rPr lang="es-ES_tradnl" sz="3600" b="1" i="1" dirty="0">
                <a:solidFill>
                  <a:schemeClr val="accent6"/>
                </a:solidFill>
                <a:effectLst>
                  <a:outerShdw blurRad="38100" dist="38100" dir="2700000" algn="tl">
                    <a:srgbClr val="000000"/>
                  </a:outerShdw>
                </a:effectLst>
                <a:latin typeface="Arial" charset="0"/>
              </a:rPr>
              <a:t>Dirección </a:t>
            </a:r>
            <a:r>
              <a:rPr lang="es-ES_tradnl" sz="4800" b="1" i="1" dirty="0">
                <a:solidFill>
                  <a:schemeClr val="accent6"/>
                </a:solidFill>
                <a:effectLst>
                  <a:outerShdw blurRad="38100" dist="38100" dir="2700000" algn="tl">
                    <a:srgbClr val="000000"/>
                  </a:outerShdw>
                </a:effectLst>
                <a:latin typeface="Arial" charset="0"/>
              </a:rPr>
              <a:t>{</a:t>
            </a:r>
            <a:r>
              <a:rPr lang="es-ES_tradnl" sz="4800" b="1" i="1" dirty="0" err="1">
                <a:solidFill>
                  <a:schemeClr val="accent6"/>
                </a:solidFill>
                <a:effectLst>
                  <a:outerShdw blurRad="38100" dist="38100" dir="2700000" algn="tl">
                    <a:srgbClr val="000000"/>
                  </a:outerShdw>
                </a:effectLst>
                <a:latin typeface="Arial" charset="0"/>
              </a:rPr>
              <a:t>a,b</a:t>
            </a:r>
            <a:r>
              <a:rPr lang="es-ES_tradnl" sz="4800" b="1" i="1" dirty="0">
                <a:solidFill>
                  <a:schemeClr val="accent6"/>
                </a:solidFill>
                <a:effectLst>
                  <a:outerShdw blurRad="38100" dist="38100" dir="2700000" algn="tl">
                    <a:srgbClr val="000000"/>
                  </a:outerShdw>
                </a:effectLst>
                <a:latin typeface="Arial" charset="0"/>
              </a:rPr>
              <a:t>}	</a:t>
            </a:r>
          </a:p>
          <a:p>
            <a:pPr marL="1828800" lvl="4" indent="0">
              <a:lnSpc>
                <a:spcPct val="90000"/>
              </a:lnSpc>
              <a:buNone/>
            </a:pPr>
            <a:r>
              <a:rPr lang="es-ES_tradnl" sz="3600" b="1" i="1" dirty="0">
                <a:solidFill>
                  <a:schemeClr val="accent6"/>
                </a:solidFill>
                <a:effectLst>
                  <a:outerShdw blurRad="38100" dist="38100" dir="2700000" algn="tl">
                    <a:srgbClr val="000000"/>
                  </a:outerShdw>
                </a:effectLst>
                <a:latin typeface="Arial" charset="0"/>
              </a:rPr>
              <a:t>a=Conmutador</a:t>
            </a:r>
          </a:p>
          <a:p>
            <a:pPr marL="1828800" lvl="4" indent="0">
              <a:lnSpc>
                <a:spcPct val="90000"/>
              </a:lnSpc>
              <a:buNone/>
            </a:pPr>
            <a:r>
              <a:rPr lang="es-ES_tradnl" sz="3600" b="1" i="1" dirty="0">
                <a:solidFill>
                  <a:schemeClr val="accent6"/>
                </a:solidFill>
                <a:effectLst>
                  <a:outerShdw blurRad="38100" dist="38100" dir="2700000" algn="tl">
                    <a:srgbClr val="000000"/>
                  </a:outerShdw>
                </a:effectLst>
                <a:latin typeface="Arial" charset="0"/>
              </a:rPr>
              <a:t>b=Computadora</a:t>
            </a:r>
            <a:endParaRPr lang="es-ES_tradnl" sz="3600" dirty="0">
              <a:solidFill>
                <a:schemeClr val="accent6"/>
              </a:solidFill>
            </a:endParaRPr>
          </a:p>
          <a:p>
            <a:pPr marL="1828800" lvl="4" indent="0">
              <a:lnSpc>
                <a:spcPct val="90000"/>
              </a:lnSpc>
              <a:buNone/>
            </a:pPr>
            <a:endParaRPr lang="es-ES_tradnl" sz="1800" dirty="0">
              <a:solidFill>
                <a:schemeClr val="accent6"/>
              </a:solidFill>
            </a:endParaRPr>
          </a:p>
        </p:txBody>
      </p:sp>
      <p:pic>
        <p:nvPicPr>
          <p:cNvPr id="264196" name="Picture 4" descr="F10_3"/>
          <p:cNvPicPr>
            <a:picLocks noChangeAspect="1" noChangeArrowheads="1"/>
          </p:cNvPicPr>
          <p:nvPr/>
        </p:nvPicPr>
        <p:blipFill>
          <a:blip r:embed="rId2" cstate="print">
            <a:lum bright="-40000" contrast="60000"/>
            <a:grayscl/>
            <a:biLevel thresh="50000"/>
          </a:blip>
          <a:srcRect/>
          <a:stretch>
            <a:fillRect/>
          </a:stretch>
        </p:blipFill>
        <p:spPr bwMode="auto">
          <a:xfrm>
            <a:off x="179512" y="4114800"/>
            <a:ext cx="8583488" cy="2438400"/>
          </a:xfrm>
          <a:prstGeom prst="rect">
            <a:avLst/>
          </a:prstGeom>
          <a:noFill/>
          <a:ln w="57150" cmpd="thickThin">
            <a:solidFill>
              <a:schemeClr val="tx1"/>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número de diapositiva"/>
          <p:cNvSpPr>
            <a:spLocks noGrp="1"/>
          </p:cNvSpPr>
          <p:nvPr>
            <p:ph type="sldNum" sz="quarter" idx="12"/>
          </p:nvPr>
        </p:nvSpPr>
        <p:spPr/>
        <p:txBody>
          <a:bodyPr/>
          <a:lstStyle/>
          <a:p>
            <a:fld id="{E800519B-D5AE-422D-A3D4-751BE75036D8}" type="slidenum">
              <a:rPr lang="en-US"/>
              <a:pPr/>
              <a:t>31</a:t>
            </a:fld>
            <a:endParaRPr lang="en-US"/>
          </a:p>
        </p:txBody>
      </p:sp>
      <p:sp>
        <p:nvSpPr>
          <p:cNvPr id="265218" name="Rectangle 2" descr="Papel seda azul"/>
          <p:cNvSpPr>
            <a:spLocks noGrp="1" noChangeArrowheads="1"/>
          </p:cNvSpPr>
          <p:nvPr>
            <p:ph type="title"/>
          </p:nvPr>
        </p:nvSpPr>
        <p:spPr>
          <a:xfrm>
            <a:off x="685800" y="0"/>
            <a:ext cx="8229600" cy="1752600"/>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effectLst>
                  <a:outerShdw blurRad="38100" dist="38100" dir="2700000" algn="tl">
                    <a:srgbClr val="000000"/>
                  </a:outerShdw>
                </a:effectLst>
                <a:latin typeface="Arial" charset="0"/>
              </a:rPr>
              <a:t>WAN Red de Área Amplia</a:t>
            </a:r>
            <a:br>
              <a:rPr lang="es-ES_tradnl" sz="3200" b="1" i="1" dirty="0">
                <a:solidFill>
                  <a:schemeClr val="accent6"/>
                </a:solidFill>
                <a:effectLst>
                  <a:outerShdw blurRad="38100" dist="38100" dir="2700000" algn="tl">
                    <a:srgbClr val="000000"/>
                  </a:outerShdw>
                </a:effectLst>
                <a:latin typeface="Arial" charset="0"/>
              </a:rPr>
            </a:br>
            <a:r>
              <a:rPr lang="es-ES_tradnl" sz="3200" b="1" i="1" dirty="0">
                <a:solidFill>
                  <a:schemeClr val="accent6"/>
                </a:solidFill>
                <a:effectLst>
                  <a:outerShdw blurRad="38100" dist="38100" dir="2700000" algn="tl">
                    <a:srgbClr val="000000"/>
                  </a:outerShdw>
                </a:effectLst>
                <a:latin typeface="Arial" charset="0"/>
              </a:rPr>
              <a:t>Direccionamiento Físico Jerárquico</a:t>
            </a:r>
          </a:p>
        </p:txBody>
      </p:sp>
      <p:grpSp>
        <p:nvGrpSpPr>
          <p:cNvPr id="265222" name="Group 6"/>
          <p:cNvGrpSpPr>
            <a:grpSpLocks/>
          </p:cNvGrpSpPr>
          <p:nvPr/>
        </p:nvGrpSpPr>
        <p:grpSpPr bwMode="auto">
          <a:xfrm>
            <a:off x="457200" y="1981200"/>
            <a:ext cx="8458200" cy="3886200"/>
            <a:chOff x="288" y="1248"/>
            <a:chExt cx="5328" cy="2448"/>
          </a:xfrm>
        </p:grpSpPr>
        <p:pic>
          <p:nvPicPr>
            <p:cNvPr id="265219" name="Picture 3" descr="F10_4"/>
            <p:cNvPicPr>
              <a:picLocks noChangeAspect="1" noChangeArrowheads="1"/>
            </p:cNvPicPr>
            <p:nvPr/>
          </p:nvPicPr>
          <p:blipFill>
            <a:blip r:embed="rId2" cstate="print">
              <a:lum bright="-40000" contrast="40000"/>
            </a:blip>
            <a:srcRect/>
            <a:stretch>
              <a:fillRect/>
            </a:stretch>
          </p:blipFill>
          <p:spPr bwMode="auto">
            <a:xfrm>
              <a:off x="288" y="1248"/>
              <a:ext cx="5328" cy="2448"/>
            </a:xfrm>
            <a:prstGeom prst="rect">
              <a:avLst/>
            </a:prstGeom>
            <a:solidFill>
              <a:srgbClr val="003366">
                <a:alpha val="50000"/>
              </a:srgbClr>
            </a:solidFill>
            <a:ln w="76200">
              <a:solidFill>
                <a:schemeClr val="accent2">
                  <a:lumMod val="75000"/>
                </a:schemeClr>
              </a:solidFill>
              <a:miter lim="800000"/>
              <a:headEnd/>
              <a:tailEnd/>
            </a:ln>
          </p:spPr>
        </p:pic>
        <p:sp>
          <p:nvSpPr>
            <p:cNvPr id="265220" name="Text Box 4"/>
            <p:cNvSpPr txBox="1">
              <a:spLocks noChangeArrowheads="1"/>
            </p:cNvSpPr>
            <p:nvPr/>
          </p:nvSpPr>
          <p:spPr bwMode="auto">
            <a:xfrm>
              <a:off x="4320" y="1440"/>
              <a:ext cx="816" cy="674"/>
            </a:xfrm>
            <a:prstGeom prst="rect">
              <a:avLst/>
            </a:prstGeom>
            <a:noFill/>
            <a:ln w="9525">
              <a:solidFill>
                <a:schemeClr val="accent2">
                  <a:lumMod val="75000"/>
                </a:schemeClr>
              </a:solidFill>
              <a:miter lim="800000"/>
              <a:headEnd/>
              <a:tailEnd/>
            </a:ln>
            <a:effectLst/>
          </p:spPr>
          <p:txBody>
            <a:bodyPr>
              <a:spAutoFit/>
            </a:bodyPr>
            <a:lstStyle/>
            <a:p>
              <a:pPr algn="ctr">
                <a:spcBef>
                  <a:spcPct val="50000"/>
                </a:spcBef>
              </a:pPr>
              <a:r>
                <a:rPr lang="es-ES_tradnl" sz="1600" b="1" dirty="0">
                  <a:solidFill>
                    <a:srgbClr val="800000"/>
                  </a:solidFill>
                </a:rPr>
                <a:t>Siguiente</a:t>
              </a:r>
            </a:p>
            <a:p>
              <a:pPr algn="ctr">
                <a:spcBef>
                  <a:spcPct val="50000"/>
                </a:spcBef>
              </a:pPr>
              <a:r>
                <a:rPr lang="es-ES_tradnl" sz="1600" b="1" dirty="0">
                  <a:solidFill>
                    <a:srgbClr val="800000"/>
                  </a:solidFill>
                </a:rPr>
                <a:t>Salto</a:t>
              </a:r>
            </a:p>
            <a:p>
              <a:pPr>
                <a:spcBef>
                  <a:spcPct val="50000"/>
                </a:spcBef>
              </a:pPr>
              <a:endParaRPr lang="es-ES_tradnl" sz="1600" b="1" dirty="0">
                <a:solidFill>
                  <a:srgbClr val="800000"/>
                </a:solidFill>
              </a:endParaRPr>
            </a:p>
          </p:txBody>
        </p:sp>
        <p:sp>
          <p:nvSpPr>
            <p:cNvPr id="265221" name="AutoShape 5"/>
            <p:cNvSpPr>
              <a:spLocks noChangeArrowheads="1"/>
            </p:cNvSpPr>
            <p:nvPr/>
          </p:nvSpPr>
          <p:spPr bwMode="auto">
            <a:xfrm>
              <a:off x="5136" y="1584"/>
              <a:ext cx="240" cy="576"/>
            </a:xfrm>
            <a:prstGeom prst="curvedLeftArrow">
              <a:avLst>
                <a:gd name="adj1" fmla="val 48000"/>
                <a:gd name="adj2" fmla="val 96000"/>
                <a:gd name="adj3" fmla="val 33333"/>
              </a:avLst>
            </a:prstGeom>
            <a:solidFill>
              <a:srgbClr val="003366"/>
            </a:solidFill>
            <a:ln w="9525">
              <a:solidFill>
                <a:schemeClr val="accent2">
                  <a:lumMod val="75000"/>
                </a:schemeClr>
              </a:solidFill>
              <a:miter lim="800000"/>
              <a:headEnd/>
              <a:tailEnd/>
            </a:ln>
            <a:effectLst/>
          </p:spPr>
          <p:txBody>
            <a:bodyPr wrap="none" anchor="ctr"/>
            <a:lstStyle/>
            <a:p>
              <a:endParaRPr lang="es-E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6BECFC0-EF59-4594-AA0C-4AFA722F044A}" type="slidenum">
              <a:rPr lang="en-US"/>
              <a:pPr/>
              <a:t>32</a:t>
            </a:fld>
            <a:endParaRPr lang="en-US"/>
          </a:p>
        </p:txBody>
      </p:sp>
      <p:sp>
        <p:nvSpPr>
          <p:cNvPr id="266242" name="Rectangle 2" descr="Papel seda azul"/>
          <p:cNvSpPr>
            <a:spLocks noGrp="1" noChangeArrowheads="1"/>
          </p:cNvSpPr>
          <p:nvPr>
            <p:ph type="title"/>
          </p:nvPr>
        </p:nvSpPr>
        <p:spPr>
          <a:xfrm>
            <a:off x="0" y="0"/>
            <a:ext cx="91440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Tabla de Enrutamientos(Saltos)</a:t>
            </a:r>
          </a:p>
        </p:txBody>
      </p:sp>
      <p:sp>
        <p:nvSpPr>
          <p:cNvPr id="266243" name="Rectangle 3"/>
          <p:cNvSpPr>
            <a:spLocks noGrp="1" noChangeArrowheads="1"/>
          </p:cNvSpPr>
          <p:nvPr>
            <p:ph type="body" idx="1"/>
          </p:nvPr>
        </p:nvSpPr>
        <p:spPr>
          <a:xfrm>
            <a:off x="0" y="1143000"/>
            <a:ext cx="9144000" cy="1600200"/>
          </a:xfrm>
          <a:solidFill>
            <a:schemeClr val="hlink"/>
          </a:solidFill>
          <a:ln w="76200">
            <a:solidFill>
              <a:schemeClr val="accent2"/>
            </a:solidFill>
          </a:ln>
        </p:spPr>
        <p:txBody>
          <a:bodyPr/>
          <a:lstStyle/>
          <a:p>
            <a:r>
              <a:rPr lang="es-ES_tradnl" sz="2400" b="1" i="1">
                <a:solidFill>
                  <a:schemeClr val="accent6"/>
                </a:solidFill>
                <a:effectLst>
                  <a:outerShdw blurRad="38100" dist="38100" dir="2700000" algn="tl">
                    <a:srgbClr val="000000"/>
                  </a:outerShdw>
                </a:effectLst>
                <a:latin typeface="Arial" charset="0"/>
              </a:rPr>
              <a:t>Estáticos :</a:t>
            </a:r>
            <a:r>
              <a:rPr lang="es-ES_tradnl" sz="2400" b="1" i="1">
                <a:solidFill>
                  <a:schemeClr val="accent6"/>
                </a:solidFill>
                <a:effectLst>
                  <a:outerShdw blurRad="38100" dist="38100" dir="2700000" algn="tl">
                    <a:srgbClr val="FFFFFF"/>
                  </a:outerShdw>
                </a:effectLst>
                <a:latin typeface="Arial" charset="0"/>
              </a:rPr>
              <a:t> Las rutas son calculadas y quedan fijas.</a:t>
            </a:r>
          </a:p>
          <a:p>
            <a:r>
              <a:rPr lang="es-ES_tradnl" sz="2400" b="1" i="1">
                <a:solidFill>
                  <a:schemeClr val="accent6"/>
                </a:solidFill>
                <a:effectLst>
                  <a:outerShdw blurRad="38100" dist="38100" dir="2700000" algn="tl">
                    <a:srgbClr val="000000"/>
                  </a:outerShdw>
                </a:effectLst>
                <a:latin typeface="Arial" charset="0"/>
              </a:rPr>
              <a:t>Dinámicos:</a:t>
            </a:r>
            <a:r>
              <a:rPr lang="es-ES_tradnl" sz="2400" b="1" i="1">
                <a:solidFill>
                  <a:schemeClr val="accent6"/>
                </a:solidFill>
                <a:effectLst>
                  <a:outerShdw blurRad="38100" dist="38100" dir="2700000" algn="tl">
                    <a:srgbClr val="FFFFFF"/>
                  </a:outerShdw>
                </a:effectLst>
                <a:latin typeface="Arial" charset="0"/>
              </a:rPr>
              <a:t> Las rutas son calculadas y modificadas Dinámicamente.</a:t>
            </a:r>
            <a:endParaRPr lang="es-ES_tradnl">
              <a:solidFill>
                <a:schemeClr val="accent6"/>
              </a:solidFill>
            </a:endParaRPr>
          </a:p>
          <a:p>
            <a:endParaRPr lang="es-ES_tradnl">
              <a:solidFill>
                <a:schemeClr val="accent6"/>
              </a:solidFill>
            </a:endParaRPr>
          </a:p>
        </p:txBody>
      </p:sp>
      <p:pic>
        <p:nvPicPr>
          <p:cNvPr id="266244" name="Picture 4" descr="F10_8"/>
          <p:cNvPicPr>
            <a:picLocks noChangeAspect="1" noChangeArrowheads="1"/>
          </p:cNvPicPr>
          <p:nvPr/>
        </p:nvPicPr>
        <p:blipFill>
          <a:blip r:embed="rId2" cstate="print">
            <a:lum bright="-20000" contrast="26000"/>
            <a:grayscl/>
          </a:blip>
          <a:srcRect/>
          <a:stretch>
            <a:fillRect/>
          </a:stretch>
        </p:blipFill>
        <p:spPr bwMode="auto">
          <a:xfrm>
            <a:off x="304800" y="3048000"/>
            <a:ext cx="8610600" cy="3200400"/>
          </a:xfrm>
          <a:prstGeom prst="rect">
            <a:avLst/>
          </a:prstGeom>
          <a:solidFill>
            <a:srgbClr val="003366"/>
          </a:solidFill>
          <a:ln w="76200">
            <a:solidFill>
              <a:schemeClr val="accent2"/>
            </a:solid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5F1F598-90AE-4235-87D6-A7589549995A}" type="slidenum">
              <a:rPr lang="en-US"/>
              <a:pPr/>
              <a:t>33</a:t>
            </a:fld>
            <a:endParaRPr lang="en-US"/>
          </a:p>
        </p:txBody>
      </p:sp>
      <p:sp>
        <p:nvSpPr>
          <p:cNvPr id="267266" name="Rectangle 2" descr="Papel seda azul"/>
          <p:cNvSpPr>
            <a:spLocks noGrp="1" noChangeArrowheads="1"/>
          </p:cNvSpPr>
          <p:nvPr>
            <p:ph type="title"/>
          </p:nvPr>
        </p:nvSpPr>
        <p:spPr>
          <a:xfrm>
            <a:off x="685800" y="228600"/>
            <a:ext cx="7990656"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Enrutamientos(Saltos)</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Algoritmos</a:t>
            </a:r>
          </a:p>
        </p:txBody>
      </p:sp>
      <p:sp>
        <p:nvSpPr>
          <p:cNvPr id="267267" name="Rectangle 3"/>
          <p:cNvSpPr>
            <a:spLocks noGrp="1" noChangeArrowheads="1"/>
          </p:cNvSpPr>
          <p:nvPr>
            <p:ph type="body" idx="1"/>
          </p:nvPr>
        </p:nvSpPr>
        <p:spPr>
          <a:xfrm>
            <a:off x="467544" y="1676400"/>
            <a:ext cx="8208912" cy="4114800"/>
          </a:xfrm>
          <a:solidFill>
            <a:schemeClr val="hlink"/>
          </a:solidFill>
          <a:ln w="76200">
            <a:solidFill>
              <a:srgbClr val="0000FF"/>
            </a:solidFill>
          </a:ln>
        </p:spPr>
        <p:txBody>
          <a:bodyPr/>
          <a:lstStyle/>
          <a:p>
            <a:r>
              <a:rPr lang="es-ES_tradnl" sz="2800" b="1" i="1" dirty="0">
                <a:solidFill>
                  <a:schemeClr val="accent6"/>
                </a:solidFill>
                <a:latin typeface="Arial" charset="0"/>
              </a:rPr>
              <a:t>Algoritmo de </a:t>
            </a:r>
            <a:r>
              <a:rPr lang="es-ES_tradnl" sz="2800" b="1" i="1" dirty="0" err="1">
                <a:solidFill>
                  <a:schemeClr val="accent6"/>
                </a:solidFill>
                <a:latin typeface="Arial" charset="0"/>
              </a:rPr>
              <a:t>Dijkstra</a:t>
            </a:r>
            <a:r>
              <a:rPr lang="es-ES_tradnl" sz="2800" b="1" i="1" dirty="0">
                <a:solidFill>
                  <a:schemeClr val="accent6"/>
                </a:solidFill>
                <a:latin typeface="Arial" charset="0"/>
              </a:rPr>
              <a:t> (Trayectoria con menores enlaces=menor peso).</a:t>
            </a:r>
          </a:p>
          <a:p>
            <a:r>
              <a:rPr lang="es-ES_tradnl" sz="2800" b="1" i="1" dirty="0">
                <a:solidFill>
                  <a:schemeClr val="accent6"/>
                </a:solidFill>
                <a:latin typeface="Arial" charset="0"/>
              </a:rPr>
              <a:t>Calculo Distribuido de Rutas (Informar calculo de rutas a vecinos=Adaptación permanente ante fallas)</a:t>
            </a:r>
          </a:p>
          <a:p>
            <a:r>
              <a:rPr lang="es-ES_tradnl" sz="2800" b="1" i="1" dirty="0">
                <a:solidFill>
                  <a:schemeClr val="accent6"/>
                </a:solidFill>
                <a:latin typeface="Arial" charset="0"/>
              </a:rPr>
              <a:t>Enrutamiento Vector-distancia (distancia de destino =suma de los Pesos).</a:t>
            </a:r>
          </a:p>
          <a:p>
            <a:r>
              <a:rPr lang="es-ES_tradnl" sz="2800" b="1" i="1" dirty="0">
                <a:solidFill>
                  <a:schemeClr val="accent6"/>
                </a:solidFill>
                <a:latin typeface="Arial" charset="0"/>
              </a:rPr>
              <a:t>Enrutamiento por Estado de enlace (SPF) </a:t>
            </a:r>
          </a:p>
          <a:p>
            <a:endParaRPr lang="es-ES_tradnl" dirty="0">
              <a:solidFill>
                <a:schemeClr val="accent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076316F-B7A5-4A22-ABF2-432A6427A8BA}" type="slidenum">
              <a:rPr lang="en-US"/>
              <a:pPr/>
              <a:t>34</a:t>
            </a:fld>
            <a:endParaRPr lang="en-US"/>
          </a:p>
        </p:txBody>
      </p:sp>
      <p:sp>
        <p:nvSpPr>
          <p:cNvPr id="233474" name="Rectangle 2" descr="Papel seda azul"/>
          <p:cNvSpPr>
            <a:spLocks noGrp="1" noChangeArrowheads="1"/>
          </p:cNvSpPr>
          <p:nvPr>
            <p:ph type="title"/>
          </p:nvPr>
        </p:nvSpPr>
        <p:spPr>
          <a:xfrm>
            <a:off x="685800" y="609600"/>
            <a:ext cx="8077200" cy="1143000"/>
          </a:xfrm>
          <a:solidFill>
            <a:schemeClr val="accent2">
              <a:lumMod val="20000"/>
              <a:lumOff val="80000"/>
            </a:schemeClr>
          </a:solid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ARPANET</a:t>
            </a:r>
          </a:p>
        </p:txBody>
      </p:sp>
      <p:sp>
        <p:nvSpPr>
          <p:cNvPr id="233475" name="Rectangle 3"/>
          <p:cNvSpPr>
            <a:spLocks noGrp="1" noChangeArrowheads="1"/>
          </p:cNvSpPr>
          <p:nvPr>
            <p:ph type="body" idx="1"/>
          </p:nvPr>
        </p:nvSpPr>
        <p:spPr>
          <a:xfrm>
            <a:off x="685800" y="1981200"/>
            <a:ext cx="8077200" cy="3733800"/>
          </a:xfrm>
          <a:solidFill>
            <a:schemeClr val="hlink"/>
          </a:solidFill>
          <a:ln w="76200" cap="flat">
            <a:solidFill>
              <a:srgbClr val="0000FF"/>
            </a:solidFill>
          </a:ln>
        </p:spPr>
        <p:txBody>
          <a:bodyPr/>
          <a:lstStyle/>
          <a:p>
            <a:r>
              <a:rPr lang="es-ES_tradnl" sz="2800" b="1" i="1">
                <a:solidFill>
                  <a:schemeClr val="accent6"/>
                </a:solidFill>
                <a:latin typeface="Arial" charset="0"/>
              </a:rPr>
              <a:t>Red de la Agencia de Investigación avanzada de proyectos (ARPA)</a:t>
            </a:r>
          </a:p>
          <a:p>
            <a:r>
              <a:rPr lang="es-ES_tradnl" sz="2800" b="1" i="1">
                <a:solidFill>
                  <a:schemeClr val="accent6"/>
                </a:solidFill>
                <a:latin typeface="Arial" charset="0"/>
              </a:rPr>
              <a:t>Una de las primeras WAN de Conmutación de paquetes 1969 (30 Años).</a:t>
            </a:r>
          </a:p>
          <a:p>
            <a:r>
              <a:rPr lang="es-ES_tradnl" sz="2800" b="1" i="1">
                <a:solidFill>
                  <a:schemeClr val="accent6"/>
                </a:solidFill>
                <a:latin typeface="Arial" charset="0"/>
              </a:rPr>
              <a:t>Red de Conmutación de paquetes.</a:t>
            </a:r>
          </a:p>
          <a:p>
            <a:r>
              <a:rPr lang="es-ES_tradnl" sz="2800" b="1" i="1">
                <a:solidFill>
                  <a:schemeClr val="accent6"/>
                </a:solidFill>
                <a:latin typeface="Arial" charset="0"/>
              </a:rPr>
              <a:t>Dejo de funcionar en 1990 para convertirse en Internet .</a:t>
            </a:r>
          </a:p>
          <a:p>
            <a:endParaRPr lang="es-ES_tradnl" sz="2800" b="1" i="1">
              <a:solidFill>
                <a:schemeClr val="accent6"/>
              </a:solidFill>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5485278-FD0B-4DBE-84C4-9C17A87D39B9}" type="slidenum">
              <a:rPr lang="en-US"/>
              <a:pPr/>
              <a:t>35</a:t>
            </a:fld>
            <a:endParaRPr lang="en-US"/>
          </a:p>
        </p:txBody>
      </p:sp>
      <p:sp>
        <p:nvSpPr>
          <p:cNvPr id="344066" name="Rectangle 2" descr="Papel seda azul"/>
          <p:cNvSpPr>
            <a:spLocks noGrp="1" noChangeArrowheads="1"/>
          </p:cNvSpPr>
          <p:nvPr>
            <p:ph type="title"/>
          </p:nvPr>
        </p:nvSpPr>
        <p:spPr>
          <a:xfrm>
            <a:off x="685800" y="304800"/>
            <a:ext cx="8077200" cy="1143000"/>
          </a:xfrm>
          <a:solidFill>
            <a:schemeClr val="accent2">
              <a:lumMod val="20000"/>
              <a:lumOff val="80000"/>
            </a:schemeClr>
          </a:solid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ARPANET</a:t>
            </a:r>
          </a:p>
        </p:txBody>
      </p:sp>
      <p:pic>
        <p:nvPicPr>
          <p:cNvPr id="344069" name="Picture 5" descr="arpanet1969"/>
          <p:cNvPicPr>
            <a:picLocks noChangeAspect="1" noChangeArrowheads="1"/>
          </p:cNvPicPr>
          <p:nvPr/>
        </p:nvPicPr>
        <p:blipFill>
          <a:blip r:embed="rId2" cstate="print"/>
          <a:srcRect/>
          <a:stretch>
            <a:fillRect/>
          </a:stretch>
        </p:blipFill>
        <p:spPr bwMode="auto">
          <a:xfrm>
            <a:off x="533400" y="1676400"/>
            <a:ext cx="8305800" cy="4656138"/>
          </a:xfrm>
          <a:prstGeom prst="rect">
            <a:avLst/>
          </a:prstGeom>
          <a:noFill/>
          <a:ln w="76200">
            <a:solidFill>
              <a:schemeClr val="accent2">
                <a:lumMod val="75000"/>
              </a:schemeClr>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CFF9C03-64DE-483B-A3F7-7CC3C52CA54A}" type="slidenum">
              <a:rPr lang="en-US"/>
              <a:pPr/>
              <a:t>36</a:t>
            </a:fld>
            <a:endParaRPr lang="en-US"/>
          </a:p>
        </p:txBody>
      </p:sp>
      <p:sp>
        <p:nvSpPr>
          <p:cNvPr id="345090" name="Rectangle 2" descr="Papel seda azul"/>
          <p:cNvSpPr>
            <a:spLocks noGrp="1" noChangeArrowheads="1"/>
          </p:cNvSpPr>
          <p:nvPr>
            <p:ph type="title"/>
          </p:nvPr>
        </p:nvSpPr>
        <p:spPr>
          <a:xfrm>
            <a:off x="685800" y="0"/>
            <a:ext cx="8153400" cy="11430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ARPANET</a:t>
            </a:r>
          </a:p>
        </p:txBody>
      </p:sp>
      <p:pic>
        <p:nvPicPr>
          <p:cNvPr id="345091" name="Picture 3" descr="arpanet1976"/>
          <p:cNvPicPr>
            <a:picLocks noChangeAspect="1" noChangeArrowheads="1"/>
          </p:cNvPicPr>
          <p:nvPr/>
        </p:nvPicPr>
        <p:blipFill>
          <a:blip r:embed="rId4" cstate="print"/>
          <a:srcRect/>
          <a:stretch>
            <a:fillRect/>
          </a:stretch>
        </p:blipFill>
        <p:spPr bwMode="auto">
          <a:xfrm>
            <a:off x="762000" y="1371600"/>
            <a:ext cx="8077200" cy="5334000"/>
          </a:xfrm>
          <a:prstGeom prst="rect">
            <a:avLst/>
          </a:prstGeom>
          <a:noFill/>
          <a:ln w="76200">
            <a:solidFill>
              <a:schemeClr val="accent2"/>
            </a:solid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1671BE1-AD63-460F-A79D-8B90A13B758A}" type="slidenum">
              <a:rPr lang="en-US"/>
              <a:pPr/>
              <a:t>37</a:t>
            </a:fld>
            <a:endParaRPr lang="en-US"/>
          </a:p>
        </p:txBody>
      </p:sp>
      <p:sp>
        <p:nvSpPr>
          <p:cNvPr id="350210" name="Rectangle 1026" descr="Papel seda azul"/>
          <p:cNvSpPr>
            <a:spLocks noGrp="1" noChangeArrowheads="1"/>
          </p:cNvSpPr>
          <p:nvPr>
            <p:ph type="title"/>
          </p:nvPr>
        </p:nvSpPr>
        <p:spPr>
          <a:xfrm>
            <a:off x="899592" y="404813"/>
            <a:ext cx="7920558" cy="1143000"/>
          </a:xfrm>
          <a:solidFill>
            <a:schemeClr val="accent2">
              <a:lumMod val="20000"/>
              <a:lumOff val="80000"/>
            </a:schemeClr>
          </a:solidFill>
          <a:ln w="76200" cap="flat">
            <a:solidFill>
              <a:schemeClr val="accent2">
                <a:lumMod val="75000"/>
              </a:schemeClr>
            </a:solidFill>
          </a:ln>
        </p:spPr>
        <p:txBody>
          <a:bodyPr/>
          <a:lstStyle/>
          <a:p>
            <a:r>
              <a:rPr lang="es-ES_tradnl" sz="3200" b="1" i="1" dirty="0">
                <a:solidFill>
                  <a:schemeClr val="accent6"/>
                </a:solidFill>
                <a:effectLst>
                  <a:outerShdw blurRad="38100" dist="38100" dir="2700000" algn="tl">
                    <a:srgbClr val="000000"/>
                  </a:outerShdw>
                </a:effectLst>
                <a:latin typeface="Arial" charset="0"/>
              </a:rPr>
              <a:t>WAN Red de Área Amplia</a:t>
            </a:r>
            <a:br>
              <a:rPr lang="es-ES_tradnl" sz="32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Abilene</a:t>
            </a:r>
          </a:p>
        </p:txBody>
      </p:sp>
      <p:sp>
        <p:nvSpPr>
          <p:cNvPr id="350211" name="Rectangle 1027"/>
          <p:cNvSpPr>
            <a:spLocks noGrp="1" noChangeArrowheads="1"/>
          </p:cNvSpPr>
          <p:nvPr>
            <p:ph type="body" idx="1"/>
          </p:nvPr>
        </p:nvSpPr>
        <p:spPr>
          <a:xfrm>
            <a:off x="381000" y="1981200"/>
            <a:ext cx="8610600" cy="4419600"/>
          </a:xfrm>
          <a:solidFill>
            <a:schemeClr val="accent2">
              <a:lumMod val="20000"/>
              <a:lumOff val="80000"/>
            </a:schemeClr>
          </a:solidFill>
          <a:ln w="76200" cap="flat">
            <a:solidFill>
              <a:srgbClr val="0000FF"/>
            </a:solidFill>
          </a:ln>
        </p:spPr>
        <p:txBody>
          <a:bodyPr/>
          <a:lstStyle/>
          <a:p>
            <a:pPr>
              <a:lnSpc>
                <a:spcPct val="90000"/>
              </a:lnSpc>
            </a:pPr>
            <a:r>
              <a:rPr lang="es-ES_tradnl" sz="2800" b="1" i="1" dirty="0">
                <a:solidFill>
                  <a:schemeClr val="accent6"/>
                </a:solidFill>
                <a:latin typeface="Arial" charset="0"/>
              </a:rPr>
              <a:t>Red de Servicios de conexión de alto rendimiento entre puntos de agregación regional de I2</a:t>
            </a:r>
          </a:p>
          <a:p>
            <a:pPr>
              <a:lnSpc>
                <a:spcPct val="90000"/>
              </a:lnSpc>
            </a:pPr>
            <a:r>
              <a:rPr lang="es-ES_tradnl" sz="2800" b="1" i="1" dirty="0">
                <a:solidFill>
                  <a:schemeClr val="accent6"/>
                </a:solidFill>
                <a:latin typeface="Arial" charset="0"/>
              </a:rPr>
              <a:t>Proyecto UCAID complementario a I2.</a:t>
            </a:r>
          </a:p>
          <a:p>
            <a:pPr>
              <a:lnSpc>
                <a:spcPct val="90000"/>
              </a:lnSpc>
            </a:pPr>
            <a:r>
              <a:rPr lang="es-ES_tradnl" sz="2800" b="1" i="1" dirty="0">
                <a:solidFill>
                  <a:schemeClr val="accent6"/>
                </a:solidFill>
                <a:latin typeface="Arial" charset="0"/>
              </a:rPr>
              <a:t>Backbone de Red Primario para I2. </a:t>
            </a:r>
          </a:p>
          <a:p>
            <a:pPr>
              <a:lnSpc>
                <a:spcPct val="90000"/>
              </a:lnSpc>
            </a:pPr>
            <a:r>
              <a:rPr lang="es-ES_tradnl" sz="2800" b="1" i="1" dirty="0">
                <a:solidFill>
                  <a:schemeClr val="accent6"/>
                </a:solidFill>
                <a:latin typeface="Arial" charset="0"/>
              </a:rPr>
              <a:t>POS (</a:t>
            </a:r>
            <a:r>
              <a:rPr lang="es-ES_tradnl" sz="2800" b="1" i="1" dirty="0" err="1">
                <a:solidFill>
                  <a:schemeClr val="accent6"/>
                </a:solidFill>
                <a:latin typeface="Arial" charset="0"/>
              </a:rPr>
              <a:t>Packet</a:t>
            </a:r>
            <a:r>
              <a:rPr lang="es-ES_tradnl" sz="2800" b="1" i="1" dirty="0">
                <a:solidFill>
                  <a:schemeClr val="accent6"/>
                </a:solidFill>
                <a:latin typeface="Arial" charset="0"/>
              </a:rPr>
              <a:t> </a:t>
            </a:r>
            <a:r>
              <a:rPr lang="es-ES_tradnl" sz="2800" b="1" i="1" dirty="0" err="1">
                <a:solidFill>
                  <a:schemeClr val="accent6"/>
                </a:solidFill>
                <a:latin typeface="Arial" charset="0"/>
              </a:rPr>
              <a:t>Over</a:t>
            </a:r>
            <a:r>
              <a:rPr lang="es-ES_tradnl" sz="2800" b="1" i="1" dirty="0">
                <a:solidFill>
                  <a:schemeClr val="accent6"/>
                </a:solidFill>
                <a:latin typeface="Arial" charset="0"/>
              </a:rPr>
              <a:t> SONET)</a:t>
            </a:r>
          </a:p>
          <a:p>
            <a:pPr>
              <a:lnSpc>
                <a:spcPct val="90000"/>
              </a:lnSpc>
            </a:pPr>
            <a:r>
              <a:rPr lang="es-ES_tradnl" sz="2800" b="1" i="1" dirty="0">
                <a:solidFill>
                  <a:schemeClr val="accent6"/>
                </a:solidFill>
                <a:latin typeface="Arial" charset="0"/>
              </a:rPr>
              <a:t>Comenzó a prestar servicios en Enero de 1999.</a:t>
            </a:r>
          </a:p>
          <a:p>
            <a:pPr>
              <a:lnSpc>
                <a:spcPct val="90000"/>
              </a:lnSpc>
            </a:pPr>
            <a:r>
              <a:rPr lang="es-ES_tradnl" sz="2800" b="1" i="1" dirty="0">
                <a:solidFill>
                  <a:schemeClr val="accent6"/>
                </a:solidFill>
                <a:latin typeface="Arial" charset="0"/>
              </a:rPr>
              <a:t>IPv6 y </a:t>
            </a:r>
            <a:r>
              <a:rPr lang="es-ES_tradnl" sz="2800" b="1" i="1" dirty="0" err="1">
                <a:solidFill>
                  <a:schemeClr val="accent6"/>
                </a:solidFill>
                <a:latin typeface="Arial" charset="0"/>
              </a:rPr>
              <a:t>QoS</a:t>
            </a:r>
            <a:r>
              <a:rPr lang="es-ES_tradnl" sz="2800" b="1" i="1" dirty="0">
                <a:solidFill>
                  <a:schemeClr val="accent6"/>
                </a:solidFill>
                <a:latin typeface="Arial" charset="0"/>
              </a:rPr>
              <a:t>.</a:t>
            </a:r>
          </a:p>
          <a:p>
            <a:pPr>
              <a:lnSpc>
                <a:spcPct val="90000"/>
              </a:lnSpc>
            </a:pPr>
            <a:r>
              <a:rPr lang="es-ES_tradnl" sz="2800" b="1" i="1" dirty="0">
                <a:solidFill>
                  <a:schemeClr val="accent6"/>
                </a:solidFill>
                <a:latin typeface="Arial" charset="0"/>
              </a:rPr>
              <a:t>OC 48 (2,5 </a:t>
            </a:r>
            <a:r>
              <a:rPr lang="es-ES_tradnl" sz="2800" b="1" i="1" dirty="0" err="1">
                <a:solidFill>
                  <a:schemeClr val="accent6"/>
                </a:solidFill>
                <a:latin typeface="Arial" charset="0"/>
              </a:rPr>
              <a:t>Gbps</a:t>
            </a:r>
            <a:r>
              <a:rPr lang="es-ES_tradnl" sz="2800" b="1" i="1" dirty="0">
                <a:solidFill>
                  <a:schemeClr val="accent6"/>
                </a:solidFill>
                <a:latin typeface="Arial" charset="0"/>
              </a:rPr>
              <a:t>) 1999– OC 192 (10 </a:t>
            </a:r>
            <a:r>
              <a:rPr lang="es-ES_tradnl" sz="2800" b="1" i="1" dirty="0" err="1">
                <a:solidFill>
                  <a:schemeClr val="accent6"/>
                </a:solidFill>
                <a:latin typeface="Arial" charset="0"/>
              </a:rPr>
              <a:t>Gbps</a:t>
            </a:r>
            <a:r>
              <a:rPr lang="es-ES_tradnl" sz="2800" b="1" i="1" dirty="0">
                <a:solidFill>
                  <a:schemeClr val="accent6"/>
                </a:solidFill>
                <a:latin typeface="Arial" charset="0"/>
              </a:rPr>
              <a:t>) 2004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2C7E14FA-E11D-4094-B447-0F0C83FC0C9E}" type="slidenum">
              <a:rPr lang="en-US"/>
              <a:pPr/>
              <a:t>38</a:t>
            </a:fld>
            <a:endParaRPr lang="en-US"/>
          </a:p>
        </p:txBody>
      </p:sp>
      <p:sp>
        <p:nvSpPr>
          <p:cNvPr id="351234" name="Rectangle 2" descr="Papel seda azul"/>
          <p:cNvSpPr>
            <a:spLocks noGrp="1" noChangeArrowheads="1"/>
          </p:cNvSpPr>
          <p:nvPr>
            <p:ph type="title"/>
          </p:nvPr>
        </p:nvSpPr>
        <p:spPr>
          <a:xfrm>
            <a:off x="683568" y="260648"/>
            <a:ext cx="8242873"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Abilene</a:t>
            </a:r>
          </a:p>
        </p:txBody>
      </p:sp>
      <p:graphicFrame>
        <p:nvGraphicFramePr>
          <p:cNvPr id="351237" name="Object 5"/>
          <p:cNvGraphicFramePr>
            <a:graphicFrameLocks noChangeAspect="1"/>
          </p:cNvGraphicFramePr>
          <p:nvPr/>
        </p:nvGraphicFramePr>
        <p:xfrm>
          <a:off x="304800" y="1905000"/>
          <a:ext cx="8610600" cy="4838700"/>
        </p:xfrm>
        <a:graphic>
          <a:graphicData uri="http://schemas.openxmlformats.org/presentationml/2006/ole">
            <mc:AlternateContent xmlns:mc="http://schemas.openxmlformats.org/markup-compatibility/2006">
              <mc:Choice xmlns:v="urn:schemas-microsoft-com:vml" Requires="v">
                <p:oleObj name="Imagen de mapa de bits" r:id="rId2" imgW="5624047" imgH="3246401" progId="PBrush">
                  <p:embed/>
                </p:oleObj>
              </mc:Choice>
              <mc:Fallback>
                <p:oleObj name="Imagen de mapa de bits" r:id="rId2" imgW="5624047" imgH="3246401" progId="PBrush">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610600" cy="483870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F39CDE-D0D9-454E-99AB-EDED28306B52}" type="slidenum">
              <a:rPr lang="en-US"/>
              <a:pPr/>
              <a:t>39</a:t>
            </a:fld>
            <a:endParaRPr lang="en-US"/>
          </a:p>
        </p:txBody>
      </p:sp>
      <p:sp>
        <p:nvSpPr>
          <p:cNvPr id="234498" name="Rectangle 2" descr="Papel seda azul"/>
          <p:cNvSpPr>
            <a:spLocks noGrp="1" noChangeArrowheads="1"/>
          </p:cNvSpPr>
          <p:nvPr>
            <p:ph type="title"/>
          </p:nvPr>
        </p:nvSpPr>
        <p:spPr>
          <a:xfrm>
            <a:off x="976064" y="193827"/>
            <a:ext cx="7772400" cy="1524000"/>
          </a:xfrm>
          <a:solidFill>
            <a:schemeClr val="accent2">
              <a:lumMod val="20000"/>
              <a:lumOff val="80000"/>
            </a:schemeClr>
          </a:solidFill>
          <a:ln w="76200" cap="flat">
            <a:solidFill>
              <a:srgbClr val="0000FF"/>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WAN Red de Área Amplia</a:t>
            </a:r>
            <a:br>
              <a:rPr lang="es-ES_tradnl" sz="40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 Enlaces - Opciones</a:t>
            </a:r>
          </a:p>
        </p:txBody>
      </p:sp>
      <p:sp>
        <p:nvSpPr>
          <p:cNvPr id="6" name="5 Marcador de contenido"/>
          <p:cNvSpPr>
            <a:spLocks noGrp="1"/>
          </p:cNvSpPr>
          <p:nvPr>
            <p:ph idx="1"/>
          </p:nvPr>
        </p:nvSpPr>
        <p:spPr/>
        <p:txBody>
          <a:bodyPr/>
          <a:lstStyle/>
          <a:p>
            <a:endParaRPr lang="es-ES"/>
          </a:p>
        </p:txBody>
      </p:sp>
      <p:pic>
        <p:nvPicPr>
          <p:cNvPr id="391170" name="Picture 2"/>
          <p:cNvPicPr>
            <a:picLocks noChangeAspect="1" noChangeArrowheads="1"/>
          </p:cNvPicPr>
          <p:nvPr/>
        </p:nvPicPr>
        <p:blipFill>
          <a:blip r:embed="rId3" cstate="print"/>
          <a:srcRect/>
          <a:stretch>
            <a:fillRect/>
          </a:stretch>
        </p:blipFill>
        <p:spPr bwMode="auto">
          <a:xfrm>
            <a:off x="395536" y="1916832"/>
            <a:ext cx="8352928" cy="4657725"/>
          </a:xfrm>
          <a:prstGeom prst="rect">
            <a:avLst/>
          </a:prstGeom>
          <a:blipFill dpi="0" rotWithShape="0">
            <a:blip r:embed="rId4"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98E309F-AB15-4D16-89A2-399390A2FE49}" type="slidenum">
              <a:rPr lang="en-US"/>
              <a:pPr/>
              <a:t>4</a:t>
            </a:fld>
            <a:endParaRPr lang="en-US"/>
          </a:p>
        </p:txBody>
      </p:sp>
      <p:sp>
        <p:nvSpPr>
          <p:cNvPr id="251906" name="Rectangle 2"/>
          <p:cNvSpPr>
            <a:spLocks noGrp="1" noChangeArrowheads="1"/>
          </p:cNvSpPr>
          <p:nvPr>
            <p:ph type="title"/>
          </p:nvPr>
        </p:nvSpPr>
        <p:spPr>
          <a:xfrm>
            <a:off x="683568" y="406431"/>
            <a:ext cx="8280920" cy="1447800"/>
          </a:xfrm>
          <a:solidFill>
            <a:schemeClr val="accent2">
              <a:lumMod val="20000"/>
              <a:lumOff val="80000"/>
            </a:schemeClr>
          </a:solidFill>
          <a:ln w="76200">
            <a:solidFill>
              <a:schemeClr val="accent2">
                <a:lumMod val="75000"/>
              </a:schemeClr>
            </a:solidFill>
          </a:ln>
        </p:spPr>
        <p:txBody>
          <a:bodyPr/>
          <a:lstStyle/>
          <a:p>
            <a:r>
              <a:rPr lang="es-ES_tradnl" i="1" dirty="0">
                <a:solidFill>
                  <a:schemeClr val="accent6"/>
                </a:solidFill>
                <a:effectLst>
                  <a:outerShdw blurRad="38100" dist="38100" dir="2700000" algn="tl">
                    <a:srgbClr val="000000"/>
                  </a:outerShdw>
                </a:effectLst>
                <a:latin typeface="Arial" charset="0"/>
              </a:rPr>
              <a:t>Redes de Computadoras</a:t>
            </a:r>
            <a:br>
              <a:rPr lang="es-ES_tradnl" i="1" dirty="0">
                <a:solidFill>
                  <a:schemeClr val="accent6"/>
                </a:solidFill>
                <a:effectLst>
                  <a:outerShdw blurRad="38100" dist="38100" dir="2700000" algn="tl">
                    <a:srgbClr val="000000"/>
                  </a:outerShdw>
                </a:effectLst>
                <a:latin typeface="Arial" charset="0"/>
              </a:rPr>
            </a:br>
            <a:r>
              <a:rPr lang="es-ES_tradnl" i="1" dirty="0">
                <a:solidFill>
                  <a:schemeClr val="accent6"/>
                </a:solidFill>
                <a:effectLst>
                  <a:outerShdw blurRad="38100" dist="38100" dir="2700000" algn="tl">
                    <a:srgbClr val="000000"/>
                  </a:outerShdw>
                </a:effectLst>
                <a:latin typeface="Arial" charset="0"/>
              </a:rPr>
              <a:t>Clasificación </a:t>
            </a:r>
            <a:r>
              <a:rPr lang="es-ES_tradnl" i="1" dirty="0">
                <a:solidFill>
                  <a:schemeClr val="accent6"/>
                </a:solidFill>
                <a:effectLst>
                  <a:outerShdw blurRad="38100" dist="38100" dir="2700000" algn="tl">
                    <a:srgbClr val="000000"/>
                  </a:outerShdw>
                </a:effectLst>
                <a:latin typeface="Arial" charset="0"/>
                <a:sym typeface="Wingdings 3" pitchFamily="18" charset="2"/>
              </a:rPr>
              <a:t> </a:t>
            </a:r>
            <a:r>
              <a:rPr lang="es-ES_tradnl" sz="2800" i="1" dirty="0">
                <a:solidFill>
                  <a:schemeClr val="accent6"/>
                </a:solidFill>
                <a:effectLst>
                  <a:outerShdw blurRad="38100" dist="38100" dir="2700000" algn="tl">
                    <a:srgbClr val="000000"/>
                  </a:outerShdw>
                </a:effectLst>
                <a:latin typeface="Arial" charset="0"/>
              </a:rPr>
              <a:t>(Distribución Geográfica)</a:t>
            </a:r>
            <a:endParaRPr lang="es-ES_tradnl" i="1" dirty="0">
              <a:solidFill>
                <a:schemeClr val="accent6"/>
              </a:solidFill>
              <a:effectLst>
                <a:outerShdw blurRad="38100" dist="38100" dir="2700000" algn="tl">
                  <a:srgbClr val="000000"/>
                </a:outerShdw>
              </a:effectLst>
              <a:latin typeface="Arial" charset="0"/>
            </a:endParaRPr>
          </a:p>
        </p:txBody>
      </p:sp>
      <p:sp>
        <p:nvSpPr>
          <p:cNvPr id="251907" name="Rectangle 3"/>
          <p:cNvSpPr>
            <a:spLocks noGrp="1" noChangeArrowheads="1"/>
          </p:cNvSpPr>
          <p:nvPr>
            <p:ph type="body" idx="1"/>
          </p:nvPr>
        </p:nvSpPr>
        <p:spPr>
          <a:xfrm>
            <a:off x="381000" y="2514600"/>
            <a:ext cx="8583488" cy="3048000"/>
          </a:xfrm>
          <a:solidFill>
            <a:schemeClr val="accent2">
              <a:lumMod val="20000"/>
              <a:lumOff val="80000"/>
            </a:schemeClr>
          </a:solidFill>
          <a:ln w="63500">
            <a:solidFill>
              <a:schemeClr val="accent2">
                <a:lumMod val="75000"/>
              </a:schemeClr>
            </a:solidFill>
          </a:ln>
        </p:spPr>
        <p:txBody>
          <a:bodyPr/>
          <a:lstStyle/>
          <a:p>
            <a:r>
              <a:rPr lang="es-ES_tradnl" sz="3600" b="1" i="1" dirty="0">
                <a:solidFill>
                  <a:schemeClr val="accent6"/>
                </a:solidFill>
                <a:effectLst>
                  <a:outerShdw blurRad="38100" dist="38100" dir="2700000" algn="tl">
                    <a:srgbClr val="FFFFFF"/>
                  </a:outerShdw>
                </a:effectLst>
                <a:latin typeface="Arial" charset="0"/>
              </a:rPr>
              <a:t>PAN     </a:t>
            </a:r>
            <a:r>
              <a:rPr lang="es-ES_tradnl" sz="3600" i="1" dirty="0">
                <a:solidFill>
                  <a:schemeClr val="accent6"/>
                </a:solidFill>
                <a:effectLst>
                  <a:outerShdw blurRad="38100" dist="38100" dir="2700000" algn="tl">
                    <a:srgbClr val="000000"/>
                  </a:outerShdw>
                </a:effectLst>
                <a:latin typeface="Arial" charset="0"/>
              </a:rPr>
              <a:t>Personal Área Network</a:t>
            </a:r>
          </a:p>
          <a:p>
            <a:r>
              <a:rPr lang="es-ES_tradnl" sz="3600" b="1" i="1" dirty="0">
                <a:solidFill>
                  <a:schemeClr val="accent6"/>
                </a:solidFill>
                <a:effectLst>
                  <a:outerShdw blurRad="38100" dist="38100" dir="2700000" algn="tl">
                    <a:srgbClr val="FFFFFF"/>
                  </a:outerShdw>
                </a:effectLst>
                <a:latin typeface="Arial" charset="0"/>
              </a:rPr>
              <a:t>LAN </a:t>
            </a:r>
            <a:r>
              <a:rPr lang="es-ES_tradnl" sz="3600" i="1" dirty="0">
                <a:solidFill>
                  <a:schemeClr val="accent6"/>
                </a:solidFill>
                <a:latin typeface="Arial" charset="0"/>
              </a:rPr>
              <a:t>	</a:t>
            </a:r>
            <a:r>
              <a:rPr lang="es-ES_tradnl" sz="3600" i="1" dirty="0">
                <a:solidFill>
                  <a:schemeClr val="accent6"/>
                </a:solidFill>
                <a:effectLst>
                  <a:outerShdw blurRad="38100" dist="38100" dir="2700000" algn="tl">
                    <a:srgbClr val="000000"/>
                  </a:outerShdw>
                </a:effectLst>
                <a:latin typeface="Arial" charset="0"/>
              </a:rPr>
              <a:t>Local Área Network</a:t>
            </a:r>
          </a:p>
          <a:p>
            <a:r>
              <a:rPr lang="es-ES_tradnl" sz="3600" b="1" i="1" dirty="0">
                <a:solidFill>
                  <a:schemeClr val="accent6"/>
                </a:solidFill>
                <a:effectLst>
                  <a:outerShdw blurRad="38100" dist="38100" dir="2700000" algn="tl">
                    <a:srgbClr val="FFFFFF"/>
                  </a:outerShdw>
                </a:effectLst>
                <a:latin typeface="Arial" charset="0"/>
              </a:rPr>
              <a:t>MAN </a:t>
            </a:r>
            <a:r>
              <a:rPr lang="es-ES_tradnl" sz="3600" i="1" dirty="0">
                <a:solidFill>
                  <a:schemeClr val="accent6"/>
                </a:solidFill>
                <a:latin typeface="Arial" charset="0"/>
              </a:rPr>
              <a:t>	</a:t>
            </a:r>
            <a:r>
              <a:rPr lang="es-ES_tradnl" sz="3600" i="1" dirty="0" err="1">
                <a:solidFill>
                  <a:schemeClr val="accent6"/>
                </a:solidFill>
                <a:effectLst>
                  <a:outerShdw blurRad="38100" dist="38100" dir="2700000" algn="tl">
                    <a:srgbClr val="000000"/>
                  </a:outerShdw>
                </a:effectLst>
                <a:latin typeface="Arial" charset="0"/>
              </a:rPr>
              <a:t>Metropolitan</a:t>
            </a:r>
            <a:r>
              <a:rPr lang="es-ES_tradnl" sz="3600" i="1" dirty="0">
                <a:solidFill>
                  <a:schemeClr val="accent6"/>
                </a:solidFill>
                <a:effectLst>
                  <a:outerShdw blurRad="38100" dist="38100" dir="2700000" algn="tl">
                    <a:srgbClr val="000000"/>
                  </a:outerShdw>
                </a:effectLst>
                <a:latin typeface="Arial" charset="0"/>
              </a:rPr>
              <a:t>  Área Network</a:t>
            </a:r>
          </a:p>
          <a:p>
            <a:r>
              <a:rPr lang="es-ES_tradnl" sz="3600" b="1" i="1" dirty="0">
                <a:solidFill>
                  <a:schemeClr val="accent6"/>
                </a:solidFill>
                <a:effectLst>
                  <a:outerShdw blurRad="38100" dist="38100" dir="2700000" algn="tl">
                    <a:srgbClr val="FFFFFF"/>
                  </a:outerShdw>
                </a:effectLst>
                <a:latin typeface="Arial" charset="0"/>
              </a:rPr>
              <a:t>WAN</a:t>
            </a:r>
            <a:r>
              <a:rPr lang="es-ES_tradnl" sz="3600" i="1" dirty="0">
                <a:solidFill>
                  <a:schemeClr val="accent6"/>
                </a:solidFill>
                <a:latin typeface="Arial" charset="0"/>
              </a:rPr>
              <a:t> 	</a:t>
            </a:r>
            <a:r>
              <a:rPr lang="es-ES_tradnl" sz="3600" i="1" dirty="0">
                <a:solidFill>
                  <a:schemeClr val="accent6"/>
                </a:solidFill>
                <a:effectLst>
                  <a:outerShdw blurRad="38100" dist="38100" dir="2700000" algn="tl">
                    <a:srgbClr val="000000"/>
                  </a:outerShdw>
                </a:effectLst>
                <a:latin typeface="Arial" charset="0"/>
              </a:rPr>
              <a:t>Wide Área Network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F39CDE-D0D9-454E-99AB-EDED28306B52}" type="slidenum">
              <a:rPr lang="en-US"/>
              <a:pPr/>
              <a:t>40</a:t>
            </a:fld>
            <a:endParaRPr lang="en-US"/>
          </a:p>
        </p:txBody>
      </p:sp>
      <p:sp>
        <p:nvSpPr>
          <p:cNvPr id="234498" name="Rectangle 2" descr="Papel seda azul"/>
          <p:cNvSpPr>
            <a:spLocks noGrp="1" noChangeArrowheads="1"/>
          </p:cNvSpPr>
          <p:nvPr>
            <p:ph type="title"/>
          </p:nvPr>
        </p:nvSpPr>
        <p:spPr>
          <a:xfrm>
            <a:off x="685800" y="228600"/>
            <a:ext cx="7772400" cy="1524000"/>
          </a:xfrm>
          <a:solidFill>
            <a:schemeClr val="accent2">
              <a:lumMod val="20000"/>
              <a:lumOff val="80000"/>
            </a:schemeClr>
          </a:solidFill>
          <a:ln w="76200" cap="flat">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WAN Red de Área Amplia</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 X25</a:t>
            </a:r>
          </a:p>
        </p:txBody>
      </p:sp>
      <p:sp>
        <p:nvSpPr>
          <p:cNvPr id="234499" name="Rectangle 3"/>
          <p:cNvSpPr>
            <a:spLocks noGrp="1" noChangeArrowheads="1"/>
          </p:cNvSpPr>
          <p:nvPr>
            <p:ph type="body" idx="1"/>
          </p:nvPr>
        </p:nvSpPr>
        <p:spPr>
          <a:solidFill>
            <a:schemeClr val="hlink"/>
          </a:solidFill>
          <a:ln w="76200" cap="flat">
            <a:solidFill>
              <a:schemeClr val="accent2">
                <a:lumMod val="75000"/>
              </a:schemeClr>
            </a:solidFill>
          </a:ln>
        </p:spPr>
        <p:txBody>
          <a:bodyPr/>
          <a:lstStyle/>
          <a:p>
            <a:r>
              <a:rPr lang="es-ES_tradnl" sz="2800" b="1" i="1">
                <a:solidFill>
                  <a:schemeClr val="accent6"/>
                </a:solidFill>
                <a:latin typeface="Arial" charset="0"/>
              </a:rPr>
              <a:t>Servicio Conmutador de Paquetes ofrecido por portadores públicos casado en la Norma CCITT X.25.</a:t>
            </a:r>
          </a:p>
          <a:p>
            <a:r>
              <a:rPr lang="es-ES_tradnl" sz="2800" b="1" i="1">
                <a:solidFill>
                  <a:schemeClr val="accent6"/>
                </a:solidFill>
                <a:latin typeface="Arial" charset="0"/>
              </a:rPr>
              <a:t>Se utiliza para asistir a terminales remotos para conectar con sus Host.</a:t>
            </a:r>
          </a:p>
          <a:p>
            <a:r>
              <a:rPr lang="es-ES_tradnl" sz="2800" b="1" i="1">
                <a:solidFill>
                  <a:schemeClr val="accent6"/>
                </a:solidFill>
                <a:latin typeface="Arial" charset="0"/>
              </a:rPr>
              <a:t>Comenzó con un ancho de banda de 64 KBPS y en 1992 paso a tener 2 MBPS.</a:t>
            </a:r>
          </a:p>
          <a:p>
            <a:r>
              <a:rPr lang="es-ES_tradnl" sz="2800" b="1" i="1">
                <a:solidFill>
                  <a:schemeClr val="accent6"/>
                </a:solidFill>
                <a:latin typeface="Arial" charset="0"/>
              </a:rPr>
              <a:t>Argentina - Startel /Red Arpac.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10D13039-2849-43E9-8092-0F8E87A00AD1}" type="slidenum">
              <a:rPr lang="en-US"/>
              <a:pPr/>
              <a:t>41</a:t>
            </a:fld>
            <a:endParaRPr lang="en-US"/>
          </a:p>
        </p:txBody>
      </p:sp>
      <p:sp>
        <p:nvSpPr>
          <p:cNvPr id="235522" name="Rectangle 2" descr="Papel seda azul"/>
          <p:cNvSpPr>
            <a:spLocks noGrp="1" noChangeArrowheads="1"/>
          </p:cNvSpPr>
          <p:nvPr>
            <p:ph type="title"/>
          </p:nvPr>
        </p:nvSpPr>
        <p:spPr>
          <a:xfrm>
            <a:off x="762000" y="188640"/>
            <a:ext cx="7772400" cy="1259160"/>
          </a:xfrm>
          <a:solidFill>
            <a:schemeClr val="accent2">
              <a:lumMod val="20000"/>
              <a:lumOff val="80000"/>
            </a:schemeClr>
          </a:solidFill>
          <a:ln w="76200" cap="flat">
            <a:solidFill>
              <a:schemeClr val="accent2">
                <a:lumMod val="75000"/>
              </a:schemeClr>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WAN Red de Área Amplia</a:t>
            </a:r>
            <a:br>
              <a:rPr lang="es-ES_tradnl" sz="40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X25</a:t>
            </a:r>
          </a:p>
        </p:txBody>
      </p:sp>
      <p:sp>
        <p:nvSpPr>
          <p:cNvPr id="235523" name="Rectangle 3"/>
          <p:cNvSpPr>
            <a:spLocks noGrp="1" noChangeArrowheads="1"/>
          </p:cNvSpPr>
          <p:nvPr>
            <p:ph type="body" idx="1"/>
          </p:nvPr>
        </p:nvSpPr>
        <p:spPr>
          <a:xfrm>
            <a:off x="762000" y="1600200"/>
            <a:ext cx="7772400" cy="4267200"/>
          </a:xfrm>
          <a:solidFill>
            <a:schemeClr val="hlink"/>
          </a:solidFill>
          <a:ln w="76200" cap="flat">
            <a:solidFill>
              <a:srgbClr val="0000FF"/>
            </a:solidFill>
          </a:ln>
        </p:spPr>
        <p:txBody>
          <a:bodyPr/>
          <a:lstStyle/>
          <a:p>
            <a:r>
              <a:rPr lang="es-ES_tradnl" sz="2800" b="1" i="1">
                <a:solidFill>
                  <a:schemeClr val="accent6"/>
                </a:solidFill>
                <a:latin typeface="Arial" charset="0"/>
              </a:rPr>
              <a:t>Protocolo Normalizado que correspondía a los primeros tres niveles del modelo OSI (Física, Enlace y Red).</a:t>
            </a:r>
          </a:p>
          <a:p>
            <a:r>
              <a:rPr lang="es-ES_tradnl" sz="2800" b="1" i="1">
                <a:solidFill>
                  <a:schemeClr val="accent6"/>
                </a:solidFill>
                <a:latin typeface="Arial" charset="0"/>
              </a:rPr>
              <a:t>Trabaja bajo a una Topología que se la denomina Malla.</a:t>
            </a:r>
          </a:p>
          <a:p>
            <a:r>
              <a:rPr lang="es-ES_tradnl" sz="2800" b="1" i="1">
                <a:solidFill>
                  <a:schemeClr val="accent6"/>
                </a:solidFill>
                <a:latin typeface="Arial" charset="0"/>
              </a:rPr>
              <a:t> Protocolo de Modo de transmisión Asincrónica.</a:t>
            </a:r>
          </a:p>
          <a:p>
            <a:r>
              <a:rPr lang="es-ES_tradnl" sz="2800" b="1" i="1">
                <a:solidFill>
                  <a:schemeClr val="accent6"/>
                </a:solidFill>
                <a:latin typeface="Arial" charset="0"/>
              </a:rPr>
              <a:t>Aplica Detección y Corrección de Errores (Chequeo, Corrección, retransmisión)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7C5464E-F6E4-4E28-8EA8-0F502B15E4A2}" type="slidenum">
              <a:rPr lang="en-US"/>
              <a:pPr/>
              <a:t>42</a:t>
            </a:fld>
            <a:endParaRPr lang="en-US"/>
          </a:p>
        </p:txBody>
      </p:sp>
      <p:sp>
        <p:nvSpPr>
          <p:cNvPr id="348162" name="Rectangle 2" descr="Papel seda azul"/>
          <p:cNvSpPr>
            <a:spLocks noGrp="1" noChangeArrowheads="1"/>
          </p:cNvSpPr>
          <p:nvPr>
            <p:ph type="title"/>
          </p:nvPr>
        </p:nvSpPr>
        <p:spPr>
          <a:xfrm>
            <a:off x="762000" y="304800"/>
            <a:ext cx="7772400" cy="1143000"/>
          </a:xfrm>
          <a:solidFill>
            <a:schemeClr val="accent2">
              <a:lumMod val="20000"/>
              <a:lumOff val="80000"/>
            </a:schemeClr>
          </a:solidFill>
          <a:ln w="76200" cap="flat">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WAN Red de Área Amplia</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X25</a:t>
            </a:r>
          </a:p>
        </p:txBody>
      </p:sp>
      <p:sp>
        <p:nvSpPr>
          <p:cNvPr id="348163" name="Rectangle 3"/>
          <p:cNvSpPr>
            <a:spLocks noGrp="1" noChangeArrowheads="1"/>
          </p:cNvSpPr>
          <p:nvPr>
            <p:ph type="body" idx="1"/>
          </p:nvPr>
        </p:nvSpPr>
        <p:spPr>
          <a:xfrm>
            <a:off x="468313" y="1600200"/>
            <a:ext cx="8280400" cy="4492625"/>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latin typeface="Arial" charset="0"/>
              </a:rPr>
              <a:t>Protocolo orientado a la conexión</a:t>
            </a:r>
          </a:p>
          <a:p>
            <a:r>
              <a:rPr lang="es-ES_tradnl" b="1" i="1" dirty="0">
                <a:solidFill>
                  <a:schemeClr val="accent6"/>
                </a:solidFill>
                <a:latin typeface="Arial" charset="0"/>
              </a:rPr>
              <a:t>Se puede operar con Circuito virtual</a:t>
            </a:r>
          </a:p>
          <a:p>
            <a:pPr lvl="1">
              <a:buFontTx/>
              <a:buNone/>
            </a:pPr>
            <a:r>
              <a:rPr lang="es-ES_tradnl" b="1" i="1" dirty="0">
                <a:solidFill>
                  <a:schemeClr val="accent6"/>
                </a:solidFill>
                <a:latin typeface="Arial" charset="0"/>
              </a:rPr>
              <a:t>(Canal de comunicaciones lógico)</a:t>
            </a:r>
          </a:p>
          <a:p>
            <a:pPr lvl="1"/>
            <a:r>
              <a:rPr lang="es-ES_tradnl" b="1" i="1" dirty="0">
                <a:solidFill>
                  <a:schemeClr val="accent6"/>
                </a:solidFill>
                <a:latin typeface="Arial" charset="0"/>
              </a:rPr>
              <a:t>Circuito Virtual Conmutado.</a:t>
            </a:r>
          </a:p>
          <a:p>
            <a:pPr lvl="2"/>
            <a:r>
              <a:rPr lang="es-ES_tradnl" b="1" i="1" dirty="0">
                <a:solidFill>
                  <a:schemeClr val="accent6"/>
                </a:solidFill>
                <a:latin typeface="Arial" charset="0"/>
              </a:rPr>
              <a:t>Llamada previa para uso</a:t>
            </a:r>
          </a:p>
          <a:p>
            <a:pPr lvl="1"/>
            <a:r>
              <a:rPr lang="es-ES_tradnl" b="1" i="1" dirty="0">
                <a:solidFill>
                  <a:schemeClr val="accent6"/>
                </a:solidFill>
                <a:latin typeface="Arial" charset="0"/>
              </a:rPr>
              <a:t>Circuito Virtual permanente.</a:t>
            </a:r>
          </a:p>
          <a:p>
            <a:pPr lvl="2"/>
            <a:r>
              <a:rPr lang="es-ES_tradnl" b="1" i="1" dirty="0">
                <a:solidFill>
                  <a:schemeClr val="accent6"/>
                </a:solidFill>
                <a:latin typeface="Arial" charset="0"/>
              </a:rPr>
              <a:t>Sin llamada previa – Siempre presente.</a:t>
            </a:r>
          </a:p>
          <a:p>
            <a:pPr lvl="2"/>
            <a:endParaRPr lang="es-ES_tradnl" b="1" i="1" dirty="0">
              <a:solidFill>
                <a:schemeClr val="accent6"/>
              </a:solidFill>
              <a:latin typeface="Arial" charset="0"/>
            </a:endParaRPr>
          </a:p>
          <a:p>
            <a:endParaRPr lang="es-ES_tradnl" b="1" i="1" dirty="0">
              <a:solidFill>
                <a:schemeClr val="accent6"/>
              </a:solidFill>
              <a:latin typeface="Arial" charset="0"/>
            </a:endParaRPr>
          </a:p>
        </p:txBody>
      </p:sp>
      <p:pic>
        <p:nvPicPr>
          <p:cNvPr id="2" name="Imagen 1">
            <a:extLst>
              <a:ext uri="{FF2B5EF4-FFF2-40B4-BE49-F238E27FC236}">
                <a16:creationId xmlns:a16="http://schemas.microsoft.com/office/drawing/2014/main" id="{61D8811B-39AF-4FA9-B005-58AEDF9DB982}"/>
              </a:ext>
            </a:extLst>
          </p:cNvPr>
          <p:cNvPicPr>
            <a:picLocks noChangeAspect="1"/>
          </p:cNvPicPr>
          <p:nvPr/>
        </p:nvPicPr>
        <p:blipFill>
          <a:blip r:embed="rId3"/>
          <a:stretch>
            <a:fillRect/>
          </a:stretch>
        </p:blipFill>
        <p:spPr>
          <a:xfrm>
            <a:off x="259108" y="1677987"/>
            <a:ext cx="8486338" cy="4492625"/>
          </a:xfrm>
          <a:prstGeom prst="rect">
            <a:avLst/>
          </a:prstGeom>
          <a:solidFill>
            <a:schemeClr val="accent2">
              <a:lumMod val="20000"/>
              <a:lumOff val="80000"/>
            </a:schemeClr>
          </a:solidFill>
          <a:ln w="76200" cap="flat">
            <a:solidFill>
              <a:schemeClr val="accent2">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48162"/>
                                        </p:tgtEl>
                                        <p:attrNameLst>
                                          <p:attrName>style.visibility</p:attrName>
                                        </p:attrNameLst>
                                      </p:cBhvr>
                                      <p:to>
                                        <p:strVal val="visible"/>
                                      </p:to>
                                    </p:set>
                                    <p:anim calcmode="lin" valueType="num">
                                      <p:cBhvr>
                                        <p:cTn id="7" dur="1000" fill="hold"/>
                                        <p:tgtEl>
                                          <p:spTgt spid="348162"/>
                                        </p:tgtEl>
                                        <p:attrNameLst>
                                          <p:attrName>ppt_w</p:attrName>
                                        </p:attrNameLst>
                                      </p:cBhvr>
                                      <p:tavLst>
                                        <p:tav tm="0">
                                          <p:val>
                                            <p:fltVal val="0"/>
                                          </p:val>
                                        </p:tav>
                                        <p:tav tm="100000">
                                          <p:val>
                                            <p:strVal val="#ppt_w"/>
                                          </p:val>
                                        </p:tav>
                                      </p:tavLst>
                                    </p:anim>
                                    <p:anim calcmode="lin" valueType="num">
                                      <p:cBhvr>
                                        <p:cTn id="8" dur="1000" fill="hold"/>
                                        <p:tgtEl>
                                          <p:spTgt spid="348162"/>
                                        </p:tgtEl>
                                        <p:attrNameLst>
                                          <p:attrName>ppt_h</p:attrName>
                                        </p:attrNameLst>
                                      </p:cBhvr>
                                      <p:tavLst>
                                        <p:tav tm="0">
                                          <p:val>
                                            <p:fltVal val="0"/>
                                          </p:val>
                                        </p:tav>
                                        <p:tav tm="100000">
                                          <p:val>
                                            <p:strVal val="#ppt_h"/>
                                          </p:val>
                                        </p:tav>
                                      </p:tavLst>
                                    </p:anim>
                                    <p:anim calcmode="lin" valueType="num">
                                      <p:cBhvr>
                                        <p:cTn id="9" dur="1000" fill="hold"/>
                                        <p:tgtEl>
                                          <p:spTgt spid="348162"/>
                                        </p:tgtEl>
                                        <p:attrNameLst>
                                          <p:attrName>style.rotation</p:attrName>
                                        </p:attrNameLst>
                                      </p:cBhvr>
                                      <p:tavLst>
                                        <p:tav tm="0">
                                          <p:val>
                                            <p:fltVal val="90"/>
                                          </p:val>
                                        </p:tav>
                                        <p:tav tm="100000">
                                          <p:val>
                                            <p:fltVal val="0"/>
                                          </p:val>
                                        </p:tav>
                                      </p:tavLst>
                                    </p:anim>
                                    <p:animEffect transition="in" filter="fade">
                                      <p:cBhvr>
                                        <p:cTn id="10" dur="1000"/>
                                        <p:tgtEl>
                                          <p:spTgt spid="3481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48163">
                                            <p:bg/>
                                          </p:spTgt>
                                        </p:tgtEl>
                                        <p:attrNameLst>
                                          <p:attrName>style.visibility</p:attrName>
                                        </p:attrNameLst>
                                      </p:cBhvr>
                                      <p:to>
                                        <p:strVal val="visible"/>
                                      </p:to>
                                    </p:set>
                                    <p:anim calcmode="lin" valueType="num">
                                      <p:cBhvr>
                                        <p:cTn id="15" dur="1000" fill="hold"/>
                                        <p:tgtEl>
                                          <p:spTgt spid="348163">
                                            <p:bg/>
                                          </p:spTgt>
                                        </p:tgtEl>
                                        <p:attrNameLst>
                                          <p:attrName>ppt_w</p:attrName>
                                        </p:attrNameLst>
                                      </p:cBhvr>
                                      <p:tavLst>
                                        <p:tav tm="0">
                                          <p:val>
                                            <p:fltVal val="0"/>
                                          </p:val>
                                        </p:tav>
                                        <p:tav tm="100000">
                                          <p:val>
                                            <p:strVal val="#ppt_w"/>
                                          </p:val>
                                        </p:tav>
                                      </p:tavLst>
                                    </p:anim>
                                    <p:anim calcmode="lin" valueType="num">
                                      <p:cBhvr>
                                        <p:cTn id="16" dur="1000" fill="hold"/>
                                        <p:tgtEl>
                                          <p:spTgt spid="348163">
                                            <p:bg/>
                                          </p:spTgt>
                                        </p:tgtEl>
                                        <p:attrNameLst>
                                          <p:attrName>ppt_h</p:attrName>
                                        </p:attrNameLst>
                                      </p:cBhvr>
                                      <p:tavLst>
                                        <p:tav tm="0">
                                          <p:val>
                                            <p:fltVal val="0"/>
                                          </p:val>
                                        </p:tav>
                                        <p:tav tm="100000">
                                          <p:val>
                                            <p:strVal val="#ppt_h"/>
                                          </p:val>
                                        </p:tav>
                                      </p:tavLst>
                                    </p:anim>
                                    <p:anim calcmode="lin" valueType="num">
                                      <p:cBhvr>
                                        <p:cTn id="17" dur="1000" fill="hold"/>
                                        <p:tgtEl>
                                          <p:spTgt spid="348163">
                                            <p:bg/>
                                          </p:spTgt>
                                        </p:tgtEl>
                                        <p:attrNameLst>
                                          <p:attrName>style.rotation</p:attrName>
                                        </p:attrNameLst>
                                      </p:cBhvr>
                                      <p:tavLst>
                                        <p:tav tm="0">
                                          <p:val>
                                            <p:fltVal val="90"/>
                                          </p:val>
                                        </p:tav>
                                        <p:tav tm="100000">
                                          <p:val>
                                            <p:fltVal val="0"/>
                                          </p:val>
                                        </p:tav>
                                      </p:tavLst>
                                    </p:anim>
                                    <p:animEffect transition="in" filter="fade">
                                      <p:cBhvr>
                                        <p:cTn id="18" dur="1000"/>
                                        <p:tgtEl>
                                          <p:spTgt spid="3481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48163">
                                            <p:txEl>
                                              <p:pRg st="0" end="0"/>
                                            </p:txEl>
                                          </p:spTgt>
                                        </p:tgtEl>
                                        <p:attrNameLst>
                                          <p:attrName>style.visibility</p:attrName>
                                        </p:attrNameLst>
                                      </p:cBhvr>
                                      <p:to>
                                        <p:strVal val="visible"/>
                                      </p:to>
                                    </p:set>
                                    <p:anim calcmode="lin" valueType="num">
                                      <p:cBhvr>
                                        <p:cTn id="23" dur="1000" fill="hold"/>
                                        <p:tgtEl>
                                          <p:spTgt spid="3481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481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481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481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8163">
                                            <p:txEl>
                                              <p:pRg st="1" end="1"/>
                                            </p:txEl>
                                          </p:spTgt>
                                        </p:tgtEl>
                                        <p:attrNameLst>
                                          <p:attrName>style.visibility</p:attrName>
                                        </p:attrNameLst>
                                      </p:cBhvr>
                                      <p:to>
                                        <p:strVal val="visible"/>
                                      </p:to>
                                    </p:set>
                                    <p:anim calcmode="lin" valueType="num">
                                      <p:cBhvr>
                                        <p:cTn id="31" dur="1000" fill="hold"/>
                                        <p:tgtEl>
                                          <p:spTgt spid="3481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481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481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48163">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48163">
                                            <p:txEl>
                                              <p:pRg st="2" end="2"/>
                                            </p:txEl>
                                          </p:spTgt>
                                        </p:tgtEl>
                                        <p:attrNameLst>
                                          <p:attrName>style.visibility</p:attrName>
                                        </p:attrNameLst>
                                      </p:cBhvr>
                                      <p:to>
                                        <p:strVal val="visible"/>
                                      </p:to>
                                    </p:set>
                                    <p:anim calcmode="lin" valueType="num">
                                      <p:cBhvr>
                                        <p:cTn id="37" dur="1000" fill="hold"/>
                                        <p:tgtEl>
                                          <p:spTgt spid="348163">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48163">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48163">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48163">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48163">
                                            <p:txEl>
                                              <p:pRg st="3" end="3"/>
                                            </p:txEl>
                                          </p:spTgt>
                                        </p:tgtEl>
                                        <p:attrNameLst>
                                          <p:attrName>style.visibility</p:attrName>
                                        </p:attrNameLst>
                                      </p:cBhvr>
                                      <p:to>
                                        <p:strVal val="visible"/>
                                      </p:to>
                                    </p:set>
                                    <p:anim calcmode="lin" valueType="num">
                                      <p:cBhvr>
                                        <p:cTn id="43" dur="1000" fill="hold"/>
                                        <p:tgtEl>
                                          <p:spTgt spid="348163">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48163">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48163">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48163">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48163">
                                            <p:txEl>
                                              <p:pRg st="4" end="4"/>
                                            </p:txEl>
                                          </p:spTgt>
                                        </p:tgtEl>
                                        <p:attrNameLst>
                                          <p:attrName>style.visibility</p:attrName>
                                        </p:attrNameLst>
                                      </p:cBhvr>
                                      <p:to>
                                        <p:strVal val="visible"/>
                                      </p:to>
                                    </p:set>
                                    <p:anim calcmode="lin" valueType="num">
                                      <p:cBhvr>
                                        <p:cTn id="49" dur="1000" fill="hold"/>
                                        <p:tgtEl>
                                          <p:spTgt spid="348163">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348163">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348163">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348163">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48163">
                                            <p:txEl>
                                              <p:pRg st="5" end="5"/>
                                            </p:txEl>
                                          </p:spTgt>
                                        </p:tgtEl>
                                        <p:attrNameLst>
                                          <p:attrName>style.visibility</p:attrName>
                                        </p:attrNameLst>
                                      </p:cBhvr>
                                      <p:to>
                                        <p:strVal val="visible"/>
                                      </p:to>
                                    </p:set>
                                    <p:anim calcmode="lin" valueType="num">
                                      <p:cBhvr>
                                        <p:cTn id="55" dur="1000" fill="hold"/>
                                        <p:tgtEl>
                                          <p:spTgt spid="348163">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48163">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48163">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48163">
                                            <p:txEl>
                                              <p:pRg st="5" end="5"/>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48163">
                                            <p:txEl>
                                              <p:pRg st="6" end="6"/>
                                            </p:txEl>
                                          </p:spTgt>
                                        </p:tgtEl>
                                        <p:attrNameLst>
                                          <p:attrName>style.visibility</p:attrName>
                                        </p:attrNameLst>
                                      </p:cBhvr>
                                      <p:to>
                                        <p:strVal val="visible"/>
                                      </p:to>
                                    </p:set>
                                    <p:anim calcmode="lin" valueType="num">
                                      <p:cBhvr>
                                        <p:cTn id="61" dur="1000" fill="hold"/>
                                        <p:tgtEl>
                                          <p:spTgt spid="348163">
                                            <p:txEl>
                                              <p:pRg st="6" end="6"/>
                                            </p:txEl>
                                          </p:spTgt>
                                        </p:tgtEl>
                                        <p:attrNameLst>
                                          <p:attrName>ppt_w</p:attrName>
                                        </p:attrNameLst>
                                      </p:cBhvr>
                                      <p:tavLst>
                                        <p:tav tm="0">
                                          <p:val>
                                            <p:fltVal val="0"/>
                                          </p:val>
                                        </p:tav>
                                        <p:tav tm="100000">
                                          <p:val>
                                            <p:strVal val="#ppt_w"/>
                                          </p:val>
                                        </p:tav>
                                      </p:tavLst>
                                    </p:anim>
                                    <p:anim calcmode="lin" valueType="num">
                                      <p:cBhvr>
                                        <p:cTn id="62" dur="1000" fill="hold"/>
                                        <p:tgtEl>
                                          <p:spTgt spid="348163">
                                            <p:txEl>
                                              <p:pRg st="6" end="6"/>
                                            </p:txEl>
                                          </p:spTgt>
                                        </p:tgtEl>
                                        <p:attrNameLst>
                                          <p:attrName>ppt_h</p:attrName>
                                        </p:attrNameLst>
                                      </p:cBhvr>
                                      <p:tavLst>
                                        <p:tav tm="0">
                                          <p:val>
                                            <p:fltVal val="0"/>
                                          </p:val>
                                        </p:tav>
                                        <p:tav tm="100000">
                                          <p:val>
                                            <p:strVal val="#ppt_h"/>
                                          </p:val>
                                        </p:tav>
                                      </p:tavLst>
                                    </p:anim>
                                    <p:anim calcmode="lin" valueType="num">
                                      <p:cBhvr>
                                        <p:cTn id="63" dur="1000" fill="hold"/>
                                        <p:tgtEl>
                                          <p:spTgt spid="348163">
                                            <p:txEl>
                                              <p:pRg st="6" end="6"/>
                                            </p:txEl>
                                          </p:spTgt>
                                        </p:tgtEl>
                                        <p:attrNameLst>
                                          <p:attrName>style.rotation</p:attrName>
                                        </p:attrNameLst>
                                      </p:cBhvr>
                                      <p:tavLst>
                                        <p:tav tm="0">
                                          <p:val>
                                            <p:fltVal val="90"/>
                                          </p:val>
                                        </p:tav>
                                        <p:tav tm="100000">
                                          <p:val>
                                            <p:fltVal val="0"/>
                                          </p:val>
                                        </p:tav>
                                      </p:tavLst>
                                    </p:anim>
                                    <p:animEffect transition="in" filter="fade">
                                      <p:cBhvr>
                                        <p:cTn id="64" dur="1000"/>
                                        <p:tgtEl>
                                          <p:spTgt spid="348163">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additive="base">
                                        <p:cTn id="69" dur="500" fill="hold"/>
                                        <p:tgtEl>
                                          <p:spTgt spid="2"/>
                                        </p:tgtEl>
                                        <p:attrNameLst>
                                          <p:attrName>ppt_x</p:attrName>
                                        </p:attrNameLst>
                                      </p:cBhvr>
                                      <p:tavLst>
                                        <p:tav tm="0">
                                          <p:val>
                                            <p:strVal val="#ppt_x"/>
                                          </p:val>
                                        </p:tav>
                                        <p:tav tm="100000">
                                          <p:val>
                                            <p:strVal val="#ppt_x"/>
                                          </p:val>
                                        </p:tav>
                                      </p:tavLst>
                                    </p:anim>
                                    <p:anim calcmode="lin" valueType="num">
                                      <p:cBhvr additive="base">
                                        <p:cTn id="7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2" grpId="0" animBg="1"/>
      <p:bldP spid="348163"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810C89F-E805-41B0-BAB0-195BFD6D8007}" type="slidenum">
              <a:rPr lang="en-US"/>
              <a:pPr/>
              <a:t>43</a:t>
            </a:fld>
            <a:endParaRPr lang="en-US"/>
          </a:p>
        </p:txBody>
      </p:sp>
      <p:sp>
        <p:nvSpPr>
          <p:cNvPr id="281602" name="Rectangle 2" descr="Papel seda azul"/>
          <p:cNvSpPr>
            <a:spLocks noGrp="1" noChangeArrowheads="1"/>
          </p:cNvSpPr>
          <p:nvPr>
            <p:ph type="title"/>
          </p:nvPr>
        </p:nvSpPr>
        <p:spPr>
          <a:xfrm>
            <a:off x="381000" y="457200"/>
            <a:ext cx="84582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 </a:t>
            </a:r>
          </a:p>
        </p:txBody>
      </p:sp>
      <p:sp>
        <p:nvSpPr>
          <p:cNvPr id="281603" name="Rectangle 3"/>
          <p:cNvSpPr>
            <a:spLocks noGrp="1" noChangeArrowheads="1"/>
          </p:cNvSpPr>
          <p:nvPr>
            <p:ph type="body" idx="1"/>
          </p:nvPr>
        </p:nvSpPr>
        <p:spPr>
          <a:xfrm>
            <a:off x="381000" y="1905000"/>
            <a:ext cx="8458200" cy="4619625"/>
          </a:xfrm>
          <a:solidFill>
            <a:schemeClr val="hlink"/>
          </a:solidFill>
          <a:ln w="76200" cap="flat">
            <a:solidFill>
              <a:srgbClr val="0000FF"/>
            </a:solidFill>
          </a:ln>
        </p:spPr>
        <p:txBody>
          <a:bodyPr/>
          <a:lstStyle/>
          <a:p>
            <a:pPr>
              <a:lnSpc>
                <a:spcPct val="90000"/>
              </a:lnSpc>
            </a:pPr>
            <a:r>
              <a:rPr lang="es-ES_tradnl" sz="2800" b="1" i="1" dirty="0">
                <a:solidFill>
                  <a:schemeClr val="accent6"/>
                </a:solidFill>
                <a:latin typeface="Arial" charset="0"/>
              </a:rPr>
              <a:t>Tecnología de Transmisión de datos de Alta velocidad desarrollada por AT&amp;T y US </a:t>
            </a:r>
            <a:r>
              <a:rPr lang="es-ES_tradnl" sz="2800" b="1" i="1" dirty="0" err="1">
                <a:solidFill>
                  <a:schemeClr val="accent6"/>
                </a:solidFill>
                <a:latin typeface="Arial" charset="0"/>
              </a:rPr>
              <a:t>Print</a:t>
            </a:r>
            <a:r>
              <a:rPr lang="es-ES_tradnl" sz="2800" b="1" i="1" dirty="0">
                <a:solidFill>
                  <a:schemeClr val="accent6"/>
                </a:solidFill>
                <a:latin typeface="Arial" charset="0"/>
              </a:rPr>
              <a:t>. </a:t>
            </a:r>
          </a:p>
          <a:p>
            <a:pPr>
              <a:lnSpc>
                <a:spcPct val="90000"/>
              </a:lnSpc>
            </a:pPr>
            <a:r>
              <a:rPr lang="es-ES_tradnl" sz="2800" b="1" i="1" dirty="0">
                <a:solidFill>
                  <a:schemeClr val="accent6"/>
                </a:solidFill>
                <a:latin typeface="Arial" charset="0"/>
              </a:rPr>
              <a:t>Los primeros productos que la soportan empezaron a aparecer partir del año 1994.</a:t>
            </a:r>
          </a:p>
          <a:p>
            <a:pPr>
              <a:lnSpc>
                <a:spcPct val="90000"/>
              </a:lnSpc>
            </a:pPr>
            <a:r>
              <a:rPr lang="es-ES_tradnl" sz="2800" b="1" i="1" dirty="0">
                <a:solidFill>
                  <a:schemeClr val="accent6"/>
                </a:solidFill>
                <a:latin typeface="Arial" charset="0"/>
              </a:rPr>
              <a:t>Se pueden utilizar para Redes Privadas,  Interconexiones de LANS  o WANS.</a:t>
            </a:r>
          </a:p>
          <a:p>
            <a:pPr>
              <a:lnSpc>
                <a:spcPct val="90000"/>
              </a:lnSpc>
            </a:pPr>
            <a:r>
              <a:rPr lang="es-ES_tradnl" sz="2800" b="1" i="1" dirty="0">
                <a:solidFill>
                  <a:schemeClr val="accent6"/>
                </a:solidFill>
                <a:latin typeface="Arial" charset="0"/>
              </a:rPr>
              <a:t>Su ancho de Banda permite la Transmisión de voz, vídeo y Datos.</a:t>
            </a:r>
          </a:p>
          <a:p>
            <a:pPr>
              <a:lnSpc>
                <a:spcPct val="90000"/>
              </a:lnSpc>
            </a:pPr>
            <a:r>
              <a:rPr lang="es-ES_tradnl" sz="2800" b="1" i="1" dirty="0">
                <a:solidFill>
                  <a:schemeClr val="accent6"/>
                </a:solidFill>
                <a:latin typeface="Arial" charset="0"/>
              </a:rPr>
              <a:t>Conmutación de Circuitos </a:t>
            </a:r>
            <a:r>
              <a:rPr lang="es-ES_tradnl" sz="2800" b="1" i="1" dirty="0">
                <a:solidFill>
                  <a:schemeClr val="accent6"/>
                </a:solidFill>
                <a:effectLst>
                  <a:outerShdw blurRad="38100" dist="38100" dir="2700000" algn="tl">
                    <a:srgbClr val="000000">
                      <a:alpha val="43137"/>
                    </a:srgbClr>
                  </a:outerShdw>
                </a:effectLst>
                <a:latin typeface="Arial" charset="0"/>
                <a:sym typeface="Wingdings 3" pitchFamily="18" charset="2"/>
              </a:rPr>
              <a:t></a:t>
            </a:r>
            <a:r>
              <a:rPr lang="es-ES_tradnl" sz="2800" b="1" i="1" dirty="0">
                <a:solidFill>
                  <a:schemeClr val="accent6"/>
                </a:solidFill>
                <a:latin typeface="Arial" charset="0"/>
                <a:sym typeface="Wingdings 3" pitchFamily="18" charset="2"/>
              </a:rPr>
              <a:t> Telefonía</a:t>
            </a:r>
          </a:p>
          <a:p>
            <a:pPr>
              <a:lnSpc>
                <a:spcPct val="90000"/>
              </a:lnSpc>
            </a:pPr>
            <a:r>
              <a:rPr lang="es-ES_tradnl" sz="2800" b="1" i="1" dirty="0">
                <a:solidFill>
                  <a:schemeClr val="accent6"/>
                </a:solidFill>
                <a:latin typeface="Arial" charset="0"/>
              </a:rPr>
              <a:t>Conmutación de Paquetes </a:t>
            </a:r>
            <a:r>
              <a:rPr lang="es-ES_tradnl" sz="2800" b="1" i="1" dirty="0">
                <a:solidFill>
                  <a:schemeClr val="accent6"/>
                </a:solidFill>
                <a:effectLst>
                  <a:outerShdw blurRad="38100" dist="38100" dir="2700000" algn="tl">
                    <a:srgbClr val="000000">
                      <a:alpha val="43137"/>
                    </a:srgbClr>
                  </a:outerShdw>
                </a:effectLst>
                <a:latin typeface="Arial" charset="0"/>
                <a:sym typeface="Wingdings 3" pitchFamily="18" charset="2"/>
              </a:rPr>
              <a:t></a:t>
            </a:r>
            <a:r>
              <a:rPr lang="es-ES_tradnl" sz="2800" b="1" i="1" dirty="0">
                <a:solidFill>
                  <a:schemeClr val="accent6"/>
                </a:solidFill>
                <a:latin typeface="Arial" charset="0"/>
                <a:sym typeface="Wingdings 3" pitchFamily="18" charset="2"/>
              </a:rPr>
              <a:t> Telegrafía</a:t>
            </a:r>
            <a:r>
              <a:rPr lang="es-ES_tradnl" sz="2800" b="1" i="1" dirty="0">
                <a:solidFill>
                  <a:schemeClr val="accent6"/>
                </a:solidFill>
                <a:latin typeface="Arial"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F9ADDDD-0C2D-47BD-9E40-2F379EAC43A3}" type="slidenum">
              <a:rPr lang="en-US"/>
              <a:pPr/>
              <a:t>44</a:t>
            </a:fld>
            <a:endParaRPr lang="en-US"/>
          </a:p>
        </p:txBody>
      </p:sp>
      <p:sp>
        <p:nvSpPr>
          <p:cNvPr id="282626"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2627" name="Rectangle 3"/>
          <p:cNvSpPr>
            <a:spLocks noGrp="1" noChangeArrowheads="1"/>
          </p:cNvSpPr>
          <p:nvPr>
            <p:ph type="body" idx="1"/>
          </p:nvPr>
        </p:nvSpPr>
        <p:spPr>
          <a:xfrm>
            <a:off x="609600" y="1628775"/>
            <a:ext cx="8153400" cy="4772025"/>
          </a:xfrm>
          <a:solidFill>
            <a:schemeClr val="hlink"/>
          </a:solidFill>
          <a:ln w="76200">
            <a:solidFill>
              <a:schemeClr val="accent2">
                <a:lumMod val="75000"/>
              </a:schemeClr>
            </a:solidFill>
          </a:ln>
        </p:spPr>
        <p:txBody>
          <a:bodyPr/>
          <a:lstStyle/>
          <a:p>
            <a:r>
              <a:rPr lang="es-AR" sz="2800" b="1" i="1" dirty="0">
                <a:solidFill>
                  <a:schemeClr val="accent6"/>
                </a:solidFill>
                <a:effectLst>
                  <a:outerShdw blurRad="38100" dist="38100" dir="2700000" algn="tl">
                    <a:srgbClr val="FFFFFF"/>
                  </a:outerShdw>
                </a:effectLst>
                <a:latin typeface="Arial" charset="0"/>
              </a:rPr>
              <a:t>Asincrónico se refiere a la discontinuidad entre celdas del mismo usuario.</a:t>
            </a:r>
            <a:r>
              <a:rPr lang="es-ES_tradnl" sz="2800" b="1" i="1" dirty="0">
                <a:solidFill>
                  <a:schemeClr val="accent6"/>
                </a:solidFill>
                <a:effectLst>
                  <a:outerShdw blurRad="38100" dist="38100" dir="2700000" algn="tl">
                    <a:srgbClr val="FFFFFF"/>
                  </a:outerShdw>
                </a:effectLst>
                <a:latin typeface="Arial" charset="0"/>
              </a:rPr>
              <a:t> </a:t>
            </a:r>
          </a:p>
          <a:p>
            <a:r>
              <a:rPr lang="es-ES_tradnl" sz="2800" b="1" i="1" dirty="0">
                <a:solidFill>
                  <a:schemeClr val="accent6"/>
                </a:solidFill>
                <a:effectLst>
                  <a:outerShdw blurRad="38100" dist="38100" dir="2700000" algn="tl">
                    <a:srgbClr val="FFFFFF"/>
                  </a:outerShdw>
                </a:effectLst>
                <a:latin typeface="Arial" charset="0"/>
              </a:rPr>
              <a:t>Routers que conectan a Redes ATM.</a:t>
            </a:r>
          </a:p>
          <a:p>
            <a:r>
              <a:rPr lang="es-ES_tradnl" sz="2800" b="1" i="1" dirty="0" err="1">
                <a:solidFill>
                  <a:schemeClr val="accent6"/>
                </a:solidFill>
                <a:effectLst>
                  <a:outerShdw blurRad="38100" dist="38100" dir="2700000" algn="tl">
                    <a:srgbClr val="FFFFFF"/>
                  </a:outerShdw>
                </a:effectLst>
                <a:latin typeface="Arial" charset="0"/>
              </a:rPr>
              <a:t>Swiches</a:t>
            </a:r>
            <a:r>
              <a:rPr lang="es-ES_tradnl" sz="2800" b="1" i="1" dirty="0">
                <a:solidFill>
                  <a:schemeClr val="accent6"/>
                </a:solidFill>
                <a:effectLst>
                  <a:outerShdw blurRad="38100" dist="38100" dir="2700000" algn="tl">
                    <a:srgbClr val="FFFFFF"/>
                  </a:outerShdw>
                </a:effectLst>
                <a:latin typeface="Arial" charset="0"/>
              </a:rPr>
              <a:t> ATM o con módulos opcionales. </a:t>
            </a:r>
          </a:p>
          <a:p>
            <a:r>
              <a:rPr lang="es-ES_tradnl" sz="2800" b="1" i="1" dirty="0" err="1">
                <a:solidFill>
                  <a:schemeClr val="accent6"/>
                </a:solidFill>
                <a:effectLst>
                  <a:outerShdw blurRad="38100" dist="38100" dir="2700000" algn="tl">
                    <a:srgbClr val="FFFFFF"/>
                  </a:outerShdw>
                </a:effectLst>
                <a:latin typeface="Arial" charset="0"/>
              </a:rPr>
              <a:t>Swiches</a:t>
            </a:r>
            <a:r>
              <a:rPr lang="es-ES_tradnl" sz="2800" b="1" i="1" dirty="0">
                <a:solidFill>
                  <a:schemeClr val="accent6"/>
                </a:solidFill>
                <a:effectLst>
                  <a:outerShdw blurRad="38100" dist="38100" dir="2700000" algn="tl">
                    <a:srgbClr val="FFFFFF"/>
                  </a:outerShdw>
                </a:effectLst>
                <a:latin typeface="Arial" charset="0"/>
              </a:rPr>
              <a:t> de Grupo de Trabajo para Introducir ATM a altas velocidades en computadoras de escritorio.</a:t>
            </a:r>
          </a:p>
          <a:p>
            <a:r>
              <a:rPr lang="es-ES_tradnl" sz="2800" b="1" i="1" dirty="0">
                <a:solidFill>
                  <a:schemeClr val="accent6"/>
                </a:solidFill>
                <a:effectLst>
                  <a:outerShdw blurRad="38100" dist="38100" dir="2700000" algn="tl">
                    <a:srgbClr val="FFFFFF"/>
                  </a:outerShdw>
                </a:effectLst>
                <a:latin typeface="Arial" charset="0"/>
              </a:rPr>
              <a:t>Adaptadores ATM.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D126519-E7F9-48B8-ABF4-2EA71F48F239}" type="slidenum">
              <a:rPr lang="en-US"/>
              <a:pPr/>
              <a:t>45</a:t>
            </a:fld>
            <a:endParaRPr lang="en-US"/>
          </a:p>
        </p:txBody>
      </p:sp>
      <p:sp>
        <p:nvSpPr>
          <p:cNvPr id="283650" name="Rectangle 2" descr="Papel seda azul"/>
          <p:cNvSpPr>
            <a:spLocks noGrp="1" noChangeArrowheads="1"/>
          </p:cNvSpPr>
          <p:nvPr>
            <p:ph type="title"/>
          </p:nvPr>
        </p:nvSpPr>
        <p:spPr>
          <a:xfrm>
            <a:off x="381000" y="228600"/>
            <a:ext cx="83820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3651" name="Rectangle 3"/>
          <p:cNvSpPr>
            <a:spLocks noGrp="1" noChangeArrowheads="1"/>
          </p:cNvSpPr>
          <p:nvPr>
            <p:ph type="body" idx="1"/>
          </p:nvPr>
        </p:nvSpPr>
        <p:spPr>
          <a:xfrm>
            <a:off x="457200" y="1676400"/>
            <a:ext cx="8305800" cy="4572000"/>
          </a:xfrm>
          <a:solidFill>
            <a:schemeClr val="hlink"/>
          </a:solidFill>
          <a:ln w="76200">
            <a:solidFill>
              <a:schemeClr val="accent2"/>
            </a:solidFill>
          </a:ln>
        </p:spPr>
        <p:txBody>
          <a:bodyPr/>
          <a:lstStyle/>
          <a:p>
            <a:r>
              <a:rPr lang="es-ES_tradnl" sz="2800" b="1" i="1" dirty="0">
                <a:solidFill>
                  <a:schemeClr val="accent6"/>
                </a:solidFill>
                <a:effectLst>
                  <a:outerShdw blurRad="38100" dist="38100" dir="2700000" algn="tl">
                    <a:srgbClr val="FFFFFF"/>
                  </a:outerShdw>
                </a:effectLst>
                <a:latin typeface="Arial" charset="0"/>
              </a:rPr>
              <a:t>Tecnología de Banda Ancha, de alta velocidad (1 </a:t>
            </a:r>
            <a:r>
              <a:rPr lang="es-ES_tradnl" sz="2800" b="1" i="1" dirty="0" err="1">
                <a:solidFill>
                  <a:schemeClr val="accent6"/>
                </a:solidFill>
                <a:effectLst>
                  <a:outerShdw blurRad="38100" dist="38100" dir="2700000" algn="tl">
                    <a:srgbClr val="FFFFFF"/>
                  </a:outerShdw>
                </a:effectLst>
                <a:latin typeface="Arial" charset="0"/>
              </a:rPr>
              <a:t>Gbps</a:t>
            </a:r>
            <a:r>
              <a:rPr lang="es-ES_tradnl" sz="2800" b="1" i="1" dirty="0">
                <a:solidFill>
                  <a:schemeClr val="accent6"/>
                </a:solidFill>
                <a:effectLst>
                  <a:outerShdw blurRad="38100" dist="38100" dir="2700000" algn="tl">
                    <a:srgbClr val="FFFFFF"/>
                  </a:outerShdw>
                </a:effectLst>
                <a:latin typeface="Arial" charset="0"/>
              </a:rPr>
              <a:t>).</a:t>
            </a:r>
          </a:p>
          <a:p>
            <a:r>
              <a:rPr lang="es-ES_tradnl" sz="2800" b="1" i="1" dirty="0">
                <a:solidFill>
                  <a:schemeClr val="accent6"/>
                </a:solidFill>
                <a:effectLst>
                  <a:outerShdw blurRad="38100" dist="38100" dir="2700000" algn="tl">
                    <a:srgbClr val="FFFFFF"/>
                  </a:outerShdw>
                </a:effectLst>
                <a:latin typeface="Arial" charset="0"/>
              </a:rPr>
              <a:t>La conexión entre los Conmutadores se realiza con Medios de </a:t>
            </a:r>
            <a:r>
              <a:rPr lang="es-ES_tradnl" sz="2800" b="1" i="1" dirty="0" err="1">
                <a:solidFill>
                  <a:schemeClr val="accent6"/>
                </a:solidFill>
                <a:effectLst>
                  <a:outerShdw blurRad="38100" dist="38100" dir="2700000" algn="tl">
                    <a:srgbClr val="FFFFFF"/>
                  </a:outerShdw>
                </a:effectLst>
                <a:latin typeface="Arial" charset="0"/>
              </a:rPr>
              <a:t>de</a:t>
            </a:r>
            <a:r>
              <a:rPr lang="es-ES_tradnl" sz="2800" b="1" i="1" dirty="0">
                <a:solidFill>
                  <a:schemeClr val="accent6"/>
                </a:solidFill>
                <a:effectLst>
                  <a:outerShdw blurRad="38100" dist="38100" dir="2700000" algn="tl">
                    <a:srgbClr val="FFFFFF"/>
                  </a:outerShdw>
                </a:effectLst>
                <a:latin typeface="Arial" charset="0"/>
              </a:rPr>
              <a:t> Alta Velocidad.</a:t>
            </a:r>
          </a:p>
          <a:p>
            <a:r>
              <a:rPr lang="es-ES_tradnl" sz="2800" b="1" i="1" dirty="0">
                <a:solidFill>
                  <a:schemeClr val="accent6"/>
                </a:solidFill>
                <a:effectLst>
                  <a:outerShdw blurRad="38100" dist="38100" dir="2700000" algn="tl">
                    <a:srgbClr val="FFFFFF"/>
                  </a:outerShdw>
                </a:effectLst>
                <a:latin typeface="Arial" charset="0"/>
              </a:rPr>
              <a:t>Todos los paquetes(Celdas) Transmitidos tienen el mismo tamaño </a:t>
            </a:r>
            <a:r>
              <a:rPr lang="es-ES_tradnl" sz="2800" b="1" i="1" dirty="0">
                <a:solidFill>
                  <a:schemeClr val="accent6"/>
                </a:solidFill>
                <a:effectLst>
                  <a:outerShdw blurRad="38100" dist="38100" dir="2700000" algn="tl">
                    <a:srgbClr val="000000"/>
                  </a:outerShdw>
                </a:effectLst>
                <a:latin typeface="Arial" charset="0"/>
              </a:rPr>
              <a:t>(Longitud Fija)</a:t>
            </a:r>
            <a:r>
              <a:rPr lang="es-ES_tradnl" sz="2800" b="1" i="1" dirty="0">
                <a:solidFill>
                  <a:schemeClr val="accent6"/>
                </a:solidFill>
                <a:effectLst>
                  <a:outerShdw blurRad="38100" dist="38100" dir="2700000" algn="tl">
                    <a:srgbClr val="FFFFFF"/>
                  </a:outerShdw>
                </a:effectLst>
                <a:latin typeface="Arial" charset="0"/>
              </a:rPr>
              <a:t> evitando retardos en la Comunicación.</a:t>
            </a:r>
            <a:r>
              <a:rPr lang="es-ES_tradnl" b="1" i="1" dirty="0">
                <a:solidFill>
                  <a:schemeClr val="accent6"/>
                </a:solidFill>
                <a:effectLst>
                  <a:outerShdw blurRad="38100" dist="38100" dir="2700000" algn="tl">
                    <a:srgbClr val="FFFFFF"/>
                  </a:outerShdw>
                </a:effectLst>
                <a:latin typeface="Arial" charset="0"/>
              </a:rPr>
              <a:t> Examina cabecera de paquete e inmediatamente retransmite.  </a:t>
            </a:r>
          </a:p>
          <a:p>
            <a:endParaRPr lang="es-ES_tradnl" sz="2000" i="1" dirty="0">
              <a:solidFill>
                <a:schemeClr val="accent6"/>
              </a:solidFill>
              <a:effectLst>
                <a:outerShdw blurRad="38100" dist="38100" dir="2700000" algn="tl">
                  <a:srgbClr val="000000"/>
                </a:outerShdw>
              </a:effectLst>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4B42470-768A-4DC5-9EC0-F0321AD6D8BC}" type="slidenum">
              <a:rPr lang="en-US"/>
              <a:pPr/>
              <a:t>46</a:t>
            </a:fld>
            <a:endParaRPr lang="en-US"/>
          </a:p>
        </p:txBody>
      </p:sp>
      <p:sp>
        <p:nvSpPr>
          <p:cNvPr id="284674" name="Rectangle 2" descr="Papel seda azul"/>
          <p:cNvSpPr>
            <a:spLocks noGrp="1" noChangeArrowheads="1"/>
          </p:cNvSpPr>
          <p:nvPr>
            <p:ph type="title"/>
          </p:nvPr>
        </p:nvSpPr>
        <p:spPr>
          <a:xfrm>
            <a:off x="899592" y="123826"/>
            <a:ext cx="80010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4675" name="Rectangle 3"/>
          <p:cNvSpPr>
            <a:spLocks noGrp="1" noChangeArrowheads="1"/>
          </p:cNvSpPr>
          <p:nvPr>
            <p:ph type="body" idx="1"/>
          </p:nvPr>
        </p:nvSpPr>
        <p:spPr>
          <a:xfrm>
            <a:off x="304800" y="1700213"/>
            <a:ext cx="8839200" cy="4572000"/>
          </a:xfrm>
          <a:solidFill>
            <a:schemeClr val="accent2">
              <a:lumMod val="20000"/>
              <a:lumOff val="80000"/>
            </a:schemeClr>
          </a:solidFill>
          <a:ln w="76200">
            <a:solidFill>
              <a:schemeClr val="accent2">
                <a:lumMod val="75000"/>
              </a:schemeClr>
            </a:solidFill>
          </a:ln>
        </p:spPr>
        <p:txBody>
          <a:bodyPr/>
          <a:lstStyle/>
          <a:p>
            <a:pPr algn="just"/>
            <a:r>
              <a:rPr lang="es-ES_tradnl" sz="2600" b="1" i="1">
                <a:solidFill>
                  <a:schemeClr val="accent6"/>
                </a:solidFill>
                <a:effectLst>
                  <a:outerShdw blurRad="38100" dist="38100" dir="2700000" algn="tl">
                    <a:srgbClr val="FFFFFF"/>
                  </a:outerShdw>
                </a:effectLst>
                <a:latin typeface="Arial" charset="0"/>
              </a:rPr>
              <a:t>Las redes de este Tipo contienen conmutadores ATM, Dispositivos multipuertos que realizan conmutación de Celdas.</a:t>
            </a:r>
          </a:p>
          <a:p>
            <a:pPr algn="just"/>
            <a:r>
              <a:rPr lang="es-ES_tradnl" sz="2600" b="1" i="1">
                <a:solidFill>
                  <a:schemeClr val="accent6"/>
                </a:solidFill>
                <a:effectLst>
                  <a:outerShdw blurRad="38100" dist="38100" dir="2700000" algn="tl">
                    <a:srgbClr val="FFFFFF"/>
                  </a:outerShdw>
                </a:effectLst>
                <a:latin typeface="Arial" charset="0"/>
              </a:rPr>
              <a:t>La conmutación se hace a Nivel de Hardware . </a:t>
            </a:r>
          </a:p>
          <a:p>
            <a:pPr algn="just"/>
            <a:r>
              <a:rPr lang="es-ES_tradnl" sz="2600" b="1" i="1">
                <a:solidFill>
                  <a:schemeClr val="accent6"/>
                </a:solidFill>
                <a:effectLst>
                  <a:outerShdw blurRad="38100" dist="38100" dir="2700000" algn="tl">
                    <a:srgbClr val="FFFFFF"/>
                  </a:outerShdw>
                </a:effectLst>
                <a:latin typeface="Arial" charset="0"/>
              </a:rPr>
              <a:t>Colocan Información a nivel de Celda y la envían (Paquete Rápido). </a:t>
            </a:r>
          </a:p>
          <a:p>
            <a:pPr algn="just"/>
            <a:r>
              <a:rPr lang="es-ES_tradnl" sz="2600" b="1" i="1">
                <a:solidFill>
                  <a:schemeClr val="accent6"/>
                </a:solidFill>
                <a:effectLst>
                  <a:outerShdw blurRad="38100" dist="38100" dir="2700000" algn="tl">
                    <a:srgbClr val="FFFFFF"/>
                  </a:outerShdw>
                </a:effectLst>
                <a:latin typeface="Arial" charset="0"/>
              </a:rPr>
              <a:t>En Nodo ATM se realiza verificaciones de errores, sin corrección para evitar evitan los atascos. Perdida /  Errores originan retransmisión de la Celda.</a:t>
            </a:r>
            <a:r>
              <a:rPr lang="es-ES_tradnl" b="1" i="1">
                <a:solidFill>
                  <a:schemeClr val="accent6"/>
                </a:solidFill>
                <a:effectLst>
                  <a:outerShdw blurRad="38100" dist="38100" dir="2700000" algn="tl">
                    <a:srgbClr val="FFFFFF"/>
                  </a:outerShdw>
                </a:effectLst>
                <a:latin typeface="Arial" charset="0"/>
              </a:rPr>
              <a:t>  </a:t>
            </a:r>
            <a:endParaRPr lang="es-ES_tradnl" sz="2000" i="1">
              <a:solidFill>
                <a:schemeClr val="accent6"/>
              </a:solidFill>
              <a:effectLst>
                <a:outerShdw blurRad="38100" dist="38100" dir="2700000" algn="tl">
                  <a:srgbClr val="000000"/>
                </a:outerShdw>
              </a:effectLst>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3A8CEBD-4841-46A6-8868-CD5182DA00D1}" type="slidenum">
              <a:rPr lang="en-US"/>
              <a:pPr/>
              <a:t>47</a:t>
            </a:fld>
            <a:endParaRPr lang="en-US"/>
          </a:p>
        </p:txBody>
      </p:sp>
      <p:sp>
        <p:nvSpPr>
          <p:cNvPr id="285698" name="Rectangle 2" descr="Papel seda azul"/>
          <p:cNvSpPr>
            <a:spLocks noGrp="1" noChangeArrowheads="1"/>
          </p:cNvSpPr>
          <p:nvPr>
            <p:ph type="title"/>
          </p:nvPr>
        </p:nvSpPr>
        <p:spPr>
          <a:xfrm>
            <a:off x="685800" y="125680"/>
            <a:ext cx="84582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5699" name="Rectangle 3"/>
          <p:cNvSpPr>
            <a:spLocks noGrp="1" noChangeArrowheads="1"/>
          </p:cNvSpPr>
          <p:nvPr>
            <p:ph type="body" idx="1"/>
          </p:nvPr>
        </p:nvSpPr>
        <p:spPr>
          <a:xfrm>
            <a:off x="685800" y="1676400"/>
            <a:ext cx="8278688" cy="4419600"/>
          </a:xfrm>
          <a:solidFill>
            <a:schemeClr val="hlink"/>
          </a:solidFill>
          <a:ln w="76200">
            <a:solidFill>
              <a:schemeClr val="accent2"/>
            </a:solidFill>
          </a:ln>
        </p:spPr>
        <p:txBody>
          <a:bodyPr/>
          <a:lstStyle/>
          <a:p>
            <a:r>
              <a:rPr lang="es-ES_tradnl" sz="2800" b="1" i="1">
                <a:solidFill>
                  <a:schemeClr val="accent6"/>
                </a:solidFill>
                <a:effectLst>
                  <a:outerShdw blurRad="38100" dist="38100" dir="2700000" algn="tl">
                    <a:srgbClr val="FFFFFF"/>
                  </a:outerShdw>
                </a:effectLst>
                <a:latin typeface="Arial" charset="0"/>
              </a:rPr>
              <a:t>Opera dentro del Nivel de Enlace del Modelo OSI.</a:t>
            </a:r>
          </a:p>
          <a:p>
            <a:r>
              <a:rPr lang="es-ES_tradnl" sz="2800" b="1" i="1">
                <a:solidFill>
                  <a:schemeClr val="accent6"/>
                </a:solidFill>
                <a:effectLst>
                  <a:outerShdw blurRad="38100" dist="38100" dir="2700000" algn="tl">
                    <a:srgbClr val="FFFFFF"/>
                  </a:outerShdw>
                </a:effectLst>
                <a:latin typeface="Arial" charset="0"/>
              </a:rPr>
              <a:t>Las Velocidades de Transferencia son escalables de acuerdo al medio físico utilizado.</a:t>
            </a:r>
          </a:p>
          <a:p>
            <a:r>
              <a:rPr lang="es-ES_tradnl" sz="2800" b="1" i="1">
                <a:solidFill>
                  <a:schemeClr val="accent6"/>
                </a:solidFill>
                <a:effectLst>
                  <a:outerShdw blurRad="38100" dist="38100" dir="2700000" algn="tl">
                    <a:srgbClr val="FFFFFF"/>
                  </a:outerShdw>
                </a:effectLst>
                <a:latin typeface="Arial" charset="0"/>
              </a:rPr>
              <a:t>Los canales establecidos o conmutados se los denominan </a:t>
            </a:r>
            <a:r>
              <a:rPr lang="es-ES_tradnl" sz="2800" b="1" i="1">
                <a:solidFill>
                  <a:schemeClr val="accent6"/>
                </a:solidFill>
                <a:effectLst>
                  <a:outerShdw blurRad="38100" dist="38100" dir="2700000" algn="tl">
                    <a:srgbClr val="000000"/>
                  </a:outerShdw>
                </a:effectLst>
                <a:latin typeface="Arial" charset="0"/>
              </a:rPr>
              <a:t>canales virtuales</a:t>
            </a:r>
            <a:r>
              <a:rPr lang="es-ES_tradnl" sz="2800" b="1" i="1">
                <a:solidFill>
                  <a:schemeClr val="accent6"/>
                </a:solidFill>
                <a:effectLst>
                  <a:outerShdw blurRad="38100" dist="38100" dir="2700000" algn="tl">
                    <a:srgbClr val="FFFFFF"/>
                  </a:outerShdw>
                </a:effectLst>
                <a:latin typeface="Arial" charset="0"/>
              </a:rPr>
              <a:t> y el trayecto </a:t>
            </a:r>
            <a:r>
              <a:rPr lang="es-ES_tradnl" sz="2800" b="1" i="1">
                <a:solidFill>
                  <a:schemeClr val="accent6"/>
                </a:solidFill>
                <a:effectLst>
                  <a:outerShdw blurRad="38100" dist="38100" dir="2700000" algn="tl">
                    <a:srgbClr val="000000"/>
                  </a:outerShdw>
                </a:effectLst>
                <a:latin typeface="Arial" charset="0"/>
              </a:rPr>
              <a:t>circuitos virtuales</a:t>
            </a:r>
            <a:r>
              <a:rPr lang="es-ES_tradnl" sz="2800" b="1" i="1">
                <a:solidFill>
                  <a:schemeClr val="accent6"/>
                </a:solidFill>
                <a:effectLst>
                  <a:outerShdw blurRad="38100" dist="38100" dir="2700000" algn="tl">
                    <a:srgbClr val="FFFFFF"/>
                  </a:outerShdw>
                </a:effectLst>
                <a:latin typeface="Arial" charset="0"/>
              </a:rPr>
              <a:t>. </a:t>
            </a:r>
            <a:endParaRPr lang="es-ES_tradnl">
              <a:solidFill>
                <a:schemeClr val="accent6"/>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EE792C0-68DB-488C-B618-14068FB79D61}" type="slidenum">
              <a:rPr lang="en-US"/>
              <a:pPr/>
              <a:t>48</a:t>
            </a:fld>
            <a:endParaRPr lang="en-US"/>
          </a:p>
        </p:txBody>
      </p:sp>
      <p:sp>
        <p:nvSpPr>
          <p:cNvPr id="368642" name="Rectangle 2" descr="Papel seda azul"/>
          <p:cNvSpPr>
            <a:spLocks noGrp="1" noChangeArrowheads="1"/>
          </p:cNvSpPr>
          <p:nvPr>
            <p:ph type="title"/>
          </p:nvPr>
        </p:nvSpPr>
        <p:spPr>
          <a:xfrm>
            <a:off x="0" y="0"/>
            <a:ext cx="91440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368643" name="Rectangle 3"/>
          <p:cNvSpPr>
            <a:spLocks noGrp="1" noChangeArrowheads="1"/>
          </p:cNvSpPr>
          <p:nvPr>
            <p:ph type="body" idx="1"/>
          </p:nvPr>
        </p:nvSpPr>
        <p:spPr>
          <a:xfrm>
            <a:off x="395288" y="1196975"/>
            <a:ext cx="8278812" cy="5327650"/>
          </a:xfrm>
          <a:solidFill>
            <a:schemeClr val="accent2">
              <a:lumMod val="20000"/>
              <a:lumOff val="80000"/>
            </a:schemeClr>
          </a:solidFill>
          <a:ln w="76200" cap="flat" algn="ctr">
            <a:solidFill>
              <a:schemeClr val="accent2">
                <a:lumMod val="75000"/>
              </a:schemeClr>
            </a:solidFill>
          </a:ln>
        </p:spPr>
        <p:txBody>
          <a:bodyPr/>
          <a:lstStyle/>
          <a:p>
            <a:r>
              <a:rPr lang="es-ES_tradnl" b="1" i="1" dirty="0">
                <a:solidFill>
                  <a:schemeClr val="accent6"/>
                </a:solidFill>
                <a:effectLst>
                  <a:outerShdw blurRad="38100" dist="38100" dir="2700000" algn="tl">
                    <a:srgbClr val="FFFFFF"/>
                  </a:outerShdw>
                </a:effectLst>
                <a:latin typeface="Arial" charset="0"/>
              </a:rPr>
              <a:t>Caminos Virtuales </a:t>
            </a:r>
            <a:r>
              <a:rPr lang="es-ES_tradnl" b="1" i="1" dirty="0">
                <a:solidFill>
                  <a:schemeClr val="accent6"/>
                </a:solidFill>
                <a:effectLst>
                  <a:outerShdw blurRad="38100" dist="38100" dir="2700000" algn="tl">
                    <a:srgbClr val="FFFFFF"/>
                  </a:outerShdw>
                </a:effectLst>
                <a:latin typeface="Arial" charset="0"/>
                <a:sym typeface="Webdings" pitchFamily="18" charset="2"/>
              </a:rPr>
              <a:t> Ventajas :</a:t>
            </a:r>
          </a:p>
          <a:p>
            <a:pPr lvl="1"/>
            <a:r>
              <a:rPr lang="es-ES_tradnl" b="1" i="1" dirty="0">
                <a:solidFill>
                  <a:schemeClr val="accent6"/>
                </a:solidFill>
                <a:effectLst>
                  <a:outerShdw blurRad="38100" dist="38100" dir="2700000" algn="tl">
                    <a:srgbClr val="FFFFFF"/>
                  </a:outerShdw>
                </a:effectLst>
                <a:latin typeface="Arial" charset="0"/>
                <a:sym typeface="Webdings" pitchFamily="18" charset="2"/>
              </a:rPr>
              <a:t>Arquitectura Simplificada</a:t>
            </a:r>
          </a:p>
          <a:p>
            <a:pPr lvl="2"/>
            <a:r>
              <a:rPr lang="es-ES_tradnl" b="1" i="1" dirty="0">
                <a:solidFill>
                  <a:schemeClr val="accent6"/>
                </a:solidFill>
                <a:effectLst>
                  <a:outerShdw blurRad="38100" dist="38100" dir="2700000" algn="tl">
                    <a:srgbClr val="FFFFFF"/>
                  </a:outerShdw>
                </a:effectLst>
                <a:latin typeface="Arial" charset="0"/>
                <a:sym typeface="Webdings" pitchFamily="18" charset="2"/>
              </a:rPr>
              <a:t>Canal Virtual </a:t>
            </a:r>
            <a:r>
              <a:rPr lang="es-ES_tradnl" b="1" i="1" dirty="0">
                <a:solidFill>
                  <a:schemeClr val="accent6"/>
                </a:solidFill>
                <a:effectLst>
                  <a:outerShdw blurRad="38100" dist="38100" dir="2700000" algn="tl">
                    <a:srgbClr val="FFFFFF"/>
                  </a:outerShdw>
                </a:effectLst>
                <a:latin typeface="Arial" charset="0"/>
                <a:sym typeface="Wingdings 3" pitchFamily="18" charset="2"/>
              </a:rPr>
              <a:t> Lógica Individual</a:t>
            </a:r>
          </a:p>
          <a:p>
            <a:pPr lvl="2"/>
            <a:r>
              <a:rPr lang="es-ES_tradnl" b="1" i="1" dirty="0">
                <a:solidFill>
                  <a:schemeClr val="accent6"/>
                </a:solidFill>
                <a:effectLst>
                  <a:outerShdw blurRad="38100" dist="38100" dir="2700000" algn="tl">
                    <a:srgbClr val="FFFFFF"/>
                  </a:outerShdw>
                </a:effectLst>
                <a:latin typeface="Arial" charset="0"/>
                <a:sym typeface="Wingdings 3" pitchFamily="18" charset="2"/>
              </a:rPr>
              <a:t>Camino Virtual  Grupo de Conexiones</a:t>
            </a:r>
          </a:p>
          <a:p>
            <a:pPr lvl="1"/>
            <a:r>
              <a:rPr lang="es-ES_tradnl" b="1" i="1" dirty="0">
                <a:solidFill>
                  <a:schemeClr val="accent6"/>
                </a:solidFill>
                <a:effectLst>
                  <a:outerShdw blurRad="38100" dist="38100" dir="2700000" algn="tl">
                    <a:srgbClr val="FFFFFF"/>
                  </a:outerShdw>
                </a:effectLst>
                <a:latin typeface="Arial" charset="0"/>
                <a:sym typeface="Wingdings 3" pitchFamily="18" charset="2"/>
              </a:rPr>
              <a:t>Incremento de Eficiencia y Fiabilidad</a:t>
            </a:r>
          </a:p>
          <a:p>
            <a:pPr lvl="1"/>
            <a:r>
              <a:rPr lang="es-ES_tradnl" b="1" i="1" dirty="0">
                <a:solidFill>
                  <a:schemeClr val="accent6"/>
                </a:solidFill>
                <a:effectLst>
                  <a:outerShdw blurRad="38100" dist="38100" dir="2700000" algn="tl">
                    <a:srgbClr val="FFFFFF"/>
                  </a:outerShdw>
                </a:effectLst>
                <a:latin typeface="Arial" charset="0"/>
                <a:sym typeface="Wingdings 3" pitchFamily="18" charset="2"/>
              </a:rPr>
              <a:t>Procesamiento/tiempo de conexión  Pequeño</a:t>
            </a:r>
          </a:p>
          <a:p>
            <a:pPr lvl="1"/>
            <a:r>
              <a:rPr lang="es-ES_tradnl" b="1" i="1" dirty="0">
                <a:solidFill>
                  <a:schemeClr val="accent6"/>
                </a:solidFill>
                <a:effectLst>
                  <a:outerShdw blurRad="38100" dist="38100" dir="2700000" algn="tl">
                    <a:srgbClr val="FFFFFF"/>
                  </a:outerShdw>
                </a:effectLst>
                <a:latin typeface="Arial" charset="0"/>
                <a:sym typeface="Wingdings 3" pitchFamily="18" charset="2"/>
              </a:rPr>
              <a:t>Servicios de red Mejorados </a:t>
            </a:r>
          </a:p>
          <a:p>
            <a:pPr lvl="2" algn="just"/>
            <a:r>
              <a:rPr lang="es-ES" sz="2000" b="1" i="1" dirty="0">
                <a:solidFill>
                  <a:schemeClr val="accent6"/>
                </a:solidFill>
                <a:effectLst>
                  <a:outerShdw blurRad="38100" dist="38100" dir="2700000" algn="tl">
                    <a:srgbClr val="FFFFFF"/>
                  </a:outerShdw>
                </a:effectLst>
                <a:latin typeface="Arial" charset="0"/>
              </a:rPr>
              <a:t>Grupos de usuarios fijos  (Redes fijas de haces de canales virtuales)    </a:t>
            </a:r>
            <a:endParaRPr lang="es-ES_tradnl" b="1" i="1" dirty="0">
              <a:solidFill>
                <a:schemeClr val="accent6"/>
              </a:solidFill>
              <a:effectLst>
                <a:outerShdw blurRad="38100" dist="38100" dir="2700000" algn="tl">
                  <a:srgbClr val="FFFFFF"/>
                </a:outerShdw>
              </a:effectLst>
              <a:latin typeface="Arial" charset="0"/>
              <a:sym typeface="Wingdings 3" pitchFamily="18"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66B508D-0A64-497D-8939-6672ACD60FE1}" type="slidenum">
              <a:rPr lang="en-US"/>
              <a:pPr/>
              <a:t>49</a:t>
            </a:fld>
            <a:endParaRPr lang="en-US"/>
          </a:p>
        </p:txBody>
      </p:sp>
      <p:sp>
        <p:nvSpPr>
          <p:cNvPr id="349186" name="Rectangle 2" descr="Papel seda azul"/>
          <p:cNvSpPr>
            <a:spLocks noGrp="1" noChangeArrowheads="1"/>
          </p:cNvSpPr>
          <p:nvPr>
            <p:ph type="title"/>
          </p:nvPr>
        </p:nvSpPr>
        <p:spPr>
          <a:xfrm>
            <a:off x="0" y="304800"/>
            <a:ext cx="9144000" cy="990600"/>
          </a:xfrm>
          <a:solidFill>
            <a:schemeClr val="accent2">
              <a:lumMod val="20000"/>
              <a:lumOff val="80000"/>
            </a:schemeClr>
          </a:solid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Primeros Naps </a:t>
            </a:r>
          </a:p>
        </p:txBody>
      </p:sp>
      <p:sp>
        <p:nvSpPr>
          <p:cNvPr id="349189" name="Text Box 5"/>
          <p:cNvSpPr txBox="1">
            <a:spLocks noChangeArrowheads="1"/>
          </p:cNvSpPr>
          <p:nvPr/>
        </p:nvSpPr>
        <p:spPr bwMode="auto">
          <a:xfrm>
            <a:off x="228600" y="1524000"/>
            <a:ext cx="8686800" cy="4375150"/>
          </a:xfrm>
          <a:prstGeom prst="rect">
            <a:avLst/>
          </a:prstGeom>
          <a:solidFill>
            <a:schemeClr val="hlink"/>
          </a:solidFill>
          <a:ln w="76200">
            <a:solidFill>
              <a:schemeClr val="accent2"/>
            </a:solidFill>
            <a:miter lim="800000"/>
            <a:headEnd/>
            <a:tailEnd/>
          </a:ln>
          <a:effectLst/>
        </p:spPr>
        <p:txBody>
          <a:bodyPr>
            <a:spAutoFit/>
          </a:bodyPr>
          <a:lstStyle/>
          <a:p>
            <a:pPr>
              <a:buFontTx/>
              <a:buChar char="•"/>
            </a:pPr>
            <a:r>
              <a:rPr lang="es-MX" i="1">
                <a:effectLst>
                  <a:outerShdw blurRad="38100" dist="38100" dir="2700000" algn="tl">
                    <a:srgbClr val="FFFFFF"/>
                  </a:outerShdw>
                </a:effectLst>
              </a:rPr>
              <a:t>NAP :</a:t>
            </a:r>
            <a:r>
              <a:rPr lang="es-MX"/>
              <a:t> </a:t>
            </a:r>
            <a:r>
              <a:rPr lang="es-MX" b="1" i="1">
                <a:solidFill>
                  <a:schemeClr val="accent2"/>
                </a:solidFill>
                <a:effectLst>
                  <a:outerShdw blurRad="38100" dist="38100" dir="2700000" algn="tl">
                    <a:srgbClr val="000000"/>
                  </a:outerShdw>
                </a:effectLst>
              </a:rPr>
              <a:t>Network Access Point</a:t>
            </a:r>
          </a:p>
          <a:p>
            <a:pPr lvl="1"/>
            <a:r>
              <a:rPr lang="es-MX" b="1" i="1">
                <a:solidFill>
                  <a:schemeClr val="accent2"/>
                </a:solidFill>
                <a:effectLst>
                  <a:outerShdw blurRad="38100" dist="38100" dir="2700000" algn="tl">
                    <a:srgbClr val="000000"/>
                  </a:outerShdw>
                </a:effectLst>
              </a:rPr>
              <a:t>		(Switch ATM /FDDI)</a:t>
            </a:r>
          </a:p>
          <a:p>
            <a:pPr lvl="1"/>
            <a:endParaRPr lang="es-MX" b="1" i="1">
              <a:solidFill>
                <a:schemeClr val="accent2"/>
              </a:solidFill>
              <a:effectLst>
                <a:outerShdw blurRad="38100" dist="38100" dir="2700000" algn="tl">
                  <a:srgbClr val="000000"/>
                </a:outerShdw>
              </a:effectLst>
            </a:endParaRPr>
          </a:p>
          <a:p>
            <a:pPr lvl="1">
              <a:buFont typeface="Wingdings" pitchFamily="2" charset="2"/>
              <a:buChar char="ü"/>
            </a:pPr>
            <a:r>
              <a:rPr lang="es-MX" sz="3600" b="1" i="1">
                <a:effectLst>
                  <a:outerShdw blurRad="38100" dist="38100" dir="2700000" algn="tl">
                    <a:srgbClr val="FFFFFF"/>
                  </a:outerShdw>
                </a:effectLst>
              </a:rPr>
              <a:t>NAP</a:t>
            </a:r>
            <a:r>
              <a:rPr lang="es-MX" sz="2800"/>
              <a:t> de Sprint </a:t>
            </a:r>
            <a:r>
              <a:rPr lang="es-MX" sz="2800">
                <a:sym typeface="Wingdings 3" pitchFamily="18" charset="2"/>
              </a:rPr>
              <a:t> Pennauken –NJ</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3600">
                <a:sym typeface="Wingdings 3" pitchFamily="18" charset="2"/>
              </a:rPr>
              <a:t> </a:t>
            </a:r>
            <a:r>
              <a:rPr lang="es-MX" sz="2800">
                <a:sym typeface="Wingdings 3" pitchFamily="18" charset="2"/>
              </a:rPr>
              <a:t>de Pac BELL </a:t>
            </a:r>
            <a:r>
              <a:rPr lang="es-MX" sz="2400">
                <a:sym typeface="Wingdings 3" pitchFamily="18" charset="2"/>
              </a:rPr>
              <a:t>San Francisco – California</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 </a:t>
            </a:r>
            <a:r>
              <a:rPr lang="es-MX" sz="2800">
                <a:sym typeface="Wingdings 3" pitchFamily="18" charset="2"/>
              </a:rPr>
              <a:t>AADS  Chicago</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2800" b="1" i="1">
                <a:effectLst>
                  <a:outerShdw blurRad="38100" dist="38100" dir="2700000" algn="tl">
                    <a:srgbClr val="FFFFFF"/>
                  </a:outerShdw>
                </a:effectLst>
                <a:sym typeface="Wingdings 3" pitchFamily="18" charset="2"/>
              </a:rPr>
              <a:t> </a:t>
            </a:r>
            <a:r>
              <a:rPr lang="es-MX" sz="2800">
                <a:sym typeface="Wingdings 3" pitchFamily="18" charset="2"/>
              </a:rPr>
              <a:t>de MFS  Datanet  Washington D.C.</a:t>
            </a:r>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865FCE8-FBF8-4ED3-A19A-167129A88300}" type="slidenum">
              <a:rPr lang="en-US"/>
              <a:pPr/>
              <a:t>5</a:t>
            </a:fld>
            <a:endParaRPr lang="en-US"/>
          </a:p>
        </p:txBody>
      </p:sp>
      <p:sp>
        <p:nvSpPr>
          <p:cNvPr id="252930" name="Rectangle 2" descr="Papel bouquet"/>
          <p:cNvSpPr>
            <a:spLocks noGrp="1" noChangeArrowheads="1"/>
          </p:cNvSpPr>
          <p:nvPr>
            <p:ph type="title"/>
          </p:nvPr>
        </p:nvSpPr>
        <p:spPr>
          <a:xfrm>
            <a:off x="609600" y="685800"/>
            <a:ext cx="8001000" cy="1371600"/>
          </a:xfrm>
          <a:blipFill dpi="0" rotWithShape="0">
            <a:blip r:embed="rId2" cstate="print"/>
            <a:srcRect/>
            <a:tile tx="0" ty="0" sx="100000" sy="100000" flip="none" algn="tl"/>
          </a:blipFill>
          <a:ln w="76200">
            <a:solidFill>
              <a:schemeClr val="accent2"/>
            </a:solidFill>
          </a:ln>
        </p:spPr>
        <p:txBody>
          <a:bodyPr/>
          <a:lstStyle/>
          <a:p>
            <a:r>
              <a:rPr lang="es-ES_tradnl" i="1">
                <a:solidFill>
                  <a:srgbClr val="800000"/>
                </a:solidFill>
                <a:effectLst>
                  <a:outerShdw blurRad="38100" dist="38100" dir="2700000" algn="tl">
                    <a:srgbClr val="000000"/>
                  </a:outerShdw>
                </a:effectLst>
                <a:latin typeface="Arial" charset="0"/>
              </a:rPr>
              <a:t>Redes de Computadoras</a:t>
            </a:r>
            <a:br>
              <a:rPr lang="es-ES_tradnl" i="1">
                <a:solidFill>
                  <a:srgbClr val="800000"/>
                </a:solidFill>
                <a:effectLst>
                  <a:outerShdw blurRad="38100" dist="38100" dir="2700000" algn="tl">
                    <a:srgbClr val="000000"/>
                  </a:outerShdw>
                </a:effectLst>
                <a:latin typeface="Arial" charset="0"/>
              </a:rPr>
            </a:br>
            <a:r>
              <a:rPr lang="es-ES_tradnl" i="1">
                <a:solidFill>
                  <a:srgbClr val="800000"/>
                </a:solidFill>
                <a:effectLst>
                  <a:outerShdw blurRad="38100" dist="38100" dir="2700000" algn="tl">
                    <a:srgbClr val="000000"/>
                  </a:outerShdw>
                </a:effectLst>
                <a:latin typeface="Arial" charset="0"/>
              </a:rPr>
              <a:t>Clasificación </a:t>
            </a:r>
            <a:r>
              <a:rPr lang="es-ES_tradnl" i="1">
                <a:solidFill>
                  <a:srgbClr val="800000"/>
                </a:solidFill>
                <a:effectLst>
                  <a:outerShdw blurRad="38100" dist="38100" dir="2700000" algn="tl">
                    <a:srgbClr val="000000"/>
                  </a:outerShdw>
                </a:effectLst>
                <a:latin typeface="Arial" charset="0"/>
                <a:sym typeface="Wingdings 3" pitchFamily="18" charset="2"/>
              </a:rPr>
              <a:t> </a:t>
            </a:r>
            <a:r>
              <a:rPr lang="es-ES_tradnl" sz="2800" i="1">
                <a:solidFill>
                  <a:srgbClr val="800000"/>
                </a:solidFill>
                <a:effectLst>
                  <a:outerShdw blurRad="38100" dist="38100" dir="2700000" algn="tl">
                    <a:srgbClr val="000000"/>
                  </a:outerShdw>
                </a:effectLst>
                <a:latin typeface="Arial" charset="0"/>
              </a:rPr>
              <a:t>Topología</a:t>
            </a:r>
          </a:p>
        </p:txBody>
      </p:sp>
      <p:sp>
        <p:nvSpPr>
          <p:cNvPr id="252931" name="Rectangle 3"/>
          <p:cNvSpPr>
            <a:spLocks noGrp="1" noChangeArrowheads="1"/>
          </p:cNvSpPr>
          <p:nvPr>
            <p:ph type="body" idx="1"/>
          </p:nvPr>
        </p:nvSpPr>
        <p:spPr>
          <a:xfrm>
            <a:off x="685800" y="2362200"/>
            <a:ext cx="7772400" cy="3124200"/>
          </a:xfrm>
          <a:solidFill>
            <a:schemeClr val="accent2">
              <a:lumMod val="20000"/>
              <a:lumOff val="80000"/>
            </a:schemeClr>
          </a:solidFill>
          <a:ln w="76200">
            <a:solidFill>
              <a:schemeClr val="accent2"/>
            </a:solidFill>
          </a:ln>
        </p:spPr>
        <p:txBody>
          <a:bodyPr/>
          <a:lstStyle/>
          <a:p>
            <a:r>
              <a:rPr lang="es-ES_tradnl" sz="3600" b="1" i="1">
                <a:solidFill>
                  <a:schemeClr val="accent6"/>
                </a:solidFill>
                <a:effectLst>
                  <a:outerShdw blurRad="38100" dist="38100" dir="2700000" algn="tl">
                    <a:srgbClr val="000000"/>
                  </a:outerShdw>
                </a:effectLst>
                <a:latin typeface="Arial" charset="0"/>
              </a:rPr>
              <a:t>Topología  o Red en Bus</a:t>
            </a:r>
          </a:p>
          <a:p>
            <a:r>
              <a:rPr lang="es-ES_tradnl" sz="3600" b="1" i="1">
                <a:solidFill>
                  <a:schemeClr val="accent6"/>
                </a:solidFill>
                <a:effectLst>
                  <a:outerShdw blurRad="38100" dist="38100" dir="2700000" algn="tl">
                    <a:srgbClr val="000000"/>
                  </a:outerShdw>
                </a:effectLst>
                <a:latin typeface="Arial" charset="0"/>
              </a:rPr>
              <a:t>Topología  o Red en Estrella</a:t>
            </a:r>
          </a:p>
          <a:p>
            <a:r>
              <a:rPr lang="es-ES_tradnl" sz="3600" b="1" i="1">
                <a:solidFill>
                  <a:schemeClr val="accent6"/>
                </a:solidFill>
                <a:effectLst>
                  <a:outerShdw blurRad="38100" dist="38100" dir="2700000" algn="tl">
                    <a:srgbClr val="000000"/>
                  </a:outerShdw>
                </a:effectLst>
                <a:latin typeface="Arial" charset="0"/>
              </a:rPr>
              <a:t>Topología  o Red en Anillo</a:t>
            </a:r>
          </a:p>
          <a:p>
            <a:r>
              <a:rPr lang="es-ES_tradnl" sz="3600" b="1" i="1">
                <a:solidFill>
                  <a:schemeClr val="accent6"/>
                </a:solidFill>
                <a:effectLst>
                  <a:outerShdw blurRad="38100" dist="38100" dir="2700000" algn="tl">
                    <a:srgbClr val="000000"/>
                  </a:outerShdw>
                </a:effectLst>
                <a:latin typeface="Arial" charset="0"/>
              </a:rPr>
              <a:t>Topología o Red en Malla</a:t>
            </a:r>
            <a:endParaRPr lang="es-ES_tradnl" sz="3600" i="1" u="sng">
              <a:solidFill>
                <a:schemeClr val="accent6"/>
              </a:solidFill>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72E737D-6A48-468D-A27D-197FCC7796E4}" type="slidenum">
              <a:rPr lang="en-US"/>
              <a:pPr/>
              <a:t>50</a:t>
            </a:fld>
            <a:endParaRPr lang="en-US"/>
          </a:p>
        </p:txBody>
      </p:sp>
      <p:sp>
        <p:nvSpPr>
          <p:cNvPr id="352258" name="Rectangle 2" descr="Papel seda azul"/>
          <p:cNvSpPr>
            <a:spLocks noGrp="1" noChangeArrowheads="1"/>
          </p:cNvSpPr>
          <p:nvPr>
            <p:ph type="title"/>
          </p:nvPr>
        </p:nvSpPr>
        <p:spPr>
          <a:xfrm>
            <a:off x="0" y="304800"/>
            <a:ext cx="91440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Estructura Internet Inicial en Argentina</a:t>
            </a:r>
          </a:p>
        </p:txBody>
      </p:sp>
      <p:sp>
        <p:nvSpPr>
          <p:cNvPr id="352259" name="Text Box 3"/>
          <p:cNvSpPr txBox="1">
            <a:spLocks noChangeArrowheads="1"/>
          </p:cNvSpPr>
          <p:nvPr/>
        </p:nvSpPr>
        <p:spPr bwMode="auto">
          <a:xfrm>
            <a:off x="228600" y="1524000"/>
            <a:ext cx="8686800" cy="3582988"/>
          </a:xfrm>
          <a:prstGeom prst="rect">
            <a:avLst/>
          </a:prstGeom>
          <a:solidFill>
            <a:schemeClr val="hlink"/>
          </a:solidFill>
          <a:ln w="76200">
            <a:solidFill>
              <a:schemeClr val="accent2"/>
            </a:solidFill>
            <a:miter lim="800000"/>
            <a:headEnd/>
            <a:tailEnd/>
          </a:ln>
          <a:effectLst/>
        </p:spPr>
        <p:txBody>
          <a:bodyPr>
            <a:spAutoFit/>
          </a:bodyPr>
          <a:lstStyle/>
          <a:p>
            <a:pPr>
              <a:buFontTx/>
              <a:buChar char="•"/>
            </a:pPr>
            <a:r>
              <a:rPr lang="es-MX" i="1">
                <a:effectLst>
                  <a:outerShdw blurRad="38100" dist="38100" dir="2700000" algn="tl">
                    <a:srgbClr val="FFFFFF"/>
                  </a:outerShdw>
                </a:effectLst>
              </a:rPr>
              <a:t>NAP :</a:t>
            </a:r>
            <a:r>
              <a:rPr lang="es-MX"/>
              <a:t> </a:t>
            </a:r>
            <a:r>
              <a:rPr lang="es-MX" b="1" i="1">
                <a:solidFill>
                  <a:schemeClr val="accent2"/>
                </a:solidFill>
                <a:effectLst>
                  <a:outerShdw blurRad="38100" dist="38100" dir="2700000" algn="tl">
                    <a:srgbClr val="000000"/>
                  </a:outerShdw>
                </a:effectLst>
              </a:rPr>
              <a:t>Network Access Point</a:t>
            </a:r>
          </a:p>
          <a:p>
            <a:pPr lvl="1"/>
            <a:r>
              <a:rPr lang="es-MX" b="1" i="1">
                <a:solidFill>
                  <a:schemeClr val="accent2"/>
                </a:solidFill>
                <a:effectLst>
                  <a:outerShdw blurRad="38100" dist="38100" dir="2700000" algn="tl">
                    <a:srgbClr val="000000"/>
                  </a:outerShdw>
                </a:effectLst>
              </a:rPr>
              <a:t>		</a:t>
            </a:r>
          </a:p>
          <a:p>
            <a:pPr lvl="1">
              <a:buFont typeface="Wingdings" pitchFamily="2" charset="2"/>
              <a:buChar char="ü"/>
            </a:pPr>
            <a:r>
              <a:rPr lang="es-MX" sz="3600" b="1" i="1">
                <a:effectLst>
                  <a:outerShdw blurRad="38100" dist="38100" dir="2700000" algn="tl">
                    <a:srgbClr val="FFFFFF"/>
                  </a:outerShdw>
                </a:effectLst>
              </a:rPr>
              <a:t>NAP</a:t>
            </a:r>
            <a:r>
              <a:rPr lang="es-MX" sz="2800"/>
              <a:t> de  Telefónica </a:t>
            </a:r>
            <a:r>
              <a:rPr lang="es-MX" sz="2800">
                <a:sym typeface="Wingdings 3" pitchFamily="18" charset="2"/>
              </a:rPr>
              <a:t> Buenos Aires</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3600">
                <a:sym typeface="Wingdings 3" pitchFamily="18" charset="2"/>
              </a:rPr>
              <a:t> </a:t>
            </a:r>
            <a:r>
              <a:rPr lang="es-MX" sz="2800">
                <a:sym typeface="Wingdings 3" pitchFamily="18" charset="2"/>
              </a:rPr>
              <a:t>de  Telecom     Buenos Aires</a:t>
            </a:r>
            <a:endParaRPr lang="es-MX" sz="2400">
              <a:sym typeface="Wingdings 3" pitchFamily="18" charset="2"/>
            </a:endParaRPr>
          </a:p>
          <a:p>
            <a:pPr lvl="1">
              <a:buFont typeface="Wingdings" pitchFamily="2" charset="2"/>
              <a:buChar char="ü"/>
            </a:pPr>
            <a:r>
              <a:rPr lang="es-MX" sz="3600" b="1" i="1">
                <a:effectLst>
                  <a:outerShdw blurRad="38100" dist="38100" dir="2700000" algn="tl">
                    <a:srgbClr val="FFFFFF"/>
                  </a:outerShdw>
                </a:effectLst>
                <a:sym typeface="Wingdings 3" pitchFamily="18" charset="2"/>
              </a:rPr>
              <a:t>NAP </a:t>
            </a:r>
            <a:r>
              <a:rPr lang="es-MX" sz="2800">
                <a:sym typeface="Wingdings 3" pitchFamily="18" charset="2"/>
              </a:rPr>
              <a:t>de   Cabase     Buenos Aires </a:t>
            </a:r>
          </a:p>
          <a:p>
            <a:pPr lvl="2">
              <a:buFont typeface="Wingdings" pitchFamily="2" charset="2"/>
              <a:buNone/>
            </a:pPr>
            <a:r>
              <a:rPr lang="es-MX" sz="2800">
                <a:sym typeface="Wingdings 3" pitchFamily="18" charset="2"/>
              </a:rPr>
              <a:t>(Cámara Argentina de Base de Datos)  </a:t>
            </a:r>
            <a:endParaRPr lang="es-AR" sz="2800">
              <a:sym typeface="Wingdings 3" pitchFamily="18"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fld id="{B7961DFF-A7F4-4D0E-A4CA-57CD76DAF432}" type="slidenum">
              <a:rPr lang="en-US"/>
              <a:pPr/>
              <a:t>6</a:t>
            </a:fld>
            <a:endParaRPr lang="en-US"/>
          </a:p>
        </p:txBody>
      </p:sp>
      <p:sp>
        <p:nvSpPr>
          <p:cNvPr id="253954" name="Rectangle 2" descr="Papel seda azul"/>
          <p:cNvSpPr>
            <a:spLocks noGrp="1" noChangeArrowheads="1"/>
          </p:cNvSpPr>
          <p:nvPr>
            <p:ph type="title"/>
          </p:nvPr>
        </p:nvSpPr>
        <p:spPr>
          <a:xfrm>
            <a:off x="685800" y="609600"/>
            <a:ext cx="8153400" cy="1676400"/>
          </a:xfrm>
          <a:solidFill>
            <a:schemeClr val="accent2">
              <a:lumMod val="20000"/>
              <a:lumOff val="80000"/>
            </a:schemeClr>
          </a:solidFill>
          <a:ln w="76200">
            <a:solidFill>
              <a:schemeClr val="accent2">
                <a:lumMod val="75000"/>
              </a:schemeClr>
            </a:solidFill>
          </a:ln>
        </p:spPr>
        <p:txBody>
          <a:bodyPr/>
          <a:lstStyle/>
          <a:p>
            <a:r>
              <a:rPr lang="es-ES_tradnl" sz="5400" i="1">
                <a:solidFill>
                  <a:schemeClr val="accent6"/>
                </a:solidFill>
                <a:effectLst>
                  <a:outerShdw blurRad="38100" dist="38100" dir="2700000" algn="tl">
                    <a:srgbClr val="000000"/>
                  </a:outerShdw>
                </a:effectLst>
                <a:latin typeface="Arial" charset="0"/>
              </a:rPr>
              <a:t>Redes de Computadoras</a:t>
            </a:r>
            <a:br>
              <a:rPr lang="es-ES_tradnl" sz="5400" i="1">
                <a:solidFill>
                  <a:schemeClr val="accent6"/>
                </a:solidFill>
                <a:effectLst>
                  <a:outerShdw blurRad="38100" dist="38100" dir="2700000" algn="tl">
                    <a:srgbClr val="000000"/>
                  </a:outerShdw>
                </a:effectLst>
                <a:latin typeface="Arial" charset="0"/>
              </a:rPr>
            </a:br>
            <a:r>
              <a:rPr lang="es-ES_tradnl" sz="3600" i="1">
                <a:solidFill>
                  <a:schemeClr val="accent6"/>
                </a:solidFill>
                <a:effectLst>
                  <a:outerShdw blurRad="38100" dist="38100" dir="2700000" algn="tl">
                    <a:srgbClr val="000000"/>
                  </a:outerShdw>
                </a:effectLst>
                <a:latin typeface="Arial" charset="0"/>
              </a:rPr>
              <a:t>Topología : Ejemplos</a:t>
            </a:r>
          </a:p>
        </p:txBody>
      </p:sp>
      <p:sp>
        <p:nvSpPr>
          <p:cNvPr id="253955" name="Rectangle 3"/>
          <p:cNvSpPr>
            <a:spLocks noGrp="1" noChangeArrowheads="1"/>
          </p:cNvSpPr>
          <p:nvPr>
            <p:ph type="body" idx="1"/>
          </p:nvPr>
        </p:nvSpPr>
        <p:spPr>
          <a:xfrm>
            <a:off x="609600" y="2743200"/>
            <a:ext cx="8229600" cy="24384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Bus			Ethernet</a:t>
            </a:r>
          </a:p>
          <a:p>
            <a:r>
              <a:rPr lang="es-ES_tradnl" sz="4000" b="1" i="1">
                <a:solidFill>
                  <a:schemeClr val="accent6"/>
                </a:solidFill>
                <a:effectLst>
                  <a:outerShdw blurRad="38100" dist="38100" dir="2700000" algn="tl">
                    <a:srgbClr val="000000"/>
                  </a:outerShdw>
                </a:effectLst>
                <a:latin typeface="Arial" charset="0"/>
              </a:rPr>
              <a:t>Estrella    	ATM</a:t>
            </a:r>
          </a:p>
          <a:p>
            <a:r>
              <a:rPr lang="es-ES_tradnl" sz="4000" b="1" i="1">
                <a:solidFill>
                  <a:schemeClr val="accent6"/>
                </a:solidFill>
                <a:effectLst>
                  <a:outerShdw blurRad="38100" dist="38100" dir="2700000" algn="tl">
                    <a:srgbClr val="000000"/>
                  </a:outerShdw>
                </a:effectLst>
                <a:latin typeface="Arial" charset="0"/>
              </a:rPr>
              <a:t>Anillo			Token Ring /FDDI</a:t>
            </a:r>
            <a:endParaRPr lang="es-ES_tradnl">
              <a:solidFill>
                <a:schemeClr val="accent6"/>
              </a:solidFill>
            </a:endParaRPr>
          </a:p>
        </p:txBody>
      </p:sp>
      <p:grpSp>
        <p:nvGrpSpPr>
          <p:cNvPr id="253959" name="Group 7"/>
          <p:cNvGrpSpPr>
            <a:grpSpLocks/>
          </p:cNvGrpSpPr>
          <p:nvPr/>
        </p:nvGrpSpPr>
        <p:grpSpPr bwMode="auto">
          <a:xfrm>
            <a:off x="3048000" y="2895600"/>
            <a:ext cx="838200" cy="1905000"/>
            <a:chOff x="1920" y="1824"/>
            <a:chExt cx="528" cy="1200"/>
          </a:xfrm>
          <a:solidFill>
            <a:schemeClr val="accent2">
              <a:lumMod val="75000"/>
            </a:schemeClr>
          </a:solidFill>
        </p:grpSpPr>
        <p:sp>
          <p:nvSpPr>
            <p:cNvPr id="253956" name="AutoShape 4" descr="Mármol verde"/>
            <p:cNvSpPr>
              <a:spLocks noChangeArrowheads="1"/>
            </p:cNvSpPr>
            <p:nvPr/>
          </p:nvSpPr>
          <p:spPr bwMode="auto">
            <a:xfrm>
              <a:off x="1920" y="1824"/>
              <a:ext cx="528" cy="240"/>
            </a:xfrm>
            <a:prstGeom prst="rightArrow">
              <a:avLst>
                <a:gd name="adj1" fmla="val 50000"/>
                <a:gd name="adj2" fmla="val 55000"/>
              </a:avLst>
            </a:prstGeom>
            <a:grpFill/>
            <a:ln w="9525">
              <a:solidFill>
                <a:schemeClr val="accent2">
                  <a:lumMod val="75000"/>
                </a:schemeClr>
              </a:solidFill>
              <a:miter lim="800000"/>
              <a:headEnd/>
              <a:tailEnd/>
            </a:ln>
            <a:effectLst/>
          </p:spPr>
          <p:txBody>
            <a:bodyPr wrap="none" anchor="ctr"/>
            <a:lstStyle/>
            <a:p>
              <a:endParaRPr lang="es-ES"/>
            </a:p>
          </p:txBody>
        </p:sp>
        <p:sp>
          <p:nvSpPr>
            <p:cNvPr id="253957" name="AutoShape 5" descr="Mármol verde"/>
            <p:cNvSpPr>
              <a:spLocks noChangeArrowheads="1"/>
            </p:cNvSpPr>
            <p:nvPr/>
          </p:nvSpPr>
          <p:spPr bwMode="auto">
            <a:xfrm>
              <a:off x="1920" y="2304"/>
              <a:ext cx="528" cy="240"/>
            </a:xfrm>
            <a:prstGeom prst="rightArrow">
              <a:avLst>
                <a:gd name="adj1" fmla="val 50000"/>
                <a:gd name="adj2" fmla="val 55000"/>
              </a:avLst>
            </a:prstGeom>
            <a:grpFill/>
            <a:ln w="9525">
              <a:solidFill>
                <a:schemeClr val="accent2">
                  <a:lumMod val="75000"/>
                </a:schemeClr>
              </a:solidFill>
              <a:miter lim="800000"/>
              <a:headEnd/>
              <a:tailEnd/>
            </a:ln>
            <a:effectLst/>
          </p:spPr>
          <p:txBody>
            <a:bodyPr wrap="none" anchor="ctr"/>
            <a:lstStyle/>
            <a:p>
              <a:endParaRPr lang="es-ES"/>
            </a:p>
          </p:txBody>
        </p:sp>
        <p:sp>
          <p:nvSpPr>
            <p:cNvPr id="253958" name="AutoShape 6" descr="Mármol verde"/>
            <p:cNvSpPr>
              <a:spLocks noChangeArrowheads="1"/>
            </p:cNvSpPr>
            <p:nvPr/>
          </p:nvSpPr>
          <p:spPr bwMode="auto">
            <a:xfrm>
              <a:off x="1920" y="2784"/>
              <a:ext cx="528" cy="240"/>
            </a:xfrm>
            <a:prstGeom prst="rightArrow">
              <a:avLst>
                <a:gd name="adj1" fmla="val 50000"/>
                <a:gd name="adj2" fmla="val 55000"/>
              </a:avLst>
            </a:prstGeom>
            <a:grpFill/>
            <a:ln w="9525">
              <a:solidFill>
                <a:schemeClr val="accent2">
                  <a:lumMod val="75000"/>
                </a:schemeClr>
              </a:solidFill>
              <a:miter lim="800000"/>
              <a:headEnd/>
              <a:tailEnd/>
            </a:ln>
            <a:effectLst/>
          </p:spPr>
          <p:txBody>
            <a:bodyPr wrap="none" anchor="ctr"/>
            <a:lstStyle/>
            <a:p>
              <a:endParaRPr lang="es-E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9E57C9D-C932-4DE2-8F29-27CC7CD1B586}" type="slidenum">
              <a:rPr lang="en-US"/>
              <a:pPr/>
              <a:t>7</a:t>
            </a:fld>
            <a:endParaRPr lang="en-US"/>
          </a:p>
        </p:txBody>
      </p:sp>
      <p:sp>
        <p:nvSpPr>
          <p:cNvPr id="370690" name="Rectangle 2" descr="Papel seda azul"/>
          <p:cNvSpPr>
            <a:spLocks noGrp="1" noChangeArrowheads="1"/>
          </p:cNvSpPr>
          <p:nvPr>
            <p:ph type="title"/>
          </p:nvPr>
        </p:nvSpPr>
        <p:spPr>
          <a:xfrm>
            <a:off x="611188" y="0"/>
            <a:ext cx="7993062" cy="1916832"/>
          </a:xfrm>
          <a:solidFill>
            <a:schemeClr val="accent2">
              <a:lumMod val="20000"/>
              <a:lumOff val="80000"/>
            </a:schemeClr>
          </a:solidFill>
          <a:ln w="76200">
            <a:solidFill>
              <a:schemeClr val="accent2">
                <a:lumMod val="75000"/>
              </a:schemeClr>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Redes WAN</a:t>
            </a:r>
            <a:br>
              <a:rPr lang="es-ES_tradnl" sz="4000" b="1" i="1" dirty="0">
                <a:solidFill>
                  <a:schemeClr val="accent6"/>
                </a:solidFill>
                <a:effectLst>
                  <a:outerShdw blurRad="38100" dist="38100" dir="2700000" algn="tl">
                    <a:srgbClr val="000000"/>
                  </a:outerShdw>
                </a:effectLst>
                <a:latin typeface="Arial" charset="0"/>
              </a:rPr>
            </a:br>
            <a:r>
              <a:rPr lang="es-ES_tradnl" sz="2800" b="1" i="1" dirty="0">
                <a:solidFill>
                  <a:schemeClr val="accent6"/>
                </a:solidFill>
                <a:effectLst>
                  <a:outerShdw blurRad="38100" dist="38100" dir="2700000" algn="tl">
                    <a:srgbClr val="000000"/>
                  </a:outerShdw>
                </a:effectLst>
                <a:latin typeface="Arial" charset="0"/>
              </a:rPr>
              <a:t>Organizaciones que definen los Estándares</a:t>
            </a:r>
            <a:endParaRPr lang="es-ES_tradnl" sz="2800" i="1" dirty="0">
              <a:solidFill>
                <a:schemeClr val="accent6"/>
              </a:solidFill>
              <a:effectLst>
                <a:outerShdw blurRad="38100" dist="38100" dir="2700000" algn="tl">
                  <a:srgbClr val="000000"/>
                </a:outerShdw>
              </a:effectLst>
              <a:latin typeface="Arial" charset="0"/>
            </a:endParaRPr>
          </a:p>
        </p:txBody>
      </p:sp>
      <p:pic>
        <p:nvPicPr>
          <p:cNvPr id="390146" name="Picture 2"/>
          <p:cNvPicPr>
            <a:picLocks noChangeAspect="1" noChangeArrowheads="1"/>
          </p:cNvPicPr>
          <p:nvPr/>
        </p:nvPicPr>
        <p:blipFill>
          <a:blip r:embed="rId2" cstate="print"/>
          <a:srcRect/>
          <a:stretch>
            <a:fillRect/>
          </a:stretch>
        </p:blipFill>
        <p:spPr bwMode="auto">
          <a:xfrm>
            <a:off x="251520" y="2348880"/>
            <a:ext cx="8640960" cy="3960440"/>
          </a:xfrm>
          <a:prstGeom prst="rect">
            <a:avLst/>
          </a:prstGeom>
          <a:blipFill dpi="0" rotWithShape="0">
            <a:blip r:embed="rId3" cstate="print"/>
            <a:srcRect/>
            <a:tile tx="0" ty="0" sx="100000" sy="100000" flip="none" algn="tl"/>
          </a:blipFill>
          <a:ln w="76200" algn="ctr">
            <a:solidFill>
              <a:schemeClr val="accent2">
                <a:lumMod val="75000"/>
              </a:schemeClr>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9E57C9D-C932-4DE2-8F29-27CC7CD1B586}" type="slidenum">
              <a:rPr lang="en-US"/>
              <a:pPr/>
              <a:t>8</a:t>
            </a:fld>
            <a:endParaRPr lang="en-US"/>
          </a:p>
        </p:txBody>
      </p:sp>
      <p:sp>
        <p:nvSpPr>
          <p:cNvPr id="370690" name="Rectangle 2" descr="Papel seda azul"/>
          <p:cNvSpPr>
            <a:spLocks noGrp="1" noChangeArrowheads="1"/>
          </p:cNvSpPr>
          <p:nvPr>
            <p:ph type="title"/>
          </p:nvPr>
        </p:nvSpPr>
        <p:spPr>
          <a:xfrm>
            <a:off x="848294" y="11327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- 1970</a:t>
            </a:r>
            <a:endParaRPr lang="es-ES_tradnl" sz="2800" i="1">
              <a:solidFill>
                <a:schemeClr val="accent6"/>
              </a:solidFill>
              <a:effectLst>
                <a:outerShdw blurRad="38100" dist="38100" dir="2700000" algn="tl">
                  <a:srgbClr val="000000"/>
                </a:outerShdw>
              </a:effectLst>
              <a:latin typeface="Arial" charset="0"/>
            </a:endParaRPr>
          </a:p>
        </p:txBody>
      </p:sp>
      <p:pic>
        <p:nvPicPr>
          <p:cNvPr id="370693" name="Picture 5" descr="Papel seda azul"/>
          <p:cNvPicPr>
            <a:picLocks noChangeAspect="1" noChangeArrowheads="1"/>
          </p:cNvPicPr>
          <p:nvPr/>
        </p:nvPicPr>
        <p:blipFill>
          <a:blip r:embed="rId2" cstate="print"/>
          <a:srcRect/>
          <a:stretch>
            <a:fillRect/>
          </a:stretch>
        </p:blipFill>
        <p:spPr bwMode="auto">
          <a:xfrm>
            <a:off x="250825" y="1700213"/>
            <a:ext cx="8569325" cy="4681537"/>
          </a:xfrm>
          <a:prstGeom prst="rect">
            <a:avLst/>
          </a:prstGeom>
          <a:blipFill dpi="0" rotWithShape="0">
            <a:blip r:embed="rId3" cstate="print"/>
            <a:srcRect/>
            <a:tile tx="0" ty="0" sx="100000" sy="100000" flip="none" algn="tl"/>
          </a:blipFill>
          <a:ln w="76200" algn="ctr">
            <a:solidFill>
              <a:schemeClr val="accent2">
                <a:lumMod val="75000"/>
              </a:schemeClr>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97D1E83-515B-4690-A136-DEB01D701B02}" type="slidenum">
              <a:rPr lang="en-US"/>
              <a:pPr/>
              <a:t>9</a:t>
            </a:fld>
            <a:endParaRPr lang="en-US"/>
          </a:p>
        </p:txBody>
      </p:sp>
      <p:sp>
        <p:nvSpPr>
          <p:cNvPr id="371714" name="Rectangle 2" descr="Papel seda azul"/>
          <p:cNvSpPr>
            <a:spLocks noGrp="1" noChangeArrowheads="1"/>
          </p:cNvSpPr>
          <p:nvPr>
            <p:ph type="title"/>
          </p:nvPr>
        </p:nvSpPr>
        <p:spPr>
          <a:xfrm>
            <a:off x="8270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Redes de Telecomunicaciones</a:t>
            </a:r>
            <a:br>
              <a:rPr lang="es-ES_tradnl" sz="40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Evolución - 1980 </a:t>
            </a:r>
            <a:endParaRPr lang="es-ES_tradnl" sz="2800" i="1" dirty="0">
              <a:solidFill>
                <a:schemeClr val="accent6"/>
              </a:solidFill>
              <a:effectLst>
                <a:outerShdw blurRad="38100" dist="38100" dir="2700000" algn="tl">
                  <a:srgbClr val="000000"/>
                </a:outerShdw>
              </a:effectLst>
              <a:latin typeface="Arial" charset="0"/>
            </a:endParaRPr>
          </a:p>
        </p:txBody>
      </p:sp>
      <p:pic>
        <p:nvPicPr>
          <p:cNvPr id="371716" name="Picture 4" descr="Papel seda azul"/>
          <p:cNvPicPr>
            <a:picLocks noChangeAspect="1" noChangeArrowheads="1"/>
          </p:cNvPicPr>
          <p:nvPr/>
        </p:nvPicPr>
        <p:blipFill>
          <a:blip r:embed="rId2" cstate="print"/>
          <a:srcRect/>
          <a:stretch>
            <a:fillRect/>
          </a:stretch>
        </p:blipFill>
        <p:spPr bwMode="auto">
          <a:xfrm>
            <a:off x="250825" y="1628775"/>
            <a:ext cx="8569325" cy="4824413"/>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533145</TotalTime>
  <Words>3503</Words>
  <Application>Microsoft Office PowerPoint</Application>
  <PresentationFormat>Presentación en pantalla (4:3)</PresentationFormat>
  <Paragraphs>309</Paragraphs>
  <Slides>51</Slides>
  <Notes>14</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2</vt:i4>
      </vt:variant>
      <vt:variant>
        <vt:lpstr>Títulos de diapositiva</vt:lpstr>
      </vt:variant>
      <vt:variant>
        <vt:i4>51</vt:i4>
      </vt:variant>
    </vt:vector>
  </HeadingPairs>
  <TitlesOfParts>
    <vt:vector size="58" baseType="lpstr">
      <vt:lpstr>Arial</vt:lpstr>
      <vt:lpstr>Times New Roman</vt:lpstr>
      <vt:lpstr>Verdana</vt:lpstr>
      <vt:lpstr>Wingdings</vt:lpstr>
      <vt:lpstr>Presentación en blanco</vt:lpstr>
      <vt:lpstr>Imagen de mapa de bits</vt:lpstr>
      <vt:lpstr>Diapositiva</vt:lpstr>
      <vt:lpstr>Presentación de PowerPoint</vt:lpstr>
      <vt:lpstr>Tecnología de Redes 2634 Introducción a las Comunicaciones 3007</vt:lpstr>
      <vt:lpstr>Redes de Computadoras  Clasificación (Tipos de Conexión) </vt:lpstr>
      <vt:lpstr>Redes de Computadoras Clasificación  (Distribución Geográfica)</vt:lpstr>
      <vt:lpstr>Redes de Computadoras Clasificación  Topología</vt:lpstr>
      <vt:lpstr>Redes de Computadoras Topología : Ejemplos</vt:lpstr>
      <vt:lpstr>Redes WAN Organizaciones que definen los Estándares</vt:lpstr>
      <vt:lpstr>Redes de Telecomunicaciones Evolución - 1970</vt:lpstr>
      <vt:lpstr>Redes de Telecomunicaciones Evolución - 1980 </vt:lpstr>
      <vt:lpstr>Redes de Telecomunicaciones Evolución - 1990 </vt:lpstr>
      <vt:lpstr>Redes de Telecomunicaciones Evolución - 1995 </vt:lpstr>
      <vt:lpstr>Redes de Telecomunicaciones Evolución - 2000 </vt:lpstr>
      <vt:lpstr>Redes de Telecomunicaciones Evolución - 2005 </vt:lpstr>
      <vt:lpstr>Redes de Telecomunicaciones Evolución - 2007 </vt:lpstr>
      <vt:lpstr>Redes de Telecomunicaciones Evolución – 2010?  (Next Generation Network) </vt:lpstr>
      <vt:lpstr>WAN Red de Área Amplia</vt:lpstr>
      <vt:lpstr>WAN Red de Área Amplia</vt:lpstr>
      <vt:lpstr>WAN Red de Área Amplia Redes Conmutadas</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Area Amplia</vt:lpstr>
      <vt:lpstr>WAN Red de Área Amplia Encaminamiento Direccionamiento Físico Jerárquico</vt:lpstr>
      <vt:lpstr>WAN Red de Área Amplia Direccionamiento Físico Jerárquico</vt:lpstr>
      <vt:lpstr>Tabla de Enrutamientos(Saltos)</vt:lpstr>
      <vt:lpstr>Enrutamientos(Saltos) Algoritmos</vt:lpstr>
      <vt:lpstr>WAN Red de Área Amplia ARPANET</vt:lpstr>
      <vt:lpstr>WAN Red de Área Amplia ARPANET</vt:lpstr>
      <vt:lpstr>WAN Red de Área Amplia ARPANET</vt:lpstr>
      <vt:lpstr>WAN Red de Área Amplia Abilene</vt:lpstr>
      <vt:lpstr>WAN Red de Área Amplia Abilene</vt:lpstr>
      <vt:lpstr>WAN Red de Área Amplia  Enlaces - Opciones</vt:lpstr>
      <vt:lpstr>WAN Red de Área Amplia  X25</vt:lpstr>
      <vt:lpstr>WAN Red de Área Amplia X25</vt:lpstr>
      <vt:lpstr>WAN Red de Área Amplia X25</vt:lpstr>
      <vt:lpstr>ATM Modo Asincrónico de Transmisión </vt:lpstr>
      <vt:lpstr>ATM Modo Asincrónico de Transmisión</vt:lpstr>
      <vt:lpstr>ATM Modo Asincrónico de Transmisión</vt:lpstr>
      <vt:lpstr>ATM Modo Asincrónico de Transmisión</vt:lpstr>
      <vt:lpstr>ATM Modo Asincrónico de Transmisión</vt:lpstr>
      <vt:lpstr>ATM Modo Asincrónico de Transmisión</vt:lpstr>
      <vt:lpstr>ATM Modo Asincrónico de Transmisión Primeros Naps </vt:lpstr>
      <vt:lpstr>Estructura Internet Inicial en Argentina</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 Básica de Redes</dc:title>
  <dc:creator>Lic Pablo Alejandro Lena</dc:creator>
  <dc:description>Actualizada al 07/02/2003_x000d_
Tecnologías de Redes WAN_x000d_
</dc:description>
  <cp:lastModifiedBy>Pablo Alejandro Lena</cp:lastModifiedBy>
  <cp:revision>579</cp:revision>
  <cp:lastPrinted>2000-10-25T17:34:45Z</cp:lastPrinted>
  <dcterms:created xsi:type="dcterms:W3CDTF">2000-04-03T00:38:42Z</dcterms:created>
  <dcterms:modified xsi:type="dcterms:W3CDTF">2021-05-27T14:56:58Z</dcterms:modified>
  <cp:category>Transparencias de Clase</cp:category>
</cp:coreProperties>
</file>