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515" r:id="rId2"/>
    <p:sldId id="516" r:id="rId3"/>
    <p:sldId id="513" r:id="rId4"/>
    <p:sldId id="420" r:id="rId5"/>
    <p:sldId id="421" r:id="rId6"/>
    <p:sldId id="514" r:id="rId7"/>
    <p:sldId id="423" r:id="rId8"/>
    <p:sldId id="422" r:id="rId9"/>
    <p:sldId id="425" r:id="rId10"/>
    <p:sldId id="424" r:id="rId11"/>
    <p:sldId id="426" r:id="rId12"/>
    <p:sldId id="431" r:id="rId13"/>
    <p:sldId id="427" r:id="rId14"/>
    <p:sldId id="428" r:id="rId15"/>
    <p:sldId id="429" r:id="rId16"/>
    <p:sldId id="430" r:id="rId17"/>
    <p:sldId id="432" r:id="rId18"/>
    <p:sldId id="451" r:id="rId19"/>
    <p:sldId id="452" r:id="rId20"/>
    <p:sldId id="453" r:id="rId21"/>
    <p:sldId id="511" r:id="rId22"/>
    <p:sldId id="512" r:id="rId23"/>
    <p:sldId id="503" r:id="rId24"/>
    <p:sldId id="454" r:id="rId25"/>
    <p:sldId id="455" r:id="rId26"/>
    <p:sldId id="456" r:id="rId27"/>
    <p:sldId id="457" r:id="rId28"/>
    <p:sldId id="482" r:id="rId29"/>
    <p:sldId id="483" r:id="rId30"/>
    <p:sldId id="484" r:id="rId31"/>
    <p:sldId id="485" r:id="rId32"/>
    <p:sldId id="474" r:id="rId33"/>
    <p:sldId id="475" r:id="rId34"/>
    <p:sldId id="476" r:id="rId35"/>
    <p:sldId id="479" r:id="rId36"/>
    <p:sldId id="477" r:id="rId37"/>
    <p:sldId id="478" r:id="rId38"/>
    <p:sldId id="480" r:id="rId39"/>
    <p:sldId id="481" r:id="rId40"/>
    <p:sldId id="507" r:id="rId41"/>
    <p:sldId id="510" r:id="rId42"/>
    <p:sldId id="486" r:id="rId43"/>
    <p:sldId id="487" r:id="rId44"/>
    <p:sldId id="488" r:id="rId45"/>
    <p:sldId id="489" r:id="rId46"/>
    <p:sldId id="490" r:id="rId47"/>
    <p:sldId id="491" r:id="rId48"/>
    <p:sldId id="518" r:id="rId49"/>
    <p:sldId id="492" r:id="rId50"/>
    <p:sldId id="517" r:id="rId5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har char="•"/>
      <a:defRPr sz="4400" b="1" i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4400" b="1" i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575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DDDD"/>
    <a:srgbClr val="66FFFF"/>
    <a:srgbClr val="99FF99"/>
    <a:srgbClr val="660066"/>
    <a:srgbClr val="333300"/>
    <a:srgbClr val="003366"/>
    <a:srgbClr val="800000"/>
    <a:srgbClr val="FFCC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2787"/>
    <p:restoredTop sz="77612" autoAdjust="0"/>
  </p:normalViewPr>
  <p:slideViewPr>
    <p:cSldViewPr>
      <p:cViewPr varScale="1">
        <p:scale>
          <a:sx n="29" d="100"/>
          <a:sy n="29" d="100"/>
        </p:scale>
        <p:origin x="475" y="43"/>
      </p:cViewPr>
      <p:guideLst>
        <p:guide orient="horz" pos="4319"/>
        <p:guide pos="575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0961"/>
    </p:cViewPr>
  </p:sorterViewPr>
  <p:notesViewPr>
    <p:cSldViewPr>
      <p:cViewPr varScale="1">
        <p:scale>
          <a:sx n="28" d="100"/>
          <a:sy n="28" d="100"/>
        </p:scale>
        <p:origin x="-126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endParaRPr lang="es-ES_tradnl"/>
          </a:p>
        </p:txBody>
      </p:sp>
      <p:sp>
        <p:nvSpPr>
          <p:cNvPr id="1546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solidFill>
                  <a:schemeClr val="tx2"/>
                </a:solidFill>
              </a:defRPr>
            </a:lvl1pPr>
          </a:lstStyle>
          <a:p>
            <a:fld id="{1007E3CC-26D9-4DC5-967E-6C5783419348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91049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/>
              <a:t>Haga clic para modificar el estilo de texto del patrón</a:t>
            </a:r>
          </a:p>
          <a:p>
            <a:pPr lvl="1"/>
            <a:r>
              <a:rPr lang="es-ES_tradnl"/>
              <a:t>Segundo nivel</a:t>
            </a:r>
          </a:p>
          <a:p>
            <a:pPr lvl="2"/>
            <a:r>
              <a:rPr lang="es-ES_tradnl"/>
              <a:t>Tercer nivel</a:t>
            </a:r>
          </a:p>
          <a:p>
            <a:pPr lvl="3"/>
            <a:r>
              <a:rPr lang="es-ES_tradnl"/>
              <a:t>Cuarto nivel</a:t>
            </a:r>
          </a:p>
          <a:p>
            <a:pPr lvl="4"/>
            <a:r>
              <a:rPr lang="es-ES_tradnl"/>
              <a:t>Quinto nivel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endParaRPr lang="es-ES_tradnl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200" b="0" i="0">
                <a:latin typeface="Times New Roman" pitchFamily="18" charset="0"/>
              </a:defRPr>
            </a:lvl1pPr>
          </a:lstStyle>
          <a:p>
            <a:fld id="{970E9E9C-9547-4460-BE77-562D6FAA0062}" type="slidenum">
              <a:rPr lang="es-ES_tradnl"/>
              <a:pPr/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9466511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B8549A-0788-447A-B9AD-C6CCE290B8E3}" type="slidenum">
              <a:rPr lang="en-US"/>
              <a:pPr/>
              <a:t>1</a:t>
            </a:fld>
            <a:endParaRPr lang="en-US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s-ES"/>
              <a:t>Capacitación en terreno durante enero de 2007</a:t>
            </a:r>
          </a:p>
        </p:txBody>
      </p:sp>
      <p:sp>
        <p:nvSpPr>
          <p:cNvPr id="140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058988" y="692150"/>
            <a:ext cx="2740025" cy="2055813"/>
          </a:xfrm>
          <a:ln/>
        </p:spPr>
      </p:sp>
      <p:sp>
        <p:nvSpPr>
          <p:cNvPr id="140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s-MX" sz="1200" b="1" dirty="0">
                <a:latin typeface="Verdana" pitchFamily="34" charset="0"/>
              </a:rPr>
              <a:t>Presentación de PowerPoint Nro. 20</a:t>
            </a:r>
          </a:p>
          <a:p>
            <a:pPr algn="ctr"/>
            <a:r>
              <a:rPr lang="es-ES" dirty="0"/>
              <a:t>3-2-0 Tecbared-Introcom-20-2021-1.pptx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5886A6-AFD7-4B17-89F9-5A8C40F04F91}" type="slidenum">
              <a:rPr lang="es-ES_tradnl"/>
              <a:pPr/>
              <a:t>18</a:t>
            </a:fld>
            <a:endParaRPr lang="es-ES_tradnl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Utiliza </a:t>
            </a:r>
            <a:r>
              <a:rPr lang="es-AR" dirty="0" err="1"/>
              <a:t>multiplexación</a:t>
            </a:r>
            <a:r>
              <a:rPr lang="es-AR" dirty="0"/>
              <a:t> por división de frecuencias , una frecuencia para la ascendente y otra para la descendente.  Utiliza Cancelación de Eco (Ruido por intermodulación).</a:t>
            </a:r>
          </a:p>
          <a:p>
            <a:r>
              <a:rPr lang="es-AR" dirty="0"/>
              <a:t>En función del diámetro del  Cable puede transmitir a una distancia máxima de 5,5 KM.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815E4E-D3F1-40FB-A5C2-3AE15936902B}" type="slidenum">
              <a:rPr lang="es-ES_tradnl"/>
              <a:pPr/>
              <a:t>19</a:t>
            </a:fld>
            <a:endParaRPr lang="es-ES_tradnl"/>
          </a:p>
        </p:txBody>
      </p:sp>
      <p:sp>
        <p:nvSpPr>
          <p:cNvPr id="352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2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ADSL : El termino asimétrico se refiere al echo de que ADSL proporciona mas capacidad de enlace descendente que la ascendente. Es muy apropiada para el transporte de Internet.  </a:t>
            </a:r>
          </a:p>
          <a:p>
            <a:endParaRPr lang="es-AR"/>
          </a:p>
          <a:p>
            <a:r>
              <a:rPr lang="es-AR"/>
              <a:t>HDSL :  hace uso del esquema 2B1Q para poder alcanzar los 2 MBS a través de línea de par trenzado. Utiliza 2 pares trenzados.  La distancia máxima es en torno a lo 3,7 Km.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1E25A5-4C9F-444A-B681-AF13255646B0}" type="slidenum">
              <a:rPr lang="es-ES_tradnl"/>
              <a:pPr/>
              <a:t>20</a:t>
            </a:fld>
            <a:endParaRPr lang="es-ES_tradnl"/>
          </a:p>
        </p:txBody>
      </p:sp>
      <p:sp>
        <p:nvSpPr>
          <p:cNvPr id="354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4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/>
              <a:t>SDSL : es una extensión de HDSL ,  se desarrollo para a través de un único par trenzado poder dar servicio. </a:t>
            </a:r>
          </a:p>
          <a:p>
            <a:endParaRPr lang="es-AR"/>
          </a:p>
          <a:p>
            <a:r>
              <a:rPr lang="es-AR"/>
              <a:t>VDSL : Esquema similar igual a ADSL 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A02550-1533-488A-BEBF-CCA8CC1F53E9}" type="slidenum">
              <a:rPr lang="es-ES_tradnl"/>
              <a:pPr/>
              <a:t>21</a:t>
            </a:fld>
            <a:endParaRPr lang="es-ES_tradnl"/>
          </a:p>
        </p:txBody>
      </p:sp>
      <p:sp>
        <p:nvSpPr>
          <p:cNvPr id="364546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4547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133671-D617-407C-8179-636E07356B82}" type="slidenum">
              <a:rPr lang="es-ES_tradnl"/>
              <a:pPr/>
              <a:t>22</a:t>
            </a:fld>
            <a:endParaRPr lang="es-ES_tradnl"/>
          </a:p>
        </p:txBody>
      </p:sp>
      <p:sp>
        <p:nvSpPr>
          <p:cNvPr id="366594" name="Text Box 2"/>
          <p:cNvSpPr txBox="1">
            <a:spLocks noChangeArrowheads="1"/>
          </p:cNvSpPr>
          <p:nvPr/>
        </p:nvSpPr>
        <p:spPr bwMode="auto">
          <a:xfrm>
            <a:off x="1143000" y="685800"/>
            <a:ext cx="4570413" cy="3429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366595" name="Rectangle 3"/>
          <p:cNvSpPr txBox="1">
            <a:spLocks noGrp="1" noChangeArrowheads="1"/>
          </p:cNvSpPr>
          <p:nvPr>
            <p:ph type="body"/>
          </p:nvPr>
        </p:nvSpPr>
        <p:spPr>
          <a:xfrm>
            <a:off x="685800" y="4343400"/>
            <a:ext cx="5483225" cy="4114800"/>
          </a:xfrm>
          <a:ln/>
        </p:spPr>
        <p:txBody>
          <a:bodyPr wrap="none" anchor="ctr"/>
          <a:lstStyle/>
          <a:p>
            <a:pPr defTabSz="449263"/>
            <a:endParaRPr lang="es-A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58BCF5-7155-4F35-A6AB-E30442CB1632}" type="slidenum">
              <a:rPr lang="es-ES_tradnl"/>
              <a:pPr/>
              <a:t>29</a:t>
            </a:fld>
            <a:endParaRPr lang="es-ES_tradnl"/>
          </a:p>
        </p:txBody>
      </p:sp>
      <p:sp>
        <p:nvSpPr>
          <p:cNvPr id="35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Utiliza Multiplexación por división de tiempo sincronía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36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740476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 txBox="1">
            <a:spLocks noGrp="1" noChangeArrowheads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9" tIns="45714" rIns="91429" bIns="45714" anchor="b"/>
          <a:lstStyle/>
          <a:p>
            <a:pPr algn="r"/>
            <a:fld id="{753C0130-421C-4A9B-8121-F84FC903249E}" type="slidenum">
              <a:rPr lang="es-ES_tradnl" sz="1200"/>
              <a:pPr algn="r"/>
              <a:t>2</a:t>
            </a:fld>
            <a:endParaRPr lang="es-ES_tradnl" sz="1200" dirty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5800"/>
            <a:ext cx="4565650" cy="3425825"/>
          </a:xfrm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s-E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Acceso básico o BRI (Basic </a:t>
            </a:r>
            <a:r>
              <a:rPr lang="es-ES" dirty="0" err="1"/>
              <a:t>Rate</a:t>
            </a:r>
            <a:r>
              <a:rPr lang="es-ES" dirty="0"/>
              <a:t> Interface) Proporciona dos canales B y un canal D de 16Kbps multiplexados a través de la línea telefónica. De esta forma se dispone de una velocidad total de 144Kbps.</a:t>
            </a:r>
          </a:p>
          <a:p>
            <a:r>
              <a:rPr lang="es-ES" dirty="0"/>
              <a:t>Este es el tipo de servicio que encaja en las necesidades de usuarios individuales.</a:t>
            </a:r>
          </a:p>
          <a:p>
            <a:r>
              <a:rPr lang="es-ES" dirty="0"/>
              <a:t>Acceso primario o PRI (</a:t>
            </a:r>
            <a:r>
              <a:rPr lang="es-ES" dirty="0" err="1"/>
              <a:t>Primary</a:t>
            </a:r>
            <a:r>
              <a:rPr lang="es-ES" dirty="0"/>
              <a:t> </a:t>
            </a:r>
            <a:r>
              <a:rPr lang="es-ES" dirty="0" err="1"/>
              <a:t>Rate</a:t>
            </a:r>
            <a:r>
              <a:rPr lang="es-ES" dirty="0"/>
              <a:t> Interface). En EE.UU. suele tener 23 canales tipo B y un canal D de 64Kbps, alcanzando una velocidad global de 1536Kbps.</a:t>
            </a:r>
          </a:p>
          <a:p>
            <a:r>
              <a:rPr lang="es-ES" dirty="0"/>
              <a:t>En Europa el PRI consiste de 30 canales B y un canal D de 64Kbps, alcanzando una velocidad global de 1984Kbps.</a:t>
            </a:r>
          </a:p>
          <a:p>
            <a:r>
              <a:rPr lang="es-ES" dirty="0"/>
              <a:t>En el segundo caso, los canales B también pueden estar agrupados como 5 canales H0 o un canal H12.</a:t>
            </a:r>
          </a:p>
          <a:p>
            <a:r>
              <a:rPr lang="es-ES" dirty="0"/>
              <a:t>Este es el tipo de servicio que contratan entidades con gran demanda.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4</a:t>
            </a:fld>
            <a:endParaRPr lang="es-ES_tradn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5</a:t>
            </a:fld>
            <a:endParaRPr lang="es-ES_tradnl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Mantenimiento.</a:t>
            </a:r>
          </a:p>
          <a:p>
            <a:r>
              <a:rPr lang="es-ES" dirty="0"/>
              <a:t>Contiene un valor de CRC para detección de errores en el receptor. También incluye bits dedicados a comandos especiales, como los de prueba o test de la línea.</a:t>
            </a:r>
          </a:p>
          <a:p>
            <a:r>
              <a:rPr lang="es-ES" dirty="0"/>
              <a:t>En el caso de un acceso PRI, para el interface U se emplea la estructura de trama normalizada para TDM.</a:t>
            </a:r>
          </a:p>
          <a:p>
            <a:r>
              <a:rPr lang="es-ES" dirty="0"/>
              <a:t>El sistema TDM (Multiplexión por división de tiempo) es un sistema digital que permite combinar o </a:t>
            </a:r>
            <a:r>
              <a:rPr lang="es-ES" dirty="0" err="1"/>
              <a:t>multiplexar</a:t>
            </a:r>
            <a:r>
              <a:rPr lang="es-ES" dirty="0"/>
              <a:t> hasta 30 canales de señales digitales de 8 bits a 64Kbps procedentes de diversas fuentes dentro de una trama de 32 bytes enviados a 2048 Kbps (la trama dura 125 </a:t>
            </a:r>
            <a:r>
              <a:rPr lang="es-ES" dirty="0" err="1"/>
              <a:t>mSeg</a:t>
            </a:r>
            <a:r>
              <a:rPr lang="es-ES" dirty="0"/>
              <a:t>). La trama también incorpora 2 bytes para señalización y sincronización.</a:t>
            </a:r>
          </a:p>
          <a:p>
            <a:r>
              <a:rPr lang="es-ES" dirty="0"/>
              <a:t>Este sistema es ampliamente usado para las comunicaciones de datos, especialmente en líneas digitales entre centrales, y es la base para otras muchas técnicas de transmisión de datos (como </a:t>
            </a:r>
            <a:r>
              <a:rPr lang="es-ES" dirty="0" err="1"/>
              <a:t>frame</a:t>
            </a:r>
            <a:r>
              <a:rPr lang="es-ES" dirty="0"/>
              <a:t> - </a:t>
            </a:r>
            <a:r>
              <a:rPr lang="es-ES" dirty="0" err="1"/>
              <a:t>relay</a:t>
            </a:r>
            <a:r>
              <a:rPr lang="es-ES" dirty="0"/>
              <a:t>) y protocolos.</a:t>
            </a:r>
          </a:p>
          <a:p>
            <a:r>
              <a:rPr lang="es-ES" dirty="0"/>
              <a:t>En Norteamérica se emplea un sistema de TDM distinto, que trabaja a 1544Kbps, y que también esta incluido en las recomendaciones mencionadas de la ITU.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6</a:t>
            </a:fld>
            <a:endParaRPr lang="es-ES_tradnl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F839581-6A9C-4E59-BF52-3FEDDA239899}" type="slidenum">
              <a:rPr lang="es-ES_tradnl"/>
              <a:pPr/>
              <a:t>7</a:t>
            </a:fld>
            <a:endParaRPr lang="es-ES_tradnl"/>
          </a:p>
        </p:txBody>
      </p:sp>
      <p:sp>
        <p:nvSpPr>
          <p:cNvPr id="350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b="1" dirty="0"/>
              <a:t>Canal B</a:t>
            </a:r>
          </a:p>
          <a:p>
            <a:r>
              <a:rPr lang="es-ES" dirty="0"/>
              <a:t>Los canales tipo B transmiten información a 64Kbps, y se emplean para transportar cualquier tipo de información de los usuarios, bien sean datos de voz o datos informáticos.</a:t>
            </a:r>
          </a:p>
          <a:p>
            <a:r>
              <a:rPr lang="es-ES" dirty="0"/>
              <a:t>Estos canales no transportan información de control de la RDSI.</a:t>
            </a:r>
          </a:p>
          <a:p>
            <a:r>
              <a:rPr lang="es-ES" dirty="0"/>
              <a:t>Este tipo de canales sirve además como base para cualquier otro tipo de canales de datos de mayor capacidad, que se obtienen por combinación de canales tipo B.</a:t>
            </a:r>
          </a:p>
          <a:p>
            <a:r>
              <a:rPr lang="es-ES" b="1" dirty="0"/>
              <a:t>Canal D</a:t>
            </a:r>
          </a:p>
          <a:p>
            <a:r>
              <a:rPr lang="es-ES" dirty="0"/>
              <a:t>Los canales tipo D se utilizan principalmente para enviar información de control de la RDSI, como es el caso de los datos necesarios para establecer una llamada o para colgar. Por ello también se conoce un canal D como "canal de señalización". Los canales D también pueden transportar datos cuando no se utilizan para control. Estos canales trabajan a 16Kbps o 64kbps según el tipo de servicio contratado.</a:t>
            </a:r>
          </a:p>
          <a:p>
            <a:r>
              <a:rPr lang="es-ES" b="1" dirty="0"/>
              <a:t>Canales H</a:t>
            </a:r>
          </a:p>
          <a:p>
            <a:r>
              <a:rPr lang="es-ES" dirty="0"/>
              <a:t>Combinando varios canales B se obtienen canales tipo H, que también son canales para transportar solo datos de usuario, pero a velocidades mucho mayores. Por ello se emplean para información como audio de alta calidad o vídeo.</a:t>
            </a:r>
          </a:p>
          <a:p>
            <a:r>
              <a:rPr lang="es-ES" dirty="0"/>
              <a:t>Hay varios tipos de canales H:</a:t>
            </a:r>
          </a:p>
          <a:p>
            <a:r>
              <a:rPr lang="es-ES" dirty="0"/>
              <a:t>Canales H0, que trabajan a 384Kbps (6 canales B). </a:t>
            </a:r>
          </a:p>
          <a:p>
            <a:r>
              <a:rPr lang="es-ES" dirty="0"/>
              <a:t>Canales H10, que trabajan a 1472Kbps (23 canales B). </a:t>
            </a:r>
          </a:p>
          <a:p>
            <a:r>
              <a:rPr lang="es-ES" dirty="0"/>
              <a:t>Canales H11, que trabajan a 1536Kbps (24 canales B). </a:t>
            </a:r>
          </a:p>
          <a:p>
            <a:r>
              <a:rPr lang="es-ES" dirty="0"/>
              <a:t>Canales H12, que trabajan a 1920Kbps (30 canales B).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rtl="0"/>
            <a:r>
              <a:rPr lang="es-ES" b="1" dirty="0"/>
              <a:t>Interfaz Usuario-Red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Para definir los requisitos de acceso del usuario a RDSI, es muy importante comprender la configuración anticipada de los equipos del usuario y de las interfaces normalizadas necesarias. El primer paso es agrupar funciones que pueden existir en el equipo del usuario.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Puntos de Referencia: puntos conceptuales usados para separar grupos de funciones.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Agrupaciones funcionales: ciertas disposiciones finitas de equipos físicos o combinaciones de equipos.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es el equipo de abonado que usa RDSI. Se definen dos tipos.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de tipo 1 (ET1) son dispositivos que soportan la interfaz RDSI normalizada. Por ejemplo: teléfonos digitales, terminales de voz/datos integrados y equipos de fax digitales. </a:t>
            </a:r>
          </a:p>
          <a:p>
            <a:pPr rtl="0"/>
            <a:endParaRPr lang="es-ES" dirty="0"/>
          </a:p>
          <a:p>
            <a:pPr rtl="0"/>
            <a:r>
              <a:rPr lang="es-ES" dirty="0"/>
              <a:t>El equipo terminal de tipo 2 (ET2) contempla la existencia de equipos no RDSI. Por ejemplo, ordenadores huésped con una interfaz X.25. Tal equipo requiere un adaptador de terminal (AT) para conectarse a la interfaz RDSI.</a:t>
            </a:r>
          </a:p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9</a:t>
            </a:fld>
            <a:endParaRPr lang="es-ES_tradnl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243DF3-4913-4605-A959-8AAAA7B092CA}" type="slidenum">
              <a:rPr lang="es-ES_tradnl"/>
              <a:pPr/>
              <a:t>14</a:t>
            </a:fld>
            <a:endParaRPr lang="es-ES_tradnl"/>
          </a:p>
        </p:txBody>
      </p:sp>
      <p:sp>
        <p:nvSpPr>
          <p:cNvPr id="362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2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Opera a una velocidad estándar mayor 1.5 </a:t>
            </a:r>
            <a:r>
              <a:rPr lang="es-ES" dirty="0" err="1"/>
              <a:t>Mpbs</a:t>
            </a:r>
            <a:r>
              <a:rPr lang="es-ES" dirty="0"/>
              <a:t>  </a:t>
            </a:r>
          </a:p>
          <a:p>
            <a:r>
              <a:rPr lang="es-ES" dirty="0"/>
              <a:t>El protocolo es más moderno y acorde a la tecnología actual </a:t>
            </a:r>
          </a:p>
          <a:p>
            <a:r>
              <a:rPr lang="es-ES" dirty="0"/>
              <a:t>Tiene menos sobrecarga porque no tiene control de flujo</a:t>
            </a:r>
          </a:p>
          <a:p>
            <a:r>
              <a:rPr lang="es-ES" dirty="0"/>
              <a:t>Sus desventajas contra X.25 son:</a:t>
            </a:r>
          </a:p>
          <a:p>
            <a:r>
              <a:rPr lang="es-ES" dirty="0"/>
              <a:t>Le deja a la aplicación el realizar el control de errores </a:t>
            </a:r>
          </a:p>
          <a:p>
            <a:r>
              <a:rPr lang="es-ES" dirty="0"/>
              <a:t>No es tan robusto como X.25. </a:t>
            </a:r>
          </a:p>
          <a:p>
            <a:r>
              <a:rPr lang="es-ES" dirty="0"/>
              <a:t>No tiene control de flujo </a:t>
            </a:r>
          </a:p>
          <a:p>
            <a:r>
              <a:rPr lang="es-ES" dirty="0"/>
              <a:t>Tiene un modo muy simple de indicar errores (un bit de error)</a:t>
            </a:r>
            <a:endParaRPr lang="es-AR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0E9E9C-9547-4460-BE77-562D6FAA0062}" type="slidenum">
              <a:rPr lang="es-ES_tradnl" smtClean="0"/>
              <a:pPr/>
              <a:t>17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5530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2B8842C-3A0C-431B-B83F-9062C8FCCE57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6E38DB6-8B60-4527-A439-8238B9827F5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0B44E3B-2A82-4DFF-9F44-2DEA5F73678D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7E2459A-A47D-4D44-8F98-0416232819C2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E7DFCA-B3F4-456E-A8D6-5B5D94AD7560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24DA6D-7D04-471F-AB48-987EF5B619AC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360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gray">
          <a:xfrm>
            <a:off x="0" y="641350"/>
            <a:ext cx="9144000" cy="2965450"/>
          </a:xfrm>
          <a:prstGeom prst="rect">
            <a:avLst/>
          </a:prstGeom>
          <a:solidFill>
            <a:srgbClr val="FFE100"/>
          </a:solidFill>
          <a:ln w="9525">
            <a:noFill/>
            <a:miter lim="800000"/>
            <a:headEnd/>
            <a:tailEnd/>
          </a:ln>
          <a:effectLst/>
        </p:spPr>
      </p:pic>
      <p:sp>
        <p:nvSpPr>
          <p:cNvPr id="793603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752600" y="3854450"/>
            <a:ext cx="7315200" cy="1470025"/>
          </a:xfrm>
          <a:prstGeom prst="rect">
            <a:avLst/>
          </a:prstGeom>
          <a:noFill/>
          <a:ln/>
        </p:spPr>
        <p:txBody>
          <a:bodyPr lIns="91440" tIns="45720" rIns="91440" bIns="45720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93613" name="Rectangle 13"/>
          <p:cNvSpPr>
            <a:spLocks noChangeArrowheads="1"/>
          </p:cNvSpPr>
          <p:nvPr/>
        </p:nvSpPr>
        <p:spPr bwMode="gray">
          <a:xfrm>
            <a:off x="0" y="571500"/>
            <a:ext cx="9144000" cy="84138"/>
          </a:xfrm>
          <a:prstGeom prst="rect">
            <a:avLst/>
          </a:prstGeom>
          <a:solidFill>
            <a:schemeClr val="tx2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bIns="0" anchor="ctr"/>
          <a:lstStyle/>
          <a:p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C73B42-CCF2-4B13-94CB-F5C521D2F150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2A236F-D5E1-42E7-950C-C7CE97DEDE7B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7F9570A-5A81-424B-B9D5-405FACFB7E3B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DFAFC-D73D-4E49-B6FC-44953002AEA5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E166B8A-4ABA-45B2-B757-FA36E5DF9DAA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E16AF8-EC19-4079-8A38-BD2EB992A9B0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23A38BE-13F4-4AD9-9131-D8C8FF236ACA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65EDD6-7839-4191-A692-BDAAEF19A85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DA15A41-7331-48C2-A209-7373D0D07F44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EF0B8F-3D7C-4203-A990-FC612F5F9BA3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CCF670-F9B7-4099-B57C-E53DF6204514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9CB8372-F725-493F-A81A-3E5E88396D0D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D0AA753-0249-439C-951E-6F1C9FF45873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3E3F3E-27FF-4446-B71C-2AFE8F857708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79CBA9A-CA0F-45FB-A047-5483DA40E9BC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16989A-89A1-4639-B677-3E597321F54F}" type="slidenum">
              <a:rPr lang="en-US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CCFFFF">
                <a:gamma/>
                <a:shade val="46275"/>
                <a:invGamma/>
              </a:srgbClr>
            </a:gs>
            <a:gs pos="100000">
              <a:srgbClr val="CCFFFF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título del patrón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Haga clic para modificar el estilo de texto del patrón</a:t>
            </a:r>
          </a:p>
          <a:p>
            <a:pPr lvl="1"/>
            <a:r>
              <a:rPr lang="en-US"/>
              <a:t>Segundo nivel</a:t>
            </a:r>
          </a:p>
          <a:p>
            <a:pPr lvl="2"/>
            <a:r>
              <a:rPr lang="en-US"/>
              <a:t>Tercer nivel</a:t>
            </a:r>
          </a:p>
          <a:p>
            <a:pPr lvl="3"/>
            <a:r>
              <a:rPr lang="en-US"/>
              <a:t>Cuarto nivel</a:t>
            </a:r>
          </a:p>
          <a:p>
            <a:pPr lvl="4"/>
            <a:r>
              <a:rPr lang="en-US"/>
              <a:t>Quinto nivel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FA3D24DD-3309-4C2D-BF02-11F31359F4BC}" type="datetime1">
              <a:rPr lang="en-US"/>
              <a:pPr/>
              <a:t>5/27/2021</a:t>
            </a:fld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FontTx/>
              <a:buNone/>
              <a:defRPr sz="1400" b="0" i="0">
                <a:latin typeface="+mn-lt"/>
              </a:defRPr>
            </a:lvl1pPr>
          </a:lstStyle>
          <a:p>
            <a:fld id="{06D5A1FC-2504-40DE-871D-5C2955716F7D}" type="slidenum">
              <a:rPr lang="en-US"/>
              <a:pPr/>
              <a:t>‹Nº›</a:t>
            </a:fld>
            <a:endParaRPr lang="en-US"/>
          </a:p>
        </p:txBody>
      </p:sp>
      <p:pic>
        <p:nvPicPr>
          <p:cNvPr id="8" name="7 Imagen" descr="Logo Unlam.jpg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0" y="0"/>
            <a:ext cx="701040" cy="685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oleObject" Target="../embeddings/oleObject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jpeg"/><Relationship Id="rId4" Type="http://schemas.openxmlformats.org/officeDocument/2006/relationships/image" Target="../media/image23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oleObject" Target="../embeddings/oleObject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gray">
          <a:xfrm>
            <a:off x="755576" y="1052736"/>
            <a:ext cx="8064011" cy="172819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 algn="ctr" eaLnBrk="1" hangingPunct="1">
              <a:lnSpc>
                <a:spcPct val="85000"/>
              </a:lnSpc>
              <a:buNone/>
              <a:defRPr/>
            </a:pPr>
            <a:r>
              <a:rPr lang="es-AR" sz="4800" u="sng" dirty="0">
                <a:solidFill>
                  <a:schemeClr val="accent2">
                    <a:lumMod val="75000"/>
                  </a:schemeClr>
                </a:solidFill>
              </a:rPr>
              <a:t>Tecnología</a:t>
            </a:r>
            <a:r>
              <a:rPr lang="es-AR" sz="4800" u="sng" dirty="0">
                <a:solidFill>
                  <a:srgbClr val="333399"/>
                </a:solidFill>
              </a:rPr>
              <a:t> de Redes 2634</a:t>
            </a:r>
            <a:br>
              <a:rPr lang="es-AR" sz="4800" u="sng" dirty="0">
                <a:solidFill>
                  <a:srgbClr val="333399"/>
                </a:solidFill>
              </a:rPr>
            </a:br>
            <a:r>
              <a:rPr lang="es-AR" sz="4000" u="sng" dirty="0">
                <a:solidFill>
                  <a:srgbClr val="333399"/>
                </a:solidFill>
              </a:rPr>
              <a:t>Introducción a las Comunicaciones 3007</a:t>
            </a:r>
            <a:endParaRPr lang="es-AR" sz="4000" u="sng" kern="0" dirty="0">
              <a:solidFill>
                <a:srgbClr val="333399"/>
              </a:solidFill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1331640" y="3429000"/>
            <a:ext cx="6913562" cy="22322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2"/>
            </a:solidFill>
          </a:ln>
        </p:spPr>
        <p:txBody>
          <a:bodyPr/>
          <a:lstStyle/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ES_tradnl" sz="4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Tecnologías WAN N</a:t>
            </a:r>
            <a:r>
              <a:rPr kumimoji="0" lang="es-ES" sz="4000" b="1" i="1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charset="0"/>
                <a:ea typeface="+mn-ea"/>
                <a:cs typeface="+mn-cs"/>
              </a:rPr>
              <a:t>º 2</a:t>
            </a:r>
            <a:r>
              <a:rPr kumimoji="0" lang="es-AR" sz="54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 </a:t>
            </a:r>
          </a:p>
          <a:p>
            <a:pPr marL="342900" marR="0" lvl="0" indent="-34290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s-AR" sz="5400" b="1" i="1" u="sng" strike="noStrike" kern="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2021</a:t>
            </a:r>
          </a:p>
        </p:txBody>
      </p:sp>
    </p:spTree>
    <p:custDataLst>
      <p:tags r:id="rId1"/>
    </p:custData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A23AD1-B120-4C50-8465-80E6BD370D2C}" type="slidenum">
              <a:rPr lang="en-US"/>
              <a:pPr/>
              <a:t>10</a:t>
            </a:fld>
            <a:endParaRPr lang="en-US"/>
          </a:p>
        </p:txBody>
      </p:sp>
      <p:sp>
        <p:nvSpPr>
          <p:cNvPr id="2406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Area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2060575"/>
            <a:ext cx="8569325" cy="4048125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ET1: Equipo terminal con conexión directa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ET2: Equipo terminal (no </a:t>
            </a:r>
            <a:r>
              <a:rPr lang="es-ES_tradnl" sz="2800" b="1" i="1" dirty="0" err="1">
                <a:solidFill>
                  <a:schemeClr val="tx2"/>
                </a:solidFill>
                <a:latin typeface="Arial" charset="0"/>
              </a:rPr>
              <a:t>isdn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) que precisa de un adaptador (AT) para conectarse al ISDN.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AT: Adaptador de equipo terminal. Adaptador a la conexión de ISDN .</a:t>
            </a:r>
          </a:p>
          <a:p>
            <a:pPr algn="just"/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EDCA9D-0EC7-467A-B4BF-FECCDCC6AA65}" type="slidenum">
              <a:rPr lang="en-US"/>
              <a:pPr/>
              <a:t>11</a:t>
            </a:fld>
            <a:endParaRPr lang="en-US"/>
          </a:p>
        </p:txBody>
      </p:sp>
      <p:sp>
        <p:nvSpPr>
          <p:cNvPr id="2426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76250"/>
            <a:ext cx="7772400" cy="127635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86800" cy="4114800"/>
          </a:xfrm>
        </p:spPr>
        <p:txBody>
          <a:bodyPr/>
          <a:lstStyle/>
          <a:p>
            <a:endParaRPr lang="es-ES_tradnl" dirty="0"/>
          </a:p>
          <a:p>
            <a:r>
              <a:rPr lang="es-ES_tradnl" sz="1400" dirty="0"/>
              <a:t>          </a:t>
            </a:r>
            <a:endParaRPr lang="es-ES_tradnl" sz="1800" dirty="0"/>
          </a:p>
        </p:txBody>
      </p:sp>
      <p:graphicFrame>
        <p:nvGraphicFramePr>
          <p:cNvPr id="242692" name="Object 4"/>
          <p:cNvGraphicFramePr>
            <a:graphicFrameLocks noChangeAspect="1"/>
          </p:cNvGraphicFramePr>
          <p:nvPr/>
        </p:nvGraphicFramePr>
        <p:xfrm>
          <a:off x="533400" y="2057400"/>
          <a:ext cx="8077200" cy="389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3257699" imgH="1962202" progId="PBrush">
                  <p:embed/>
                </p:oleObj>
              </mc:Choice>
              <mc:Fallback>
                <p:oleObj name="Imagen de mapa de bits" r:id="rId3" imgW="3257699" imgH="1962202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2057400"/>
                        <a:ext cx="8077200" cy="3892550"/>
                      </a:xfrm>
                      <a:prstGeom prst="rect">
                        <a:avLst/>
                      </a:prstGeom>
                      <a:solidFill>
                        <a:srgbClr val="00CCFF"/>
                      </a:solidFill>
                      <a:ln w="5715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2DD70-8441-4962-A9F7-BBBB5F7E166F}" type="slidenum">
              <a:rPr lang="en-US"/>
              <a:pPr/>
              <a:t>12</a:t>
            </a:fld>
            <a:endParaRPr lang="en-US"/>
          </a:p>
        </p:txBody>
      </p:sp>
      <p:sp>
        <p:nvSpPr>
          <p:cNvPr id="2478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534400" cy="4724400"/>
          </a:xfrm>
          <a:solidFill>
            <a:srgbClr val="00CCFF"/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TR2: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red. Central digital que adapta los ETs a la Terminal de red (TR1). Sólo para  accesos primarios donde existe una conexión física única entre cada ET y la TR2.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TR1: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Terminal de red. Conecta la instalación del usuario con la central digital local a través del bucle de abonado 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TL: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línea. Conecta la central local con el bucle de abonado.</a:t>
            </a:r>
          </a:p>
          <a:p>
            <a:pPr algn="just">
              <a:lnSpc>
                <a:spcPct val="80000"/>
              </a:lnSpc>
            </a:pPr>
            <a:r>
              <a:rPr lang="es-ES_tradnl" sz="2800" b="1" i="1">
                <a:solidFill>
                  <a:schemeClr val="tx2"/>
                </a:solidFill>
                <a:latin typeface="Arial" charset="0"/>
              </a:rPr>
              <a:t>TC:</a:t>
            </a:r>
            <a:r>
              <a:rPr lang="es-ES_tradnl" sz="2400" b="1" i="1">
                <a:solidFill>
                  <a:schemeClr val="tx2"/>
                </a:solidFill>
                <a:latin typeface="Arial" charset="0"/>
              </a:rPr>
              <a:t> Terminal de central. Conecta el TL con las etapas de conmutación internas de la central . Además, lleva a cabo el tratamiento de la señalización del acceso de usuario.</a:t>
            </a:r>
          </a:p>
          <a:p>
            <a:pPr algn="just">
              <a:lnSpc>
                <a:spcPct val="80000"/>
              </a:lnSpc>
            </a:pPr>
            <a:endParaRPr lang="es-ES_tradnl" sz="2400" b="1" i="1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C2327-E050-48BF-B518-CA8408F8A3F6}" type="slidenum">
              <a:rPr lang="en-US"/>
              <a:pPr/>
              <a:t>13</a:t>
            </a:fld>
            <a:endParaRPr lang="en-US"/>
          </a:p>
        </p:txBody>
      </p:sp>
      <p:sp>
        <p:nvSpPr>
          <p:cNvPr id="2437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71600" y="332656"/>
            <a:ext cx="7989888" cy="12763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ISDN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3716" name="Object 4" descr="Papel seda azul"/>
          <p:cNvGraphicFramePr>
            <a:graphicFrameLocks noChangeAspect="1"/>
          </p:cNvGraphicFramePr>
          <p:nvPr/>
        </p:nvGraphicFramePr>
        <p:xfrm>
          <a:off x="5334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4590604" imgH="3095727" progId="PBrush">
                  <p:embed/>
                </p:oleObj>
              </mc:Choice>
              <mc:Fallback>
                <p:oleObj name="Imagen de mapa de bits" r:id="rId2" imgW="4590604" imgH="3095727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229600" cy="4267200"/>
                      </a:xfrm>
                      <a:prstGeom prst="rect">
                        <a:avLst/>
                      </a:prstGeom>
                      <a:blipFill dpi="0" rotWithShape="0">
                        <a:blip r:embed="rId4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181DD-8C92-48E4-9DE9-C2825C17B4D3}" type="slidenum">
              <a:rPr lang="en-US"/>
              <a:pPr/>
              <a:t>14</a:t>
            </a:fld>
            <a:endParaRPr lang="en-US"/>
          </a:p>
        </p:txBody>
      </p:sp>
      <p:sp>
        <p:nvSpPr>
          <p:cNvPr id="2447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4739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468313" y="1981200"/>
            <a:ext cx="8280400" cy="43275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Protocolo de Transmisión de Ráfagas de Datos de Alta Velocidad (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1.5 </a:t>
            </a:r>
            <a:r>
              <a:rPr lang="es-ES" sz="2800" b="1" i="1" dirty="0" err="1">
                <a:solidFill>
                  <a:schemeClr val="tx2"/>
                </a:solidFill>
                <a:latin typeface="Arial" charset="0"/>
              </a:rPr>
              <a:t>Mpbs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)</a:t>
            </a:r>
            <a:r>
              <a:rPr lang="es-ES" sz="2800" dirty="0"/>
              <a:t>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 través de Canales Digitales 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Se basa en Conmutación de Circuitos.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Se utiliza para líneas alquiladas de ancho de banda fijo.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Transfiere utilizando Tecnología ATM  los paquetes  denominados FRAMES.</a:t>
            </a:r>
          </a:p>
          <a:p>
            <a:pPr>
              <a:lnSpc>
                <a:spcPct val="90000"/>
              </a:lnSpc>
            </a:pP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No tiene control de flujo en la Transmisión</a:t>
            </a:r>
            <a:endParaRPr lang="es-ES_tradnl" sz="2800" b="1" i="1" dirty="0">
              <a:solidFill>
                <a:schemeClr val="tx2"/>
              </a:solidFill>
              <a:latin typeface="Arial" charset="0"/>
            </a:endParaRPr>
          </a:p>
          <a:p>
            <a:pPr>
              <a:lnSpc>
                <a:spcPct val="90000"/>
              </a:lnSpc>
            </a:pP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47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4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2447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0" dur="2000"/>
                                        <p:tgtEl>
                                          <p:spTgt spid="244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2447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0" dur="2000"/>
                                        <p:tgtEl>
                                          <p:spTgt spid="2447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5" dur="2000"/>
                                        <p:tgtEl>
                                          <p:spTgt spid="2447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2447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38" grpId="0" animBg="1"/>
      <p:bldP spid="244739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609701-AF0C-4F76-836F-8AA2D776B889}" type="slidenum">
              <a:rPr lang="en-US"/>
              <a:pPr/>
              <a:t>15</a:t>
            </a:fld>
            <a:endParaRPr lang="en-US"/>
          </a:p>
        </p:txBody>
      </p:sp>
      <p:sp>
        <p:nvSpPr>
          <p:cNvPr id="2457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584" y="1621"/>
            <a:ext cx="8008518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5763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0" y="1530383"/>
            <a:ext cx="9144000" cy="517521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Tecnología Estructurada de acuerdo al Modelo OSI.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paquetes son de tamaño variable.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 teoría de Circuitos Virtuales (ATM ) y puede superar la velocidad de 1500 MBPS.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 una extensión de Estándar ISDN.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Solo hay chequeo (Paquete) y Retransmisión.</a:t>
            </a:r>
          </a:p>
          <a:p>
            <a:pPr>
              <a:lnSpc>
                <a:spcPct val="90000"/>
              </a:lnSpc>
            </a:pPr>
            <a:r>
              <a:rPr lang="es-ES" sz="28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Las conexiones pueden ser del tipo: </a:t>
            </a:r>
          </a:p>
          <a:p>
            <a:pPr lvl="2">
              <a:lnSpc>
                <a:spcPct val="90000"/>
              </a:lnSpc>
            </a:pP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Permanente, (PVC,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Permanent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Virtual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Circuit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). </a:t>
            </a:r>
          </a:p>
          <a:p>
            <a:pPr lvl="2">
              <a:lnSpc>
                <a:spcPct val="90000"/>
              </a:lnSpc>
            </a:pP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Conmutadas (SVC,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Switched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Virtual </a:t>
            </a:r>
            <a:r>
              <a:rPr lang="es-ES" b="1" i="1" dirty="0" err="1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Circuit</a:t>
            </a:r>
            <a:r>
              <a:rPr lang="es-ES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).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57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5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457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245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245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245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245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245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245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2457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2457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62" grpId="0" animBg="1"/>
      <p:bldP spid="24576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61C205-6EBF-4308-903A-E7FD681FFBCE}" type="slidenum">
              <a:rPr lang="en-US"/>
              <a:pPr/>
              <a:t>16</a:t>
            </a:fld>
            <a:endParaRPr lang="en-US"/>
          </a:p>
        </p:txBody>
      </p:sp>
      <p:sp>
        <p:nvSpPr>
          <p:cNvPr id="2467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24678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916832"/>
            <a:ext cx="8424936" cy="4667250"/>
          </a:xfrm>
          <a:prstGeom prst="rect">
            <a:avLst/>
          </a:prstGeo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67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6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678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6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78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06EFB0-91CD-4F4C-91CA-7767B65F15D1}" type="slidenum">
              <a:rPr lang="en-US"/>
              <a:pPr/>
              <a:t>17</a:t>
            </a:fld>
            <a:endParaRPr lang="en-US"/>
          </a:p>
        </p:txBody>
      </p:sp>
      <p:sp>
        <p:nvSpPr>
          <p:cNvPr id="2488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Frame</a:t>
            </a: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Relay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48835" name="Rectangle 3" descr="Papel seda azul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34400" cy="461645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 anchor="ctr"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de CAD/CAM.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Intercambio de información en tiempo real. dentro del ámbito empresarial.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Construcción de bases de datos distribuidas.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Correo electrónico.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host-terminal.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Aplicaciones cliente-servidor.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Acceso remoto a bases de datos.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Transferencia de ficheros e imágenes. 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Impresión remota.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88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48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488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88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488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488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488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488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488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4" grpId="0" animBg="1"/>
      <p:bldP spid="248835" grpId="0" uiExpand="1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C216EF-BC50-42A6-A59B-DDB50BF5BECD}" type="slidenum">
              <a:rPr lang="en-US"/>
              <a:pPr/>
              <a:t>18</a:t>
            </a:fld>
            <a:endParaRPr lang="en-US"/>
          </a:p>
        </p:txBody>
      </p:sp>
      <p:sp>
        <p:nvSpPr>
          <p:cNvPr id="26829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1223963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700213"/>
            <a:ext cx="8893175" cy="4824412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0000FF"/>
            </a:solidFill>
          </a:ln>
        </p:spPr>
        <p:txBody>
          <a:bodyPr/>
          <a:lstStyle/>
          <a:p>
            <a:pPr algn="just"/>
            <a:r>
              <a:rPr lang="es-ES_tradnl" sz="4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r>
              <a:rPr lang="es-ES_tradnl" sz="4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es-ES_tradnl" sz="2800" b="1" i="1" u="sng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DIGITAL SUBSCRIBER LINE</a:t>
            </a:r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Tecnología Estandarizada para Comunicaciones Digitales de Alta Velocidad.</a:t>
            </a:r>
          </a:p>
          <a:p>
            <a:pPr lvl="1" algn="just"/>
            <a:r>
              <a:rPr lang="pt-BR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FDM – Multiplexación por División de Frecuencias.</a:t>
            </a:r>
          </a:p>
          <a:p>
            <a:pPr lvl="2" algn="just"/>
            <a:r>
              <a:rPr lang="pt-BR" sz="20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Canal Ascendente – Descendente –Distintas Frequencias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Principal Tecnología de ultima milla en Cablemodem.</a:t>
            </a:r>
          </a:p>
          <a:p>
            <a:pPr lvl="1" algn="just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equipos como "</a:t>
            </a:r>
            <a:r>
              <a:rPr lang="es-ES_tradnl" sz="24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modems</a:t>
            </a:r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" (DTU/DTE) digitales para líneas físicas, siendo utilizados en pares Telefónicos y </a:t>
            </a:r>
            <a:r>
              <a:rPr lang="es-ES_tradnl" sz="2400" b="1" i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coaxiles</a:t>
            </a:r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.</a:t>
            </a:r>
          </a:p>
          <a:p>
            <a:pPr lvl="1" algn="just"/>
            <a:r>
              <a:rPr lang="es-ES_tradnl" sz="24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Distancia máxima de transmisión : 5,5 Km.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82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8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82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8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268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68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68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68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68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8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0" grpId="0" animBg="1"/>
      <p:bldP spid="268291" grpId="0" uiExpand="1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51004F-DDD2-4CED-BB5C-0E4E91D62071}" type="slidenum">
              <a:rPr lang="en-US"/>
              <a:pPr/>
              <a:t>19</a:t>
            </a:fld>
            <a:endParaRPr lang="en-US"/>
          </a:p>
        </p:txBody>
      </p:sp>
      <p:sp>
        <p:nvSpPr>
          <p:cNvPr id="2693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304800"/>
            <a:ext cx="814228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59688" cy="4848944"/>
          </a:xfrm>
          <a:solidFill>
            <a:schemeClr val="accent2">
              <a:lumMod val="20000"/>
              <a:lumOff val="80000"/>
            </a:schemeClr>
          </a:solid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ADSL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Asymmetrical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/>
            <a:r>
              <a:rPr lang="es-ES_tradnl" sz="2400" b="1" i="1" dirty="0">
                <a:latin typeface="Arial" charset="0"/>
              </a:rPr>
              <a:t>Velocidades distintas en los sentidos ISP-Abonado</a:t>
            </a:r>
          </a:p>
          <a:p>
            <a:pPr lvl="1"/>
            <a:r>
              <a:rPr lang="es-ES_tradnl" sz="2400" b="1" i="1" dirty="0">
                <a:latin typeface="Arial" charset="0"/>
              </a:rPr>
              <a:t>32 kbit/s a 8,192 </a:t>
            </a:r>
            <a:r>
              <a:rPr lang="es-ES_tradnl" sz="2400" b="1" i="1" dirty="0" err="1">
                <a:latin typeface="Arial" charset="0"/>
              </a:rPr>
              <a:t>mbit</a:t>
            </a:r>
            <a:r>
              <a:rPr lang="es-ES_tradnl" sz="2400" b="1" i="1" dirty="0">
                <a:latin typeface="Arial" charset="0"/>
              </a:rPr>
              <a:t>/s Entrada. </a:t>
            </a:r>
          </a:p>
          <a:p>
            <a:pPr lvl="1"/>
            <a:r>
              <a:rPr lang="es-ES_tradnl" sz="2400" b="1" i="1" dirty="0">
                <a:latin typeface="Arial" charset="0"/>
              </a:rPr>
              <a:t>32 kbit/s a 1,088 </a:t>
            </a:r>
            <a:r>
              <a:rPr lang="es-ES_tradnl" sz="2400" b="1" i="1" dirty="0" err="1">
                <a:latin typeface="Arial" charset="0"/>
              </a:rPr>
              <a:t>mbit</a:t>
            </a:r>
            <a:r>
              <a:rPr lang="es-ES_tradnl" sz="2400" b="1" i="1" dirty="0">
                <a:latin typeface="Arial" charset="0"/>
              </a:rPr>
              <a:t>/s Salida.</a:t>
            </a:r>
          </a:p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RADSL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Rate-adaptive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ADSL</a:t>
            </a:r>
          </a:p>
          <a:p>
            <a:pPr lvl="1"/>
            <a:r>
              <a:rPr lang="es-ES_tradnl" sz="2400" b="1" i="1" dirty="0">
                <a:latin typeface="Arial" charset="0"/>
              </a:rPr>
              <a:t>Permite ajustar la velocidad a la aplicación, automáticamente o por definición previa.</a:t>
            </a:r>
          </a:p>
          <a:p>
            <a:r>
              <a:rPr lang="es-ES_tradnl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HDSL =</a:t>
            </a:r>
            <a:r>
              <a:rPr lang="es-ES_tradnl" sz="2400" b="1" i="1" dirty="0">
                <a:latin typeface="Arial" charset="0"/>
              </a:rPr>
              <a:t> 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High-bit-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8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8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/>
            <a:r>
              <a:rPr lang="es-ES_tradnl" sz="2400" b="1" i="1" dirty="0">
                <a:latin typeface="Arial" charset="0"/>
              </a:rPr>
              <a:t>Para el transporte </a:t>
            </a:r>
            <a:r>
              <a:rPr lang="es-ES_tradnl" sz="2400" b="1" i="1" dirty="0" err="1">
                <a:latin typeface="Arial" charset="0"/>
              </a:rPr>
              <a:t>bi</a:t>
            </a:r>
            <a:r>
              <a:rPr lang="es-ES_tradnl" sz="2400" b="1" i="1" dirty="0">
                <a:latin typeface="Arial" charset="0"/>
              </a:rPr>
              <a:t>-direccional simétrico .</a:t>
            </a:r>
            <a:endParaRPr lang="es-ES_trad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69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69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931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69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69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69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69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9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69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269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269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9314" grpId="0" animBg="1"/>
      <p:bldP spid="26931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33829"/>
            <a:ext cx="9144000" cy="26892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PABLO ALEJANDRO LENA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_tradnl" sz="2800" b="1" i="1" dirty="0">
                <a:solidFill>
                  <a:srgbClr val="333399"/>
                </a:solidFill>
                <a:latin typeface="Arial" charset="0"/>
              </a:rPr>
              <a:t>plena@unlam.edu.ar 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 KRAJNIK</a:t>
            </a: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ES" sz="2800" b="1" i="1" dirty="0">
                <a:solidFill>
                  <a:srgbClr val="333399"/>
                </a:solidFill>
                <a:latin typeface="Arial" charset="0"/>
              </a:rPr>
              <a:t>mariokrajnik@yahoo.com.ar </a:t>
            </a:r>
            <a:endParaRPr lang="es-ES_tradnl" sz="2800" b="1" i="1" dirty="0">
              <a:solidFill>
                <a:srgbClr val="333399"/>
              </a:solidFill>
              <a:latin typeface="Arial" charset="0"/>
            </a:endParaRPr>
          </a:p>
          <a:p>
            <a:pPr marL="0" indent="0" algn="ctr">
              <a:lnSpc>
                <a:spcPct val="90000"/>
              </a:lnSpc>
              <a:buFontTx/>
              <a:buNone/>
            </a:pPr>
            <a:r>
              <a:rPr lang="es-AR" sz="3600" b="1" i="1" u="sng" dirty="0">
                <a:solidFill>
                  <a:srgbClr val="333399"/>
                </a:solidFill>
                <a:latin typeface="Arial" charset="0"/>
              </a:rPr>
              <a:t>2021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ctrTitle" idx="4294967295"/>
          </p:nvPr>
        </p:nvSpPr>
        <p:spPr>
          <a:xfrm>
            <a:off x="337417" y="1843091"/>
            <a:ext cx="8496300" cy="187394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50000"/>
              </a:schemeClr>
            </a:solidFill>
          </a:ln>
        </p:spPr>
        <p:txBody>
          <a:bodyPr anchor="t"/>
          <a:lstStyle/>
          <a:p>
            <a:pPr lvl="0" eaLnBrk="1" hangingPunct="1">
              <a:lnSpc>
                <a:spcPct val="85000"/>
              </a:lnSpc>
              <a:spcBef>
                <a:spcPct val="20000"/>
              </a:spcBef>
              <a:defRPr/>
            </a:pPr>
            <a: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Tecnología de Redes 2634</a:t>
            </a:r>
            <a:br>
              <a:rPr lang="es-AR" sz="48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4000" b="1" i="1" u="sng" dirty="0">
                <a:solidFill>
                  <a:srgbClr val="33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Introducción a las Comunicaciones 3007</a:t>
            </a:r>
          </a:p>
        </p:txBody>
      </p:sp>
      <p:pic>
        <p:nvPicPr>
          <p:cNvPr id="5124" name="Picture 4" descr="9 - 9 - 4 ESCUDO UNLAM GRI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57461" y="93667"/>
            <a:ext cx="5256212" cy="1674813"/>
          </a:xfrm>
          <a:prstGeom prst="rect">
            <a:avLst/>
          </a:prstGeom>
          <a:gradFill rotWithShape="0">
            <a:gsLst>
              <a:gs pos="0">
                <a:srgbClr val="FF9900"/>
              </a:gs>
              <a:gs pos="100000">
                <a:srgbClr val="FFFFFF"/>
              </a:gs>
            </a:gsLst>
            <a:lin ang="5400000" scaled="1"/>
          </a:gradFill>
          <a:ln w="76200" algn="ctr">
            <a:solidFill>
              <a:schemeClr val="accent6">
                <a:lumMod val="50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grpId="0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51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 animBg="1"/>
      <p:bldP spid="5123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BEC318-1C00-4C4A-A7CF-3421DF49F68D}" type="slidenum">
              <a:rPr lang="en-US"/>
              <a:pPr/>
              <a:t>20</a:t>
            </a:fld>
            <a:endParaRPr lang="en-US"/>
          </a:p>
        </p:txBody>
      </p:sp>
      <p:sp>
        <p:nvSpPr>
          <p:cNvPr id="2703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23900" y="18864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</a:t>
            </a: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773238"/>
            <a:ext cx="8583488" cy="47513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333399"/>
            </a:solidFill>
          </a:ln>
        </p:spPr>
        <p:txBody>
          <a:bodyPr/>
          <a:lstStyle/>
          <a:p>
            <a:pPr>
              <a:lnSpc>
                <a:spcPct val="90000"/>
              </a:lnSpc>
            </a:pPr>
            <a:r>
              <a:rPr lang="es-ES_tradnl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SDSL =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Symmetric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 err="1">
                <a:latin typeface="Arial" charset="0"/>
              </a:rPr>
              <a:t>DSLs</a:t>
            </a:r>
            <a:r>
              <a:rPr lang="es-ES_tradnl" sz="2000" b="1" i="1" dirty="0">
                <a:latin typeface="Arial" charset="0"/>
              </a:rPr>
              <a:t> simétricas con velocidades variables entre 160 kbit/s y 2048 kbit/s.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Cada velocidad acomoda una cierta distancia.</a:t>
            </a:r>
          </a:p>
          <a:p>
            <a:pPr>
              <a:lnSpc>
                <a:spcPct val="90000"/>
              </a:lnSpc>
            </a:pPr>
            <a:r>
              <a:rPr lang="es-ES_tradnl" sz="2800" b="1" i="1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VDSL =</a:t>
            </a: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Very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high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-bit-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rate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Digital </a:t>
            </a:r>
            <a:r>
              <a:rPr lang="es-ES_tradnl" sz="20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Subscriber</a:t>
            </a:r>
            <a:r>
              <a:rPr lang="es-ES_tradnl" sz="20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Line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hoy, hasta 51 Mbit/s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13 Mbit/s, hasta 1300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26 Mbit/s, hasta  900 m</a:t>
            </a:r>
          </a:p>
          <a:p>
            <a:pPr lvl="1">
              <a:lnSpc>
                <a:spcPct val="90000"/>
              </a:lnSpc>
            </a:pPr>
            <a:r>
              <a:rPr lang="es-ES_tradnl" sz="2000" b="1" i="1" dirty="0">
                <a:latin typeface="Arial" charset="0"/>
              </a:rPr>
              <a:t>51 Mbit/s, hasta  300 m</a:t>
            </a:r>
          </a:p>
          <a:p>
            <a:pPr lvl="1" algn="just">
              <a:lnSpc>
                <a:spcPct val="90000"/>
              </a:lnSpc>
            </a:pP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Está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diseñado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para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soportar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los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servicios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conocidos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"Triple Play", tales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como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voz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video,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datos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,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televisión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de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alta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definición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(HDTV) y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juegos</a:t>
            </a:r>
            <a:r>
              <a:rPr lang="en-GB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  <a:r>
              <a:rPr lang="en-GB" sz="24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interactivos</a:t>
            </a:r>
            <a:endParaRPr lang="es-ES_tradnl" sz="24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03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0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703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70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0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70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70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70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70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0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70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270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38" grpId="0" animBg="1"/>
      <p:bldP spid="270339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5575" cy="107315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63523" name="Text Box 3"/>
          <p:cNvSpPr txBox="1">
            <a:spLocks noChangeArrowheads="1"/>
          </p:cNvSpPr>
          <p:nvPr/>
        </p:nvSpPr>
        <p:spPr bwMode="auto">
          <a:xfrm>
            <a:off x="1" y="1268413"/>
            <a:ext cx="9144000" cy="2305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76200" algn="ctr">
            <a:solidFill>
              <a:srgbClr val="333399"/>
            </a:solidFill>
            <a:round/>
            <a:headEnd/>
            <a:tailEnd/>
          </a:ln>
          <a:effectLst/>
        </p:spPr>
        <p:txBody>
          <a:bodyPr/>
          <a:lstStyle/>
          <a:p>
            <a:pPr marL="742950" lvl="1" indent="-285750" algn="just"/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una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línea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ADSL se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establecen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tres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canales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comunicación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que son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envío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,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recepción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 el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servicio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telefónico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normal.</a:t>
            </a:r>
          </a:p>
          <a:p>
            <a:pPr marL="742950" lvl="1" indent="-285750" algn="just"/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Esta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tecnología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se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denomina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asimétrica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debido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a que la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velocidad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descarga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y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subida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de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datos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no es </a:t>
            </a:r>
            <a:r>
              <a:rPr lang="en-GB" sz="2400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igual</a:t>
            </a:r>
            <a:r>
              <a:rPr lang="en-GB" sz="2400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. </a:t>
            </a:r>
          </a:p>
        </p:txBody>
      </p:sp>
      <p:pic>
        <p:nvPicPr>
          <p:cNvPr id="363524" name="Picture 4"/>
          <p:cNvPicPr>
            <a:picLocks noChangeAspect="1" noChangeArrowheads="1"/>
          </p:cNvPicPr>
          <p:nvPr/>
        </p:nvPicPr>
        <p:blipFill>
          <a:blip r:embed="rId3" cstate="print"/>
          <a:srcRect l="7588" r="11342"/>
          <a:stretch>
            <a:fillRect/>
          </a:stretch>
        </p:blipFill>
        <p:spPr bwMode="auto">
          <a:xfrm>
            <a:off x="1479550" y="3789363"/>
            <a:ext cx="6475413" cy="2938462"/>
          </a:xfrm>
          <a:prstGeom prst="rect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35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3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352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63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63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635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63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3522" grpId="0" animBg="1"/>
      <p:bldP spid="36352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00113" y="188640"/>
            <a:ext cx="7775575" cy="1144588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round/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ADSL - Características</a:t>
            </a:r>
            <a:endParaRPr lang="en-GB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55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0825" y="1557338"/>
            <a:ext cx="8424863" cy="4751387"/>
          </a:xfrm>
          <a:prstGeom prst="rect">
            <a:avLst/>
          </a:prstGeom>
          <a:noFill/>
          <a:ln w="76200" algn="ctr">
            <a:solidFill>
              <a:schemeClr val="accent2"/>
            </a:solidFill>
            <a:round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65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5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557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5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557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8FEEA-E864-4660-A29E-32A4363E053F}" type="slidenum">
              <a:rPr lang="en-US"/>
              <a:pPr/>
              <a:t>23</a:t>
            </a:fld>
            <a:endParaRPr lang="en-US"/>
          </a:p>
        </p:txBody>
      </p:sp>
      <p:sp>
        <p:nvSpPr>
          <p:cNvPr id="3420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10600" cy="13716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: xDSL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Cuadro Comparativo</a:t>
            </a:r>
          </a:p>
        </p:txBody>
      </p:sp>
      <p:pic>
        <p:nvPicPr>
          <p:cNvPr id="342022" name="Picture 6" descr="hdsllgrafico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752600"/>
            <a:ext cx="8610600" cy="5105400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D161E3-3029-4B8A-9208-50F303FDBBCB}" type="slidenum">
              <a:rPr lang="en-US"/>
              <a:pPr/>
              <a:t>24</a:t>
            </a:fld>
            <a:endParaRPr lang="en-US"/>
          </a:p>
        </p:txBody>
      </p:sp>
      <p:sp>
        <p:nvSpPr>
          <p:cNvPr id="2713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2B1Q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341438"/>
            <a:ext cx="7847013" cy="3455987"/>
          </a:xfrm>
          <a:blipFill dpi="0" rotWithShape="1">
            <a:blip r:embed="rId3" cstate="print"/>
            <a:srcRect/>
            <a:tile tx="0" ty="0" sx="100000" sy="100000" flip="none" algn="tl"/>
          </a:blipFill>
          <a:ln w="76200">
            <a:solidFill>
              <a:srgbClr val="333399"/>
            </a:solidFill>
          </a:ln>
        </p:spPr>
        <p:txBody>
          <a:bodyPr/>
          <a:lstStyle/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tecnología de Modulación Digital es bastante utilizada actualmente en ISDN.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Utiliza modulación por amplitud de pulsos (PAM), que consiste en tomar 2 elementos binarios (2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2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 y codificarlos en un elemento cuaternario (4</a:t>
            </a:r>
            <a:r>
              <a:rPr lang="es-ES_tradnl" sz="2400" b="1" i="1" baseline="3000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1</a:t>
            </a:r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= 4 combinaciones).</a:t>
            </a:r>
          </a:p>
          <a:p>
            <a:r>
              <a:rPr lang="es-ES_tradnl" sz="24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La ocupación del espectro en el caso de codificar una señal de 2 Mbit/s es de 0 a 584 kHz.</a:t>
            </a:r>
          </a:p>
          <a:p>
            <a:endParaRPr lang="es-ES_tradnl" sz="24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  <p:graphicFrame>
        <p:nvGraphicFramePr>
          <p:cNvPr id="271364" name="Object 4"/>
          <p:cNvGraphicFramePr>
            <a:graphicFrameLocks noChangeAspect="1"/>
          </p:cNvGraphicFramePr>
          <p:nvPr/>
        </p:nvGraphicFramePr>
        <p:xfrm>
          <a:off x="684213" y="4868863"/>
          <a:ext cx="78486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5800857" imgH="1038168" progId="PBrush">
                  <p:embed/>
                </p:oleObj>
              </mc:Choice>
              <mc:Fallback>
                <p:oleObj name="Imagen de mapa de bits" r:id="rId4" imgW="5800857" imgH="103816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213" y="4868863"/>
                        <a:ext cx="7848600" cy="1647825"/>
                      </a:xfrm>
                      <a:prstGeom prst="rect">
                        <a:avLst/>
                      </a:prstGeom>
                      <a:blipFill dpi="0" rotWithShape="1">
                        <a:blip r:embed="rId3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333399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030700-11D8-49A5-8307-D43A590FA23A}" type="slidenum">
              <a:rPr lang="en-US"/>
              <a:pPr/>
              <a:t>25</a:t>
            </a:fld>
            <a:endParaRPr lang="en-US"/>
          </a:p>
        </p:txBody>
      </p:sp>
      <p:sp>
        <p:nvSpPr>
          <p:cNvPr id="2723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228600" y="333375"/>
            <a:ext cx="8664575" cy="1419225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xDSL Modulación CAP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CARRIERLESS AMPLITUDE FHASE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81200"/>
            <a:ext cx="8664575" cy="4471988"/>
          </a:xfrm>
          <a:blipFill dpi="0" rotWithShape="1">
            <a:blip r:embed="rId3" cstate="print"/>
            <a:srcRect/>
            <a:tile tx="0" ty="0" sx="100000" sy="100000" flip="none" algn="tl"/>
          </a:blip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pPr algn="just"/>
            <a:r>
              <a:rPr lang="es-ES_tradnl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Esta es una nueva tecnología desarrollada en la década de 80.</a:t>
            </a:r>
          </a:p>
          <a:p>
            <a:pPr lvl="1" algn="just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Sistema de única portadora que codifica la señal binaria de 2 Mbit/s según un diagrama de 32 puntos con modulación en amplitud y fase.</a:t>
            </a:r>
          </a:p>
          <a:p>
            <a:pPr lvl="1" algn="just">
              <a:buFontTx/>
              <a:buChar char="•"/>
            </a:pPr>
            <a:r>
              <a:rPr lang="es-ES_tradnl" sz="3200" b="1" i="1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Basada en técnicas de multiplexación </a:t>
            </a:r>
          </a:p>
          <a:p>
            <a:pPr lvl="1" algn="just">
              <a:buFontTx/>
              <a:buChar char="•"/>
            </a:pPr>
            <a:endParaRPr lang="es-ES_tradnl" sz="3200" b="1" i="1">
              <a:effectLst>
                <a:outerShdw blurRad="38100" dist="38100" dir="2700000" algn="tl">
                  <a:srgbClr val="FFFFFF"/>
                </a:outerShdw>
              </a:effectLst>
              <a:latin typeface="Arial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67419A-4176-4CD1-94E3-2B051473848C}" type="slidenum">
              <a:rPr lang="en-US"/>
              <a:pPr/>
              <a:t>26</a:t>
            </a:fld>
            <a:endParaRPr lang="en-US"/>
          </a:p>
        </p:txBody>
      </p:sp>
      <p:sp>
        <p:nvSpPr>
          <p:cNvPr id="2734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333375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3412" name="Object 4"/>
          <p:cNvGraphicFramePr>
            <a:graphicFrameLocks noChangeAspect="1"/>
          </p:cNvGraphicFramePr>
          <p:nvPr/>
        </p:nvGraphicFramePr>
        <p:xfrm>
          <a:off x="304800" y="1981200"/>
          <a:ext cx="8305800" cy="419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266595" imgH="2438520" progId="PBrush">
                  <p:embed/>
                </p:oleObj>
              </mc:Choice>
              <mc:Fallback>
                <p:oleObj name="Imagen de mapa de bits" r:id="rId3" imgW="4266595" imgH="2438520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305800" cy="4191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3413" name="Rectangle 5"/>
          <p:cNvSpPr>
            <a:spLocks noChangeArrowheads="1"/>
          </p:cNvSpPr>
          <p:nvPr/>
        </p:nvSpPr>
        <p:spPr bwMode="auto">
          <a:xfrm>
            <a:off x="6477000" y="44196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4" name="Rectangle 6"/>
          <p:cNvSpPr>
            <a:spLocks noChangeArrowheads="1"/>
          </p:cNvSpPr>
          <p:nvPr/>
        </p:nvSpPr>
        <p:spPr bwMode="auto">
          <a:xfrm>
            <a:off x="3810000" y="5257800"/>
            <a:ext cx="12954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  <p:sp>
        <p:nvSpPr>
          <p:cNvPr id="273415" name="Rectangle 7"/>
          <p:cNvSpPr>
            <a:spLocks noChangeArrowheads="1"/>
          </p:cNvSpPr>
          <p:nvPr/>
        </p:nvSpPr>
        <p:spPr bwMode="auto">
          <a:xfrm>
            <a:off x="2057400" y="4191000"/>
            <a:ext cx="762000" cy="228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4218D8-3241-4EED-8055-30C85215DF5E}" type="slidenum">
              <a:rPr lang="en-US"/>
              <a:pPr/>
              <a:t>27</a:t>
            </a:fld>
            <a:endParaRPr lang="en-US"/>
          </a:p>
        </p:txBody>
      </p:sp>
      <p:sp>
        <p:nvSpPr>
          <p:cNvPr id="2744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Ejemplos :xDSL</a:t>
            </a:r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74436" name="Object 4"/>
          <p:cNvGraphicFramePr>
            <a:graphicFrameLocks noChangeAspect="1"/>
          </p:cNvGraphicFramePr>
          <p:nvPr/>
        </p:nvGraphicFramePr>
        <p:xfrm>
          <a:off x="533400" y="1905000"/>
          <a:ext cx="80772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172089" imgH="2552567" progId="PBrush">
                  <p:embed/>
                </p:oleObj>
              </mc:Choice>
              <mc:Fallback>
                <p:oleObj name="Imagen de mapa de bits" r:id="rId3" imgW="4172089" imgH="2552567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905000"/>
                        <a:ext cx="80772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4437" name="Rectangle 5"/>
          <p:cNvSpPr>
            <a:spLocks noChangeArrowheads="1"/>
          </p:cNvSpPr>
          <p:nvPr/>
        </p:nvSpPr>
        <p:spPr bwMode="auto">
          <a:xfrm>
            <a:off x="2133600" y="4953000"/>
            <a:ext cx="4724400" cy="990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s-E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1B993-FF6F-4E98-8143-2CBCA600C749}" type="slidenum">
              <a:rPr lang="en-US"/>
              <a:pPr/>
              <a:t>28</a:t>
            </a:fld>
            <a:endParaRPr lang="en-US"/>
          </a:p>
        </p:txBody>
      </p:sp>
      <p:sp>
        <p:nvSpPr>
          <p:cNvPr id="3153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404813"/>
            <a:ext cx="7772400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515350" cy="4616450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Protocolo de Transporte para Redes de Comunicación Digital introducido por AT&amp;T en 1983 que comenzó a funcionar a mediados de 1990  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Basado una Comunicación Casi Sincrónica donde los equipos involucrados en el circuito no transmiten todos a la misma velocidad.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Utilizada sobre canales de comunicación Punto a Punto.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Existen 3 Estándares correspondientes a EEUU (T), Europa (E1) y Japón (J).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53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5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539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5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5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5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15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5394" grpId="0" animBg="1"/>
      <p:bldP spid="315395" grpId="0" build="p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B66F24-46DC-4E18-BF59-C06CB6083097}" type="slidenum">
              <a:rPr lang="en-US"/>
              <a:pPr/>
              <a:t>29</a:t>
            </a:fld>
            <a:endParaRPr lang="en-US"/>
          </a:p>
        </p:txBody>
      </p:sp>
      <p:sp>
        <p:nvSpPr>
          <p:cNvPr id="3164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404813"/>
            <a:ext cx="8424167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773238"/>
            <a:ext cx="8497192" cy="1735137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Trabaja sobre Canales con Multiplexación por División de Tiempo.</a:t>
            </a:r>
          </a:p>
          <a:p>
            <a:pPr algn="just">
              <a:lnSpc>
                <a:spcPct val="80000"/>
              </a:lnSpc>
            </a:pPr>
            <a:r>
              <a:rPr lang="es-ES_tradnl" sz="2800" i="1" dirty="0">
                <a:solidFill>
                  <a:schemeClr val="tx2"/>
                </a:solidFill>
                <a:latin typeface="Arial" charset="0"/>
              </a:rPr>
              <a:t>Aplica Modulación PCM (Amplitud) en sus Canales Digitales.</a:t>
            </a:r>
          </a:p>
          <a:p>
            <a:pPr algn="just">
              <a:lnSpc>
                <a:spcPct val="80000"/>
              </a:lnSpc>
            </a:pPr>
            <a:endParaRPr lang="es-ES_tradnl" sz="2800" i="1" dirty="0">
              <a:solidFill>
                <a:schemeClr val="tx2"/>
              </a:solidFill>
              <a:latin typeface="Arial" charset="0"/>
            </a:endParaRPr>
          </a:p>
        </p:txBody>
      </p:sp>
      <p:pic>
        <p:nvPicPr>
          <p:cNvPr id="316420" name="Picture 4" descr="lenak1"/>
          <p:cNvPicPr>
            <a:picLocks noChangeAspect="1" noChangeArrowheads="1"/>
          </p:cNvPicPr>
          <p:nvPr/>
        </p:nvPicPr>
        <p:blipFill>
          <a:blip r:embed="rId3" cstate="print">
            <a:lum bright="-40000" contrast="42000"/>
          </a:blip>
          <a:srcRect/>
          <a:stretch>
            <a:fillRect/>
          </a:stretch>
        </p:blipFill>
        <p:spPr bwMode="auto">
          <a:xfrm>
            <a:off x="395288" y="3733800"/>
            <a:ext cx="8497192" cy="2971799"/>
          </a:xfrm>
          <a:prstGeom prst="rect">
            <a:avLst/>
          </a:prstGeom>
          <a:noFill/>
          <a:ln w="76200">
            <a:solidFill>
              <a:schemeClr val="accent2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64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6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6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/>
      <p:bldP spid="316419" grpId="0" build="p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3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584" y="296356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50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512" y="1916832"/>
            <a:ext cx="8964488" cy="4545110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Red Digital de Servicios Integrados</a:t>
            </a:r>
            <a:endParaRPr lang="es-ES_tradnl" sz="2800" b="1" i="1" dirty="0">
              <a:solidFill>
                <a:schemeClr val="accent2">
                  <a:lumMod val="75000"/>
                </a:schemeClr>
              </a:solidFill>
              <a:latin typeface="Arial" charset="0"/>
            </a:endParaRPr>
          </a:p>
          <a:p>
            <a:pPr marL="457200" lvl="1" indent="0">
              <a:buNone/>
            </a:pPr>
            <a:r>
              <a:rPr lang="es-ES_tradnl" sz="2400" b="1" i="1" dirty="0">
                <a:solidFill>
                  <a:schemeClr val="tx2"/>
                </a:solidFill>
                <a:latin typeface="Arial" charset="0"/>
              </a:rPr>
              <a:t>Conmutación de  Paquetes/Conmutación de Circuitos.</a:t>
            </a:r>
            <a:r>
              <a:rPr lang="es-ES_tradnl" sz="3600" b="1" i="1" dirty="0">
                <a:solidFill>
                  <a:schemeClr val="tx2"/>
                </a:solidFill>
                <a:latin typeface="Arial" charset="0"/>
              </a:rPr>
              <a:t> 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Integra bajo conmutadores Servicio de red de datos con Servicio Telefónico de Voz.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Divide el ancho de banda en canales con los servicios de :</a:t>
            </a:r>
          </a:p>
          <a:p>
            <a:pPr lvl="2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(D)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Digital de Marcaje Telefónico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Establecer conexiones</a:t>
            </a:r>
          </a:p>
          <a:p>
            <a:pPr lvl="2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(B)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Datos de Computadora/Voz Digitalizada (Modulación por Codificación de Pulso =Amplitud) </a:t>
            </a:r>
          </a:p>
          <a:p>
            <a:pPr lvl="2"/>
            <a:endParaRPr lang="es-ES_tradnl" sz="20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  <p:bldP spid="236547" grpId="0" uiExpand="1" build="p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32508-D5ED-4A5B-9FDC-74B68689C574}" type="slidenum">
              <a:rPr lang="en-US"/>
              <a:pPr/>
              <a:t>30</a:t>
            </a:fld>
            <a:endParaRPr lang="en-US"/>
          </a:p>
        </p:txBody>
      </p:sp>
      <p:sp>
        <p:nvSpPr>
          <p:cNvPr id="31744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78770" y="188913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 de Datos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7444" name="Object 4"/>
          <p:cNvGraphicFramePr>
            <a:graphicFrameLocks noChangeAspect="1"/>
          </p:cNvGraphicFramePr>
          <p:nvPr/>
        </p:nvGraphicFramePr>
        <p:xfrm>
          <a:off x="395288" y="1484313"/>
          <a:ext cx="83820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Foto de Photo Editor" r:id="rId2" imgW="10221752" imgH="4200000" progId="">
                  <p:embed/>
                </p:oleObj>
              </mc:Choice>
              <mc:Fallback>
                <p:oleObj name="Foto de Photo Editor" r:id="rId2" imgW="10221752" imgH="42000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4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484313"/>
                        <a:ext cx="8382000" cy="48768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4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7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317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4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58D59-7249-4544-B09C-DA8CD6B33D11}" type="slidenum">
              <a:rPr lang="en-US"/>
              <a:pPr/>
              <a:t>31</a:t>
            </a:fld>
            <a:endParaRPr lang="en-US"/>
          </a:p>
        </p:txBody>
      </p:sp>
      <p:sp>
        <p:nvSpPr>
          <p:cNvPr id="3184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99592" y="188640"/>
            <a:ext cx="7989887" cy="1347787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PDH- T-CARRIER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PLESIOCHRONOUS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Modo Plesincrónico de Transmisión</a:t>
            </a:r>
          </a:p>
        </p:txBody>
      </p:sp>
      <p:graphicFrame>
        <p:nvGraphicFramePr>
          <p:cNvPr id="3184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5819241"/>
              </p:ext>
            </p:extLst>
          </p:nvPr>
        </p:nvGraphicFramePr>
        <p:xfrm>
          <a:off x="899592" y="1741000"/>
          <a:ext cx="7920038" cy="49645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2828502" imgH="3676637" progId="Paint.Picture">
                  <p:embed/>
                </p:oleObj>
              </mc:Choice>
              <mc:Fallback>
                <p:oleObj name="Imagen de mapa de bits" r:id="rId2" imgW="2828502" imgH="3676637" progId="Paint.Picture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592" y="1741000"/>
                        <a:ext cx="7920038" cy="4964599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2545F-10C7-42E9-8AA1-82704F235828}" type="slidenum">
              <a:rPr lang="en-US"/>
              <a:pPr/>
              <a:t>32</a:t>
            </a:fld>
            <a:endParaRPr lang="en-US"/>
          </a:p>
        </p:txBody>
      </p:sp>
      <p:sp>
        <p:nvSpPr>
          <p:cNvPr id="30720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7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76400"/>
            <a:ext cx="8456613" cy="4776936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Protocolo de Transporte para Redes de Anillos de Fibra Óptica.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Basado en una Estructura de Comunicación Sincrónica .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Se Utiliza en las Redes Troncales de Fibra y anillos WAN. 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 utilizado en la mayoría de las Topologías  Híbridas de Cablemodem. </a:t>
            </a:r>
          </a:p>
          <a:p>
            <a:pPr algn="just">
              <a:lnSpc>
                <a:spcPct val="80000"/>
              </a:lnSpc>
            </a:pP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Se ubica en la Capa Enlace del modelo OSI.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0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07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30720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307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07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072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072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072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02" grpId="0" animBg="1"/>
      <p:bldP spid="307203" grpId="0" uiExpand="1" build="p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B484C1-57D1-4B11-A0AF-7897A022D18A}" type="slidenum">
              <a:rPr lang="en-US"/>
              <a:pPr/>
              <a:t>33</a:t>
            </a:fld>
            <a:endParaRPr lang="en-US"/>
          </a:p>
        </p:txBody>
      </p:sp>
      <p:sp>
        <p:nvSpPr>
          <p:cNvPr id="30822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8228" name="Object 4"/>
          <p:cNvGraphicFramePr>
            <a:graphicFrameLocks noChangeAspect="1"/>
          </p:cNvGraphicFramePr>
          <p:nvPr/>
        </p:nvGraphicFramePr>
        <p:xfrm>
          <a:off x="381000" y="1676400"/>
          <a:ext cx="8382000" cy="457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5723810" imgH="2781688" progId="PBrush">
                  <p:embed/>
                </p:oleObj>
              </mc:Choice>
              <mc:Fallback>
                <p:oleObj name="Imagen de mapa de bits" r:id="rId3" imgW="5723810" imgH="2781688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676400"/>
                        <a:ext cx="8382000" cy="45720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517525" y="5522913"/>
            <a:ext cx="2679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800">
                <a:solidFill>
                  <a:schemeClr val="tx2"/>
                </a:solidFill>
              </a:rPr>
              <a:t>HP = Hogares Pasados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542D7-8347-41FB-8F25-11EFF96AEF70}" type="slidenum">
              <a:rPr lang="en-US"/>
              <a:pPr/>
              <a:t>34</a:t>
            </a:fld>
            <a:endParaRPr lang="en-US"/>
          </a:p>
        </p:txBody>
      </p:sp>
      <p:sp>
        <p:nvSpPr>
          <p:cNvPr id="30925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09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09252" name="Object 4"/>
          <p:cNvGraphicFramePr>
            <a:graphicFrameLocks noChangeAspect="1"/>
          </p:cNvGraphicFramePr>
          <p:nvPr/>
        </p:nvGraphicFramePr>
        <p:xfrm>
          <a:off x="457200" y="1905000"/>
          <a:ext cx="8229600" cy="426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133333" imgH="1828571" progId="PBrush">
                  <p:embed/>
                </p:oleObj>
              </mc:Choice>
              <mc:Fallback>
                <p:oleObj name="Imagen de mapa de bits" r:id="rId3" imgW="4133333" imgH="1828571" progId="PBrush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05000"/>
                        <a:ext cx="8229600" cy="42672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439276-7DC0-4100-A4D2-A240685922E1}" type="slidenum">
              <a:rPr lang="en-US"/>
              <a:pPr/>
              <a:t>35</a:t>
            </a:fld>
            <a:endParaRPr lang="en-US"/>
          </a:p>
        </p:txBody>
      </p:sp>
      <p:sp>
        <p:nvSpPr>
          <p:cNvPr id="31232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Tramas en Canales Multiplexados</a:t>
            </a:r>
          </a:p>
        </p:txBody>
      </p:sp>
      <p:grpSp>
        <p:nvGrpSpPr>
          <p:cNvPr id="312327" name="Group 7"/>
          <p:cNvGrpSpPr>
            <a:grpSpLocks/>
          </p:cNvGrpSpPr>
          <p:nvPr/>
        </p:nvGrpSpPr>
        <p:grpSpPr bwMode="auto">
          <a:xfrm>
            <a:off x="539750" y="1308100"/>
            <a:ext cx="8280400" cy="5549900"/>
            <a:chOff x="384" y="672"/>
            <a:chExt cx="5136" cy="3496"/>
          </a:xfrm>
        </p:grpSpPr>
        <p:graphicFrame>
          <p:nvGraphicFramePr>
            <p:cNvPr id="367616" name="Object 0"/>
            <p:cNvGraphicFramePr>
              <a:graphicFrameLocks noChangeAspect="1"/>
            </p:cNvGraphicFramePr>
            <p:nvPr/>
          </p:nvGraphicFramePr>
          <p:xfrm>
            <a:off x="384" y="672"/>
            <a:ext cx="5136" cy="15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Imagen de mapa de bits" r:id="rId3" imgW="3780952" imgH="2324424" progId="PBrush">
                    <p:embed/>
                  </p:oleObj>
                </mc:Choice>
                <mc:Fallback>
                  <p:oleObj name="Imagen de mapa de bits" r:id="rId3" imgW="3780952" imgH="2324424" progId="PBrush">
                    <p:embed/>
                    <p:pic>
                      <p:nvPicPr>
                        <p:cNvPr id="0" name="Picture 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672"/>
                          <a:ext cx="5136" cy="15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12326" name="Picture 6" descr="sdh-jerarquia-sonet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4" y="2256"/>
              <a:ext cx="5136" cy="1912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79BDC4-0010-432C-9D23-4963D1408B0E}" type="slidenum">
              <a:rPr lang="en-US"/>
              <a:pPr/>
              <a:t>36</a:t>
            </a:fld>
            <a:endParaRPr lang="en-US"/>
          </a:p>
        </p:txBody>
      </p:sp>
      <p:sp>
        <p:nvSpPr>
          <p:cNvPr id="31027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04213" cy="5013325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El modelo de referencia de las redes SDH/ Arquitectura SDH se separa en cuatro capas: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Física: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Características físicas de la red: señales eléctricas de entrada, tipo de fibra, ventana de trabajo del Láser, etc.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Sección: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dos regeneradores de señal ópticos o eléctricos.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Línea: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dos equipos 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multiplexores. </a:t>
            </a:r>
          </a:p>
          <a:p>
            <a:pPr lvl="1" algn="just">
              <a:lnSpc>
                <a:spcPct val="80000"/>
              </a:lnSpc>
              <a:buFontTx/>
              <a:buChar char="•"/>
            </a:pPr>
            <a:r>
              <a:rPr lang="es-ES_tradnl" b="1" i="1" u="sng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Trayecto:</a:t>
            </a:r>
            <a:r>
              <a:rPr lang="es-ES_tradnl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 Parte de red comprendida entre los dos extremos de la transmisión</a:t>
            </a:r>
            <a:r>
              <a:rPr lang="es-ES_tradnl" i="1" dirty="0">
                <a:solidFill>
                  <a:schemeClr val="tx2"/>
                </a:solidFill>
                <a:latin typeface="Arial" charset="0"/>
              </a:rPr>
              <a:t>.</a:t>
            </a:r>
            <a:endParaRPr lang="es-ES_tradnl" sz="2400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027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0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027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10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10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10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310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8" dur="500"/>
                                        <p:tgtEl>
                                          <p:spTgt spid="310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274" grpId="0" animBg="1"/>
      <p:bldP spid="310275" grpId="0" uiExpand="1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66C22-AA1E-4384-BBBC-BEDFF847FD0C}" type="slidenum">
              <a:rPr lang="en-US"/>
              <a:pPr/>
              <a:t>37</a:t>
            </a:fld>
            <a:endParaRPr lang="en-US"/>
          </a:p>
        </p:txBody>
      </p:sp>
      <p:sp>
        <p:nvSpPr>
          <p:cNvPr id="31129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SYNCHRONOUS DIGITAL HIERARCHY</a:t>
            </a:r>
            <a:b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SYNCHRONOUS  OPTICAL NETWORK</a:t>
            </a:r>
          </a:p>
        </p:txBody>
      </p:sp>
      <p:graphicFrame>
        <p:nvGraphicFramePr>
          <p:cNvPr id="31129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7644690"/>
              </p:ext>
            </p:extLst>
          </p:nvPr>
        </p:nvGraphicFramePr>
        <p:xfrm>
          <a:off x="250825" y="1412875"/>
          <a:ext cx="8610600" cy="480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800000" imgH="2647619" progId="Paint.Picture">
                  <p:embed/>
                </p:oleObj>
              </mc:Choice>
              <mc:Fallback>
                <p:oleObj name="Imagen de mapa de bits" r:id="rId3" imgW="4800000" imgH="2647619" progId="Paint.Picture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1412875"/>
                        <a:ext cx="8610600" cy="48006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129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129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1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29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008E1-8264-4D46-A038-FABF6601B65B}" type="slidenum">
              <a:rPr lang="en-US"/>
              <a:pPr/>
              <a:t>38</a:t>
            </a:fld>
            <a:endParaRPr lang="en-US"/>
          </a:p>
        </p:txBody>
      </p:sp>
      <p:sp>
        <p:nvSpPr>
          <p:cNvPr id="3133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8200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Punto a Punto - Estrella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68640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2063191"/>
              </p:ext>
            </p:extLst>
          </p:nvPr>
        </p:nvGraphicFramePr>
        <p:xfrm>
          <a:off x="755650" y="1341438"/>
          <a:ext cx="7931150" cy="4906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4982270" imgH="2629267" progId="Paint.Picture">
                  <p:embed/>
                </p:oleObj>
              </mc:Choice>
              <mc:Fallback>
                <p:oleObj name="Imagen de mapa de bits" r:id="rId3" imgW="4982270" imgH="2629267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0000" contrast="4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1341438"/>
                        <a:ext cx="7931150" cy="4906962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33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3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5" dur="2000"/>
                                        <p:tgtEl>
                                          <p:spTgt spid="368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34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15CDC-815E-4B51-9454-8DBD27FAE286}" type="slidenum">
              <a:rPr lang="en-US"/>
              <a:pPr/>
              <a:t>39</a:t>
            </a:fld>
            <a:endParaRPr lang="en-US"/>
          </a:p>
        </p:txBody>
      </p:sp>
      <p:sp>
        <p:nvSpPr>
          <p:cNvPr id="31437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4213" y="0"/>
            <a:ext cx="7772400" cy="1143000"/>
          </a:xfrm>
          <a:blipFill dpi="0" rotWithShape="0">
            <a:blip r:embed="rId2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SDH-SONET 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Multiplexores - Conexiones Multipunto Anillo</a:t>
            </a:r>
            <a:b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2400" b="1" i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ADM ( Add &amp; Drop Multiplexer)</a:t>
            </a:r>
          </a:p>
        </p:txBody>
      </p:sp>
      <p:sp>
        <p:nvSpPr>
          <p:cNvPr id="314371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14372" name="Object 1028" descr="Papel bouquet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6065035"/>
              </p:ext>
            </p:extLst>
          </p:nvPr>
        </p:nvGraphicFramePr>
        <p:xfrm>
          <a:off x="381000" y="1484313"/>
          <a:ext cx="8305800" cy="4968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5590476" imgH="2905531" progId="Paint.Picture">
                  <p:embed/>
                </p:oleObj>
              </mc:Choice>
              <mc:Fallback>
                <p:oleObj name="Imagen de mapa de bits" r:id="rId3" imgW="5590476" imgH="2905531" progId="Paint.Picture">
                  <p:embed/>
                  <p:pic>
                    <p:nvPicPr>
                      <p:cNvPr id="0" name="Picture 1028" descr="Papel bouquet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484313"/>
                        <a:ext cx="8305800" cy="4968875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80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14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14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EDEC2-B505-4E1D-9F7B-FEC2A59BCEC3}" type="slidenum">
              <a:rPr lang="en-US"/>
              <a:pPr/>
              <a:t>4</a:t>
            </a:fld>
            <a:endParaRPr lang="en-US"/>
          </a:p>
        </p:txBody>
      </p:sp>
      <p:sp>
        <p:nvSpPr>
          <p:cNvPr id="23654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33375"/>
            <a:ext cx="7772400" cy="141922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81200"/>
            <a:ext cx="9144000" cy="4876800"/>
          </a:xfrm>
          <a:solidFill>
            <a:schemeClr val="accent2">
              <a:lumMod val="20000"/>
              <a:lumOff val="80000"/>
            </a:schemeClr>
          </a:solidFill>
          <a:ln w="57150">
            <a:solidFill>
              <a:srgbClr val="000080"/>
            </a:solidFill>
          </a:ln>
        </p:spPr>
        <p:txBody>
          <a:bodyPr/>
          <a:lstStyle/>
          <a:p>
            <a:r>
              <a:rPr lang="es-ES_tradnl" sz="44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Acceso Básico 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Canales 2B+D:  </a:t>
            </a:r>
          </a:p>
          <a:p>
            <a:pPr lvl="2"/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Canal D  full </a:t>
            </a:r>
            <a:r>
              <a:rPr lang="es-ES_tradnl" sz="2000" b="1" i="1" dirty="0" err="1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Establecer conexiones – 16 Kbps</a:t>
            </a:r>
          </a:p>
          <a:p>
            <a:pPr lvl="2"/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Canales B full </a:t>
            </a:r>
            <a:r>
              <a:rPr lang="es-ES_tradnl" sz="2000" b="1" i="1" dirty="0" err="1">
                <a:solidFill>
                  <a:schemeClr val="tx2"/>
                </a:solidFill>
                <a:latin typeface="Arial" charset="0"/>
              </a:rPr>
              <a:t>duplex</a:t>
            </a:r>
            <a:r>
              <a:rPr lang="es-ES_tradnl" sz="2000" b="1" i="1" dirty="0">
                <a:solidFill>
                  <a:schemeClr val="tx2"/>
                </a:solidFill>
                <a:latin typeface="Arial" charset="0"/>
              </a:rPr>
              <a:t>  - </a:t>
            </a:r>
            <a:r>
              <a:rPr lang="es-ES_tradnl" sz="2000" b="1" i="1" dirty="0">
                <a:solidFill>
                  <a:schemeClr val="accent2"/>
                </a:solidFill>
                <a:latin typeface="Arial" charset="0"/>
              </a:rPr>
              <a:t>Datos - 64 </a:t>
            </a:r>
            <a:r>
              <a:rPr lang="es-ES_tradnl" sz="2000" b="1" i="1" dirty="0" err="1">
                <a:solidFill>
                  <a:schemeClr val="accent2"/>
                </a:solidFill>
                <a:latin typeface="Arial" charset="0"/>
              </a:rPr>
              <a:t>kbps</a:t>
            </a:r>
            <a:endParaRPr lang="es-ES_tradnl" sz="2000" b="1" i="1" dirty="0">
              <a:solidFill>
                <a:schemeClr val="accent2"/>
              </a:solidFill>
              <a:latin typeface="Arial" charset="0"/>
            </a:endParaRPr>
          </a:p>
          <a:p>
            <a:pPr lvl="2"/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Señalización y Delimitación de Tramas. </a:t>
            </a:r>
          </a:p>
          <a:p>
            <a:pPr lvl="8"/>
            <a:r>
              <a:rPr lang="es-AR" sz="3200" b="1" i="1" dirty="0">
                <a:solidFill>
                  <a:schemeClr val="tx2"/>
                </a:solidFill>
                <a:latin typeface="Arial" charset="0"/>
              </a:rPr>
              <a:t>192 Kbps</a:t>
            </a:r>
          </a:p>
          <a:p>
            <a:r>
              <a:rPr lang="es-ES_tradnl" sz="40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Acceso Primario </a:t>
            </a:r>
            <a:r>
              <a:rPr lang="es-ES_tradnl" b="1" i="1" dirty="0">
                <a:solidFill>
                  <a:schemeClr val="tx2"/>
                </a:solidFill>
                <a:latin typeface="Arial" charset="0"/>
              </a:rPr>
              <a:t>Canales H+D:</a:t>
            </a:r>
            <a:r>
              <a:rPr lang="es-ES_tradnl" sz="4000" b="1" i="1" dirty="0">
                <a:solidFill>
                  <a:schemeClr val="tx2"/>
                </a:solidFill>
                <a:latin typeface="Arial" charset="0"/>
              </a:rPr>
              <a:t>  </a:t>
            </a:r>
          </a:p>
          <a:p>
            <a:pPr marL="0" indent="0">
              <a:buNone/>
            </a:pP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30B(64)+D(64)+</a:t>
            </a:r>
            <a:r>
              <a:rPr lang="es-ES" sz="2000" b="1" i="1" dirty="0" err="1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(64) – Europa - </a:t>
            </a:r>
            <a:r>
              <a:rPr lang="es-ES" sz="2400" b="1" i="1" dirty="0">
                <a:solidFill>
                  <a:schemeClr val="tx2"/>
                </a:solidFill>
                <a:latin typeface="Arial" charset="0"/>
              </a:rPr>
              <a:t>2 048 </a:t>
            </a:r>
            <a:r>
              <a:rPr lang="es-ES" sz="2400" b="1" i="1" dirty="0" err="1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400" b="1" i="1" dirty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pPr marL="0" indent="0">
              <a:buNone/>
            </a:pP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23B(64)+D(64)+</a:t>
            </a:r>
            <a:r>
              <a:rPr lang="es-ES" sz="2000" b="1" i="1" dirty="0" err="1">
                <a:solidFill>
                  <a:schemeClr val="tx2"/>
                </a:solidFill>
                <a:latin typeface="Arial" charset="0"/>
              </a:rPr>
              <a:t>señalización+framing</a:t>
            </a:r>
            <a:r>
              <a:rPr lang="es-ES" sz="2000" b="1" i="1" dirty="0">
                <a:solidFill>
                  <a:schemeClr val="tx2"/>
                </a:solidFill>
                <a:latin typeface="Arial" charset="0"/>
              </a:rPr>
              <a:t>(8) - EEUU, Japón y Canadá - 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1 544 </a:t>
            </a:r>
            <a:r>
              <a:rPr lang="es-ES" sz="2800" b="1" i="1" dirty="0" err="1">
                <a:solidFill>
                  <a:schemeClr val="tx2"/>
                </a:solidFill>
                <a:latin typeface="Arial" charset="0"/>
              </a:rPr>
              <a:t>kbps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. </a:t>
            </a:r>
          </a:p>
          <a:p>
            <a:pPr marL="0" indent="0">
              <a:buNone/>
            </a:pPr>
            <a:endParaRPr lang="es-ES_tradnl" sz="4000" b="1" i="1" dirty="0">
              <a:solidFill>
                <a:schemeClr val="tx2"/>
              </a:solidFill>
              <a:latin typeface="Arial" charset="0"/>
              <a:ea typeface="+mn-ea"/>
              <a:cs typeface="+mn-cs"/>
            </a:endParaRPr>
          </a:p>
          <a:p>
            <a:pPr lvl="4"/>
            <a:endParaRPr lang="es-ES_tradnl" sz="1800" b="1" i="1" dirty="0">
              <a:solidFill>
                <a:schemeClr val="tx2"/>
              </a:solidFill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654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6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654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236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65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2365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365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365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365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365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365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46" grpId="0" animBg="1"/>
      <p:bldP spid="236547" grpId="0" uiExpand="1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6DD9C2-1180-4DDC-9181-94F0199225EA}" type="slidenum">
              <a:rPr lang="en-US"/>
              <a:pPr/>
              <a:t>40</a:t>
            </a:fld>
            <a:endParaRPr lang="en-US"/>
          </a:p>
        </p:txBody>
      </p:sp>
      <p:sp>
        <p:nvSpPr>
          <p:cNvPr id="35635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8353425" cy="1196975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56355" name="Rectangle 3" descr="Papel bouquet"/>
          <p:cNvSpPr>
            <a:spLocks noGrp="1" noChangeArrowheads="1"/>
          </p:cNvSpPr>
          <p:nvPr>
            <p:ph type="body" idx="1"/>
          </p:nvPr>
        </p:nvSpPr>
        <p:spPr>
          <a:xfrm>
            <a:off x="0" y="1412776"/>
            <a:ext cx="8893175" cy="5184874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80"/>
            </a:solidFill>
          </a:ln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Extensión aplicada de las redes Ethernet sobre un par de cable trenzado a distancias de más de 1,800 metros (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LANs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 / 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MANs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).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Encapsula los paquetes Ethernet para una transmisión robusta y de alta frecuencia a través de líneas telefónicas.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Alta velocidad : Es muy flexible y sus variables incluyen velocidades de 5 Mbps, 10 Mbps y 15 Mbps (dependiendo de la distancia de acceso). </a:t>
            </a:r>
          </a:p>
          <a:p>
            <a:pPr algn="just">
              <a:lnSpc>
                <a:spcPct val="90000"/>
              </a:lnSpc>
            </a:pP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Transmisión simultánea en tiempo real de datos, voz y video para aplicaciones integradas como </a:t>
            </a:r>
            <a:r>
              <a:rPr lang="es-AR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voz, datos,  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video y </a:t>
            </a:r>
            <a:r>
              <a:rPr lang="es-ES" altLang="ja-JP" sz="2800" i="1" dirty="0" err="1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multicasting</a:t>
            </a:r>
            <a:r>
              <a:rPr lang="es-ES" altLang="ja-JP" sz="2800" i="1" dirty="0">
                <a:solidFill>
                  <a:srgbClr val="00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ＭＳ Ｐゴシック" pitchFamily="34" charset="-128"/>
              </a:rPr>
              <a:t>.</a:t>
            </a:r>
            <a:r>
              <a:rPr lang="es-ES" altLang="ja-JP" sz="2800" b="1" i="1" dirty="0">
                <a:latin typeface="Arial" charset="0"/>
                <a:ea typeface="ＭＳ Ｐゴシック" pitchFamily="34" charset="-128"/>
              </a:rPr>
              <a:t> </a:t>
            </a:r>
            <a:endParaRPr lang="es-ES" sz="2800" i="1" dirty="0">
              <a:solidFill>
                <a:srgbClr val="00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5635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56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563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56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56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56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6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6354" grpId="0" animBg="1"/>
      <p:bldP spid="356355" grpId="0" build="p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A1362-8DE8-4F77-86DF-A97AA08B57DC}" type="slidenum">
              <a:rPr lang="en-US"/>
              <a:pPr/>
              <a:t>41</a:t>
            </a:fld>
            <a:endParaRPr lang="en-US"/>
          </a:p>
        </p:txBody>
      </p:sp>
      <p:sp>
        <p:nvSpPr>
          <p:cNvPr id="36045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31850" y="332656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n-US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LRE – Long Reach Ethernet</a:t>
            </a:r>
            <a:endParaRPr lang="es-ES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pic>
        <p:nvPicPr>
          <p:cNvPr id="360453" name="Picture 5" descr="Papel seda azul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lum contrast="20000"/>
          </a:blip>
          <a:srcRect/>
          <a:stretch>
            <a:fillRect/>
          </a:stretch>
        </p:blipFill>
        <p:spPr>
          <a:xfrm>
            <a:off x="395288" y="1700808"/>
            <a:ext cx="8425184" cy="4823817"/>
          </a:xfrm>
          <a:blipFill dpi="0" rotWithShape="0">
            <a:blip r:embed="rId3" cstate="print">
              <a:lum contrast="20000"/>
            </a:blip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60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604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60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045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A960D2-674E-4399-881D-922DB54E231D}" type="slidenum">
              <a:rPr lang="en-US"/>
              <a:pPr/>
              <a:t>42</a:t>
            </a:fld>
            <a:endParaRPr lang="en-US"/>
          </a:p>
        </p:txBody>
      </p:sp>
      <p:sp>
        <p:nvSpPr>
          <p:cNvPr id="319490" name="Rectangle 1026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18487" cy="91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19491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250825" y="1341438"/>
            <a:ext cx="8534400" cy="52578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 dirty="0">
                <a:latin typeface="Arial" charset="0"/>
              </a:rPr>
              <a:t>HFC </a:t>
            </a:r>
            <a:r>
              <a:rPr lang="es-ES_tradnl" sz="2600" b="1" i="1" dirty="0">
                <a:latin typeface="Arial" charset="0"/>
                <a:sym typeface="Wingdings 3" pitchFamily="18" charset="2"/>
              </a:rPr>
              <a:t></a:t>
            </a:r>
            <a:r>
              <a:rPr lang="es-ES_tradnl" sz="2200" b="1" i="1" dirty="0">
                <a:latin typeface="Arial" charset="0"/>
                <a:sym typeface="Wingdings 3" pitchFamily="18" charset="2"/>
              </a:rPr>
              <a:t> </a:t>
            </a:r>
            <a:r>
              <a:rPr lang="es-ES_tradnl" sz="2200" b="1" i="1" dirty="0">
                <a:latin typeface="Arial" charset="0"/>
              </a:rPr>
              <a:t>Red de Telecomunicaciones por Cable de Banda Ancha (Video, Audio y Datos).</a:t>
            </a:r>
          </a:p>
          <a:p>
            <a:r>
              <a:rPr lang="es-ES_tradnl" sz="26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Topología Híbrida</a:t>
            </a:r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.</a:t>
            </a:r>
          </a:p>
          <a:p>
            <a:r>
              <a:rPr lang="es-ES_tradnl" sz="2200" b="1" i="1" dirty="0">
                <a:latin typeface="Arial" charset="0"/>
              </a:rPr>
              <a:t>Soporte de Transmisión de Señales </a:t>
            </a:r>
          </a:p>
          <a:p>
            <a:pPr lvl="1"/>
            <a:r>
              <a:rPr lang="es-ES_tradnl" sz="2000" b="1" i="1" dirty="0">
                <a:latin typeface="Arial" charset="0"/>
              </a:rPr>
              <a:t>Fibra Óptica</a:t>
            </a:r>
          </a:p>
          <a:p>
            <a:pPr lvl="1"/>
            <a:r>
              <a:rPr lang="es-ES_tradnl" sz="2000" b="1" i="1" dirty="0">
                <a:latin typeface="Arial" charset="0"/>
              </a:rPr>
              <a:t>Cable Coaxial   </a:t>
            </a:r>
          </a:p>
          <a:p>
            <a:r>
              <a:rPr lang="es-ES_tradnl" sz="2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El soporte tiene 4  partes claramente diferenciadas. 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Cabecera 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Troncal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Distribución</a:t>
            </a:r>
          </a:p>
          <a:p>
            <a:pPr lvl="1"/>
            <a:r>
              <a:rPr lang="es-ES_tradnl" sz="2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Abonado</a:t>
            </a:r>
          </a:p>
          <a:p>
            <a:r>
              <a:rPr lang="es-ES_tradnl" sz="2400" b="1" i="1" dirty="0">
                <a:latin typeface="Arial" charset="0"/>
              </a:rPr>
              <a:t>Plataforma Digital </a:t>
            </a:r>
            <a:r>
              <a:rPr lang="es-ES_tradnl" sz="2400" b="1" i="1" dirty="0">
                <a:latin typeface="Arial" charset="0"/>
                <a:sym typeface="Wingdings 3" pitchFamily="18" charset="2"/>
              </a:rPr>
              <a:t> Modulación 64-QAM</a:t>
            </a:r>
          </a:p>
          <a:p>
            <a:pPr lvl="1">
              <a:buFontTx/>
              <a:buNone/>
            </a:pPr>
            <a:r>
              <a:rPr lang="es-ES_tradnl" sz="2000" b="1" i="1" dirty="0">
                <a:latin typeface="Arial" charset="0"/>
              </a:rPr>
              <a:t>(Modulación de Amplitud en Cuadratura).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949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19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1949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19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19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19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19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19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19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9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19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19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319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319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0" dur="1000"/>
                                        <p:tgtEl>
                                          <p:spTgt spid="319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9490" grpId="0" animBg="1"/>
      <p:bldP spid="319491" grpId="0" build="p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7FD48-C8FE-411C-B5D6-3EE6DE7F695B}" type="slidenum">
              <a:rPr lang="en-US"/>
              <a:pPr/>
              <a:t>43</a:t>
            </a:fld>
            <a:endParaRPr lang="en-US"/>
          </a:p>
        </p:txBody>
      </p:sp>
      <p:sp>
        <p:nvSpPr>
          <p:cNvPr id="32051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111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2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  Cablemodem - Topología Híbrida</a:t>
            </a:r>
          </a:p>
        </p:txBody>
      </p:sp>
      <p:graphicFrame>
        <p:nvGraphicFramePr>
          <p:cNvPr id="36966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1610723"/>
              </p:ext>
            </p:extLst>
          </p:nvPr>
        </p:nvGraphicFramePr>
        <p:xfrm>
          <a:off x="395288" y="1341438"/>
          <a:ext cx="8305800" cy="5286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7344192" imgH="3562146" progId="Paint.Picture">
                  <p:embed/>
                </p:oleObj>
              </mc:Choice>
              <mc:Fallback>
                <p:oleObj name="Imagen de mapa de bits" r:id="rId2" imgW="7344192" imgH="3562146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341438"/>
                        <a:ext cx="8305800" cy="5286375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6">
                            <a:lumMod val="75000"/>
                          </a:schemeClr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05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0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696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6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05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DA0635-24B7-4EC8-AD8C-F22FDFB33635}" type="slidenum">
              <a:rPr lang="en-US"/>
              <a:pPr/>
              <a:t>44</a:t>
            </a:fld>
            <a:endParaRPr lang="en-US"/>
          </a:p>
        </p:txBody>
      </p:sp>
      <p:sp>
        <p:nvSpPr>
          <p:cNvPr id="32153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1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84313"/>
            <a:ext cx="8534400" cy="48990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26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Cabecera : 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Centro de Control del Sistema 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Monitoriza la Red y supervisa su funcionamiento.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Dispone de equipos de recepción de televisión terrenal, satelital y microondas.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Posee enlaces con otras cabeceras y estudios.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Su complejidad depende de los servicios que presta. </a:t>
            </a:r>
          </a:p>
          <a:p>
            <a:pPr lvl="1"/>
            <a:r>
              <a:rPr lang="es-ES_tradnl" sz="2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Las señales de video,  audio y datos que forman los canales de televisión digital se multiplexan para formar el flujo de transporte.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153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1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153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1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1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1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1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1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1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1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1538" grpId="0" animBg="1"/>
      <p:bldP spid="321539" grpId="0" build="p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BDF437-E5D9-44DE-9995-35ED0E03780F}" type="slidenum">
              <a:rPr lang="en-US"/>
              <a:pPr/>
              <a:t>45</a:t>
            </a:fld>
            <a:endParaRPr lang="en-US"/>
          </a:p>
        </p:txBody>
      </p:sp>
      <p:sp>
        <p:nvSpPr>
          <p:cNvPr id="322562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44550" y="211871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Topología Híbrida</a:t>
            </a:r>
            <a:br>
              <a:rPr lang="es-ES_tradnl" sz="3600" b="1" i="1" dirty="0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endParaRPr lang="es-ES_tradnl" sz="3600" b="1" i="1" dirty="0">
              <a:solidFill>
                <a:schemeClr val="accent6">
                  <a:lumMod val="50000"/>
                </a:schemeClr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322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370688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07794209"/>
              </p:ext>
            </p:extLst>
          </p:nvPr>
        </p:nvGraphicFramePr>
        <p:xfrm>
          <a:off x="539750" y="1557338"/>
          <a:ext cx="8077200" cy="487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6162075" imgH="3133820" progId="Paint.Picture">
                  <p:embed/>
                </p:oleObj>
              </mc:Choice>
              <mc:Fallback>
                <p:oleObj name="Imagen de mapa de bits" r:id="rId2" imgW="6162075" imgH="3133820" progId="Paint.Picture">
                  <p:embed/>
                  <p:pic>
                    <p:nvPicPr>
                      <p:cNvPr id="0" name="Picture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lum bright="-20000" contrast="2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1557338"/>
                        <a:ext cx="8077200" cy="4876800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256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2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7068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70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B5619-54DA-496B-AC40-A8628189B792}" type="slidenum">
              <a:rPr lang="en-US"/>
              <a:pPr/>
              <a:t>46</a:t>
            </a:fld>
            <a:endParaRPr lang="en-US"/>
          </a:p>
        </p:txBody>
      </p:sp>
      <p:sp>
        <p:nvSpPr>
          <p:cNvPr id="32358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827088" y="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68413"/>
            <a:ext cx="8964488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algn="just"/>
            <a:r>
              <a:rPr lang="es-ES_tradnl" sz="34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Troncal :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Estructura de anillos de Fibra Óptica redundantes.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Une un conjunto de Nodos Primarios.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Emplea tecnología SDH y PDH que permite constituir redes alta velocidad. </a:t>
            </a:r>
          </a:p>
          <a:p>
            <a:pPr lvl="1" algn="just"/>
            <a:r>
              <a:rPr lang="es-ES_tradnl" sz="32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nodos primarios alimentan a los nodos secundarios con otros  anillos o enlaces punto a punto.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358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3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2358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3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23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23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23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23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3586" grpId="0" animBg="1"/>
      <p:bldP spid="323587" grpId="0" uiExpand="1" build="p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CC4-B861-4CB4-8A2B-0AE9757ACD64}" type="slidenum">
              <a:rPr lang="en-US"/>
              <a:pPr/>
              <a:t>47</a:t>
            </a:fld>
            <a:endParaRPr lang="en-US"/>
          </a:p>
        </p:txBody>
      </p:sp>
      <p:sp>
        <p:nvSpPr>
          <p:cNvPr id="3246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3568" y="0"/>
            <a:ext cx="8460432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524000"/>
            <a:ext cx="8534400" cy="5000625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r>
              <a:rPr lang="es-ES_tradnl" sz="3000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Red de Distribución : 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Los Nodos Secundarios convierten las señales ópticas en eléctricas.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Distribuyen la señal a través de una estructura bus coaxial que constituyen las distribución. </a:t>
            </a:r>
            <a:endParaRPr lang="es-ES_tradnl" b="1" i="1" dirty="0">
              <a:solidFill>
                <a:schemeClr val="accent6">
                  <a:lumMod val="75000"/>
                </a:schemeClr>
              </a:solidFill>
              <a:latin typeface="Arial" charset="0"/>
            </a:endParaRPr>
          </a:p>
          <a:p>
            <a:pPr lvl="1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latin typeface="Arial" charset="0"/>
              </a:rPr>
              <a:t>Cada nodo da servicios a 500 hogares.</a:t>
            </a:r>
          </a:p>
          <a:p>
            <a:pPr lvl="1" algn="just"/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Permite distribuir señal a 2 o 3 amplificadores en cascada para controlar el ruido y la distorsión del canal descendente.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4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4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4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4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nimBg="1"/>
      <p:bldP spid="324611" grpId="0" build="p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DCC4-B861-4CB4-8A2B-0AE9757ACD64}" type="slidenum">
              <a:rPr lang="en-US"/>
              <a:pPr/>
              <a:t>48</a:t>
            </a:fld>
            <a:endParaRPr lang="en-US"/>
          </a:p>
        </p:txBody>
      </p:sp>
      <p:sp>
        <p:nvSpPr>
          <p:cNvPr id="32461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192250" y="129685"/>
            <a:ext cx="8812633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1366" y="1524174"/>
            <a:ext cx="8534400" cy="680864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s-ES_tradnl" b="1" i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Amplificadores HFC.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17" y="2552700"/>
            <a:ext cx="4362450" cy="3924300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6650" y="2552700"/>
            <a:ext cx="3838575" cy="3805238"/>
          </a:xfrm>
          <a:prstGeom prst="rect">
            <a:avLst/>
          </a:prstGeom>
          <a:solidFill>
            <a:schemeClr val="hlink"/>
          </a:solidFill>
          <a:ln w="76200" cap="flat" algn="ctr">
            <a:solidFill>
              <a:schemeClr val="accent2"/>
            </a:solidFill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06088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46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4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46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4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10" grpId="0" animBg="1"/>
      <p:bldP spid="324611" grpId="0" uiExpand="1" build="p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35B56-11F6-48F0-9E9D-16E81BCE6A3B}" type="slidenum">
              <a:rPr lang="en-US"/>
              <a:pPr/>
              <a:t>49</a:t>
            </a:fld>
            <a:endParaRPr lang="en-US"/>
          </a:p>
        </p:txBody>
      </p:sp>
      <p:sp>
        <p:nvSpPr>
          <p:cNvPr id="32563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914400" y="0"/>
            <a:ext cx="7772400" cy="9144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r>
              <a:rPr lang="es-ES_tradnl" sz="3600" b="1" i="1">
                <a:solidFill>
                  <a:schemeClr val="accent6">
                    <a:lumMod val="50000"/>
                  </a:schemeClr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Cablemodem - HFC</a:t>
            </a:r>
          </a:p>
        </p:txBody>
      </p:sp>
      <p:sp>
        <p:nvSpPr>
          <p:cNvPr id="3256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96975"/>
            <a:ext cx="8915400" cy="5334000"/>
          </a:xfrm>
          <a:solidFill>
            <a:schemeClr val="hlink"/>
          </a:solidFill>
          <a:ln w="76200" cap="flat" algn="ctr">
            <a:solidFill>
              <a:schemeClr val="accent2"/>
            </a:solidFill>
          </a:ln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s-ES_tradnl" sz="2600" b="1" i="1" dirty="0">
                <a:latin typeface="Arial" charset="0"/>
              </a:rPr>
              <a:t>Red de Abonado :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Ultima derivación de cable coaxial hasta la base de conexión de abonado.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Cada derivación conecta la señal a la computadora a través de una DTU 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La distribución es asimétrica tanto del canal descendente como el ascendente.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El DTU de cable demodula la señal recibida y  encapsula el flujo de bits en paquetes Ethernet. El PC del abonado ve la red HFC como una enorme red local Ethernet. 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LA DTU se conecta a la PC a través de una interfaz de RED.</a:t>
            </a:r>
          </a:p>
          <a:p>
            <a:pPr lvl="1" algn="just">
              <a:lnSpc>
                <a:spcPct val="80000"/>
              </a:lnSpc>
            </a:pPr>
            <a:r>
              <a:rPr lang="es-ES_tradnl" sz="2400" b="1" i="1" dirty="0">
                <a:latin typeface="Arial" charset="0"/>
              </a:rPr>
              <a:t>El Canal Descendente puede entregar mas de 512  Kbps de señal de banda ancha.     </a:t>
            </a:r>
          </a:p>
          <a:p>
            <a:pPr lvl="1" algn="just">
              <a:lnSpc>
                <a:spcPct val="80000"/>
              </a:lnSpc>
            </a:pPr>
            <a:endParaRPr lang="es-ES_tradnl" sz="2400" b="1" i="1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56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25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2563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256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256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256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256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256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256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3256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5634" grpId="0" animBg="1"/>
      <p:bldP spid="325635" grpId="0" uiExpand="1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196778-932C-43BE-971D-37680231987C}" type="slidenum">
              <a:rPr lang="en-US"/>
              <a:pPr/>
              <a:t>5</a:t>
            </a:fld>
            <a:endParaRPr lang="en-US"/>
          </a:p>
        </p:txBody>
      </p:sp>
      <p:sp>
        <p:nvSpPr>
          <p:cNvPr id="237570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73238"/>
            <a:ext cx="8001000" cy="4322762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rgbClr val="000080"/>
            </a:solidFill>
          </a:ln>
        </p:spPr>
        <p:txBody>
          <a:bodyPr/>
          <a:lstStyle/>
          <a:p>
            <a:pPr algn="just"/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Uso de Hardware o módulos especiales/</a:t>
            </a:r>
            <a:r>
              <a:rPr lang="es-ES_tradnl" sz="2800" b="1" i="1" dirty="0" err="1">
                <a:solidFill>
                  <a:schemeClr val="tx2"/>
                </a:solidFill>
                <a:latin typeface="Arial" charset="0"/>
              </a:rPr>
              <a:t>conversores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 que responden a la a dos normas – EEUU Y EUROPEA.</a:t>
            </a:r>
          </a:p>
          <a:p>
            <a:pPr algn="just"/>
            <a:r>
              <a:rPr lang="es-ES_tradnl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Los módulos van conectados a los conmutadores de la señal en ambos extremos del Canal Establecido para las transmisión de paquetes.</a:t>
            </a:r>
          </a:p>
          <a:p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Trabaja en las Capas </a:t>
            </a:r>
            <a:r>
              <a:rPr lang="es-ES" sz="2800" b="1" i="1" dirty="0">
                <a:solidFill>
                  <a:schemeClr val="tx2"/>
                </a:solidFill>
                <a:latin typeface="Arial" charset="0"/>
              </a:rPr>
              <a:t>física,  Enlace y </a:t>
            </a:r>
            <a:r>
              <a:rPr lang="es-ES_tradnl" sz="2800" b="1" i="1" dirty="0">
                <a:solidFill>
                  <a:schemeClr val="tx2"/>
                </a:solidFill>
                <a:latin typeface="Arial" charset="0"/>
              </a:rPr>
              <a:t>Red del Modelo OSI.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7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757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7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7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7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nimBg="1"/>
      <p:bldP spid="237571" grpId="0" uiExpand="1" build="p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Gracias</a:t>
            </a:r>
            <a:endParaRPr lang="es-AR"/>
          </a:p>
        </p:txBody>
      </p:sp>
      <p:graphicFrame>
        <p:nvGraphicFramePr>
          <p:cNvPr id="53251" name="Object 3"/>
          <p:cNvGraphicFramePr>
            <a:graphicFrameLocks noChangeAspect="1"/>
          </p:cNvGraphicFramePr>
          <p:nvPr/>
        </p:nvGraphicFramePr>
        <p:xfrm>
          <a:off x="0" y="0"/>
          <a:ext cx="9144000" cy="685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iapositiva" r:id="rId2" imgW="4572000" imgH="3429000" progId="PowerPoint.Slide.8">
                  <p:embed/>
                </p:oleObj>
              </mc:Choice>
              <mc:Fallback>
                <p:oleObj name="Diapositiva" r:id="rId2" imgW="4572000" imgH="3429000" progId="PowerPoint.Slide.8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0" cy="685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sq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67544" y="1981200"/>
            <a:ext cx="8352928" cy="3968080"/>
          </a:xfrm>
          <a:solidFill>
            <a:schemeClr val="accent2">
              <a:lumMod val="20000"/>
              <a:lumOff val="80000"/>
            </a:schemeClr>
          </a:solidFill>
          <a:ln w="57150" cap="flat" algn="ctr">
            <a:solidFill>
              <a:schemeClr val="accent6">
                <a:lumMod val="75000"/>
              </a:schemeClr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s-AR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Dentro del transporte </a:t>
            </a:r>
            <a:r>
              <a:rPr lang="es-ES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contiene un valor de CRC para detección de errores en el receptor.</a:t>
            </a:r>
          </a:p>
          <a:p>
            <a:r>
              <a:rPr lang="es-AR" sz="2800" b="1" i="1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Trabaja con </a:t>
            </a:r>
            <a:r>
              <a:rPr lang="es-ES" sz="2800" b="1" i="1" dirty="0">
                <a:solidFill>
                  <a:schemeClr val="accent2">
                    <a:lumMod val="50000"/>
                  </a:schemeClr>
                </a:solidFill>
                <a:latin typeface="Arial" charset="0"/>
              </a:rPr>
              <a:t>TDM (Multiplexión por división de tiempo).</a:t>
            </a:r>
          </a:p>
          <a:p>
            <a:r>
              <a:rPr lang="es-ES" sz="2800" b="1" i="1" dirty="0">
                <a:solidFill>
                  <a:schemeClr val="accent2">
                    <a:lumMod val="75000"/>
                  </a:schemeClr>
                </a:solidFill>
                <a:latin typeface="Arial" charset="0"/>
              </a:rPr>
              <a:t>Muchos fabricantes de hardware para ISDN permiten la agregación de canales utilizando protocolos propios.</a:t>
            </a:r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2A236F-D5E1-42E7-950C-C7CE97DEDE7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Rectangle 2" descr="Papel seda azul"/>
          <p:cNvSpPr>
            <a:spLocks noGrp="1" noChangeArrowheads="1"/>
          </p:cNvSpPr>
          <p:nvPr>
            <p:ph type="title"/>
          </p:nvPr>
        </p:nvSpPr>
        <p:spPr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chemeClr val="accent6">
                <a:lumMod val="75000"/>
              </a:schemeClr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3F7BA3-B701-4742-A66D-2206D284F88D}" type="slidenum">
              <a:rPr lang="en-US"/>
              <a:pPr/>
              <a:t>7</a:t>
            </a:fld>
            <a:endParaRPr lang="en-US"/>
          </a:p>
        </p:txBody>
      </p:sp>
      <p:sp>
        <p:nvSpPr>
          <p:cNvPr id="239618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graphicFrame>
        <p:nvGraphicFramePr>
          <p:cNvPr id="239620" name="Object 4" descr="Papel seda azul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8950560"/>
              </p:ext>
            </p:extLst>
          </p:nvPr>
        </p:nvGraphicFramePr>
        <p:xfrm>
          <a:off x="419100" y="1771650"/>
          <a:ext cx="8305800" cy="447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3" imgW="5543653" imgH="2066703" progId="">
                  <p:embed/>
                </p:oleObj>
              </mc:Choice>
              <mc:Fallback>
                <p:oleObj name="Imagen de mapa de bits" r:id="rId3" imgW="5543653" imgH="2066703" progId="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" y="1771650"/>
                        <a:ext cx="8305800" cy="4476750"/>
                      </a:xfrm>
                      <a:prstGeom prst="rect">
                        <a:avLst/>
                      </a:prstGeom>
                      <a:blipFill dpi="0" rotWithShape="0">
                        <a:blip r:embed="rId5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9621" name="Text Box 5"/>
          <p:cNvSpPr txBox="1">
            <a:spLocks noChangeArrowheads="1"/>
          </p:cNvSpPr>
          <p:nvPr/>
        </p:nvSpPr>
        <p:spPr bwMode="auto">
          <a:xfrm>
            <a:off x="4572000" y="5876925"/>
            <a:ext cx="3937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0"/>
              </a:spcBef>
              <a:buFontTx/>
              <a:buNone/>
            </a:pPr>
            <a:r>
              <a:rPr lang="es-ES_tradnl" sz="1600" i="0" dirty="0">
                <a:solidFill>
                  <a:schemeClr val="tx2"/>
                </a:solidFill>
              </a:rPr>
              <a:t>(Canales H =Agrupación de Canales B)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96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9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396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39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18" grpId="0" animBg="1"/>
      <p:bldP spid="23962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249F67-4CA6-4C12-8C42-80F6208EFE2C}" type="slidenum">
              <a:rPr lang="en-US"/>
              <a:pPr/>
              <a:t>8</a:t>
            </a:fld>
            <a:endParaRPr lang="en-US"/>
          </a:p>
        </p:txBody>
      </p:sp>
      <p:sp>
        <p:nvSpPr>
          <p:cNvPr id="238594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  <a:solidFill>
            <a:schemeClr val="accent2">
              <a:lumMod val="20000"/>
              <a:lumOff val="80000"/>
            </a:schemeClr>
          </a:solid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 err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  <a:endParaRPr lang="es-ES_tradnl" sz="3600" b="1" i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charset="0"/>
            </a:endParaRP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38596" name="Object 4"/>
          <p:cNvGraphicFramePr>
            <a:graphicFrameLocks noChangeAspect="1"/>
          </p:cNvGraphicFramePr>
          <p:nvPr/>
        </p:nvGraphicFramePr>
        <p:xfrm>
          <a:off x="381000" y="1828800"/>
          <a:ext cx="8153400" cy="434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2" imgW="4590604" imgH="2647490" progId="">
                  <p:embed/>
                </p:oleObj>
              </mc:Choice>
              <mc:Fallback>
                <p:oleObj name="Imagen de mapa de bits" r:id="rId2" imgW="4590604" imgH="264749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1828800"/>
                        <a:ext cx="8153400" cy="4343400"/>
                      </a:xfrm>
                      <a:prstGeom prst="rect">
                        <a:avLst/>
                      </a:prstGeom>
                      <a:noFill/>
                      <a:ln w="76200">
                        <a:solidFill>
                          <a:schemeClr val="accent2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859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38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385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8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859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BBB13-25DF-4A83-A9F2-54EB17C3E8BF}" type="slidenum">
              <a:rPr lang="en-US"/>
              <a:pPr/>
              <a:t>9</a:t>
            </a:fld>
            <a:endParaRPr lang="en-US"/>
          </a:p>
        </p:txBody>
      </p:sp>
      <p:sp>
        <p:nvSpPr>
          <p:cNvPr id="241666" name="Rectangle 2" descr="Papel seda azul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7772400" cy="1143000"/>
          </a:xfrm>
          <a:blipFill dpi="0" rotWithShape="0">
            <a:blip r:embed="rId3" cstate="print"/>
            <a:srcRect/>
            <a:tile tx="0" ty="0" sx="100000" sy="100000" flip="none" algn="tl"/>
          </a:blipFill>
          <a:ln w="76200" cap="flat" algn="ctr">
            <a:solidFill>
              <a:srgbClr val="0000FF"/>
            </a:solidFill>
          </a:ln>
        </p:spPr>
        <p:txBody>
          <a:bodyPr/>
          <a:lstStyle/>
          <a:p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WAN Red de Área Amplia</a:t>
            </a:r>
            <a:b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</a:br>
            <a:r>
              <a:rPr lang="es-ES_tradnl" sz="3600" b="1" i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ISDN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  <p:graphicFrame>
        <p:nvGraphicFramePr>
          <p:cNvPr id="241668" name="Object 4" descr="Papel seda azul"/>
          <p:cNvGraphicFramePr>
            <a:graphicFrameLocks noChangeAspect="1"/>
          </p:cNvGraphicFramePr>
          <p:nvPr/>
        </p:nvGraphicFramePr>
        <p:xfrm>
          <a:off x="0" y="1484784"/>
          <a:ext cx="9144000" cy="53732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Imagen de mapa de bits" r:id="rId4" imgW="5171804" imgH="3000000" progId="PBrush">
                  <p:embed/>
                </p:oleObj>
              </mc:Choice>
              <mc:Fallback>
                <p:oleObj name="Imagen de mapa de bits" r:id="rId4" imgW="5171804" imgH="3000000" progId="PBrush">
                  <p:embed/>
                  <p:pic>
                    <p:nvPicPr>
                      <p:cNvPr id="0" name="Picture 4" descr="Papel seda azul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1484784"/>
                        <a:ext cx="9144000" cy="5373216"/>
                      </a:xfrm>
                      <a:prstGeom prst="rect">
                        <a:avLst/>
                      </a:prstGeom>
                      <a:blipFill dpi="0" rotWithShape="0">
                        <a:blip r:embed="rId3"/>
                        <a:srcRect/>
                        <a:tile tx="0" ty="0" sx="100000" sy="100000" flip="none" algn="tl"/>
                      </a:blipFill>
                      <a:ln w="76200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UDIO_IMPORT" val="C:\Documents and Settings\Administrator\Desktop\audio\01.wav"/>
  <p:tag name="AUDIO_ID" val="410"/>
  <p:tag name="ELAPSEDTIME" val="25.862"/>
</p:tagLst>
</file>

<file path=ppt/theme/theme1.xml><?xml version="1.0" encoding="utf-8"?>
<a:theme xmlns:a="http://schemas.openxmlformats.org/drawingml/2006/main" name="Presentación en blanco">
  <a:themeElements>
    <a:clrScheme name="Presentación en blanc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resentación en blanc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76200" cap="flat" cmpd="sng" algn="ctr">
          <a:solidFill>
            <a:schemeClr val="accent2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Char char="•"/>
          <a:tabLst/>
          <a:defRPr kumimoji="0" lang="en-US" sz="44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resentación en blanc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resentación en blanc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ción en blanc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C:\Archivos de programa\Microsoft Office\Plantillas\Presentación en blanco.pot</Template>
  <TotalTime>533093</TotalTime>
  <Words>3111</Words>
  <Application>Microsoft Office PowerPoint</Application>
  <PresentationFormat>Presentación en pantalla (4:3)</PresentationFormat>
  <Paragraphs>321</Paragraphs>
  <Slides>50</Slides>
  <Notes>16</Notes>
  <HiddenSlides>10</HiddenSlides>
  <MMClips>0</MMClips>
  <ScaleCrop>false</ScaleCrop>
  <HeadingPairs>
    <vt:vector size="8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3</vt:i4>
      </vt:variant>
      <vt:variant>
        <vt:lpstr>Títulos de diapositiva</vt:lpstr>
      </vt:variant>
      <vt:variant>
        <vt:i4>50</vt:i4>
      </vt:variant>
    </vt:vector>
  </HeadingPairs>
  <TitlesOfParts>
    <vt:vector size="57" baseType="lpstr">
      <vt:lpstr>Arial</vt:lpstr>
      <vt:lpstr>Times New Roman</vt:lpstr>
      <vt:lpstr>Verdana</vt:lpstr>
      <vt:lpstr>Presentación en blanco</vt:lpstr>
      <vt:lpstr>Imagen de mapa de bits</vt:lpstr>
      <vt:lpstr>Foto de Photo Editor</vt:lpstr>
      <vt:lpstr>Diapositiva</vt:lpstr>
      <vt:lpstr>Presentación de PowerPoint</vt:lpstr>
      <vt:lpstr>Tecnología de Redes 2634 Introducción a las Comunicaciones 3007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Área Amplia ISDN</vt:lpstr>
      <vt:lpstr>WAN Red de Area Amplia  ISDN</vt:lpstr>
      <vt:lpstr>WAN Red de Área Amplia ISDN</vt:lpstr>
      <vt:lpstr>WAN Red de Área Amplia  ISDN</vt:lpstr>
      <vt:lpstr>WAN Red de Área Amplia  ISDN</vt:lpstr>
      <vt:lpstr>WAN Red de Área Amplia  Frame Relay</vt:lpstr>
      <vt:lpstr>WAN Red de Área Amplia  Frame Relay</vt:lpstr>
      <vt:lpstr>WAN Red de Área Amplia  Frame Relay</vt:lpstr>
      <vt:lpstr>WAN Red de Área Amplia  Frame Relay</vt:lpstr>
      <vt:lpstr>WAN Red de Área Amplia xDSL</vt:lpstr>
      <vt:lpstr>WAN Red de Área Amplia Ejemplos :xDSL</vt:lpstr>
      <vt:lpstr>WAN Red de Área Amplia Ejemplos :xDSL</vt:lpstr>
      <vt:lpstr>WAN Red de Área Amplia ADSL - Características</vt:lpstr>
      <vt:lpstr>WAN Red de Área Amplia ADSL - Características</vt:lpstr>
      <vt:lpstr>WAN : xDSL Cuadro Comparativo</vt:lpstr>
      <vt:lpstr>xDSL Modulación 2B1Q</vt:lpstr>
      <vt:lpstr>xDSL Modulación CAP CARRIERLESS AMPLITUDE FHASE</vt:lpstr>
      <vt:lpstr>WAN Red de Área Amplia Ejemplos :xDSL</vt:lpstr>
      <vt:lpstr>WAN Red de Área Amplia Ejemplos :xDSL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 de Datos</vt:lpstr>
      <vt:lpstr>PDH- T-CARRIER  PLESIOCHRONOUS DIGITAL HIERARCHY Modo Plesincrónico de Transmisión</vt:lpstr>
      <vt:lpstr>SDH-SONET  SYNCHRONOUS DIGITAL HIERARCHY  SYNCHRONOUS  OPTICAL NETWORK</vt:lpstr>
      <vt:lpstr>SDH-SONET  SYNCHRONOUS DIGITAL HIERARCHY  SYNCHRONOUS  OPTICAL NETWORK</vt:lpstr>
      <vt:lpstr>SDH-SONET  SYNCHRONOUS DIGITAL HIERARCHY  SYNCHRONOUS  OPTICAL NETWORK</vt:lpstr>
      <vt:lpstr>SDH-SONET  Tramas en Canales Multiplexados</vt:lpstr>
      <vt:lpstr>SDH-SONET  SYNCHRONOUS DIGITAL HIERARCHY  SYNCHRONOUS  OPTICAL NETWORK</vt:lpstr>
      <vt:lpstr>SDH-SONET  SYNCHRONOUS DIGITAL HIERARCHY  SYNCHRONOUS  OPTICAL NETWORK</vt:lpstr>
      <vt:lpstr>SDH-SONET  Multiplexores - Conexiones Punto a Punto - Estrella</vt:lpstr>
      <vt:lpstr>SDH-SONET  Multiplexores - Conexiones Multipunto Anillo ADM ( Add &amp; Drop Multiplexer)</vt:lpstr>
      <vt:lpstr>LRE – Long Reach Ethernet</vt:lpstr>
      <vt:lpstr>LRE – Long Reach Ethernet</vt:lpstr>
      <vt:lpstr>Cablemodem - HFC</vt:lpstr>
      <vt:lpstr>    Cablemodem - Topología Híbrida</vt:lpstr>
      <vt:lpstr>Cablemodem - HFC</vt:lpstr>
      <vt:lpstr>Cablemodem - Topología Híbrida </vt:lpstr>
      <vt:lpstr>Cablemodem - HFC</vt:lpstr>
      <vt:lpstr>Cablemodem - HFC</vt:lpstr>
      <vt:lpstr>Cablemodem - HFC</vt:lpstr>
      <vt:lpstr>Cablemodem - HFC</vt:lpstr>
      <vt:lpstr>Gracias</vt:lpstr>
    </vt:vector>
  </TitlesOfParts>
  <Company>Lic Pablo Alejandro Lena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Comunicaciones de Datos en Internet</dc:title>
  <dc:creator>Lic Pablo Alejandro Lena</dc:creator>
  <dc:description>Actualizada al 07/02/2003_x000d_
Tecnologías de Redes WAN_x000d_
</dc:description>
  <cp:lastModifiedBy>Pablo Alejandro Lena</cp:lastModifiedBy>
  <cp:revision>580</cp:revision>
  <cp:lastPrinted>2000-10-25T17:34:45Z</cp:lastPrinted>
  <dcterms:created xsi:type="dcterms:W3CDTF">2000-04-03T00:38:42Z</dcterms:created>
  <dcterms:modified xsi:type="dcterms:W3CDTF">2021-05-27T14:57:30Z</dcterms:modified>
  <cp:category>Transparencias de Clase</cp:category>
</cp:coreProperties>
</file>