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585" r:id="rId2"/>
    <p:sldId id="586" r:id="rId3"/>
    <p:sldId id="581" r:id="rId4"/>
    <p:sldId id="582" r:id="rId5"/>
    <p:sldId id="583" r:id="rId6"/>
    <p:sldId id="579" r:id="rId7"/>
    <p:sldId id="574" r:id="rId8"/>
    <p:sldId id="561" r:id="rId9"/>
    <p:sldId id="572" r:id="rId10"/>
    <p:sldId id="573" r:id="rId11"/>
    <p:sldId id="575" r:id="rId12"/>
    <p:sldId id="576" r:id="rId13"/>
    <p:sldId id="562" r:id="rId14"/>
    <p:sldId id="563" r:id="rId15"/>
    <p:sldId id="564" r:id="rId16"/>
    <p:sldId id="565" r:id="rId17"/>
    <p:sldId id="566" r:id="rId18"/>
    <p:sldId id="584" r:id="rId19"/>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69349" autoAdjust="0"/>
  </p:normalViewPr>
  <p:slideViewPr>
    <p:cSldViewPr>
      <p:cViewPr varScale="1">
        <p:scale>
          <a:sx n="50" d="100"/>
          <a:sy n="50" d="100"/>
        </p:scale>
        <p:origin x="1128" y="42"/>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78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C48BD24-8734-4EAB-B599-FD7CA9CB1D61}" type="slidenum">
              <a:rPr lang="es-ES_tradnl"/>
              <a:pPr>
                <a:defRPr/>
              </a:pPr>
              <a:t>‹Nº›</a:t>
            </a:fld>
            <a:endParaRPr lang="es-ES_tradnl"/>
          </a:p>
        </p:txBody>
      </p:sp>
    </p:spTree>
    <p:extLst>
      <p:ext uri="{BB962C8B-B14F-4D97-AF65-F5344CB8AC3E}">
        <p14:creationId xmlns:p14="http://schemas.microsoft.com/office/powerpoint/2010/main" val="9078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New Roman" pitchFamily="18" charset="0"/>
              </a:defRPr>
            </a:lvl1pPr>
          </a:lstStyle>
          <a:p>
            <a:pPr>
              <a:defRPr/>
            </a:pPr>
            <a:endParaRPr lang="es-ES_tradnl"/>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New Roman" pitchFamily="18" charset="0"/>
              </a:defRPr>
            </a:lvl1pPr>
          </a:lstStyle>
          <a:p>
            <a:pPr>
              <a:defRPr/>
            </a:pPr>
            <a:fld id="{8ED33900-B3F5-4FCD-8F35-AA36C0676383}" type="slidenum">
              <a:rPr lang="es-ES_tradnl"/>
              <a:pPr>
                <a:defRPr/>
              </a:pPr>
              <a:t>‹Nº›</a:t>
            </a:fld>
            <a:endParaRPr lang="es-ES_tradnl"/>
          </a:p>
        </p:txBody>
      </p:sp>
    </p:spTree>
    <p:extLst>
      <p:ext uri="{BB962C8B-B14F-4D97-AF65-F5344CB8AC3E}">
        <p14:creationId xmlns:p14="http://schemas.microsoft.com/office/powerpoint/2010/main" val="3650909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s.wikipedia.org/wiki/Systems_Network_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es.wikipedia.org/wiki/Protocolo_IP" TargetMode="External"/><Relationship Id="rId4" Type="http://schemas.openxmlformats.org/officeDocument/2006/relationships/hyperlink" Target="http://es.wikipedia.org/wiki/Interne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s.wikipedia.org/wiki/Systems_Network_Architectur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s.wikipedia.org/wiki/Protocolo_IP" TargetMode="External"/><Relationship Id="rId4" Type="http://schemas.openxmlformats.org/officeDocument/2006/relationships/hyperlink" Target="http://es.wikipedia.org/wiki/Intern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24</a:t>
            </a:r>
          </a:p>
          <a:p>
            <a:pPr algn="ctr"/>
            <a:r>
              <a:rPr lang="es-ES" sz="1200" b="1" kern="1200" dirty="0">
                <a:solidFill>
                  <a:schemeClr val="tx1"/>
                </a:solidFill>
                <a:latin typeface="Verdana" pitchFamily="34" charset="0"/>
                <a:ea typeface="+mn-ea"/>
                <a:cs typeface="+mn-cs"/>
              </a:rPr>
              <a:t>4-1-3 Tecbared-Introcom-24-2020-1.pptx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963842BD-5A2C-46E2-9DDA-4E491022F3E0}" type="slidenum">
              <a:rPr lang="es-ES_tradnl"/>
              <a:pPr/>
              <a:t>10</a:t>
            </a:fld>
            <a:endParaRPr lang="es-ES_trad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2DB4836-9499-4414-9C12-A562355FC947}" type="slidenum">
              <a:rPr lang="es-ES_tradnl"/>
              <a:pPr/>
              <a:t>11</a:t>
            </a:fld>
            <a:endParaRPr lang="es-ES_tradnl"/>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p>
          <a:p>
            <a:endParaRPr lang="es-ES_tradnl" i="1">
              <a:solidFill>
                <a:schemeClr val="tx2"/>
              </a:solidFill>
              <a:latin typeface="Arial" charset="0"/>
            </a:endParaRPr>
          </a:p>
          <a:p>
            <a:r>
              <a:rPr lang="es-ES_tradnl" i="1">
                <a:solidFill>
                  <a:schemeClr val="tx2"/>
                </a:solidFill>
                <a:latin typeface="Arial" charset="0"/>
              </a:rPr>
              <a:t>Existe la posibilidad de asignarle “Peso” a las peticiones de RR-DNS para que se tome preferencia por algún servidor antes que a otro.</a:t>
            </a:r>
          </a:p>
          <a:p>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090EA2B-CF80-4E99-B0F0-CE12C9F3EAFC}" type="slidenum">
              <a:rPr lang="es-ES_tradnl"/>
              <a:pPr/>
              <a:t>12</a:t>
            </a:fld>
            <a:endParaRPr lang="es-ES_tradnl"/>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06A7CCD-2A56-41E7-A9E0-1A61004E2FC0}" type="slidenum">
              <a:rPr lang="es-ES_tradnl"/>
              <a:pPr/>
              <a:t>13</a:t>
            </a:fld>
            <a:endParaRPr lang="es-ES_tradnl"/>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CA423FC-5CCD-4454-BD5A-CC314091EDF6}" type="slidenum">
              <a:rPr lang="es-ES_tradnl"/>
              <a:pPr/>
              <a:t>14</a:t>
            </a:fld>
            <a:endParaRPr lang="es-ES_tradnl"/>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4505E29-EBA8-43AB-8778-6E8F498A98CD}" type="slidenum">
              <a:rPr lang="es-ES_tradnl"/>
              <a:pPr/>
              <a:t>15</a:t>
            </a:fld>
            <a:endParaRPr lang="es-ES_tradnl"/>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r>
              <a:rPr lang="es-MX"/>
              <a:t>Petición : </a:t>
            </a:r>
          </a:p>
          <a:p>
            <a:r>
              <a:rPr lang="es-MX"/>
              <a:t>Es la simple acción de solicitud de datos que realiza el cliente web sobre el servidor web.</a:t>
            </a:r>
          </a:p>
          <a:p>
            <a:r>
              <a:rPr lang="es-MX"/>
              <a:t>Sesión de Web : Es el acceso de los usuarios con intercambio de información con los mismos. En el intercambio el usuario accede y modifica esa información de acuerdo a su perfil dentro de dicho sitio.</a:t>
            </a:r>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FEF323-945D-4DBE-9CF2-58A9782D5DD1}" type="slidenum">
              <a:rPr lang="es-ES_tradnl"/>
              <a:pPr/>
              <a:t>16</a:t>
            </a:fld>
            <a:endParaRPr lang="es-ES_tradnl"/>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r>
              <a:rPr lang="es-MX"/>
              <a:t>Inundación de Red : </a:t>
            </a:r>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B3BEC7F-762D-4A54-9C2B-9FFE944DDAE2}" type="slidenum">
              <a:rPr lang="es-ES_tradnl"/>
              <a:pPr/>
              <a:t>17</a:t>
            </a:fld>
            <a:endParaRPr lang="es-ES_tradnl"/>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r>
              <a:rPr lang="es-MX"/>
              <a:t>Inundación de la Red : Todos los nodos de la red pueden recibir los paquetes.</a:t>
            </a:r>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1434BB7-A8D9-4021-95D4-674C3A9EC1A1}" type="slidenum">
              <a:rPr lang="es-ES_tradnl"/>
              <a:pPr/>
              <a:t>3</a:t>
            </a:fld>
            <a:endParaRPr lang="es-ES_tradnl"/>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solidFill>
            <a:srgbClr val="DDDDDD"/>
          </a:solidFill>
          <a:ln w="76200">
            <a:solidFill>
              <a:schemeClr val="tx1"/>
            </a:solidFill>
          </a:ln>
        </p:spPr>
        <p:txBody>
          <a:bodyPr/>
          <a:lstStyle/>
          <a:p>
            <a:r>
              <a:rPr lang="es-ES" dirty="0"/>
              <a:t>Un </a:t>
            </a:r>
            <a:r>
              <a:rPr lang="es-ES" b="1" dirty="0"/>
              <a:t>Front </a:t>
            </a:r>
            <a:r>
              <a:rPr lang="es-ES" b="1" dirty="0" err="1"/>
              <a:t>end</a:t>
            </a:r>
            <a:r>
              <a:rPr lang="es-ES" b="1" dirty="0"/>
              <a:t> </a:t>
            </a:r>
            <a:r>
              <a:rPr lang="es-ES" b="1" dirty="0" err="1"/>
              <a:t>processor</a:t>
            </a:r>
            <a:r>
              <a:rPr lang="es-ES" dirty="0"/>
              <a:t> (FEP), o </a:t>
            </a:r>
            <a:r>
              <a:rPr lang="es-ES" b="1" dirty="0"/>
              <a:t>proceso de comunicación</a:t>
            </a:r>
            <a:r>
              <a:rPr lang="es-ES" dirty="0"/>
              <a:t> es una computadora la cual sirve como interfaz entre un computador host y un número de redes, como una </a:t>
            </a:r>
            <a:r>
              <a:rPr lang="es-ES" dirty="0">
                <a:hlinkClick r:id="rId3" tooltip="Systems Network Architecture"/>
              </a:rPr>
              <a:t>SNA</a:t>
            </a:r>
            <a:r>
              <a:rPr lang="es-ES" dirty="0"/>
              <a:t> o un número de dispositivos periféricos, como terminales, unidades de disco, impresoras y unidades de cinta. Los datos se transfieren entre el computador host y el FEP usando una interfaz de puerto de alta velocidad. El FEP se comunica con los dispositivos periféricos usando una interfaz serial,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dirty="0">
                <a:hlinkClick r:id="" action="ppaction://noaction"/>
              </a:rPr>
              <a:t>1</a:t>
            </a:r>
            <a:r>
              <a:rPr lang="es-ES" dirty="0"/>
              <a:t> Dos ejemplos de esto son el control de comunicación IBM 3705 y el Procesador de Barrido de Comunicación de Datos (BDCP por sus siglas en inglés).</a:t>
            </a:r>
          </a:p>
          <a:p>
            <a:r>
              <a:rPr lang="es-ES" dirty="0"/>
              <a:t>Algunas veces el FEP es llamado </a:t>
            </a:r>
            <a:r>
              <a:rPr lang="es-ES" b="1" dirty="0"/>
              <a:t>control de comunicaciones</a:t>
            </a:r>
            <a:r>
              <a:rPr lang="es-ES" dirty="0"/>
              <a:t>, aunque esto último no suele ser lo más adecuado.</a:t>
            </a:r>
          </a:p>
          <a:p>
            <a:r>
              <a:rPr lang="es-ES" dirty="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dirty="0"/>
          </a:p>
          <a:p>
            <a:r>
              <a:rPr lang="es-ES" b="1" dirty="0"/>
              <a:t>Comunicaciones FEP en IP</a:t>
            </a:r>
          </a:p>
          <a:p>
            <a:r>
              <a:rPr lang="es-ES" dirty="0"/>
              <a:t>Los FEP son responsable de la vinculación de las aplicaciones cliente y sus redes asociadas a las aplicaciones basadas en el computador host. Con el advenimiento de </a:t>
            </a:r>
            <a:r>
              <a:rPr lang="es-ES" dirty="0">
                <a:hlinkClick r:id="rId4" tooltip="Internet"/>
              </a:rPr>
              <a:t>Internet</a:t>
            </a:r>
            <a:r>
              <a:rPr lang="es-ES" dirty="0"/>
              <a:t> y del </a:t>
            </a:r>
            <a:r>
              <a:rPr lang="es-ES" dirty="0">
                <a:hlinkClick r:id="rId5" tooltip="Protocolo IP"/>
              </a:rPr>
              <a:t>IP</a:t>
            </a:r>
            <a:r>
              <a:rPr lang="es-ES" dirty="0"/>
              <a:t> como un protocolo universal, a menudo se supone que ya no hay necesidad alguna de FEP,</a:t>
            </a:r>
            <a:r>
              <a:rPr lang="es-ES" dirty="0">
                <a:hlinkClick r:id="" action="ppaction://noaction"/>
              </a:rPr>
              <a:t>2</a:t>
            </a:r>
            <a:r>
              <a:rPr lang="es-ES" dirty="0"/>
              <a:t> el cual tradicionalmente ha manejado el tráfico SNA. Esto puede ser verdad donde el FEP provee sólo una conectividad directa (suponiendo que la dirección IP nunca cambie). Sin embargo, los FEP también manejan otras funciones vitales, que están estrechamente vinculadas a las aplicaciones de transacciones, como el mensaje y la operación de conmutación, multiplexación,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dirty="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30D182F-F509-44BC-B550-71F4E0B24EE6}" type="slidenum">
              <a:rPr lang="es-ES_tradnl"/>
              <a:pPr/>
              <a:t>4</a:t>
            </a:fld>
            <a:endParaRPr lang="es-ES_tradnl"/>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solidFill>
            <a:srgbClr val="DDDDDD"/>
          </a:solidFill>
          <a:ln w="76200">
            <a:solidFill>
              <a:schemeClr val="tx1"/>
            </a:solidFill>
          </a:ln>
        </p:spPr>
        <p:txBody>
          <a:bodyPr/>
          <a:lstStyle/>
          <a:p>
            <a:r>
              <a:rPr lang="es-ES" dirty="0"/>
              <a:t>Un </a:t>
            </a:r>
            <a:r>
              <a:rPr lang="es-ES" b="1" dirty="0"/>
              <a:t>Front </a:t>
            </a:r>
            <a:r>
              <a:rPr lang="es-ES" b="1" dirty="0" err="1"/>
              <a:t>end</a:t>
            </a:r>
            <a:r>
              <a:rPr lang="es-ES" b="1" dirty="0"/>
              <a:t> </a:t>
            </a:r>
            <a:r>
              <a:rPr lang="es-ES" b="1" dirty="0" err="1"/>
              <a:t>processor</a:t>
            </a:r>
            <a:r>
              <a:rPr lang="es-ES" dirty="0"/>
              <a:t> (FEP), o </a:t>
            </a:r>
            <a:r>
              <a:rPr lang="es-ES" b="1" dirty="0"/>
              <a:t>proceso de comunicación</a:t>
            </a:r>
            <a:r>
              <a:rPr lang="es-ES" dirty="0"/>
              <a:t> es una computadora la cual sirve como interfaz entre un computador host y un número de redes, como una </a:t>
            </a:r>
            <a:r>
              <a:rPr lang="es-ES" dirty="0">
                <a:hlinkClick r:id="rId3" tooltip="Systems Network Architecture"/>
              </a:rPr>
              <a:t>SNA</a:t>
            </a:r>
            <a:r>
              <a:rPr lang="es-ES" dirty="0"/>
              <a:t> o un número de dispositivos periféricos, como terminales, unidades de disco, impresoras y unidades de cinta. Los datos se transfieren entre el computador host y el FEP usando una interfaz de puerto de alta velocidad. El FEP se comunica con los dispositivos periféricos usando una interfaz serial, usualmente también por medio de la red de comunicación. El propósito de esto es mantener fuera de carga, el computador host, del trabajo de manejar los dispositivos periféricos, transmitir y recibir mensajes, paquetes de ensamble y desensamble, detección de errores y corrección de errores.</a:t>
            </a:r>
            <a:r>
              <a:rPr lang="es-ES" dirty="0">
                <a:hlinkClick r:id="" action="ppaction://noaction"/>
              </a:rPr>
              <a:t>1</a:t>
            </a:r>
            <a:r>
              <a:rPr lang="es-ES" dirty="0"/>
              <a:t> Dos ejemplos de esto son el control de comunicación IBM 3705 y el Procesador de Barrido de Comunicación de Datos (BDCP por sus siglas en inglés).</a:t>
            </a:r>
          </a:p>
          <a:p>
            <a:r>
              <a:rPr lang="es-ES" dirty="0"/>
              <a:t>Algunas veces el FEP es llamado </a:t>
            </a:r>
            <a:r>
              <a:rPr lang="es-ES" b="1" dirty="0"/>
              <a:t>control de comunicaciones</a:t>
            </a:r>
            <a:r>
              <a:rPr lang="es-ES" dirty="0"/>
              <a:t>, aunque esto último no suele ser lo más adecuado.</a:t>
            </a:r>
          </a:p>
          <a:p>
            <a:r>
              <a:rPr lang="es-ES" dirty="0"/>
              <a:t>El FEP también se utiliza en un sentido más general en sistemas de procesos asimétricos. Este es un dispositivo de procesamiento, (normalmente un ordenador) el cual está más cerca de la fuente de entrada que el procesador principal. Este realiza algunas tareas como el control de telemetría, recolección de datos, reducción de los datos en bruto del sensor, análisis de entrada de el teclado, etc.</a:t>
            </a:r>
            <a:endParaRPr lang="es-ES" b="1" dirty="0"/>
          </a:p>
          <a:p>
            <a:r>
              <a:rPr lang="es-ES" b="1" dirty="0"/>
              <a:t>Comunicaciones FEP en IP</a:t>
            </a:r>
          </a:p>
          <a:p>
            <a:r>
              <a:rPr lang="es-ES" dirty="0"/>
              <a:t>Los FEP son responsable de la vinculación de las aplicaciones cliente y sus redes asociadas a las aplicaciones basadas en el computador host. Con el advenimiento de </a:t>
            </a:r>
            <a:r>
              <a:rPr lang="es-ES" dirty="0">
                <a:hlinkClick r:id="rId4" tooltip="Internet"/>
              </a:rPr>
              <a:t>Internet</a:t>
            </a:r>
            <a:r>
              <a:rPr lang="es-ES" dirty="0"/>
              <a:t> y del </a:t>
            </a:r>
            <a:r>
              <a:rPr lang="es-ES" dirty="0">
                <a:hlinkClick r:id="rId5" tooltip="Protocolo IP"/>
              </a:rPr>
              <a:t>IP</a:t>
            </a:r>
            <a:r>
              <a:rPr lang="es-ES" dirty="0"/>
              <a:t> como un protocolo universal, a menudo se supone que ya no hay necesidad alguna de FEP,</a:t>
            </a:r>
            <a:r>
              <a:rPr lang="es-ES" dirty="0">
                <a:hlinkClick r:id="" action="ppaction://noaction"/>
              </a:rPr>
              <a:t>2</a:t>
            </a:r>
            <a:r>
              <a:rPr lang="es-ES" dirty="0"/>
              <a:t> el cual tradicionalmente ha manejado el tráfico SNA. Esto puede ser verdad donde el FEP provee sólo una conectividad directa (suponiendo que la dirección IP nunca cambie). Sin embargo, los FEP también manejan otras funciones vitales, que están estrechamente vinculadas a las aplicaciones de transacciones, como el mensaje y la operación de conmutación, multiplexación, operación de seguridad y el manejo de transacciones y presentación de informes de extremo a extremo. La necesidad de estas funciones es especialmente importante en ambientes de misiones críticas, tales como transacciones bancarias, gubernamentales, puntos de ventas, seguridad y aplicaciones y servicios de salud. En estos ambientes la funcionalidad de los FEP es ahora más necesaria que nunca.</a:t>
            </a:r>
          </a:p>
          <a:p>
            <a:r>
              <a:rPr lang="es-ES" dirty="0"/>
              <a:t>A pesar que la IBM retiró sus FEP 3745/3746 del mercado en 2003, la compañía sigue manteniendo alrededor de 20.000 procesadores instalados. IBM también proporciona mejoras para el microcódigo. Las empresas más pequeñas han llenado el vacío creado por la acción de IBM proporcionando maquinaria, elementos, componentes y servicios en todo el mundo.</a:t>
            </a:r>
            <a:endParaRPr lang="es-AR" dirty="0"/>
          </a:p>
          <a:p>
            <a:r>
              <a:rPr lang="es-ES" dirty="0"/>
              <a:t>.</a:t>
            </a:r>
            <a:endParaRPr lang="es-A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9A5D69D-52C6-4A6E-82C6-4D1C5D010024}" type="slidenum">
              <a:rPr lang="es-ES_tradnl"/>
              <a:pPr/>
              <a:t>5</a:t>
            </a:fld>
            <a:endParaRPr lang="es-ES_tradnl"/>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dirty="0">
                <a:latin typeface="Arial" charset="0"/>
              </a:rPr>
              <a:t>Petición :</a:t>
            </a:r>
            <a:r>
              <a:rPr lang="es-MX" b="1" dirty="0">
                <a:latin typeface="Arial" charset="0"/>
              </a:rPr>
              <a:t> Es la simple acción de solicitud de datos que realiza el cliente web sobre el servidor web.</a:t>
            </a:r>
          </a:p>
          <a:p>
            <a:pPr algn="just"/>
            <a:endParaRPr lang="es-MX" b="1" dirty="0">
              <a:latin typeface="Arial" charset="0"/>
            </a:endParaRPr>
          </a:p>
          <a:p>
            <a:pPr algn="just"/>
            <a:r>
              <a:rPr lang="es-MX" sz="1600" b="1" dirty="0">
                <a:latin typeface="Arial" charset="0"/>
              </a:rPr>
              <a:t>Sesión de Web :</a:t>
            </a:r>
            <a:r>
              <a:rPr lang="es-MX" b="1" dirty="0">
                <a:latin typeface="Arial" charset="0"/>
              </a:rPr>
              <a:t> Es el acceso de los usuarios con intercambio de información con los mismos. </a:t>
            </a:r>
          </a:p>
          <a:p>
            <a:pPr algn="just"/>
            <a:r>
              <a:rPr lang="es-MX" b="1" dirty="0">
                <a:latin typeface="Arial" charset="0"/>
              </a:rPr>
              <a:t>                            En el intercambio el usuario accede y modifica esa información de acuerdo a su perfil dentro de dicho sitio.</a:t>
            </a:r>
          </a:p>
          <a:p>
            <a:endParaRPr lang="es-MX" b="1" dirty="0">
              <a:latin typeface="Arial" charset="0"/>
            </a:endParaRPr>
          </a:p>
          <a:p>
            <a:r>
              <a:rPr lang="es-MX" dirty="0"/>
              <a:t>---</a:t>
            </a:r>
          </a:p>
          <a:p>
            <a:endParaRPr lang="es-MX" dirty="0"/>
          </a:p>
          <a:p>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011224-16A0-41E7-A344-A2373CEE8269}" type="slidenum">
              <a:rPr lang="es-ES_tradnl"/>
              <a:pPr/>
              <a:t>6</a:t>
            </a:fld>
            <a:endParaRPr lang="es-ES_tradnl"/>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solidFill>
            <a:srgbClr val="DDDDDD"/>
          </a:solidFill>
          <a:ln w="76200">
            <a:solidFill>
              <a:schemeClr val="tx1"/>
            </a:solidFill>
          </a:ln>
        </p:spPr>
        <p:txBody>
          <a:bodyPr/>
          <a:lstStyle/>
          <a:p>
            <a:pPr algn="just"/>
            <a:r>
              <a:rPr lang="es-MX" sz="1600" b="1">
                <a:latin typeface="Arial" charset="0"/>
              </a:rPr>
              <a:t>Petición :</a:t>
            </a:r>
            <a:r>
              <a:rPr lang="es-MX" b="1">
                <a:latin typeface="Arial" charset="0"/>
              </a:rPr>
              <a:t> </a:t>
            </a:r>
          </a:p>
          <a:p>
            <a:pPr algn="just"/>
            <a:r>
              <a:rPr lang="es-MX" b="1">
                <a:latin typeface="Arial" charset="0"/>
              </a:rPr>
              <a:t>Es la simple acción de solicitud de datos que realiza el cliente web sobre el servidor web.</a:t>
            </a:r>
          </a:p>
          <a:p>
            <a:pPr algn="just"/>
            <a:endParaRPr lang="es-MX" b="1">
              <a:latin typeface="Arial" charset="0"/>
            </a:endParaRPr>
          </a:p>
          <a:p>
            <a:pPr algn="just"/>
            <a:r>
              <a:rPr lang="es-MX" sz="1600" b="1">
                <a:latin typeface="Arial" charset="0"/>
              </a:rPr>
              <a:t>Sesión de Web :</a:t>
            </a:r>
            <a:r>
              <a:rPr lang="es-MX" b="1">
                <a:latin typeface="Arial" charset="0"/>
              </a:rPr>
              <a:t> Es el acceso de los usuarios con intercambio de información con los mismos. En el intercambio el usuario accede y modifica esa información de acuerdo a su perfil dentro de dicho sitio.</a:t>
            </a:r>
          </a:p>
          <a:p>
            <a:endParaRPr lang="es-MX" b="1">
              <a:latin typeface="Arial" charset="0"/>
            </a:endParaRPr>
          </a:p>
          <a:p>
            <a:r>
              <a:rPr lang="es-MX"/>
              <a:t>---</a:t>
            </a:r>
          </a:p>
          <a:p>
            <a:endParaRPr lang="es-MX"/>
          </a:p>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3301C27-0CF9-4B66-BE6F-C2D140E3E9AB}" type="slidenum">
              <a:rPr lang="es-ES_tradnl"/>
              <a:pPr/>
              <a:t>7</a:t>
            </a:fld>
            <a:endParaRPr lang="es-ES_tradnl"/>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solidFill>
            <a:srgbClr val="DDDDDD"/>
          </a:solidFill>
          <a:ln w="76200" cap="flat" algn="ctr">
            <a:solidFill>
              <a:schemeClr val="tx1"/>
            </a:solidFill>
          </a:ln>
        </p:spPr>
        <p:txBody>
          <a:bodyPr/>
          <a:lstStyle/>
          <a:p>
            <a:pPr algn="just"/>
            <a:r>
              <a:rPr lang="es-ES_tradnl" b="1">
                <a:latin typeface="Arial" charset="0"/>
              </a:rPr>
              <a:t>Existe la posibilidad de asignarle “Peso” a las peticiones de RR-DNS para que se tome preferencia por algún servidor antes que a otro.</a:t>
            </a:r>
          </a:p>
          <a:p>
            <a:pPr algn="just"/>
            <a:endParaRPr lang="es-AR" b="1">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9627FB7-1515-4186-A953-9430BB118500}" type="slidenum">
              <a:rPr lang="es-ES_tradnl"/>
              <a:pPr/>
              <a:t>8</a:t>
            </a:fld>
            <a:endParaRPr lang="es-ES_tradnl"/>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DDDDDD"/>
          </a:solidFill>
          <a:ln w="76200" cap="flat" algn="ctr">
            <a:solidFill>
              <a:schemeClr val="tx1"/>
            </a:solidFill>
          </a:ln>
        </p:spPr>
        <p:txBody>
          <a:bodyPr/>
          <a:lstStyle/>
          <a:p>
            <a:pPr algn="just"/>
            <a:r>
              <a:rPr lang="es-ES_tradnl" b="1">
                <a:latin typeface="Arial" charset="0"/>
              </a:rPr>
              <a:t>Existe la posibilidad de asignarle “Peso” a las peticiones de RR-DNS para que se tome preferencia por algún servidor antes que a otro.</a:t>
            </a:r>
          </a:p>
          <a:p>
            <a:pPr algn="just"/>
            <a:endParaRPr lang="es-AR" b="1">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43E6F26-AE0F-47D7-B188-F90AEFCBAF3C}" type="slidenum">
              <a:rPr lang="es-ES_tradnl"/>
              <a:pPr/>
              <a:t>9</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solidFill>
            <a:srgbClr val="DDDDDD"/>
          </a:solidFill>
          <a:ln w="76200" cap="flat" algn="ctr">
            <a:solidFill>
              <a:schemeClr val="tx1"/>
            </a:solidFill>
          </a:ln>
        </p:spPr>
        <p:txBody>
          <a:bodyPr/>
          <a:lstStyle/>
          <a:p>
            <a:pPr algn="just"/>
            <a:endParaRPr lang="es-AR" b="1">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D3D551D0-086B-4991-95C4-3D5CDD73885F}"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73B153-92EC-4C69-BF56-555E1D373C6E}"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A1E3A105-44D3-4B38-8F1E-2557244AA0F4}"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7D9937-5D15-4B9B-8B83-A219E455F108}"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C6E460F9-A9AD-4A44-A2F8-FE5EEA87194D}"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586189-A8A3-48E3-B02B-1CDECE0FBD8F}"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fld id="{9F0868E1-2B4C-45A5-95DA-752B7910D968}"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FDFB7C-B06E-4EA5-BC10-0966CA17FBE9}"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E86B6B2-D43C-44CD-982D-6D694345EDCD}"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F2CBA9-701B-495D-BB0F-E37C66FA14D5}"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fld id="{4ABE6C62-5960-4AC0-A12D-68BA52920E32}"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9688FB-78B0-42EA-97E2-7114989584C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fld id="{3B58EC42-36E3-4C4A-90CE-0B591EE7C66C}" type="datetime1">
              <a:rPr lang="es-ES"/>
              <a:pPr>
                <a:defRPr/>
              </a:pPr>
              <a:t>16/03/2020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5306ACF-B90A-4969-8FB4-693E7F482C7A}"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fld id="{996E3577-5C28-4851-8E2B-4D05E7C805A9}" type="datetime1">
              <a:rPr lang="es-ES"/>
              <a:pPr>
                <a:defRPr/>
              </a:pPr>
              <a:t>16/03/2020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9AA035-8F5C-46F7-86E8-CDA7678822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F282922-DAC7-4372-9E6A-E845D0675317}" type="datetime1">
              <a:rPr lang="es-ES"/>
              <a:pPr>
                <a:defRPr/>
              </a:pPr>
              <a:t>16/03/2020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E704E8-9A1E-4EF1-AA48-BCB0CEC6F48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5E55F7D-37B0-4A48-A676-5A8B66C83A5C}"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C0ACA3-8DC5-4227-9E71-93C12CED02B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A1A72C75-1766-4F3A-A93F-8626FBFDD8D2}"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D5F760-CBB8-43FB-B8A8-67C97D7B4EB9}"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mn-lt"/>
              </a:defRPr>
            </a:lvl1pPr>
          </a:lstStyle>
          <a:p>
            <a:pPr>
              <a:defRPr/>
            </a:pPr>
            <a:fld id="{553A622A-6605-4298-A979-A6D4D55BCFC3}" type="datetime1">
              <a:rPr lang="es-ES"/>
              <a:pPr>
                <a:defRPr/>
              </a:pPr>
              <a:t>16/03/2020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1"/>
                </a:solidFill>
                <a:latin typeface="+mn-lt"/>
              </a:defRPr>
            </a:lvl1pPr>
          </a:lstStyle>
          <a:p>
            <a:pPr>
              <a:defRPr/>
            </a:pPr>
            <a:fld id="{EEEE61D0-DE2E-4890-941A-F334794F9FD2}"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howToolTip(this,ev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293096"/>
            <a:ext cx="6913562" cy="1657350"/>
          </a:xfrm>
          <a:solidFill>
            <a:schemeClr val="accent2">
              <a:lumMod val="20000"/>
              <a:lumOff val="80000"/>
            </a:schemeClr>
          </a:solidFill>
          <a:ln w="76200">
            <a:solidFill>
              <a:schemeClr val="accent2">
                <a:lumMod val="75000"/>
              </a:schemeClr>
            </a:solidFill>
          </a:ln>
        </p:spPr>
        <p:txBody>
          <a:bodyPr/>
          <a:lstStyle/>
          <a:p>
            <a:pPr>
              <a:lnSpc>
                <a:spcPct val="80000"/>
              </a:lnSpc>
            </a:pPr>
            <a:r>
              <a:rPr lang="es-MX" sz="3600" b="1" i="1" u="sng" dirty="0">
                <a:solidFill>
                  <a:srgbClr val="333399"/>
                </a:solidFill>
                <a:latin typeface="Arial" charset="0"/>
              </a:rPr>
              <a:t>Servicios de Internet N</a:t>
            </a:r>
            <a:r>
              <a:rPr lang="es-ES" sz="3600" b="1" i="1" u="sng" dirty="0">
                <a:solidFill>
                  <a:srgbClr val="333399"/>
                </a:solidFill>
                <a:latin typeface="Arial" charset="0"/>
              </a:rPr>
              <a:t>º 3</a:t>
            </a:r>
            <a:endParaRPr lang="es-MX" sz="3600" b="1" i="1" u="sng" dirty="0">
              <a:solidFill>
                <a:srgbClr val="333399"/>
              </a:solidFill>
              <a:latin typeface="Arial" charset="0"/>
            </a:endParaRPr>
          </a:p>
          <a:p>
            <a:pPr>
              <a:lnSpc>
                <a:spcPct val="80000"/>
              </a:lnSpc>
            </a:pPr>
            <a:r>
              <a:rPr lang="es-MX" sz="3600" b="1" i="1" u="sng" dirty="0">
                <a:solidFill>
                  <a:srgbClr val="333399"/>
                </a:solidFill>
                <a:latin typeface="Arial" charset="0"/>
              </a:rPr>
              <a:t>Topología Interna CPD</a:t>
            </a:r>
          </a:p>
          <a:p>
            <a:pPr>
              <a:lnSpc>
                <a:spcPct val="80000"/>
              </a:lnSpc>
            </a:pPr>
            <a:r>
              <a:rPr lang="es-AR" sz="2800" b="1" i="1" u="sng" dirty="0">
                <a:solidFill>
                  <a:srgbClr val="333399"/>
                </a:solidFill>
                <a:latin typeface="Arial" charset="0"/>
              </a:rPr>
              <a:t>2020</a:t>
            </a:r>
          </a:p>
        </p:txBody>
      </p:sp>
      <p:sp>
        <p:nvSpPr>
          <p:cNvPr id="7" name="Rectangle 3"/>
          <p:cNvSpPr>
            <a:spLocks noGrp="1" noChangeArrowheads="1"/>
          </p:cNvSpPr>
          <p:nvPr>
            <p:ph type="ctrTitle" idx="4294967295"/>
          </p:nvPr>
        </p:nvSpPr>
        <p:spPr>
          <a:xfrm>
            <a:off x="323528" y="692696"/>
            <a:ext cx="8496300" cy="259228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E57EDB95-A618-4E0B-A9AE-B0E4F3E62E70}" type="datetime1">
              <a:rPr lang="es-ES"/>
              <a:pPr>
                <a:defRPr/>
              </a:pPr>
              <a:t>16/03/2020</a:t>
            </a:fld>
            <a:endParaRPr lang="en-US"/>
          </a:p>
        </p:txBody>
      </p:sp>
      <p:sp>
        <p:nvSpPr>
          <p:cNvPr id="16" name="5 Marcador de número de diapositiva"/>
          <p:cNvSpPr>
            <a:spLocks noGrp="1"/>
          </p:cNvSpPr>
          <p:nvPr>
            <p:ph type="sldNum" sz="quarter" idx="12"/>
          </p:nvPr>
        </p:nvSpPr>
        <p:spPr/>
        <p:txBody>
          <a:bodyPr/>
          <a:lstStyle/>
          <a:p>
            <a:pPr>
              <a:defRPr/>
            </a:pPr>
            <a:fld id="{3D86C4A1-02B6-4619-B2F0-DFE15888DA74}" type="slidenum">
              <a:rPr lang="en-US"/>
              <a:pPr>
                <a:defRPr/>
              </a:pPr>
              <a:t>10</a:t>
            </a:fld>
            <a:endParaRPr lang="en-US"/>
          </a:p>
        </p:txBody>
      </p:sp>
      <p:sp>
        <p:nvSpPr>
          <p:cNvPr id="475138" name="Rectangle 2"/>
          <p:cNvSpPr>
            <a:spLocks noGrp="1" noChangeArrowheads="1"/>
          </p:cNvSpPr>
          <p:nvPr>
            <p:ph type="title"/>
          </p:nvPr>
        </p:nvSpPr>
        <p:spPr>
          <a:xfrm>
            <a:off x="381000" y="304800"/>
            <a:ext cx="82296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Reverse Proxy Servers</a:t>
            </a:r>
          </a:p>
        </p:txBody>
      </p:sp>
      <p:sp>
        <p:nvSpPr>
          <p:cNvPr id="475139" name="Rectangle 3"/>
          <p:cNvSpPr>
            <a:spLocks noGrp="1" noChangeArrowheads="1"/>
          </p:cNvSpPr>
          <p:nvPr>
            <p:ph type="body" idx="1"/>
          </p:nvPr>
        </p:nvSpPr>
        <p:spPr>
          <a:xfrm>
            <a:off x="381000" y="1600200"/>
            <a:ext cx="8382000" cy="4191000"/>
          </a:xfrm>
          <a:solidFill>
            <a:schemeClr val="accent2">
              <a:lumMod val="20000"/>
              <a:lumOff val="80000"/>
            </a:schemeClr>
          </a:solidFill>
          <a:ln w="76200" cap="flat">
            <a:solidFill>
              <a:schemeClr val="accent2">
                <a:lumMod val="75000"/>
              </a:schemeClr>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Servidores Proxy reversos:</a:t>
            </a:r>
          </a:p>
          <a:p>
            <a:pPr lvl="1">
              <a:buFontTx/>
              <a:buNone/>
              <a:defRPr/>
            </a:pPr>
            <a:r>
              <a:rPr lang="es-ES_tradnl" i="1">
                <a:solidFill>
                  <a:schemeClr val="tx2"/>
                </a:solidFill>
                <a:latin typeface="Arial" charset="0"/>
              </a:rPr>
              <a:t>Como su nombre lo indica, su funcionamiento es inverso al concepto existente de servidor proxy, pues realiza solicitudes de una red no segura a una que si lo es. (Ver sig:)</a:t>
            </a:r>
          </a:p>
        </p:txBody>
      </p:sp>
      <p:sp>
        <p:nvSpPr>
          <p:cNvPr id="11270" name="AutoShape 4"/>
          <p:cNvSpPr>
            <a:spLocks noChangeArrowheads="1"/>
          </p:cNvSpPr>
          <p:nvPr/>
        </p:nvSpPr>
        <p:spPr bwMode="auto">
          <a:xfrm>
            <a:off x="3492500" y="4292600"/>
            <a:ext cx="2016125" cy="1008063"/>
          </a:xfrm>
          <a:custGeom>
            <a:avLst/>
            <a:gdLst>
              <a:gd name="T0" fmla="*/ 1512094 w 21600"/>
              <a:gd name="T1" fmla="*/ 0 h 21600"/>
              <a:gd name="T2" fmla="*/ 0 w 21600"/>
              <a:gd name="T3" fmla="*/ 504032 h 21600"/>
              <a:gd name="T4" fmla="*/ 1512094 w 21600"/>
              <a:gd name="T5" fmla="*/ 1008063 h 21600"/>
              <a:gd name="T6" fmla="*/ 2016125 w 21600"/>
              <a:gd name="T7" fmla="*/ 504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1" name="AutoShape 5"/>
          <p:cNvSpPr>
            <a:spLocks noChangeArrowheads="1"/>
          </p:cNvSpPr>
          <p:nvPr/>
        </p:nvSpPr>
        <p:spPr bwMode="auto">
          <a:xfrm rot="-8557512">
            <a:off x="395288" y="4005263"/>
            <a:ext cx="2303462" cy="1441450"/>
          </a:xfrm>
          <a:prstGeom prst="cloudCallout">
            <a:avLst>
              <a:gd name="adj1" fmla="val -60181"/>
              <a:gd name="adj2" fmla="val 63981"/>
            </a:avLst>
          </a:prstGeom>
          <a:solidFill>
            <a:schemeClr val="accent2">
              <a:lumMod val="60000"/>
              <a:lumOff val="40000"/>
            </a:schemeClr>
          </a:solidFill>
          <a:ln w="9525">
            <a:solidFill>
              <a:schemeClr val="tx1"/>
            </a:solidFill>
            <a:round/>
            <a:headEnd/>
            <a:tailEnd/>
          </a:ln>
        </p:spPr>
        <p:txBody>
          <a:bodyPr rot="10800000"/>
          <a:lstStyle/>
          <a:p>
            <a:pPr algn="ctr"/>
            <a:r>
              <a:rPr lang="es-AR" sz="2000"/>
              <a:t>Internet</a:t>
            </a:r>
            <a:endParaRPr lang="es-ES" sz="2000"/>
          </a:p>
        </p:txBody>
      </p:sp>
      <p:sp>
        <p:nvSpPr>
          <p:cNvPr id="11272" name="AutoShape 6"/>
          <p:cNvSpPr>
            <a:spLocks noChangeArrowheads="1"/>
          </p:cNvSpPr>
          <p:nvPr/>
        </p:nvSpPr>
        <p:spPr bwMode="auto">
          <a:xfrm>
            <a:off x="6011863" y="4006850"/>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3" name="AutoShape 7"/>
          <p:cNvSpPr>
            <a:spLocks noChangeArrowheads="1"/>
          </p:cNvSpPr>
          <p:nvPr/>
        </p:nvSpPr>
        <p:spPr bwMode="auto">
          <a:xfrm>
            <a:off x="6516688" y="4149725"/>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4" name="AutoShape 8"/>
          <p:cNvSpPr>
            <a:spLocks noChangeArrowheads="1"/>
          </p:cNvSpPr>
          <p:nvPr/>
        </p:nvSpPr>
        <p:spPr bwMode="auto">
          <a:xfrm>
            <a:off x="6516688" y="4797425"/>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5" name="AutoShape 9"/>
          <p:cNvSpPr>
            <a:spLocks noChangeArrowheads="1"/>
          </p:cNvSpPr>
          <p:nvPr/>
        </p:nvSpPr>
        <p:spPr bwMode="auto">
          <a:xfrm>
            <a:off x="6011863" y="5157788"/>
            <a:ext cx="431800" cy="574675"/>
          </a:xfrm>
          <a:prstGeom prst="cube">
            <a:avLst>
              <a:gd name="adj" fmla="val 25000"/>
            </a:avLst>
          </a:prstGeom>
          <a:solidFill>
            <a:schemeClr val="accent2">
              <a:lumMod val="60000"/>
              <a:lumOff val="40000"/>
            </a:schemeClr>
          </a:solidFill>
          <a:ln w="9525">
            <a:solidFill>
              <a:schemeClr val="tx1"/>
            </a:solidFill>
            <a:miter lim="800000"/>
            <a:headEnd/>
            <a:tailEnd/>
          </a:ln>
        </p:spPr>
        <p:txBody>
          <a:bodyPr wrap="none" anchor="ctr"/>
          <a:lstStyle/>
          <a:p>
            <a:endParaRPr lang="es-AR"/>
          </a:p>
        </p:txBody>
      </p:sp>
      <p:sp>
        <p:nvSpPr>
          <p:cNvPr id="11276" name="Line 10"/>
          <p:cNvSpPr>
            <a:spLocks noChangeShapeType="1"/>
          </p:cNvSpPr>
          <p:nvPr/>
        </p:nvSpPr>
        <p:spPr bwMode="auto">
          <a:xfrm flipV="1">
            <a:off x="5364163" y="4365625"/>
            <a:ext cx="720725" cy="215900"/>
          </a:xfrm>
          <a:prstGeom prst="line">
            <a:avLst/>
          </a:prstGeom>
          <a:noFill/>
          <a:ln w="9525">
            <a:solidFill>
              <a:schemeClr val="tx1"/>
            </a:solidFill>
            <a:round/>
            <a:headEnd/>
            <a:tailEnd type="triangle" w="med" len="med"/>
          </a:ln>
        </p:spPr>
        <p:txBody>
          <a:bodyPr/>
          <a:lstStyle/>
          <a:p>
            <a:endParaRPr lang="es-ES"/>
          </a:p>
        </p:txBody>
      </p:sp>
      <p:sp>
        <p:nvSpPr>
          <p:cNvPr id="11277" name="Line 11"/>
          <p:cNvSpPr>
            <a:spLocks noChangeShapeType="1"/>
          </p:cNvSpPr>
          <p:nvPr/>
        </p:nvSpPr>
        <p:spPr bwMode="auto">
          <a:xfrm flipV="1">
            <a:off x="5580063" y="4652963"/>
            <a:ext cx="1008062" cy="144462"/>
          </a:xfrm>
          <a:prstGeom prst="line">
            <a:avLst/>
          </a:prstGeom>
          <a:noFill/>
          <a:ln w="9525">
            <a:solidFill>
              <a:schemeClr val="tx1"/>
            </a:solidFill>
            <a:round/>
            <a:headEnd/>
            <a:tailEnd type="triangle" w="med" len="med"/>
          </a:ln>
        </p:spPr>
        <p:txBody>
          <a:bodyPr/>
          <a:lstStyle/>
          <a:p>
            <a:endParaRPr lang="es-ES"/>
          </a:p>
        </p:txBody>
      </p:sp>
      <p:sp>
        <p:nvSpPr>
          <p:cNvPr id="11278" name="Line 12"/>
          <p:cNvSpPr>
            <a:spLocks noChangeShapeType="1"/>
          </p:cNvSpPr>
          <p:nvPr/>
        </p:nvSpPr>
        <p:spPr bwMode="auto">
          <a:xfrm>
            <a:off x="5435600" y="4941888"/>
            <a:ext cx="1081088" cy="71437"/>
          </a:xfrm>
          <a:prstGeom prst="line">
            <a:avLst/>
          </a:prstGeom>
          <a:noFill/>
          <a:ln w="9525">
            <a:solidFill>
              <a:schemeClr val="tx1"/>
            </a:solidFill>
            <a:round/>
            <a:headEnd/>
            <a:tailEnd type="triangle" w="med" len="med"/>
          </a:ln>
        </p:spPr>
        <p:txBody>
          <a:bodyPr/>
          <a:lstStyle/>
          <a:p>
            <a:endParaRPr lang="es-ES"/>
          </a:p>
        </p:txBody>
      </p:sp>
      <p:sp>
        <p:nvSpPr>
          <p:cNvPr id="11279" name="Line 13"/>
          <p:cNvSpPr>
            <a:spLocks noChangeShapeType="1"/>
          </p:cNvSpPr>
          <p:nvPr/>
        </p:nvSpPr>
        <p:spPr bwMode="auto">
          <a:xfrm>
            <a:off x="5219700" y="5157788"/>
            <a:ext cx="792163" cy="287337"/>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BB4BF10-6D32-463D-9B69-7E27575F389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DE3E2B3-842A-4CED-91A3-B988661998F6}" type="slidenum">
              <a:rPr lang="en-US"/>
              <a:pPr>
                <a:defRPr/>
              </a:pPr>
              <a:t>11</a:t>
            </a:fld>
            <a:endParaRPr lang="en-US"/>
          </a:p>
        </p:txBody>
      </p:sp>
      <p:sp>
        <p:nvSpPr>
          <p:cNvPr id="479234"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rgbClr val="800000"/>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Reverse Proxy Servers (Cont.)</a:t>
            </a:r>
          </a:p>
        </p:txBody>
      </p:sp>
      <p:sp>
        <p:nvSpPr>
          <p:cNvPr id="12293" name="Rectangle 3"/>
          <p:cNvSpPr>
            <a:spLocks noGrp="1" noChangeArrowheads="1"/>
          </p:cNvSpPr>
          <p:nvPr>
            <p:ph type="body" idx="1"/>
          </p:nvPr>
        </p:nvSpPr>
        <p:spPr>
          <a:xfrm>
            <a:off x="381000" y="1484313"/>
            <a:ext cx="8512175" cy="4708525"/>
          </a:xfrm>
          <a:solidFill>
            <a:schemeClr val="accent2">
              <a:lumMod val="20000"/>
              <a:lumOff val="80000"/>
            </a:schemeClr>
          </a:solidFill>
          <a:ln w="76200" cap="flat">
            <a:solidFill>
              <a:schemeClr val="accent2">
                <a:lumMod val="75000"/>
              </a:schemeClr>
            </a:solidFill>
          </a:ln>
        </p:spPr>
        <p:txBody>
          <a:bodyPr/>
          <a:lstStyle/>
          <a:p>
            <a:pPr algn="just"/>
            <a:r>
              <a:rPr lang="es-ES_tradnl" i="1">
                <a:solidFill>
                  <a:schemeClr val="accent6">
                    <a:lumMod val="75000"/>
                  </a:schemeClr>
                </a:solidFill>
                <a:latin typeface="Arial" charset="0"/>
              </a:rPr>
              <a:t>Basan su performance en un método llamado: “Cache de asignación”, donde se mantiene un Log de “a quien le dieron” la conexión anterior.-</a:t>
            </a:r>
          </a:p>
          <a:p>
            <a:pPr algn="just"/>
            <a:r>
              <a:rPr lang="es-ES_tradnl" i="1">
                <a:solidFill>
                  <a:schemeClr val="accent6">
                    <a:lumMod val="75000"/>
                  </a:schemeClr>
                </a:solidFill>
                <a:latin typeface="Arial" charset="0"/>
              </a:rPr>
              <a:t>Pueden ser configurados para que mantengan un monitoreo de la cantidad de sesiones que están atendiendo cada uno de sus servidores para ver a cual asignar la próxima petición.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71410-A3C2-41F5-866D-F8D6847F7E5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F46A026-1B31-4717-AE4A-39FE79527C2D}" type="slidenum">
              <a:rPr lang="en-US"/>
              <a:pPr>
                <a:defRPr/>
              </a:pPr>
              <a:t>12</a:t>
            </a:fld>
            <a:endParaRPr lang="en-US"/>
          </a:p>
        </p:txBody>
      </p:sp>
      <p:sp>
        <p:nvSpPr>
          <p:cNvPr id="481282"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 Balanceo de Carga – Técnicas</a:t>
            </a:r>
          </a:p>
        </p:txBody>
      </p:sp>
      <p:sp>
        <p:nvSpPr>
          <p:cNvPr id="481283" name="Rectangle 3"/>
          <p:cNvSpPr>
            <a:spLocks noGrp="1" noChangeArrowheads="1"/>
          </p:cNvSpPr>
          <p:nvPr>
            <p:ph type="body" idx="1"/>
          </p:nvPr>
        </p:nvSpPr>
        <p:spPr>
          <a:xfrm>
            <a:off x="381000" y="1600200"/>
            <a:ext cx="8382000" cy="50292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Ventajas : </a:t>
            </a:r>
          </a:p>
          <a:p>
            <a:pPr lvl="1">
              <a:defRPr/>
            </a:pPr>
            <a:r>
              <a:rPr lang="es-ES_tradnl" i="1" dirty="0">
                <a:solidFill>
                  <a:schemeClr val="accent6">
                    <a:lumMod val="75000"/>
                  </a:schemeClr>
                </a:solidFill>
                <a:latin typeface="Arial" charset="0"/>
              </a:rPr>
              <a:t>Fácil Implementación </a:t>
            </a:r>
          </a:p>
          <a:p>
            <a:pPr lvl="1">
              <a:defRPr/>
            </a:pPr>
            <a:r>
              <a:rPr lang="es-ES_tradnl" i="1" dirty="0">
                <a:solidFill>
                  <a:schemeClr val="accent6">
                    <a:lumMod val="75000"/>
                  </a:schemeClr>
                </a:solidFill>
                <a:latin typeface="Arial" charset="0"/>
              </a:rPr>
              <a:t>Configuración Adecuada del DNS</a:t>
            </a:r>
          </a:p>
          <a:p>
            <a:pPr lvl="1">
              <a:defRPr/>
            </a:pPr>
            <a:r>
              <a:rPr lang="es-ES_tradnl" i="1" dirty="0">
                <a:solidFill>
                  <a:schemeClr val="accent6">
                    <a:lumMod val="75000"/>
                  </a:schemeClr>
                </a:solidFill>
                <a:latin typeface="Arial" charset="0"/>
              </a:rPr>
              <a:t>Persistencia y redundancia en la disponibilidad de los servicios.</a:t>
            </a:r>
          </a:p>
          <a:p>
            <a:pPr lvl="1">
              <a:defRPr/>
            </a:pPr>
            <a:r>
              <a:rPr lang="es-ES_tradnl" i="1" dirty="0">
                <a:solidFill>
                  <a:schemeClr val="accent6">
                    <a:lumMod val="75000"/>
                  </a:schemeClr>
                </a:solidFill>
                <a:latin typeface="Arial" charset="0"/>
              </a:rPr>
              <a:t>Evita ataques directos de tipo </a:t>
            </a:r>
            <a:r>
              <a:rPr lang="es-ES_tradnl" i="1" dirty="0" err="1">
                <a:solidFill>
                  <a:schemeClr val="accent6">
                    <a:lumMod val="75000"/>
                  </a:schemeClr>
                </a:solidFill>
                <a:latin typeface="Arial" charset="0"/>
              </a:rPr>
              <a:t>DDoS</a:t>
            </a:r>
            <a:r>
              <a:rPr lang="es-ES_tradnl" i="1" dirty="0">
                <a:solidFill>
                  <a:schemeClr val="accent6">
                    <a:lumMod val="75000"/>
                  </a:schemeClr>
                </a:solidFill>
                <a:latin typeface="Arial" charset="0"/>
              </a:rPr>
              <a:t> sobre los servidores web.</a:t>
            </a:r>
          </a:p>
          <a:p>
            <a:pPr lvl="1">
              <a:defRPr/>
            </a:pPr>
            <a:endParaRPr lang="es-ES_tradnl" i="1" dirty="0">
              <a:solidFill>
                <a:schemeClr val="accent6">
                  <a:lumMod val="75000"/>
                </a:schemeClr>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FF29AA-D120-44E4-9287-6424B1718E9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40286EAB-3D14-4179-9897-1DE76C38245B}" type="slidenum">
              <a:rPr lang="en-US"/>
              <a:pPr>
                <a:defRPr/>
              </a:pPr>
              <a:t>13</a:t>
            </a:fld>
            <a:endParaRPr lang="en-US"/>
          </a:p>
        </p:txBody>
      </p:sp>
      <p:sp>
        <p:nvSpPr>
          <p:cNvPr id="447490"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 Balanceo de Carga – Técnicas</a:t>
            </a:r>
          </a:p>
        </p:txBody>
      </p:sp>
      <p:sp>
        <p:nvSpPr>
          <p:cNvPr id="447491" name="Rectangle 3"/>
          <p:cNvSpPr>
            <a:spLocks noGrp="1" noChangeArrowheads="1"/>
          </p:cNvSpPr>
          <p:nvPr>
            <p:ph type="body" idx="1"/>
          </p:nvPr>
        </p:nvSpPr>
        <p:spPr>
          <a:xfrm>
            <a:off x="381000" y="1600200"/>
            <a:ext cx="8382000" cy="5029200"/>
          </a:xfrm>
          <a:solidFill>
            <a:schemeClr val="accent2">
              <a:lumMod val="20000"/>
              <a:lumOff val="80000"/>
            </a:schemeClr>
          </a:solidFill>
          <a:ln w="76200" cap="flat">
            <a:solidFill>
              <a:schemeClr val="accent2">
                <a:lumMod val="75000"/>
              </a:schemeClr>
            </a:solidFill>
          </a:ln>
        </p:spPr>
        <p:txBody>
          <a:bodyPr/>
          <a:lstStyle/>
          <a:p>
            <a:pPr>
              <a:defRPr/>
            </a:pPr>
            <a:r>
              <a:rPr lang="es-ES_tradnl" b="1" i="1" dirty="0">
                <a:solidFill>
                  <a:schemeClr val="accent6">
                    <a:lumMod val="75000"/>
                  </a:schemeClr>
                </a:solidFill>
                <a:effectLst>
                  <a:outerShdw blurRad="38100" dist="38100" dir="2700000" algn="tl">
                    <a:srgbClr val="000000"/>
                  </a:outerShdw>
                </a:effectLst>
                <a:latin typeface="Arial" charset="0"/>
              </a:rPr>
              <a:t>Desventajas :</a:t>
            </a:r>
          </a:p>
          <a:p>
            <a:pPr lvl="1">
              <a:defRPr/>
            </a:pPr>
            <a:r>
              <a:rPr lang="es-ES_tradnl" i="1" dirty="0">
                <a:solidFill>
                  <a:schemeClr val="accent6">
                    <a:lumMod val="75000"/>
                  </a:schemeClr>
                </a:solidFill>
                <a:latin typeface="Arial" charset="0"/>
              </a:rPr>
              <a:t>Se requiere equipamiento extra, o al menos un procesador e interfaz de red asignados de forma exclusiva.</a:t>
            </a:r>
          </a:p>
          <a:p>
            <a:pPr lvl="1">
              <a:defRPr/>
            </a:pPr>
            <a:r>
              <a:rPr lang="es-ES_tradnl" i="1" dirty="0">
                <a:solidFill>
                  <a:schemeClr val="accent6">
                    <a:lumMod val="75000"/>
                  </a:schemeClr>
                </a:solidFill>
                <a:latin typeface="Arial" charset="0"/>
              </a:rPr>
              <a:t>Puede sufrir ataque </a:t>
            </a:r>
            <a:r>
              <a:rPr lang="es-ES_tradnl" i="1" dirty="0" err="1">
                <a:solidFill>
                  <a:schemeClr val="accent6">
                    <a:lumMod val="75000"/>
                  </a:schemeClr>
                </a:solidFill>
                <a:latin typeface="Arial" charset="0"/>
              </a:rPr>
              <a:t>DDoS</a:t>
            </a:r>
            <a:r>
              <a:rPr lang="es-ES_tradnl" i="1" dirty="0">
                <a:solidFill>
                  <a:schemeClr val="accent6">
                    <a:lumMod val="75000"/>
                  </a:schemeClr>
                </a:solidFill>
                <a:latin typeface="Arial" charset="0"/>
              </a:rPr>
              <a:t> al servicio DNS.</a:t>
            </a:r>
          </a:p>
          <a:p>
            <a:pPr lvl="1">
              <a:defRPr/>
            </a:pPr>
            <a:endParaRPr lang="es-ES_tradnl" i="1" dirty="0">
              <a:solidFill>
                <a:schemeClr val="accent6">
                  <a:lumMod val="75000"/>
                </a:schemeClr>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92D684B-7725-4C56-AAD8-313AD54B0C5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ED6208CB-7B00-46B0-A6B1-90E8CA74EBE4}" type="slidenum">
              <a:rPr lang="en-US"/>
              <a:pPr>
                <a:defRPr/>
              </a:pPr>
              <a:t>14</a:t>
            </a:fld>
            <a:endParaRPr lang="en-US"/>
          </a:p>
        </p:txBody>
      </p:sp>
      <p:sp>
        <p:nvSpPr>
          <p:cNvPr id="449538"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a:solidFill>
                  <a:srgbClr val="660033"/>
                </a:solidFill>
                <a:effectLst>
                  <a:outerShdw blurRad="38100" dist="38100" dir="2700000" algn="tl">
                    <a:srgbClr val="000000"/>
                  </a:outerShdw>
                </a:effectLst>
                <a:latin typeface="Arial" charset="0"/>
              </a:rPr>
              <a:t>WORLD WIDE WEB - WWW </a:t>
            </a:r>
            <a:br>
              <a:rPr lang="es-ES_tradnl" sz="3600" i="1">
                <a:solidFill>
                  <a:srgbClr val="660033"/>
                </a:solidFill>
                <a:effectLst>
                  <a:outerShdw blurRad="38100" dist="38100" dir="2700000" algn="tl">
                    <a:srgbClr val="000000"/>
                  </a:outerShdw>
                </a:effectLst>
                <a:latin typeface="Arial" charset="0"/>
              </a:rPr>
            </a:br>
            <a:r>
              <a:rPr lang="es-ES_tradnl" sz="3600" i="1">
                <a:solidFill>
                  <a:srgbClr val="660033"/>
                </a:solidFill>
                <a:effectLst>
                  <a:outerShdw blurRad="38100" dist="38100" dir="2700000" algn="tl">
                    <a:srgbClr val="000000"/>
                  </a:outerShdw>
                </a:effectLst>
                <a:latin typeface="Arial" charset="0"/>
              </a:rPr>
              <a:t>Balanceo de Carga – Técnicas</a:t>
            </a:r>
          </a:p>
        </p:txBody>
      </p:sp>
      <p:sp>
        <p:nvSpPr>
          <p:cNvPr id="449539" name="Rectangle 3"/>
          <p:cNvSpPr>
            <a:spLocks noGrp="1" noChangeArrowheads="1"/>
          </p:cNvSpPr>
          <p:nvPr>
            <p:ph type="body" idx="1"/>
          </p:nvPr>
        </p:nvSpPr>
        <p:spPr>
          <a:xfrm>
            <a:off x="381000" y="1600200"/>
            <a:ext cx="8512175" cy="5029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a:solidFill>
                  <a:schemeClr val="accent2"/>
                </a:solidFill>
                <a:effectLst>
                  <a:outerShdw blurRad="38100" dist="38100" dir="2700000" algn="tl">
                    <a:srgbClr val="000000"/>
                  </a:outerShdw>
                </a:effectLst>
                <a:latin typeface="Arial" charset="0"/>
              </a:rPr>
              <a:t>Balanceo en Peticiones : </a:t>
            </a:r>
          </a:p>
          <a:p>
            <a:pPr lvl="1" algn="just">
              <a:lnSpc>
                <a:spcPct val="90000"/>
              </a:lnSpc>
              <a:defRPr/>
            </a:pPr>
            <a:r>
              <a:rPr lang="es-ES_tradnl" i="1">
                <a:solidFill>
                  <a:schemeClr val="tx2"/>
                </a:solidFill>
                <a:latin typeface="Arial" charset="0"/>
              </a:rPr>
              <a:t>Sistema con grado de análisis que resuelve la petición de usuario y asigna el servidor que lo atenderá.</a:t>
            </a:r>
          </a:p>
          <a:p>
            <a:pPr lvl="1" algn="just">
              <a:lnSpc>
                <a:spcPct val="90000"/>
              </a:lnSpc>
              <a:defRPr/>
            </a:pPr>
            <a:r>
              <a:rPr lang="es-ES_tradnl" i="1">
                <a:solidFill>
                  <a:schemeClr val="tx2"/>
                </a:solidFill>
                <a:latin typeface="Arial" charset="0"/>
              </a:rPr>
              <a:t>El Usuario no posee información acerca de cual será el servidor que finalmente resolverá su petición.</a:t>
            </a:r>
          </a:p>
          <a:p>
            <a:pPr lvl="1" algn="just">
              <a:lnSpc>
                <a:spcPct val="90000"/>
              </a:lnSpc>
              <a:defRPr/>
            </a:pPr>
            <a:r>
              <a:rPr lang="es-ES_tradnl" i="1">
                <a:solidFill>
                  <a:schemeClr val="tx2"/>
                </a:solidFill>
                <a:latin typeface="Arial" charset="0"/>
              </a:rPr>
              <a:t>Aumenta la Disponibilidad.</a:t>
            </a:r>
          </a:p>
          <a:p>
            <a:pPr lvl="1" algn="just">
              <a:lnSpc>
                <a:spcPct val="90000"/>
              </a:lnSpc>
              <a:defRPr/>
            </a:pPr>
            <a:r>
              <a:rPr lang="es-ES_tradnl" i="1">
                <a:solidFill>
                  <a:schemeClr val="tx2"/>
                </a:solidFill>
                <a:latin typeface="Arial" charset="0"/>
              </a:rPr>
              <a:t>Costo Computacional :Paquetes de datos, Administración de Tablas, ETC.</a:t>
            </a:r>
          </a:p>
          <a:p>
            <a:pPr lvl="1" algn="just">
              <a:lnSpc>
                <a:spcPct val="90000"/>
              </a:lnSpc>
              <a:defRPr/>
            </a:pPr>
            <a:r>
              <a:rPr lang="es-ES_tradnl" i="1">
                <a:solidFill>
                  <a:schemeClr val="tx2"/>
                </a:solidFill>
                <a:latin typeface="Arial" charset="0"/>
              </a:rPr>
              <a:t>Soluciones a nivel de Hardware / Software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462B43-2EBA-42E1-819D-179A1B58CE5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4ECEC0B-487C-4D69-A26B-BD2473301B6D}" type="slidenum">
              <a:rPr lang="en-US"/>
              <a:pPr>
                <a:defRPr/>
              </a:pPr>
              <a:t>15</a:t>
            </a:fld>
            <a:endParaRPr lang="en-US"/>
          </a:p>
        </p:txBody>
      </p:sp>
      <p:sp>
        <p:nvSpPr>
          <p:cNvPr id="451586"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a:solidFill>
                  <a:srgbClr val="660033"/>
                </a:solidFill>
                <a:effectLst>
                  <a:outerShdw blurRad="38100" dist="38100" dir="2700000" algn="tl">
                    <a:srgbClr val="000000"/>
                  </a:outerShdw>
                </a:effectLst>
                <a:latin typeface="Arial" charset="0"/>
              </a:rPr>
              <a:t>WORLD WIDE WEB - WWW </a:t>
            </a:r>
            <a:br>
              <a:rPr lang="es-ES_tradnl" sz="3600" i="1">
                <a:solidFill>
                  <a:srgbClr val="660033"/>
                </a:solidFill>
                <a:effectLst>
                  <a:outerShdw blurRad="38100" dist="38100" dir="2700000" algn="tl">
                    <a:srgbClr val="000000"/>
                  </a:outerShdw>
                </a:effectLst>
                <a:latin typeface="Arial" charset="0"/>
              </a:rPr>
            </a:br>
            <a:r>
              <a:rPr lang="es-ES_tradnl" sz="3600" i="1">
                <a:solidFill>
                  <a:srgbClr val="660033"/>
                </a:solidFill>
                <a:effectLst>
                  <a:outerShdw blurRad="38100" dist="38100" dir="2700000" algn="tl">
                    <a:srgbClr val="000000"/>
                  </a:outerShdw>
                </a:effectLst>
                <a:latin typeface="Arial" charset="0"/>
              </a:rPr>
              <a:t>Balanceo en Peticiones – Hardware</a:t>
            </a:r>
          </a:p>
        </p:txBody>
      </p:sp>
      <p:sp>
        <p:nvSpPr>
          <p:cNvPr id="451587" name="Rectangle 3"/>
          <p:cNvSpPr>
            <a:spLocks noGrp="1" noChangeArrowheads="1"/>
          </p:cNvSpPr>
          <p:nvPr>
            <p:ph type="body" idx="1"/>
          </p:nvPr>
        </p:nvSpPr>
        <p:spPr>
          <a:xfrm>
            <a:off x="381000" y="1600200"/>
            <a:ext cx="8512175" cy="4637088"/>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Switch por contenido : </a:t>
            </a:r>
          </a:p>
          <a:p>
            <a:pPr lvl="1" algn="just">
              <a:defRPr/>
            </a:pPr>
            <a:r>
              <a:rPr lang="es-ES_tradnl" i="1">
                <a:solidFill>
                  <a:schemeClr val="tx2"/>
                </a:solidFill>
                <a:latin typeface="Arial" charset="0"/>
              </a:rPr>
              <a:t>Análisis de contenido de paquetes</a:t>
            </a:r>
          </a:p>
          <a:p>
            <a:pPr lvl="1" algn="just">
              <a:defRPr/>
            </a:pPr>
            <a:r>
              <a:rPr lang="es-ES_tradnl" i="1">
                <a:solidFill>
                  <a:schemeClr val="tx2"/>
                </a:solidFill>
                <a:latin typeface="Arial" charset="0"/>
              </a:rPr>
              <a:t>Redireccionan pedidos dentro del ambiente LAN</a:t>
            </a:r>
          </a:p>
          <a:p>
            <a:pPr lvl="1" algn="just">
              <a:defRPr/>
            </a:pPr>
            <a:r>
              <a:rPr lang="es-ES_tradnl" i="1">
                <a:solidFill>
                  <a:schemeClr val="tx2"/>
                </a:solidFill>
                <a:latin typeface="Arial" charset="0"/>
              </a:rPr>
              <a:t>Utilizan Capas Altas del Protocolo TCP/IP </a:t>
            </a:r>
          </a:p>
          <a:p>
            <a:pPr lvl="2" algn="just">
              <a:buFontTx/>
              <a:buNone/>
              <a:defRPr/>
            </a:pPr>
            <a:r>
              <a:rPr lang="es-ES_tradnl" b="1" i="1">
                <a:solidFill>
                  <a:schemeClr val="tx2"/>
                </a:solidFill>
                <a:latin typeface="Verdana" pitchFamily="34" charset="0"/>
              </a:rPr>
              <a:t>(4 a 7)</a:t>
            </a:r>
          </a:p>
          <a:p>
            <a:pPr lvl="1" algn="just">
              <a:defRPr/>
            </a:pPr>
            <a:r>
              <a:rPr lang="es-ES_tradnl" i="1">
                <a:solidFill>
                  <a:schemeClr val="tx2"/>
                </a:solidFill>
                <a:latin typeface="Arial" charset="0"/>
              </a:rPr>
              <a:t>“Conmutación Basada en Contenidos” – Poseen “Reglas de Filtrado básicas” pudiéndose definir otras manualmente.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1E51DA-F8B3-48A1-9411-1CA3C9118092}"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9247ABC8-0A40-43E9-8090-1894E74C5632}" type="slidenum">
              <a:rPr lang="en-US"/>
              <a:pPr>
                <a:defRPr/>
              </a:pPr>
              <a:t>16</a:t>
            </a:fld>
            <a:endParaRPr lang="en-US"/>
          </a:p>
        </p:txBody>
      </p:sp>
      <p:sp>
        <p:nvSpPr>
          <p:cNvPr id="453634" name="Rectangle 2"/>
          <p:cNvSpPr>
            <a:spLocks noGrp="1" noChangeArrowheads="1"/>
          </p:cNvSpPr>
          <p:nvPr>
            <p:ph type="title"/>
          </p:nvPr>
        </p:nvSpPr>
        <p:spPr>
          <a:xfrm>
            <a:off x="838200" y="304800"/>
            <a:ext cx="7772400" cy="1143000"/>
          </a:xfrm>
          <a:solidFill>
            <a:srgbClr val="FFCC99"/>
          </a:solidFill>
          <a:ln w="76200" cap="flat" algn="ctr">
            <a:solidFill>
              <a:srgbClr val="800000"/>
            </a:solidFill>
          </a:ln>
        </p:spPr>
        <p:txBody>
          <a:bodyPr/>
          <a:lstStyle/>
          <a:p>
            <a:pPr>
              <a:defRPr/>
            </a:pPr>
            <a:r>
              <a:rPr lang="es-ES_tradnl" sz="3600" i="1">
                <a:solidFill>
                  <a:srgbClr val="660033"/>
                </a:solidFill>
                <a:effectLst>
                  <a:outerShdw blurRad="38100" dist="38100" dir="2700000" algn="tl">
                    <a:srgbClr val="000000"/>
                  </a:outerShdw>
                </a:effectLst>
                <a:latin typeface="Arial" charset="0"/>
              </a:rPr>
              <a:t>WORLD WIDE WEB - WWW </a:t>
            </a:r>
            <a:br>
              <a:rPr lang="es-ES_tradnl" sz="3600" i="1">
                <a:solidFill>
                  <a:srgbClr val="660033"/>
                </a:solidFill>
                <a:effectLst>
                  <a:outerShdw blurRad="38100" dist="38100" dir="2700000" algn="tl">
                    <a:srgbClr val="000000"/>
                  </a:outerShdw>
                </a:effectLst>
                <a:latin typeface="Arial" charset="0"/>
              </a:rPr>
            </a:br>
            <a:r>
              <a:rPr lang="es-ES_tradnl" sz="3600" i="1">
                <a:solidFill>
                  <a:srgbClr val="660033"/>
                </a:solidFill>
                <a:effectLst>
                  <a:outerShdw blurRad="38100" dist="38100" dir="2700000" algn="tl">
                    <a:srgbClr val="000000"/>
                  </a:outerShdw>
                </a:effectLst>
                <a:latin typeface="Arial" charset="0"/>
              </a:rPr>
              <a:t>Balanceo en Peticiones – Hardware</a:t>
            </a:r>
          </a:p>
        </p:txBody>
      </p:sp>
      <p:sp>
        <p:nvSpPr>
          <p:cNvPr id="453635" name="Rectangle 3"/>
          <p:cNvSpPr>
            <a:spLocks noGrp="1" noChangeArrowheads="1"/>
          </p:cNvSpPr>
          <p:nvPr>
            <p:ph type="body" idx="1"/>
          </p:nvPr>
        </p:nvSpPr>
        <p:spPr>
          <a:xfrm>
            <a:off x="381000" y="1600200"/>
            <a:ext cx="8382000" cy="5029200"/>
          </a:xfrm>
          <a:gradFill rotWithShape="0">
            <a:gsLst>
              <a:gs pos="0">
                <a:schemeClr val="hlink"/>
              </a:gs>
              <a:gs pos="100000">
                <a:srgbClr val="66FFFF"/>
              </a:gs>
            </a:gsLst>
            <a:lin ang="2700000" scaled="1"/>
          </a:gradFill>
          <a:ln w="76200">
            <a:solidFill>
              <a:schemeClr val="accent2"/>
            </a:solidFill>
          </a:ln>
        </p:spPr>
        <p:txBody>
          <a:bodyPr/>
          <a:lstStyle/>
          <a:p>
            <a:pPr>
              <a:defRPr/>
            </a:pPr>
            <a:r>
              <a:rPr lang="es-ES_tradnl" b="1" i="1">
                <a:solidFill>
                  <a:schemeClr val="accent2"/>
                </a:solidFill>
                <a:effectLst>
                  <a:outerShdw blurRad="38100" dist="38100" dir="2700000" algn="tl">
                    <a:srgbClr val="000000"/>
                  </a:outerShdw>
                </a:effectLst>
                <a:latin typeface="Arial" charset="0"/>
              </a:rPr>
              <a:t>Switch por contenido : </a:t>
            </a:r>
          </a:p>
          <a:p>
            <a:pPr lvl="1" algn="just">
              <a:defRPr/>
            </a:pPr>
            <a:r>
              <a:rPr lang="es-ES_tradnl" i="1">
                <a:solidFill>
                  <a:schemeClr val="tx2"/>
                </a:solidFill>
                <a:latin typeface="Arial" charset="0"/>
              </a:rPr>
              <a:t>Asumen la función de Directores Locales y se configuran en par (Primario –Secundario) para prever caídas o contingencias.</a:t>
            </a:r>
          </a:p>
          <a:p>
            <a:pPr lvl="1" algn="just">
              <a:defRPr/>
            </a:pPr>
            <a:r>
              <a:rPr lang="es-ES_tradnl" i="1">
                <a:solidFill>
                  <a:schemeClr val="tx2"/>
                </a:solidFill>
                <a:latin typeface="Arial" charset="0"/>
              </a:rPr>
              <a:t> Se puede controlar ancho de banda usado por cliente (estadísticas de tiempos).</a:t>
            </a:r>
          </a:p>
          <a:p>
            <a:pPr lvl="1" algn="just">
              <a:defRPr/>
            </a:pPr>
            <a:r>
              <a:rPr lang="es-ES_tradnl" i="1">
                <a:solidFill>
                  <a:schemeClr val="tx2"/>
                </a:solidFill>
                <a:latin typeface="Arial" charset="0"/>
              </a:rPr>
              <a:t>Redefinir Sub-Granjas de acuerdo a la aplicación.</a:t>
            </a:r>
          </a:p>
          <a:p>
            <a:pPr lvl="1" algn="just">
              <a:defRPr/>
            </a:pPr>
            <a:r>
              <a:rPr lang="es-ES_tradnl" i="1">
                <a:solidFill>
                  <a:schemeClr val="tx2"/>
                </a:solidFill>
                <a:latin typeface="Arial" charset="0"/>
              </a:rPr>
              <a:t>Analisis sobre puertos TCP, URLs, HTTP Cabecera y Cookies, SSL Sessión ID,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D45BD33-6EC0-4D2D-B8F8-45BCAFEFB7A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F92DDA29-5C82-40DA-9FA1-67DC9B06D70D}" type="slidenum">
              <a:rPr lang="en-US"/>
              <a:pPr>
                <a:defRPr/>
              </a:pPr>
              <a:t>17</a:t>
            </a:fld>
            <a:endParaRPr lang="en-US"/>
          </a:p>
        </p:txBody>
      </p:sp>
      <p:sp>
        <p:nvSpPr>
          <p:cNvPr id="455682" name="Rectangle 2"/>
          <p:cNvSpPr>
            <a:spLocks noGrp="1" noChangeArrowheads="1"/>
          </p:cNvSpPr>
          <p:nvPr>
            <p:ph type="title"/>
          </p:nvPr>
        </p:nvSpPr>
        <p:spPr>
          <a:xfrm>
            <a:off x="468313" y="304800"/>
            <a:ext cx="8280400" cy="1143000"/>
          </a:xfrm>
          <a:solidFill>
            <a:srgbClr val="FFCC99"/>
          </a:solidFill>
          <a:ln w="76200" cap="flat" algn="ctr">
            <a:solidFill>
              <a:srgbClr val="800000"/>
            </a:solidFill>
          </a:ln>
        </p:spPr>
        <p:txBody>
          <a:bodyPr/>
          <a:lstStyle/>
          <a:p>
            <a:pPr>
              <a:defRPr/>
            </a:pPr>
            <a:r>
              <a:rPr lang="es-ES_tradnl" sz="3600" i="1">
                <a:solidFill>
                  <a:srgbClr val="660033"/>
                </a:solidFill>
                <a:effectLst>
                  <a:outerShdw blurRad="38100" dist="38100" dir="2700000" algn="tl">
                    <a:srgbClr val="000000"/>
                  </a:outerShdw>
                </a:effectLst>
                <a:latin typeface="Arial" charset="0"/>
              </a:rPr>
              <a:t>WORLD WIDE WEB - WWW </a:t>
            </a:r>
            <a:br>
              <a:rPr lang="es-ES_tradnl" sz="3600" i="1">
                <a:solidFill>
                  <a:srgbClr val="660033"/>
                </a:solidFill>
                <a:effectLst>
                  <a:outerShdw blurRad="38100" dist="38100" dir="2700000" algn="tl">
                    <a:srgbClr val="000000"/>
                  </a:outerShdw>
                </a:effectLst>
                <a:latin typeface="Arial" charset="0"/>
              </a:rPr>
            </a:br>
            <a:r>
              <a:rPr lang="es-ES_tradnl" sz="3600" i="1">
                <a:solidFill>
                  <a:srgbClr val="660033"/>
                </a:solidFill>
                <a:effectLst>
                  <a:outerShdw blurRad="38100" dist="38100" dir="2700000" algn="tl">
                    <a:srgbClr val="000000"/>
                  </a:outerShdw>
                </a:effectLst>
                <a:latin typeface="Arial" charset="0"/>
              </a:rPr>
              <a:t>Balanceo en Peticiones – Software</a:t>
            </a:r>
          </a:p>
        </p:txBody>
      </p:sp>
      <p:sp>
        <p:nvSpPr>
          <p:cNvPr id="455683" name="Rectangle 3"/>
          <p:cNvSpPr>
            <a:spLocks noGrp="1" noChangeArrowheads="1"/>
          </p:cNvSpPr>
          <p:nvPr>
            <p:ph type="body" idx="1"/>
          </p:nvPr>
        </p:nvSpPr>
        <p:spPr>
          <a:xfrm>
            <a:off x="381000" y="1600200"/>
            <a:ext cx="8382000" cy="4648200"/>
          </a:xfrm>
          <a:gradFill rotWithShape="0">
            <a:gsLst>
              <a:gs pos="0">
                <a:schemeClr val="hlink"/>
              </a:gs>
              <a:gs pos="100000">
                <a:srgbClr val="66FFFF"/>
              </a:gs>
            </a:gsLst>
            <a:lin ang="2700000" scaled="1"/>
          </a:gradFill>
          <a:ln w="76200">
            <a:solidFill>
              <a:schemeClr val="accent2"/>
            </a:solidFill>
          </a:ln>
        </p:spPr>
        <p:txBody>
          <a:bodyPr/>
          <a:lstStyle/>
          <a:p>
            <a:pPr>
              <a:lnSpc>
                <a:spcPct val="90000"/>
              </a:lnSpc>
              <a:defRPr/>
            </a:pPr>
            <a:r>
              <a:rPr lang="es-ES_tradnl" b="1" i="1">
                <a:solidFill>
                  <a:schemeClr val="accent2"/>
                </a:solidFill>
                <a:effectLst>
                  <a:outerShdw blurRad="38100" dist="38100" dir="2700000" algn="tl">
                    <a:srgbClr val="000000"/>
                  </a:outerShdw>
                </a:effectLst>
                <a:latin typeface="Arial" charset="0"/>
              </a:rPr>
              <a:t> Aplicación Bajo S.O. : </a:t>
            </a:r>
          </a:p>
          <a:p>
            <a:pPr lvl="1" algn="just">
              <a:lnSpc>
                <a:spcPct val="90000"/>
              </a:lnSpc>
              <a:defRPr/>
            </a:pPr>
            <a:r>
              <a:rPr lang="es-ES_tradnl" i="1">
                <a:solidFill>
                  <a:schemeClr val="tx2"/>
                </a:solidFill>
                <a:latin typeface="Arial" charset="0"/>
              </a:rPr>
              <a:t>Software embebido.</a:t>
            </a:r>
          </a:p>
          <a:p>
            <a:pPr lvl="1" algn="just">
              <a:lnSpc>
                <a:spcPct val="90000"/>
              </a:lnSpc>
              <a:defRPr/>
            </a:pPr>
            <a:r>
              <a:rPr lang="es-ES_tradnl" i="1">
                <a:solidFill>
                  <a:schemeClr val="tx2"/>
                </a:solidFill>
                <a:latin typeface="Arial" charset="0"/>
              </a:rPr>
              <a:t>Nodos en Clustering (una subred).</a:t>
            </a:r>
          </a:p>
          <a:p>
            <a:pPr lvl="1" algn="just">
              <a:lnSpc>
                <a:spcPct val="90000"/>
              </a:lnSpc>
              <a:defRPr/>
            </a:pPr>
            <a:r>
              <a:rPr lang="es-ES_tradnl" i="1">
                <a:solidFill>
                  <a:schemeClr val="tx2"/>
                </a:solidFill>
                <a:latin typeface="Arial" charset="0"/>
              </a:rPr>
              <a:t>Filtro Instalado en el servidor de WEB.</a:t>
            </a:r>
          </a:p>
          <a:p>
            <a:pPr lvl="1" algn="just">
              <a:lnSpc>
                <a:spcPct val="90000"/>
              </a:lnSpc>
              <a:defRPr/>
            </a:pPr>
            <a:r>
              <a:rPr lang="es-ES_tradnl" i="1">
                <a:solidFill>
                  <a:schemeClr val="tx2"/>
                </a:solidFill>
                <a:latin typeface="Arial" charset="0"/>
              </a:rPr>
              <a:t> Cuando el cluster es muy numeroso (Subgranja) se lo combina con un  DNS Local aplicando RR-DNS.</a:t>
            </a:r>
          </a:p>
          <a:p>
            <a:pPr lvl="1" algn="just">
              <a:lnSpc>
                <a:spcPct val="90000"/>
              </a:lnSpc>
              <a:defRPr/>
            </a:pPr>
            <a:r>
              <a:rPr lang="es-ES_tradnl" i="1">
                <a:solidFill>
                  <a:schemeClr val="tx2"/>
                </a:solidFill>
                <a:latin typeface="Arial" charset="0"/>
              </a:rPr>
              <a:t>Se instalan en par - Contingencia  ante caídas.</a:t>
            </a:r>
          </a:p>
          <a:p>
            <a:pPr lvl="1" algn="just">
              <a:lnSpc>
                <a:spcPct val="90000"/>
              </a:lnSpc>
              <a:defRPr/>
            </a:pPr>
            <a:r>
              <a:rPr lang="es-ES_tradnl" i="1">
                <a:solidFill>
                  <a:schemeClr val="tx2"/>
                </a:solidFill>
                <a:latin typeface="Arial" charset="0"/>
              </a:rPr>
              <a:t>Algunos trabajan con “Inundación de 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50"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437112"/>
            <a:ext cx="9144000" cy="2271091"/>
          </a:xfrm>
          <a:prstGeom prst="rect">
            <a:avLst/>
          </a:prstGeom>
          <a:solidFill>
            <a:schemeClr val="accent2">
              <a:lumMod val="20000"/>
              <a:lumOff val="80000"/>
            </a:schemeClr>
          </a:solidFill>
          <a:ln w="76200">
            <a:solidFill>
              <a:schemeClr val="accent1"/>
            </a:solidFill>
          </a:ln>
        </p:spPr>
        <p:txBody>
          <a:bodyPr/>
          <a:lstStyle/>
          <a:p>
            <a:pPr marL="0" indent="0" algn="ctr">
              <a:lnSpc>
                <a:spcPct val="90000"/>
              </a:lnSpc>
              <a:buFontTx/>
              <a:buNone/>
            </a:pPr>
            <a:endParaRPr lang="es-ES_tradnl" sz="2800" b="1" i="1" dirty="0">
              <a:solidFill>
                <a:srgbClr val="333399"/>
              </a:solidFill>
              <a:latin typeface="Arial" charset="0"/>
            </a:endParaRPr>
          </a:p>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AR" sz="3600" b="1" i="1" u="sng" dirty="0">
                <a:solidFill>
                  <a:srgbClr val="333399"/>
                </a:solidFill>
                <a:latin typeface="Arial" charset="0"/>
              </a:rPr>
              <a:t>2020</a:t>
            </a:r>
          </a:p>
        </p:txBody>
      </p:sp>
      <p:sp>
        <p:nvSpPr>
          <p:cNvPr id="5123" name="Rectangle 3"/>
          <p:cNvSpPr>
            <a:spLocks noGrp="1" noChangeArrowheads="1"/>
          </p:cNvSpPr>
          <p:nvPr>
            <p:ph type="ctrTitle" idx="4294967295"/>
          </p:nvPr>
        </p:nvSpPr>
        <p:spPr>
          <a:xfrm>
            <a:off x="337417" y="1988840"/>
            <a:ext cx="8496300" cy="194421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72710"/>
            <a:ext cx="3672408" cy="1400106"/>
          </a:xfrm>
          <a:prstGeom prst="rect">
            <a:avLst/>
          </a:prstGeom>
          <a:solidFill>
            <a:schemeClr val="accent2"/>
          </a:solidFill>
          <a:ln w="76200">
            <a:solidFill>
              <a:schemeClr val="accent2">
                <a:lumMod val="75000"/>
              </a:schemeClr>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B495412-F69C-4EF8-AC08-B30A9E3A0C93}"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8298E061-5C73-4A9E-9A11-525A293F2DFA}" type="slidenum">
              <a:rPr lang="en-US"/>
              <a:pPr>
                <a:defRPr/>
              </a:pPr>
              <a:t>3</a:t>
            </a:fld>
            <a:endParaRPr lang="en-US"/>
          </a:p>
        </p:txBody>
      </p:sp>
      <p:sp>
        <p:nvSpPr>
          <p:cNvPr id="495618" name="Rectangle 2"/>
          <p:cNvSpPr>
            <a:spLocks noGrp="1" noChangeArrowheads="1"/>
          </p:cNvSpPr>
          <p:nvPr>
            <p:ph type="title"/>
          </p:nvPr>
        </p:nvSpPr>
        <p:spPr>
          <a:xfrm>
            <a:off x="8270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Procesador Front-End</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(FEP) Comunicaciones Unificadas</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5619" name="Rectangle 3"/>
          <p:cNvSpPr>
            <a:spLocks noGrp="1" noChangeArrowheads="1"/>
          </p:cNvSpPr>
          <p:nvPr>
            <p:ph type="body" idx="1"/>
          </p:nvPr>
        </p:nvSpPr>
        <p:spPr>
          <a:xfrm>
            <a:off x="0" y="1268413"/>
            <a:ext cx="9144000" cy="5184775"/>
          </a:xfrm>
          <a:solidFill>
            <a:schemeClr val="accent2">
              <a:lumMod val="20000"/>
              <a:lumOff val="80000"/>
            </a:schemeClr>
          </a:solidFill>
          <a:ln w="76200" cap="flat">
            <a:solidFill>
              <a:schemeClr val="accent2">
                <a:lumMod val="75000"/>
              </a:schemeClr>
            </a:solidFill>
          </a:ln>
        </p:spPr>
        <p:txBody>
          <a:bodyPr/>
          <a:lstStyle/>
          <a:p>
            <a:pPr algn="just">
              <a:defRPr/>
            </a:pPr>
            <a:r>
              <a:rPr lang="es-ES" sz="2800" i="1" dirty="0">
                <a:solidFill>
                  <a:schemeClr val="accent2"/>
                </a:solidFill>
                <a:effectLst>
                  <a:outerShdw blurRad="38100" dist="38100" dir="2700000" algn="tl">
                    <a:srgbClr val="000000"/>
                  </a:outerShdw>
                </a:effectLst>
                <a:latin typeface="Arial" charset="0"/>
              </a:rPr>
              <a:t>Plataforma de comunicaciones de presencia, mensajería instantánea, conferencia y voz para organizaciones distribuidas en WAN.</a:t>
            </a:r>
          </a:p>
          <a:p>
            <a:pPr algn="just">
              <a:defRPr/>
            </a:pPr>
            <a:r>
              <a:rPr lang="es-ES" sz="2800" i="1" dirty="0">
                <a:solidFill>
                  <a:schemeClr val="accent2"/>
                </a:solidFill>
                <a:effectLst>
                  <a:outerShdw blurRad="38100" dist="38100" dir="2700000" algn="tl">
                    <a:srgbClr val="000000"/>
                  </a:outerShdw>
                </a:effectLst>
                <a:latin typeface="Arial" charset="0"/>
              </a:rPr>
              <a:t> Sobre una base de usuarios (Directorio) integra mensajes existentes en la organización y la infraestructura de telefonía.</a:t>
            </a:r>
          </a:p>
          <a:p>
            <a:pPr algn="just">
              <a:defRPr/>
            </a:pPr>
            <a:r>
              <a:rPr lang="es-ES" sz="2800" i="1" dirty="0">
                <a:solidFill>
                  <a:schemeClr val="accent2"/>
                </a:solidFill>
                <a:effectLst>
                  <a:outerShdw blurRad="38100" dist="38100" dir="2700000" algn="tl">
                    <a:srgbClr val="000000"/>
                  </a:outerShdw>
                </a:effectLst>
                <a:latin typeface="Arial" charset="0"/>
              </a:rPr>
              <a:t>Permite a los usuarios realizar, recibir, reenviar o </a:t>
            </a:r>
            <a:r>
              <a:rPr lang="es-ES" sz="2800" i="1" dirty="0" err="1">
                <a:solidFill>
                  <a:schemeClr val="accent2"/>
                </a:solidFill>
                <a:effectLst>
                  <a:outerShdw blurRad="38100" dist="38100" dir="2700000" algn="tl">
                    <a:srgbClr val="000000"/>
                  </a:outerShdw>
                </a:effectLst>
                <a:latin typeface="Arial" charset="0"/>
              </a:rPr>
              <a:t>redireccionar</a:t>
            </a:r>
            <a:r>
              <a:rPr lang="es-ES" sz="2800" i="1" dirty="0">
                <a:solidFill>
                  <a:schemeClr val="accent2"/>
                </a:solidFill>
                <a:effectLst>
                  <a:outerShdw blurRad="38100" dist="38100" dir="2700000" algn="tl">
                    <a:srgbClr val="000000"/>
                  </a:outerShdw>
                </a:effectLst>
                <a:latin typeface="Arial" charset="0"/>
              </a:rPr>
              <a:t>  las llamadas directamente desde su PC, teléfono fijo o teléfono móvil. </a:t>
            </a:r>
          </a:p>
          <a:p>
            <a:pPr algn="just">
              <a:defRPr/>
            </a:pPr>
            <a:r>
              <a:rPr lang="es-ES" sz="2800" i="1" dirty="0">
                <a:solidFill>
                  <a:schemeClr val="accent2"/>
                </a:solidFill>
                <a:effectLst>
                  <a:outerShdw blurRad="38100" dist="38100" dir="2700000" algn="tl">
                    <a:srgbClr val="000000"/>
                  </a:outerShdw>
                </a:effectLst>
                <a:latin typeface="Arial" charset="0"/>
              </a:rPr>
              <a:t>Utilizan para validar  usuarios certificado digital.</a:t>
            </a:r>
          </a:p>
          <a:p>
            <a:pPr algn="just">
              <a:defRPr/>
            </a:pPr>
            <a:endParaRPr lang="es-ES_tradnl" sz="2800" i="1" dirty="0">
              <a:solidFill>
                <a:schemeClr val="accent2"/>
              </a:solidFill>
              <a:effectLst>
                <a:outerShdw blurRad="38100" dist="38100" dir="2700000" algn="tl">
                  <a:srgbClr val="000000"/>
                </a:outerShdw>
              </a:effectLst>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98202B5-2F28-4500-8605-93DC8DE92609}"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9EE3A8BB-EFE9-4A0F-A2A3-6B45FFD38C92}" type="slidenum">
              <a:rPr lang="en-US"/>
              <a:pPr>
                <a:defRPr/>
              </a:pPr>
              <a:t>4</a:t>
            </a:fld>
            <a:endParaRPr lang="en-US"/>
          </a:p>
        </p:txBody>
      </p:sp>
      <p:sp>
        <p:nvSpPr>
          <p:cNvPr id="497666" name="Rectangle 2"/>
          <p:cNvSpPr>
            <a:spLocks noGrp="1" noChangeArrowheads="1"/>
          </p:cNvSpPr>
          <p:nvPr>
            <p:ph type="title"/>
          </p:nvPr>
        </p:nvSpPr>
        <p:spPr>
          <a:xfrm>
            <a:off x="8270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Procesador Front-End</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(FEP) Comunicaciones Unificadas</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7667" name="Rectangle 3"/>
          <p:cNvSpPr>
            <a:spLocks noGrp="1" noChangeArrowheads="1"/>
          </p:cNvSpPr>
          <p:nvPr>
            <p:ph type="body" idx="1"/>
          </p:nvPr>
        </p:nvSpPr>
        <p:spPr>
          <a:xfrm>
            <a:off x="0" y="1268413"/>
            <a:ext cx="9144000" cy="5589587"/>
          </a:xfrm>
          <a:solidFill>
            <a:schemeClr val="accent2">
              <a:lumMod val="20000"/>
              <a:lumOff val="80000"/>
            </a:schemeClr>
          </a:solidFill>
          <a:ln w="76200" cap="flat">
            <a:solidFill>
              <a:schemeClr val="accent2"/>
            </a:solidFill>
          </a:ln>
        </p:spPr>
        <p:txBody>
          <a:bodyPr/>
          <a:lstStyle/>
          <a:p>
            <a:pPr algn="just">
              <a:lnSpc>
                <a:spcPct val="90000"/>
              </a:lnSpc>
            </a:pPr>
            <a:r>
              <a:rPr lang="es-ES" i="1">
                <a:solidFill>
                  <a:schemeClr val="accent2"/>
                </a:solidFill>
                <a:effectLst>
                  <a:outerShdw blurRad="38100" dist="38100" dir="2700000" algn="tl">
                    <a:srgbClr val="000000"/>
                  </a:outerShdw>
                </a:effectLst>
                <a:latin typeface="Arial" charset="0"/>
              </a:rPr>
              <a:t>Mensajería Instantánea y presencia </a:t>
            </a:r>
            <a:r>
              <a:rPr lang="es-ES" i="1">
                <a:solidFill>
                  <a:schemeClr val="accent2"/>
                </a:solidFill>
                <a:effectLst>
                  <a:outerShdw blurRad="38100" dist="38100" dir="2700000" algn="tl">
                    <a:srgbClr val="000000"/>
                  </a:outerShdw>
                </a:effectLst>
                <a:latin typeface="Arial" charset="0"/>
                <a:sym typeface="Wingdings 3" pitchFamily="18" charset="2"/>
              </a:rPr>
              <a:t></a:t>
            </a:r>
            <a:r>
              <a:rPr lang="es-ES" i="1">
                <a:solidFill>
                  <a:schemeClr val="accent2"/>
                </a:solidFill>
                <a:effectLst>
                  <a:outerShdw blurRad="38100" dist="38100" dir="2700000" algn="tl">
                    <a:srgbClr val="000000"/>
                  </a:outerShdw>
                </a:effectLst>
                <a:latin typeface="Arial" charset="0"/>
              </a:rPr>
              <a:t> Comunicación en tiempo real de persona a persona mediante texto, voz y video, a través de una organización.</a:t>
            </a:r>
            <a:endParaRPr lang="es-ES_tradnl" i="1">
              <a:solidFill>
                <a:schemeClr val="accent2"/>
              </a:solidFill>
              <a:effectLst>
                <a:outerShdw blurRad="38100" dist="38100" dir="2700000" algn="tl">
                  <a:srgbClr val="000000"/>
                </a:outerShdw>
              </a:effectLst>
              <a:latin typeface="Arial" charset="0"/>
            </a:endParaRPr>
          </a:p>
          <a:p>
            <a:pPr>
              <a:lnSpc>
                <a:spcPct val="90000"/>
              </a:lnSpc>
            </a:pPr>
            <a:r>
              <a:rPr lang="es-ES" i="1">
                <a:solidFill>
                  <a:schemeClr val="accent2"/>
                </a:solidFill>
                <a:effectLst>
                  <a:outerShdw blurRad="38100" dist="38100" dir="2700000" algn="tl">
                    <a:srgbClr val="000000"/>
                  </a:outerShdw>
                </a:effectLst>
                <a:latin typeface="Arial" charset="0"/>
              </a:rPr>
              <a:t>Conferencias Web  </a:t>
            </a:r>
          </a:p>
          <a:p>
            <a:pPr>
              <a:lnSpc>
                <a:spcPct val="90000"/>
              </a:lnSpc>
            </a:pPr>
            <a:r>
              <a:rPr lang="es-ES" i="1">
                <a:solidFill>
                  <a:schemeClr val="accent2"/>
                </a:solidFill>
                <a:effectLst>
                  <a:outerShdw blurRad="38100" dist="38100" dir="2700000" algn="tl">
                    <a:srgbClr val="000000"/>
                  </a:outerShdw>
                </a:effectLst>
                <a:latin typeface="Arial" charset="0"/>
              </a:rPr>
              <a:t>E-mail y calendarios compartidos y  contactos </a:t>
            </a:r>
          </a:p>
          <a:p>
            <a:pPr>
              <a:lnSpc>
                <a:spcPct val="90000"/>
              </a:lnSpc>
            </a:pPr>
            <a:r>
              <a:rPr lang="es-ES" i="1">
                <a:solidFill>
                  <a:schemeClr val="accent2"/>
                </a:solidFill>
                <a:effectLst>
                  <a:outerShdw blurRad="38100" dist="38100" dir="2700000" algn="tl">
                    <a:srgbClr val="000000"/>
                  </a:outerShdw>
                </a:effectLst>
                <a:latin typeface="Arial" charset="0"/>
              </a:rPr>
              <a:t>E-Manager (Protección/preservación e-mail). </a:t>
            </a:r>
            <a:r>
              <a:rPr lang="es-ES" i="1">
                <a:solidFill>
                  <a:schemeClr val="accent2"/>
                </a:solidFill>
                <a:effectLst>
                  <a:outerShdw blurRad="38100" dist="38100" dir="2700000" algn="tl">
                    <a:srgbClr val="000000"/>
                  </a:outerShdw>
                </a:effectLst>
                <a:latin typeface="Arial" charset="0"/>
                <a:hlinkMouseOver r:id="rId3" action="ppaction://hlinkfile"/>
              </a:rPr>
              <a:t> </a:t>
            </a:r>
            <a:r>
              <a:rPr lang="es-ES" i="1">
                <a:solidFill>
                  <a:schemeClr val="accent2"/>
                </a:solidFill>
                <a:effectLst>
                  <a:outerShdw blurRad="38100" dist="38100" dir="2700000" algn="tl">
                    <a:srgbClr val="000000"/>
                  </a:outerShdw>
                </a:effectLst>
                <a:latin typeface="Arial" charset="0"/>
              </a:rPr>
              <a:t> </a:t>
            </a:r>
          </a:p>
          <a:p>
            <a:pPr lvl="1">
              <a:lnSpc>
                <a:spcPct val="90000"/>
              </a:lnSpc>
            </a:pPr>
            <a:r>
              <a:rPr lang="es-ES" i="1">
                <a:solidFill>
                  <a:schemeClr val="accent2"/>
                </a:solidFill>
                <a:effectLst>
                  <a:outerShdw blurRad="38100" dist="38100" dir="2700000" algn="tl">
                    <a:srgbClr val="000000"/>
                  </a:outerShdw>
                </a:effectLst>
                <a:latin typeface="Arial" charset="0"/>
              </a:rPr>
              <a:t>Filtrado  (Spam)</a:t>
            </a:r>
          </a:p>
          <a:p>
            <a:pPr lvl="1">
              <a:lnSpc>
                <a:spcPct val="90000"/>
              </a:lnSpc>
            </a:pPr>
            <a:r>
              <a:rPr lang="es-ES" i="1">
                <a:solidFill>
                  <a:schemeClr val="accent2"/>
                </a:solidFill>
                <a:effectLst>
                  <a:outerShdw blurRad="38100" dist="38100" dir="2700000" algn="tl">
                    <a:srgbClr val="000000"/>
                  </a:outerShdw>
                </a:effectLst>
                <a:latin typeface="Arial" charset="0"/>
              </a:rPr>
              <a:t>Archivo (backup)  </a:t>
            </a:r>
          </a:p>
          <a:p>
            <a:pPr lvl="1">
              <a:lnSpc>
                <a:spcPct val="90000"/>
              </a:lnSpc>
            </a:pPr>
            <a:r>
              <a:rPr lang="es-ES" i="1">
                <a:solidFill>
                  <a:schemeClr val="accent2"/>
                </a:solidFill>
                <a:effectLst>
                  <a:outerShdw blurRad="38100" dist="38100" dir="2700000" algn="tl">
                    <a:srgbClr val="000000"/>
                  </a:outerShdw>
                </a:effectLst>
                <a:latin typeface="Arial" charset="0"/>
              </a:rPr>
              <a:t>Continuidad (Replicando)</a:t>
            </a:r>
            <a:r>
              <a:rPr lang="es-ES" i="1">
                <a:solidFill>
                  <a:schemeClr val="accent2"/>
                </a:solidFill>
                <a:effectLst>
                  <a:outerShdw blurRad="38100" dist="38100" dir="2700000" algn="tl">
                    <a:srgbClr val="000000"/>
                  </a:outerShdw>
                </a:effectLst>
                <a:latin typeface="Arial" charset="0"/>
                <a:hlinkMouseOver r:id="rId3" action="ppaction://hlinkfile"/>
              </a:rPr>
              <a:t> </a:t>
            </a:r>
            <a:r>
              <a:rPr lang="es-ES" i="1">
                <a:solidFill>
                  <a:schemeClr val="accent2"/>
                </a:solidFill>
                <a:effectLst>
                  <a:outerShdw blurRad="38100" dist="38100" dir="2700000" algn="tl">
                    <a:srgbClr val="000000"/>
                  </a:outerShdw>
                </a:effectLst>
                <a:latin typeface="Arial" charset="0"/>
              </a:rPr>
              <a:t> </a:t>
            </a:r>
          </a:p>
          <a:p>
            <a:pPr lvl="1">
              <a:lnSpc>
                <a:spcPct val="90000"/>
              </a:lnSpc>
            </a:pPr>
            <a:r>
              <a:rPr lang="es-ES" i="1">
                <a:solidFill>
                  <a:schemeClr val="accent2"/>
                </a:solidFill>
                <a:effectLst>
                  <a:outerShdw blurRad="38100" dist="38100" dir="2700000" algn="tl">
                    <a:srgbClr val="000000"/>
                  </a:outerShdw>
                </a:effectLst>
                <a:latin typeface="Arial" charset="0"/>
              </a:rPr>
              <a:t>Cifrado (TLS)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3536CEE-B931-48F4-8935-E7CF0385B6B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27D7706-6AB7-488E-BE55-D503989D3748}" type="slidenum">
              <a:rPr lang="en-US"/>
              <a:pPr>
                <a:defRPr/>
              </a:pPr>
              <a:t>5</a:t>
            </a:fld>
            <a:endParaRPr lang="en-US"/>
          </a:p>
        </p:txBody>
      </p:sp>
      <p:sp>
        <p:nvSpPr>
          <p:cNvPr id="499714" name="Rectangle 2"/>
          <p:cNvSpPr>
            <a:spLocks noGrp="1" noChangeArrowheads="1"/>
          </p:cNvSpPr>
          <p:nvPr>
            <p:ph type="title"/>
          </p:nvPr>
        </p:nvSpPr>
        <p:spPr>
          <a:xfrm>
            <a:off x="928688" y="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a:t>
            </a:r>
            <a:endParaRPr lang="es-ES_tradnl" sz="2800" i="1">
              <a:solidFill>
                <a:schemeClr val="accent6">
                  <a:lumMod val="75000"/>
                </a:schemeClr>
              </a:solidFill>
              <a:effectLst>
                <a:outerShdw blurRad="38100" dist="38100" dir="2700000" algn="tl">
                  <a:srgbClr val="000000"/>
                </a:outerShdw>
              </a:effectLst>
              <a:latin typeface="Arial" charset="0"/>
            </a:endParaRPr>
          </a:p>
        </p:txBody>
      </p:sp>
      <p:pic>
        <p:nvPicPr>
          <p:cNvPr id="7173" name="6 Imagen" descr="Balanceo 2.jpg"/>
          <p:cNvPicPr>
            <a:picLocks noChangeAspect="1"/>
          </p:cNvPicPr>
          <p:nvPr/>
        </p:nvPicPr>
        <p:blipFill>
          <a:blip r:embed="rId3" cstate="print"/>
          <a:srcRect/>
          <a:stretch>
            <a:fillRect/>
          </a:stretch>
        </p:blipFill>
        <p:spPr bwMode="auto">
          <a:xfrm>
            <a:off x="2714625" y="1285875"/>
            <a:ext cx="6429375" cy="1643063"/>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4" name="Picture 6"/>
          <p:cNvPicPr>
            <a:picLocks noChangeAspect="1" noChangeArrowheads="1"/>
          </p:cNvPicPr>
          <p:nvPr/>
        </p:nvPicPr>
        <p:blipFill>
          <a:blip r:embed="rId4" cstate="print"/>
          <a:srcRect/>
          <a:stretch>
            <a:fillRect/>
          </a:stretch>
        </p:blipFill>
        <p:spPr bwMode="auto">
          <a:xfrm>
            <a:off x="0" y="3071813"/>
            <a:ext cx="6786563" cy="3786187"/>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7176" name="Picture 8" descr="BandWith Limit"/>
          <p:cNvPicPr>
            <a:picLocks noChangeAspect="1" noChangeArrowheads="1"/>
          </p:cNvPicPr>
          <p:nvPr/>
        </p:nvPicPr>
        <p:blipFill>
          <a:blip r:embed="rId5" cstate="print"/>
          <a:srcRect/>
          <a:stretch>
            <a:fillRect/>
          </a:stretch>
        </p:blipFill>
        <p:spPr bwMode="auto">
          <a:xfrm>
            <a:off x="1581150" y="6067425"/>
            <a:ext cx="7562850" cy="790575"/>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a:effectLst/>
        </p:spPr>
      </p:pic>
      <p:pic>
        <p:nvPicPr>
          <p:cNvPr id="8" name="7 Imagen" descr="falta de Balanceo de carga.jpg"/>
          <p:cNvPicPr>
            <a:picLocks noChangeAspect="1"/>
          </p:cNvPicPr>
          <p:nvPr/>
        </p:nvPicPr>
        <p:blipFill>
          <a:blip r:embed="rId6" cstate="print"/>
          <a:stretch>
            <a:fillRect/>
          </a:stretch>
        </p:blipFill>
        <p:spPr>
          <a:xfrm>
            <a:off x="4747260" y="3284984"/>
            <a:ext cx="4396740" cy="1196340"/>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pic>
        <p:nvPicPr>
          <p:cNvPr id="2" name="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370975"/>
            <a:ext cx="2561010" cy="1115926"/>
          </a:xfrm>
          <a:prstGeom prst="rect">
            <a:avLst/>
          </a:prstGeom>
          <a:gradFill rotWithShape="0">
            <a:gsLst>
              <a:gs pos="0">
                <a:schemeClr val="hlink"/>
              </a:gs>
              <a:gs pos="100000">
                <a:srgbClr val="66FFFF"/>
              </a:gs>
            </a:gsLst>
            <a:lin ang="2700000" scaled="1"/>
          </a:gra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wipe(down)">
                                      <p:cBhvr>
                                        <p:cTn id="7" dur="500"/>
                                        <p:tgtEl>
                                          <p:spTgt spid="4997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173"/>
                                        </p:tgtEl>
                                        <p:attrNameLst>
                                          <p:attrName>style.visibility</p:attrName>
                                        </p:attrNameLst>
                                      </p:cBhvr>
                                      <p:to>
                                        <p:strVal val="visible"/>
                                      </p:to>
                                    </p:set>
                                    <p:animEffect transition="in" filter="barn(inVertical)">
                                      <p:cBhvr>
                                        <p:cTn id="18" dur="500"/>
                                        <p:tgtEl>
                                          <p:spTgt spid="717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174"/>
                                        </p:tgtEl>
                                        <p:attrNameLst>
                                          <p:attrName>style.visibility</p:attrName>
                                        </p:attrNameLst>
                                      </p:cBhvr>
                                      <p:to>
                                        <p:strVal val="visible"/>
                                      </p:to>
                                    </p:set>
                                    <p:animEffect transition="in" filter="barn(inVertical)">
                                      <p:cBhvr>
                                        <p:cTn id="28" dur="500"/>
                                        <p:tgtEl>
                                          <p:spTgt spid="717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176"/>
                                        </p:tgtEl>
                                        <p:attrNameLst>
                                          <p:attrName>style.visibility</p:attrName>
                                        </p:attrNameLst>
                                      </p:cBhvr>
                                      <p:to>
                                        <p:strVal val="visible"/>
                                      </p:to>
                                    </p:set>
                                    <p:animEffect transition="in" filter="barn(inVertical)">
                                      <p:cBhvr>
                                        <p:cTn id="33"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6D8D2DB-C82F-492F-A09C-FA2FF369942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9DF03752-E82B-4EC3-9B20-3EF1AB601E57}" type="slidenum">
              <a:rPr lang="en-US"/>
              <a:pPr>
                <a:defRPr/>
              </a:pPr>
              <a:t>6</a:t>
            </a:fld>
            <a:endParaRPr lang="en-US"/>
          </a:p>
        </p:txBody>
      </p:sp>
      <p:sp>
        <p:nvSpPr>
          <p:cNvPr id="491522" name="Rectangle 2"/>
          <p:cNvSpPr>
            <a:spLocks noGrp="1" noChangeArrowheads="1"/>
          </p:cNvSpPr>
          <p:nvPr>
            <p:ph type="title"/>
          </p:nvPr>
        </p:nvSpPr>
        <p:spPr>
          <a:xfrm>
            <a:off x="827088" y="260350"/>
            <a:ext cx="7772400" cy="1143000"/>
          </a:xfrm>
          <a:solidFill>
            <a:schemeClr val="accent2">
              <a:lumMod val="20000"/>
              <a:lumOff val="80000"/>
            </a:schemeClr>
          </a:solidFill>
          <a:ln w="76200">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a:t>
            </a:r>
            <a:endParaRPr lang="es-ES_tradnl" sz="2800" i="1">
              <a:solidFill>
                <a:schemeClr val="accent6">
                  <a:lumMod val="75000"/>
                </a:schemeClr>
              </a:solidFill>
              <a:effectLst>
                <a:outerShdw blurRad="38100" dist="38100" dir="2700000" algn="tl">
                  <a:srgbClr val="000000"/>
                </a:outerShdw>
              </a:effectLst>
              <a:latin typeface="Arial" charset="0"/>
            </a:endParaRPr>
          </a:p>
        </p:txBody>
      </p:sp>
      <p:sp>
        <p:nvSpPr>
          <p:cNvPr id="491523" name="Rectangle 3"/>
          <p:cNvSpPr>
            <a:spLocks noGrp="1" noChangeArrowheads="1"/>
          </p:cNvSpPr>
          <p:nvPr>
            <p:ph type="body" idx="1"/>
          </p:nvPr>
        </p:nvSpPr>
        <p:spPr>
          <a:xfrm>
            <a:off x="395288" y="1628775"/>
            <a:ext cx="8497887" cy="4648200"/>
          </a:xfrm>
          <a:solidFill>
            <a:schemeClr val="accent2">
              <a:lumMod val="20000"/>
              <a:lumOff val="80000"/>
            </a:schemeClr>
          </a:solidFill>
          <a:ln w="76200" cap="flat">
            <a:solidFill>
              <a:schemeClr val="accent2">
                <a:lumMod val="75000"/>
              </a:schemeClr>
            </a:solidFill>
          </a:ln>
        </p:spPr>
        <p:txBody>
          <a:bodyPr/>
          <a:lstStyle/>
          <a:p>
            <a:pPr algn="just">
              <a:lnSpc>
                <a:spcPct val="90000"/>
              </a:lnSpc>
              <a:defRPr/>
            </a:pPr>
            <a:r>
              <a:rPr lang="es-ES_tradnl" sz="2800" i="1">
                <a:solidFill>
                  <a:schemeClr val="accent2"/>
                </a:solidFill>
                <a:effectLst>
                  <a:outerShdw blurRad="38100" dist="38100" dir="2700000" algn="tl">
                    <a:srgbClr val="000000"/>
                  </a:outerShdw>
                </a:effectLst>
                <a:latin typeface="Arial" charset="0"/>
              </a:rPr>
              <a:t>Es una técnica de balanceo de solicitud de pedidos para optimizar el flujo de Información y la carga de procesamiento.</a:t>
            </a:r>
          </a:p>
          <a:p>
            <a:pPr algn="just">
              <a:lnSpc>
                <a:spcPct val="90000"/>
              </a:lnSpc>
              <a:defRPr/>
            </a:pPr>
            <a:r>
              <a:rPr lang="es-ES_tradnl" sz="2800" i="1">
                <a:solidFill>
                  <a:schemeClr val="accent2"/>
                </a:solidFill>
                <a:effectLst>
                  <a:outerShdw blurRad="38100" dist="38100" dir="2700000" algn="tl">
                    <a:srgbClr val="000000"/>
                  </a:outerShdw>
                </a:effectLst>
                <a:latin typeface="Arial" charset="0"/>
              </a:rPr>
              <a:t>Los Pedidos dejan de ser asignados a un único servidor para ser distribuidos en varios servidores ante las peticiones y/o sesiones Web.</a:t>
            </a:r>
          </a:p>
          <a:p>
            <a:pPr algn="just">
              <a:lnSpc>
                <a:spcPct val="90000"/>
              </a:lnSpc>
              <a:defRPr/>
            </a:pPr>
            <a:r>
              <a:rPr lang="es-ES_tradnl" sz="2800" i="1">
                <a:solidFill>
                  <a:schemeClr val="accent2"/>
                </a:solidFill>
                <a:effectLst>
                  <a:outerShdw blurRad="38100" dist="38100" dir="2700000" algn="tl">
                    <a:srgbClr val="000000"/>
                  </a:outerShdw>
                </a:effectLst>
                <a:latin typeface="Arial" charset="0"/>
              </a:rPr>
              <a:t>Permite preconfigurar redistribución de solicitudes ante tareas de mantenimiento o contingencia por caídas (redundancia). </a:t>
            </a:r>
          </a:p>
          <a:p>
            <a:pPr algn="just">
              <a:lnSpc>
                <a:spcPct val="90000"/>
              </a:lnSpc>
              <a:defRPr/>
            </a:pPr>
            <a:r>
              <a:rPr lang="es-ES_tradnl" sz="2800" i="1">
                <a:solidFill>
                  <a:schemeClr val="accent2"/>
                </a:solidFill>
                <a:effectLst>
                  <a:outerShdw blurRad="38100" dist="38100" dir="2700000" algn="tl">
                    <a:srgbClr val="000000"/>
                  </a:outerShdw>
                </a:effectLst>
                <a:latin typeface="Arial" charset="0"/>
              </a:rPr>
              <a:t>Asegurar una distribución de carga pareja para brindar un servicio mas rápido.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8F0559-97E2-4FAC-9E5F-7BC4DFFEB6A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B4D7787-667E-4BF4-A21F-8D10A9A4EEF1}" type="slidenum">
              <a:rPr lang="en-US"/>
              <a:pPr>
                <a:defRPr/>
              </a:pPr>
              <a:t>7</a:t>
            </a:fld>
            <a:endParaRPr lang="en-US"/>
          </a:p>
        </p:txBody>
      </p:sp>
      <p:sp>
        <p:nvSpPr>
          <p:cNvPr id="477186"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77187" name="Rectangle 3"/>
          <p:cNvSpPr>
            <a:spLocks noGrp="1" noChangeArrowheads="1"/>
          </p:cNvSpPr>
          <p:nvPr>
            <p:ph type="body" idx="1"/>
          </p:nvPr>
        </p:nvSpPr>
        <p:spPr>
          <a:xfrm>
            <a:off x="381000" y="1600200"/>
            <a:ext cx="8382000" cy="4191000"/>
          </a:xfrm>
          <a:solidFill>
            <a:schemeClr val="accent2">
              <a:lumMod val="20000"/>
              <a:lumOff val="80000"/>
            </a:schemeClr>
          </a:solidFill>
          <a:ln w="76200" cap="flat">
            <a:solidFill>
              <a:schemeClr val="accent2">
                <a:lumMod val="75000"/>
              </a:schemeClr>
            </a:solidFill>
          </a:ln>
        </p:spPr>
        <p:txBody>
          <a:bodyPr/>
          <a:lstStyle/>
          <a:p>
            <a:pPr>
              <a:defRPr/>
            </a:pPr>
            <a:r>
              <a:rPr lang="es-ES_tradnl" b="1" i="1">
                <a:solidFill>
                  <a:schemeClr val="accent6">
                    <a:lumMod val="75000"/>
                  </a:schemeClr>
                </a:solidFill>
                <a:effectLst>
                  <a:outerShdw blurRad="38100" dist="38100" dir="2700000" algn="tl">
                    <a:srgbClr val="000000"/>
                  </a:outerShdw>
                </a:effectLst>
                <a:latin typeface="Arial" charset="0"/>
              </a:rPr>
              <a:t>Existen varios tipos de balanceo:</a:t>
            </a:r>
          </a:p>
          <a:p>
            <a:pPr lvl="1">
              <a:defRPr/>
            </a:pPr>
            <a:r>
              <a:rPr lang="es-ES_tradnl" i="1">
                <a:solidFill>
                  <a:schemeClr val="accent6">
                    <a:lumMod val="75000"/>
                  </a:schemeClr>
                </a:solidFill>
                <a:latin typeface="Arial" charset="0"/>
              </a:rPr>
              <a:t> RR-DNS</a:t>
            </a:r>
          </a:p>
          <a:p>
            <a:pPr lvl="1">
              <a:defRPr/>
            </a:pPr>
            <a:r>
              <a:rPr lang="es-ES_tradnl" i="1">
                <a:solidFill>
                  <a:schemeClr val="accent6">
                    <a:lumMod val="75000"/>
                  </a:schemeClr>
                </a:solidFill>
                <a:latin typeface="Arial" charset="0"/>
              </a:rPr>
              <a:t> Reverse Proxy Server</a:t>
            </a:r>
          </a:p>
          <a:p>
            <a:pPr lvl="1">
              <a:defRPr/>
            </a:pPr>
            <a:r>
              <a:rPr lang="es-ES_tradnl" i="1">
                <a:solidFill>
                  <a:schemeClr val="accent6">
                    <a:lumMod val="75000"/>
                  </a:schemeClr>
                </a:solidFill>
                <a:latin typeface="Arial" charset="0"/>
              </a:rPr>
              <a:t>Servicios avanzados de redes y clustering.</a:t>
            </a:r>
          </a:p>
          <a:p>
            <a:pPr lvl="1">
              <a:defRPr/>
            </a:pPr>
            <a:r>
              <a:rPr lang="es-ES_tradnl" i="1">
                <a:solidFill>
                  <a:schemeClr val="accent6">
                    <a:lumMod val="75000"/>
                  </a:schemeClr>
                </a:solidFill>
                <a:latin typeface="Arial" charset="0"/>
              </a:rPr>
              <a:t>Routers de Capa 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9B75AF-B220-4477-BB5B-CC2D3AF9CF5A}"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E858C380-668A-499B-955D-2D6C65F04A9D}" type="slidenum">
              <a:rPr lang="en-US"/>
              <a:pPr>
                <a:defRPr/>
              </a:pPr>
              <a:t>8</a:t>
            </a:fld>
            <a:endParaRPr lang="en-US"/>
          </a:p>
        </p:txBody>
      </p:sp>
      <p:sp>
        <p:nvSpPr>
          <p:cNvPr id="443394"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Balanceo de Carga – Técnicas</a:t>
            </a:r>
          </a:p>
        </p:txBody>
      </p:sp>
      <p:sp>
        <p:nvSpPr>
          <p:cNvPr id="443395" name="Rectangle 3"/>
          <p:cNvSpPr>
            <a:spLocks noGrp="1" noChangeArrowheads="1"/>
          </p:cNvSpPr>
          <p:nvPr>
            <p:ph type="body" idx="1"/>
          </p:nvPr>
        </p:nvSpPr>
        <p:spPr>
          <a:xfrm>
            <a:off x="381000" y="1600200"/>
            <a:ext cx="8382000" cy="4191000"/>
          </a:xfrm>
          <a:solidFill>
            <a:schemeClr val="accent2">
              <a:lumMod val="20000"/>
              <a:lumOff val="80000"/>
            </a:schemeClr>
          </a:solidFill>
          <a:ln w="76200" cap="flat">
            <a:solidFill>
              <a:schemeClr val="accent2">
                <a:lumMod val="75000"/>
              </a:schemeClr>
            </a:solidFill>
          </a:ln>
        </p:spPr>
        <p:txBody>
          <a:bodyPr/>
          <a:lstStyle/>
          <a:p>
            <a:pPr>
              <a:defRPr/>
            </a:pPr>
            <a:r>
              <a:rPr lang="es-ES_tradnl" b="1" i="1">
                <a:solidFill>
                  <a:schemeClr val="accent6">
                    <a:lumMod val="75000"/>
                  </a:schemeClr>
                </a:solidFill>
                <a:effectLst>
                  <a:outerShdw blurRad="38100" dist="38100" dir="2700000" algn="tl">
                    <a:srgbClr val="000000"/>
                  </a:outerShdw>
                </a:effectLst>
                <a:latin typeface="Arial" charset="0"/>
              </a:rPr>
              <a:t>Existen varios tipos de balanceo:</a:t>
            </a:r>
          </a:p>
          <a:p>
            <a:pPr lvl="1">
              <a:defRPr/>
            </a:pPr>
            <a:r>
              <a:rPr lang="es-ES_tradnl" i="1">
                <a:solidFill>
                  <a:schemeClr val="accent6">
                    <a:lumMod val="75000"/>
                  </a:schemeClr>
                </a:solidFill>
                <a:latin typeface="Arial" charset="0"/>
              </a:rPr>
              <a:t>RR-DNS (Round Robin DNS): Se aplica una técnica de Round Robin sobre un servidor DNS particular que determina a que servidor asignara la petición, en función de su disponibilidad.</a:t>
            </a:r>
          </a:p>
          <a:p>
            <a:pPr lvl="1">
              <a:defRPr/>
            </a:pPr>
            <a:r>
              <a:rPr lang="es-ES_tradnl" i="1">
                <a:solidFill>
                  <a:schemeClr val="accent6">
                    <a:lumMod val="75000"/>
                  </a:schemeClr>
                </a:solidFill>
                <a:latin typeface="Arial" charset="0"/>
              </a:rPr>
              <a:t>Estas asignaciones pueden realizarse a partir de dos características a analizar: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ADE80D4-DA8E-4289-AD44-731211F8806A}"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8B00B079-DC74-452D-B3AE-FD6A7F0B79F4}" type="slidenum">
              <a:rPr lang="en-US"/>
              <a:pPr>
                <a:defRPr/>
              </a:pPr>
              <a:t>9</a:t>
            </a:fld>
            <a:endParaRPr lang="en-US"/>
          </a:p>
        </p:txBody>
      </p:sp>
      <p:sp>
        <p:nvSpPr>
          <p:cNvPr id="472066" name="Rectangle 2"/>
          <p:cNvSpPr>
            <a:spLocks noGrp="1" noChangeArrowheads="1"/>
          </p:cNvSpPr>
          <p:nvPr>
            <p:ph type="title"/>
          </p:nvPr>
        </p:nvSpPr>
        <p:spPr>
          <a:xfrm>
            <a:off x="838200" y="30480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ES_tradnl" sz="3600" i="1">
                <a:solidFill>
                  <a:schemeClr val="accent6">
                    <a:lumMod val="75000"/>
                  </a:schemeClr>
                </a:solidFill>
                <a:effectLst>
                  <a:outerShdw blurRad="38100" dist="38100" dir="2700000" algn="tl">
                    <a:srgbClr val="000000"/>
                  </a:outerShdw>
                </a:effectLst>
                <a:latin typeface="Arial" charset="0"/>
              </a:rPr>
              <a:t>WORLD WIDE WEB - WWW </a:t>
            </a:r>
            <a:br>
              <a:rPr lang="es-ES_tradnl" sz="3600" i="1">
                <a:solidFill>
                  <a:schemeClr val="accent6">
                    <a:lumMod val="75000"/>
                  </a:schemeClr>
                </a:solidFill>
                <a:effectLst>
                  <a:outerShdw blurRad="38100" dist="38100" dir="2700000" algn="tl">
                    <a:srgbClr val="000000"/>
                  </a:outerShdw>
                </a:effectLst>
                <a:latin typeface="Arial" charset="0"/>
              </a:rPr>
            </a:br>
            <a:r>
              <a:rPr lang="es-ES_tradnl" sz="3600" i="1">
                <a:solidFill>
                  <a:schemeClr val="accent6">
                    <a:lumMod val="75000"/>
                  </a:schemeClr>
                </a:solidFill>
                <a:effectLst>
                  <a:outerShdw blurRad="38100" dist="38100" dir="2700000" algn="tl">
                    <a:srgbClr val="000000"/>
                  </a:outerShdw>
                </a:effectLst>
                <a:latin typeface="Arial" charset="0"/>
              </a:rPr>
              <a:t>RR-DNS (Continuación)</a:t>
            </a:r>
          </a:p>
        </p:txBody>
      </p:sp>
      <p:sp>
        <p:nvSpPr>
          <p:cNvPr id="10245" name="Rectangle 3"/>
          <p:cNvSpPr>
            <a:spLocks noGrp="1" noChangeArrowheads="1"/>
          </p:cNvSpPr>
          <p:nvPr>
            <p:ph type="body" idx="1"/>
          </p:nvPr>
        </p:nvSpPr>
        <p:spPr>
          <a:xfrm>
            <a:off x="381000" y="1600200"/>
            <a:ext cx="8367713" cy="4565650"/>
          </a:xfrm>
          <a:solidFill>
            <a:schemeClr val="accent2">
              <a:lumMod val="20000"/>
              <a:lumOff val="80000"/>
            </a:schemeClr>
          </a:solidFill>
          <a:ln w="76200" cap="flat">
            <a:solidFill>
              <a:schemeClr val="accent2">
                <a:lumMod val="75000"/>
              </a:schemeClr>
            </a:solidFill>
          </a:ln>
        </p:spPr>
        <p:txBody>
          <a:bodyPr/>
          <a:lstStyle/>
          <a:p>
            <a:pPr algn="just">
              <a:lnSpc>
                <a:spcPct val="90000"/>
              </a:lnSpc>
            </a:pPr>
            <a:r>
              <a:rPr lang="es-ES_tradnl" sz="2800" b="1" i="1" dirty="0">
                <a:solidFill>
                  <a:schemeClr val="accent6">
                    <a:lumMod val="75000"/>
                  </a:schemeClr>
                </a:solidFill>
                <a:latin typeface="Arial" charset="0"/>
              </a:rPr>
              <a:t>Por sesión:</a:t>
            </a:r>
            <a:r>
              <a:rPr lang="es-ES_tradnl" sz="2800" i="1" dirty="0">
                <a:solidFill>
                  <a:schemeClr val="accent6">
                    <a:lumMod val="75000"/>
                  </a:schemeClr>
                </a:solidFill>
                <a:latin typeface="Arial" charset="0"/>
              </a:rPr>
              <a:t> El servidor asigna la conexión de un usuario en un momento determinado a una dirección IP (la que toque en el RR) y mantiene la asignación hasta que el usuario finalice la sesión de http hacia el mismo.</a:t>
            </a:r>
          </a:p>
          <a:p>
            <a:pPr algn="just">
              <a:lnSpc>
                <a:spcPct val="90000"/>
              </a:lnSpc>
            </a:pPr>
            <a:endParaRPr lang="es-ES_tradnl" sz="2800" i="1" dirty="0">
              <a:solidFill>
                <a:schemeClr val="accent6">
                  <a:lumMod val="75000"/>
                </a:schemeClr>
              </a:solidFill>
              <a:latin typeface="Arial" charset="0"/>
            </a:endParaRPr>
          </a:p>
          <a:p>
            <a:pPr algn="just">
              <a:lnSpc>
                <a:spcPct val="90000"/>
              </a:lnSpc>
            </a:pPr>
            <a:r>
              <a:rPr lang="es-ES_tradnl" sz="2800" b="1" i="1" dirty="0">
                <a:solidFill>
                  <a:schemeClr val="accent6">
                    <a:lumMod val="75000"/>
                  </a:schemeClr>
                </a:solidFill>
                <a:latin typeface="Arial" charset="0"/>
              </a:rPr>
              <a:t>Por IP:</a:t>
            </a:r>
            <a:r>
              <a:rPr lang="es-ES_tradnl" sz="2800" i="1" dirty="0">
                <a:solidFill>
                  <a:schemeClr val="accent6">
                    <a:lumMod val="75000"/>
                  </a:schemeClr>
                </a:solidFill>
                <a:latin typeface="Arial" charset="0"/>
              </a:rPr>
              <a:t> El servidor DNS puede tener asignado el método de RR para direccionar la solicitud en función de la ubicación geográfica de la dirección IP origen, para así mejorar los tiempos de transmisión y evitar “</a:t>
            </a:r>
            <a:r>
              <a:rPr lang="es-ES_tradnl" sz="2800" i="1" dirty="0" err="1">
                <a:solidFill>
                  <a:schemeClr val="accent6">
                    <a:lumMod val="75000"/>
                  </a:schemeClr>
                </a:solidFill>
                <a:latin typeface="Arial" charset="0"/>
              </a:rPr>
              <a:t>hops</a:t>
            </a:r>
            <a:r>
              <a:rPr lang="es-ES_tradnl" sz="2800" i="1" dirty="0">
                <a:solidFill>
                  <a:schemeClr val="accent6">
                    <a:lumMod val="75000"/>
                  </a:schemeClr>
                </a:solidFill>
                <a:latin typeface="Arial" charset="0"/>
              </a:rPr>
              <a:t>” innecesarios.</a:t>
            </a:r>
            <a:endParaRPr lang="es-ES_tradnl" i="1" dirty="0">
              <a:solidFill>
                <a:schemeClr val="accent6">
                  <a:lumMod val="75000"/>
                </a:schemeClr>
              </a:solidFill>
              <a:latin typeface="Arial" charset="0"/>
            </a:endParaRPr>
          </a:p>
        </p:txBody>
      </p:sp>
    </p:spTree>
  </p:cSld>
  <p:clrMapOvr>
    <a:masterClrMapping/>
  </p:clrMapOvr>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533959</TotalTime>
  <Words>2429</Words>
  <Application>Microsoft Office PowerPoint</Application>
  <PresentationFormat>Presentación en pantalla (4:3)</PresentationFormat>
  <Paragraphs>183</Paragraphs>
  <Slides>18</Slides>
  <Notes>17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3"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Procesador Front-End (FEP) Comunicaciones Unificadas</vt:lpstr>
      <vt:lpstr>Procesador Front-End (FEP) Comunicaciones Unificadas</vt:lpstr>
      <vt:lpstr>WORLD WIDE WEB - WWW  Balanceo de Carga</vt:lpstr>
      <vt:lpstr>WORLD WIDE WEB - WWW  Balanceo de Carga</vt:lpstr>
      <vt:lpstr>WORLD WIDE WEB - WWW  Balanceo de Carga – Técnicas</vt:lpstr>
      <vt:lpstr>WORLD WIDE WEB - WWW  Balanceo de Carga – Técnicas</vt:lpstr>
      <vt:lpstr>WORLD WIDE WEB - WWW  RR-DNS (Continuación)</vt:lpstr>
      <vt:lpstr>WORLD WIDE WEB - WWW  Reverse Proxy Servers</vt:lpstr>
      <vt:lpstr>WORLD WIDE WEB - WWW  Reverse Proxy Servers (Cont.)</vt:lpstr>
      <vt:lpstr>WORLD WIDE WEB - WWW   Balanceo de Carga – Técnicas</vt:lpstr>
      <vt:lpstr>WORLD WIDE WEB - WWW   Balanceo de Carga – Técnicas</vt:lpstr>
      <vt:lpstr>WORLD WIDE WEB - WWW  Balanceo de Carga – Técnicas</vt:lpstr>
      <vt:lpstr>WORLD WIDE WEB - WWW  Balanceo en Peticiones – Hardware</vt:lpstr>
      <vt:lpstr>WORLD WIDE WEB - WWW  Balanceo en Peticiones – Hardware</vt:lpstr>
      <vt:lpstr>WORLD WIDE WEB - WWW  Balanceo en Peticiones – Software</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610</cp:revision>
  <cp:lastPrinted>2000-12-06T13:16:13Z</cp:lastPrinted>
  <dcterms:created xsi:type="dcterms:W3CDTF">2000-04-03T00:38:42Z</dcterms:created>
  <dcterms:modified xsi:type="dcterms:W3CDTF">2020-03-16T10:47:55Z</dcterms:modified>
  <cp:category>Transparencias de Clase</cp:category>
</cp:coreProperties>
</file>