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54" r:id="rId2"/>
    <p:sldId id="355" r:id="rId3"/>
    <p:sldId id="332" r:id="rId4"/>
    <p:sldId id="353" r:id="rId5"/>
    <p:sldId id="333" r:id="rId6"/>
    <p:sldId id="334" r:id="rId7"/>
    <p:sldId id="357" r:id="rId8"/>
    <p:sldId id="358" r:id="rId9"/>
    <p:sldId id="359" r:id="rId10"/>
    <p:sldId id="336" r:id="rId11"/>
    <p:sldId id="337" r:id="rId12"/>
    <p:sldId id="338" r:id="rId13"/>
    <p:sldId id="329" r:id="rId14"/>
    <p:sldId id="330" r:id="rId15"/>
    <p:sldId id="331" r:id="rId16"/>
    <p:sldId id="339" r:id="rId17"/>
    <p:sldId id="340" r:id="rId18"/>
    <p:sldId id="341" r:id="rId19"/>
    <p:sldId id="347" r:id="rId20"/>
    <p:sldId id="352" r:id="rId21"/>
    <p:sldId id="350" r:id="rId22"/>
    <p:sldId id="351" r:id="rId23"/>
    <p:sldId id="348" r:id="rId24"/>
    <p:sldId id="349" r:id="rId25"/>
  </p:sldIdLst>
  <p:sldSz cx="9144000" cy="6858000" type="screen4x3"/>
  <p:notesSz cx="6858000" cy="9028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4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66FFFF"/>
    <a:srgbClr val="99FF99"/>
    <a:srgbClr val="660066"/>
    <a:srgbClr val="333300"/>
    <a:srgbClr val="003366"/>
    <a:srgbClr val="80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4787" autoAdjust="0"/>
  </p:normalViewPr>
  <p:slideViewPr>
    <p:cSldViewPr>
      <p:cViewPr varScale="1">
        <p:scale>
          <a:sx n="61" d="100"/>
          <a:sy n="61" d="100"/>
        </p:scale>
        <p:origin x="1656" y="72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3" d="100"/>
          <a:sy n="43" d="100"/>
        </p:scale>
        <p:origin x="-1308" y="-84"/>
      </p:cViewPr>
      <p:guideLst>
        <p:guide orient="horz" pos="284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CA3C263-5E0E-4967-8B31-504C58896AE0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522649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3163" y="677863"/>
            <a:ext cx="4513262" cy="3384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287838"/>
            <a:ext cx="5029200" cy="406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577263"/>
            <a:ext cx="2971800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10D67AC0-3CEE-471F-A779-8D688AB35073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83364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kern="1200" dirty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Presentación de PowerPoint Nro. 28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kern="1200" dirty="0">
                <a:solidFill>
                  <a:schemeClr val="tx1"/>
                </a:solidFill>
                <a:latin typeface="Verdana" pitchFamily="34" charset="0"/>
                <a:ea typeface="+mn-ea"/>
                <a:cs typeface="+mn-cs"/>
              </a:rPr>
              <a:t>4-1-6 Tecbared-Introcom-28-2020-1.pptx</a:t>
            </a:r>
          </a:p>
          <a:p>
            <a:endParaRPr lang="es-E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576707"/>
            <a:ext cx="2971800" cy="45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1" tIns="45710" rIns="91421" bIns="45710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4750" y="677863"/>
            <a:ext cx="4511675" cy="3382962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D67AC0-3CEE-471F-A779-8D688AB35073}" type="slidenum">
              <a:rPr lang="es-ES_tradnl" smtClean="0"/>
              <a:pPr/>
              <a:t>19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7D347A-DF6B-4AE5-A828-0ADC2DB38583}" type="datetime1">
              <a:rPr lang="es-ES" smtClean="0"/>
              <a:t>16/03/2020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1E6FD-2089-471D-9134-B51407663E1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DCC4BE-9379-45DE-9B58-7A785F63D672}" type="datetime1">
              <a:rPr lang="es-ES" smtClean="0"/>
              <a:t>16/03/2020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B11DF3-A48F-4A55-80DE-800DC9D0EC6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5871AA-F861-41C6-9731-FADE6EF6FA10}" type="datetime1">
              <a:rPr lang="es-ES" smtClean="0"/>
              <a:t>16/03/2020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F7733-32BD-4EA0-A7D3-E52A3AA923E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F6B5AA-E477-44B3-B2A5-5655724771D2}" type="datetime1">
              <a:rPr lang="es-ES" smtClean="0"/>
              <a:t>16/03/2020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2FC0E-8155-4AE7-8F08-3CD9108036F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132DA4-F17A-4AB0-AE87-F67F16DE86CB}" type="datetime1">
              <a:rPr lang="es-ES" smtClean="0"/>
              <a:t>16/03/2020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BC0D83-E400-400E-AE38-B047419F641A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504B44-7D1B-4759-AA09-4A4616187BAE}" type="datetime1">
              <a:rPr lang="es-ES" smtClean="0"/>
              <a:t>16/03/2020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41AA76-14BD-45CD-BA2B-FFCF28CD9AF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2BE7AF-40A8-471F-8274-E92F47764027}" type="datetime1">
              <a:rPr lang="es-ES" smtClean="0"/>
              <a:t>16/03/2020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1C43A7-A5AA-4FD6-9B94-10C36E87CB0E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C0ADEA-9C2D-4BEE-AC8E-9DFD74D2BA81}" type="datetime1">
              <a:rPr lang="es-ES" smtClean="0"/>
              <a:t>16/03/2020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19CD6F-DA08-4C9C-89C3-E1C7447481A1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AAB95-A722-4920-99BE-FCA39FD20A71}" type="datetime1">
              <a:rPr lang="es-ES" smtClean="0"/>
              <a:t>16/03/2020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99B2B-EC04-4E5B-93B8-63093C5B695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5967D3-9B43-4F4C-B52A-9985372E5F41}" type="datetime1">
              <a:rPr lang="es-ES" smtClean="0"/>
              <a:t>16/03/2020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912616-89A7-488D-A7EB-F229DE8C193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fld id="{E9A13A87-D017-484D-BD24-8CA116AC78A3}" type="datetime1">
              <a:rPr lang="es-ES" smtClean="0"/>
              <a:t>16/03/2020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fld id="{34EC3DF6-4108-456A-ABCC-318CD1131476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23528" y="188640"/>
            <a:ext cx="8496300" cy="1944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  <a:endParaRPr lang="es-AR" sz="4000" b="1" i="1" u="sng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8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736" y="5155753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95536" y="2348880"/>
            <a:ext cx="8229600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Seguridad </a:t>
            </a:r>
            <a:r>
              <a:rPr lang="es-ES_tradnl" sz="3200" b="1" i="1" u="sng" kern="0" noProof="0" dirty="0">
                <a:solidFill>
                  <a:srgbClr val="333399"/>
                </a:solidFill>
              </a:rPr>
              <a:t>Personal</a:t>
            </a:r>
            <a:endParaRPr kumimoji="0" lang="es-ES_tradnl" sz="3200" b="1" i="1" u="sng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Firewall Personal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3200" b="1" i="1" u="sng" kern="0" dirty="0" err="1">
                <a:solidFill>
                  <a:srgbClr val="333399"/>
                </a:solidFill>
              </a:rPr>
              <a:t>Keylogger</a:t>
            </a:r>
            <a:endParaRPr kumimoji="0" lang="es-MX" sz="3200" b="1" i="1" u="sng" strike="noStrike" kern="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32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672725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5A36A-018F-4C83-84B9-6BEE6F0923B6}" type="datetime1">
              <a:rPr lang="es-ES" smtClean="0"/>
              <a:t>16/03/2020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8CD3D-0D99-49C6-BB12-C1E41F8F96E5}" type="slidenum">
              <a:rPr lang="en-US"/>
              <a:pPr/>
              <a:t>10</a:t>
            </a:fld>
            <a:endParaRPr lang="en-US"/>
          </a:p>
        </p:txBody>
      </p:sp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6506" y="76200"/>
            <a:ext cx="6630987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8931" name="Picture 3" descr="fw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438942"/>
            <a:ext cx="7776864" cy="50026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2C3A-F11B-41E2-9B5B-2FCADE422E7B}" type="datetime1">
              <a:rPr lang="es-ES" smtClean="0"/>
              <a:t>16/03/2020</a:t>
            </a:fld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E3E92-CDA3-417A-8E35-8298F01D2172}" type="slidenum">
              <a:rPr lang="en-US"/>
              <a:pPr/>
              <a:t>11</a:t>
            </a:fld>
            <a:endParaRPr lang="en-US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625" y="0"/>
            <a:ext cx="7422976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09955" name="Picture 3" descr="FW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1371600"/>
            <a:ext cx="5486400" cy="52085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0FF5D-9E1F-457E-BB18-0E9CA0974462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32B7B-5A18-4FAF-900D-0B7013284FB2}" type="slidenum">
              <a:rPr lang="en-US"/>
              <a:pPr/>
              <a:t>12</a:t>
            </a:fld>
            <a:endParaRPr lang="en-US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7" y="609600"/>
            <a:ext cx="7342584" cy="114300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10979" name="Picture 3" descr="fw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510980" name="Picture 4" descr="fw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981200"/>
            <a:ext cx="3795713" cy="4167188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2" name="Marcador de pie de página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0C89A32-54ED-4738-AEC6-60D18637E3F8}" type="datetime1">
              <a:rPr lang="es-ES" smtClean="0"/>
              <a:t>16/03/2020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D855D681-D397-4D5A-979B-2EB2C9D68376}" type="slidenum">
              <a:rPr lang="en-US"/>
              <a:pPr/>
              <a:t>13</a:t>
            </a:fld>
            <a:endParaRPr lang="en-US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endParaRPr lang="es-ES" sz="14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966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5981" y="224852"/>
            <a:ext cx="7412038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3200" b="1" i="1" u="sng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Filtros </a:t>
            </a:r>
            <a:r>
              <a:rPr lang="es-ES_tradnl" sz="3200" b="1" i="1" u="sng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de Suplantación Phishing</a:t>
            </a:r>
            <a:endParaRPr lang="es-AR" sz="3200" b="1" i="1" u="sng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664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313" y="1341438"/>
            <a:ext cx="3867150" cy="5029200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96645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1628775"/>
            <a:ext cx="3943350" cy="4486275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96646" name="AutoShape 7"/>
          <p:cNvSpPr>
            <a:spLocks noChangeArrowheads="1"/>
          </p:cNvSpPr>
          <p:nvPr/>
        </p:nvSpPr>
        <p:spPr bwMode="auto">
          <a:xfrm rot="-951562">
            <a:off x="2627313" y="4652963"/>
            <a:ext cx="2951162" cy="287337"/>
          </a:xfrm>
          <a:prstGeom prst="rightArrow">
            <a:avLst>
              <a:gd name="adj1" fmla="val 50000"/>
              <a:gd name="adj2" fmla="val 256768"/>
            </a:avLst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0384DA8-BEDB-4B77-84C1-7A6F4FD80006}" type="datetime1">
              <a:rPr lang="es-ES" smtClean="0"/>
              <a:t>16/03/2020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F0B6B5F7-CD14-4B25-B789-84D1C588624D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4976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260350"/>
            <a:ext cx="8275638" cy="8921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766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484313"/>
            <a:ext cx="3895725" cy="5019675"/>
          </a:xfrm>
          <a:prstGeom prst="rect">
            <a:avLst/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49766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9338" y="1844675"/>
            <a:ext cx="3781425" cy="42291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97670" name="AutoShape 8"/>
          <p:cNvSpPr>
            <a:spLocks noChangeArrowheads="1"/>
          </p:cNvSpPr>
          <p:nvPr/>
        </p:nvSpPr>
        <p:spPr bwMode="auto">
          <a:xfrm rot="380348">
            <a:off x="3060700" y="2871788"/>
            <a:ext cx="2017713" cy="287337"/>
          </a:xfrm>
          <a:prstGeom prst="rightArrow">
            <a:avLst>
              <a:gd name="adj1" fmla="val 50000"/>
              <a:gd name="adj2" fmla="val 175553"/>
            </a:avLst>
          </a:prstGeom>
          <a:solidFill>
            <a:srgbClr val="000080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463D05B6-24DF-4323-9DC8-8300B691090A}" type="datetime1">
              <a:rPr lang="es-ES" smtClean="0"/>
              <a:t>16/03/2020</a:t>
            </a:fld>
            <a:endParaRPr lang="en-US"/>
          </a:p>
        </p:txBody>
      </p:sp>
      <p:sp>
        <p:nvSpPr>
          <p:cNvPr id="9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E3AC87EC-C676-4010-AE1D-8CAB3D2027BA}" type="slidenum">
              <a:rPr lang="en-US"/>
              <a:pPr/>
              <a:t>15</a:t>
            </a:fld>
            <a:endParaRPr lang="en-US"/>
          </a:p>
        </p:txBody>
      </p:sp>
      <p:sp>
        <p:nvSpPr>
          <p:cNvPr id="6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4986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6375" y="260350"/>
            <a:ext cx="7267575" cy="892175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_tradnl" sz="32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Configuración de Control Parental</a:t>
            </a:r>
            <a:endParaRPr lang="es-AR" sz="3200" b="1" i="1" u="sng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49869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1628775"/>
            <a:ext cx="4259262" cy="4852988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sp>
        <p:nvSpPr>
          <p:cNvPr id="498693" name="AutoShape 5"/>
          <p:cNvSpPr>
            <a:spLocks noChangeArrowheads="1"/>
          </p:cNvSpPr>
          <p:nvPr/>
        </p:nvSpPr>
        <p:spPr bwMode="auto">
          <a:xfrm rot="380348">
            <a:off x="4859338" y="4076700"/>
            <a:ext cx="2017712" cy="287338"/>
          </a:xfrm>
          <a:prstGeom prst="rightArrow">
            <a:avLst>
              <a:gd name="adj1" fmla="val 50000"/>
              <a:gd name="adj2" fmla="val 175552"/>
            </a:avLst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endParaRPr kumimoji="1" lang="es-ES" sz="2400">
              <a:latin typeface="Arial Narrow" pitchFamily="34" charset="0"/>
            </a:endParaRPr>
          </a:p>
        </p:txBody>
      </p:sp>
      <p:pic>
        <p:nvPicPr>
          <p:cNvPr id="498694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628775"/>
            <a:ext cx="4392613" cy="4824413"/>
          </a:xfrm>
          <a:prstGeom prst="rect">
            <a:avLst/>
          </a:prstGeom>
          <a:solidFill>
            <a:srgbClr val="000080"/>
          </a:solidFill>
          <a:ln w="76200" algn="ctr">
            <a:solidFill>
              <a:srgbClr val="00CCFF"/>
            </a:solidFill>
            <a:miter lim="800000"/>
            <a:headEnd/>
            <a:tailEnd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Rectángulo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77975"/>
            <a:ext cx="9144000" cy="528002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</p:pic>
      <p:pic>
        <p:nvPicPr>
          <p:cNvPr id="8" name="7 Rectángulo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913" y="908050"/>
            <a:ext cx="6840537" cy="908050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" name="9 Imagen" descr="router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17790" y="4000504"/>
            <a:ext cx="969052" cy="785818"/>
          </a:xfrm>
          <a:prstGeom prst="rect">
            <a:avLst/>
          </a:prstGeom>
          <a:noFill/>
          <a:scene3d>
            <a:camera prst="orthographicFront"/>
            <a:lightRig rig="freezing" dir="t"/>
          </a:scene3d>
          <a:sp3d extrusionH="76200" contourW="12700">
            <a:extrusionClr>
              <a:schemeClr val="bg2"/>
            </a:extrusionClr>
            <a:contourClr>
              <a:schemeClr val="bg2"/>
            </a:contourClr>
          </a:sp3d>
        </p:spPr>
      </p:pic>
      <p:pic>
        <p:nvPicPr>
          <p:cNvPr id="11" name="10 Imagen" descr="notebook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73891" y="2166128"/>
            <a:ext cx="1000132" cy="750099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pic>
        <p:nvPicPr>
          <p:cNvPr id="12" name="11 Imagen" descr="cd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flipV="1">
            <a:off x="4737101" y="2801929"/>
            <a:ext cx="1143008" cy="732247"/>
          </a:xfrm>
          <a:prstGeom prst="rect">
            <a:avLst/>
          </a:prstGeom>
          <a:scene3d>
            <a:camera prst="orthographicFront"/>
            <a:lightRig rig="freezing" dir="t"/>
          </a:scene3d>
        </p:spPr>
      </p:pic>
      <p:cxnSp>
        <p:nvCxnSpPr>
          <p:cNvPr id="18" name="17 Conector recto"/>
          <p:cNvCxnSpPr/>
          <p:nvPr/>
        </p:nvCxnSpPr>
        <p:spPr>
          <a:xfrm>
            <a:off x="6675438" y="1900238"/>
            <a:ext cx="1357312" cy="1214437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 flipV="1">
            <a:off x="6659563" y="1916113"/>
            <a:ext cx="1428750" cy="1143000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4665663" y="2730500"/>
            <a:ext cx="1285875" cy="78581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 flipV="1">
            <a:off x="4665663" y="2730500"/>
            <a:ext cx="1214437" cy="78581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7572375" y="3857625"/>
            <a:ext cx="1571625" cy="1071563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"/>
          <p:cNvCxnSpPr/>
          <p:nvPr/>
        </p:nvCxnSpPr>
        <p:spPr>
          <a:xfrm flipV="1">
            <a:off x="7643813" y="3857625"/>
            <a:ext cx="1285875" cy="1071563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015" name="48 Imagen" descr="señorita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34238" y="5580063"/>
            <a:ext cx="1909762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6" name="55 Conector recto"/>
          <p:cNvCxnSpPr/>
          <p:nvPr/>
        </p:nvCxnSpPr>
        <p:spPr>
          <a:xfrm flipV="1">
            <a:off x="7380288" y="5589588"/>
            <a:ext cx="1763712" cy="1268412"/>
          </a:xfrm>
          <a:prstGeom prst="line">
            <a:avLst/>
          </a:prstGeom>
          <a:ln w="571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recto"/>
          <p:cNvCxnSpPr/>
          <p:nvPr/>
        </p:nvCxnSpPr>
        <p:spPr>
          <a:xfrm>
            <a:off x="7235825" y="5661025"/>
            <a:ext cx="1908175" cy="1196975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01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042238" y="47160"/>
            <a:ext cx="5761038" cy="692150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2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65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489214" y="537901"/>
            <a:ext cx="5761038" cy="1052513"/>
          </a:xfrm>
          <a:solidFill>
            <a:schemeClr val="hlink"/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064896" cy="4449429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0252" y="2276872"/>
            <a:ext cx="1792597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60648"/>
            <a:ext cx="2304256" cy="641691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137725"/>
            <a:ext cx="2304256" cy="66075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0"/>
            <a:ext cx="6337300" cy="105251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ES" sz="36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Políticas de Seguridad</a:t>
            </a:r>
          </a:p>
        </p:txBody>
      </p:sp>
      <p:pic>
        <p:nvPicPr>
          <p:cNvPr id="5150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268413"/>
            <a:ext cx="6408737" cy="5256212"/>
          </a:xfrm>
          <a:prstGeom prst="rect">
            <a:avLst/>
          </a:prstGeom>
          <a:solidFill>
            <a:schemeClr val="hlink"/>
          </a:soli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19</a:t>
            </a:fld>
            <a:endParaRPr lang="en-US"/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188640"/>
            <a:ext cx="7146925" cy="1036638"/>
          </a:xfr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Licencia Window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806" y="1484784"/>
            <a:ext cx="8743194" cy="5373216"/>
          </a:xfrm>
          <a:prstGeom prst="rect">
            <a:avLst/>
          </a:prstGeom>
          <a:solidFill>
            <a:schemeClr val="hlink"/>
          </a:solidFill>
          <a:ln w="76200" algn="ctr">
            <a:solidFill>
              <a:srgbClr val="0000FF"/>
            </a:solidFill>
            <a:miter lim="800000"/>
            <a:headEnd/>
            <a:tailEnd/>
          </a:ln>
          <a:effectLst/>
        </p:spPr>
      </p:pic>
      <p:sp>
        <p:nvSpPr>
          <p:cNvPr id="2" name="Marcador de fecha 1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B7EEA910-488F-4262-AAFC-C7FA70E48CF0}" type="datetime1">
              <a:rPr lang="es-ES" smtClean="0"/>
              <a:t>16/03/2020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4293096"/>
            <a:ext cx="9144000" cy="2564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Mg. 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Ing. MARIO 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 </a:t>
            </a: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         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2020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85966" y="1916832"/>
            <a:ext cx="8496300" cy="23042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  <a:endParaRPr lang="es-AR" sz="4000" b="1" i="1" u="sng" dirty="0">
              <a:solidFill>
                <a:srgbClr val="333399"/>
              </a:solidFill>
              <a:latin typeface="Arial" charset="0"/>
            </a:endParaRP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010" y="59364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316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9E89D228-343B-4E35-803E-DF8B83CEFA8E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7" y="186247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556792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Si recibe un correo o por teléfono solicitud de información personal de un banco , entidad  financiera o tarjeta de crédito </a:t>
            </a:r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 NO RESPONDA.</a:t>
            </a:r>
          </a:p>
          <a:p>
            <a:pPr marL="0" indent="0" algn="just"/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envié información  reservada por mail  sin no está cifrada o </a:t>
            </a:r>
            <a:r>
              <a:rPr lang="es-AR" b="1" i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encriptada</a:t>
            </a:r>
            <a:r>
              <a:rPr lang="es-AR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.</a:t>
            </a:r>
          </a:p>
          <a:p>
            <a:pPr marL="0" indent="0" algn="just"/>
            <a:r>
              <a:rPr lang="es-AR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acceda  a entidades publicas o financieras de locutorios o lugares  dudosos.</a:t>
            </a: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4CBB759C-1DC0-4971-893B-A2EE0932B997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88293" y="60821"/>
            <a:ext cx="7146925" cy="103663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412776"/>
            <a:ext cx="8964488" cy="544522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E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Key-tecla / </a:t>
            </a:r>
            <a:r>
              <a:rPr lang="es-ES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logger</a:t>
            </a:r>
            <a:r>
              <a:rPr lang="es-ES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- registrador: es un software o hardware específico que se encarga de registrar las pulsaciones que se realizan en el teclado, para posteriormente memorizarlas en un archivo o enviarlas a través de internet.</a:t>
            </a:r>
          </a:p>
        </p:txBody>
      </p:sp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91880" y="4581128"/>
            <a:ext cx="2736304" cy="177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359A0C81-858B-40E9-84F2-FEEAB2F5691C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22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2533" y="260648"/>
            <a:ext cx="7146925" cy="10366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AR" sz="48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Keylogger</a:t>
            </a:r>
            <a:endParaRPr lang="es-AR" sz="4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keylogge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628801"/>
            <a:ext cx="8568952" cy="5040560"/>
          </a:xfrm>
          <a:prstGeom prst="rect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</p:pic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B6B9033-3275-462D-BC0B-2C9616C85BFB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23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365704" y="181209"/>
            <a:ext cx="7146925" cy="103663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484784"/>
            <a:ext cx="8642350" cy="4896544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MX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Verifique  indicadores de seguridad del Sitio : </a:t>
            </a:r>
          </a:p>
          <a:p>
            <a:pPr marL="0" indent="0" algn="just">
              <a:buNone/>
            </a:pPr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  <a:p>
            <a:pPr marL="0" indent="0" algn="just"/>
            <a:endParaRPr lang="es-MX" b="1" i="1" dirty="0"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pic>
        <p:nvPicPr>
          <p:cNvPr id="8" name="7 Imagen" descr="encriptad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67743" y="2204864"/>
            <a:ext cx="6145511" cy="792088"/>
          </a:xfrm>
          <a:prstGeom prst="rect">
            <a:avLst/>
          </a:prstGeom>
        </p:spPr>
      </p:pic>
      <p:pic>
        <p:nvPicPr>
          <p:cNvPr id="9" name="8 Imagen" descr="certificad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656" y="3284984"/>
            <a:ext cx="7086600" cy="2790825"/>
          </a:xfrm>
          <a:prstGeom prst="rect">
            <a:avLst/>
          </a:prstGeom>
        </p:spPr>
      </p:pic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71B0703-0D43-4E0C-9302-B6953B09C4AB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24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15616" y="670719"/>
            <a:ext cx="7146925" cy="1036638"/>
          </a:xfr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Recomendaciones</a:t>
            </a:r>
            <a:br>
              <a:rPr lang="es-AR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Generales</a:t>
            </a:r>
            <a:endParaRPr lang="es-AR" sz="28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6850" y="2064631"/>
            <a:ext cx="8642350" cy="3384376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Mantenga actualizado el Antivirus.</a:t>
            </a:r>
          </a:p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Revise en los resúmenes bancarios  cargos u operaciones no autorizadas.</a:t>
            </a:r>
          </a:p>
          <a:p>
            <a:pPr marL="0" indent="0" algn="just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  <a:sym typeface="Wingdings 3"/>
              </a:rPr>
              <a:t>No descargue ni abra archivos de fuentes no confiables.</a:t>
            </a:r>
          </a:p>
          <a:p>
            <a:pPr marL="0" indent="0" algn="just"/>
            <a:endParaRPr lang="es-AR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  <a:sym typeface="Wingdings 3"/>
            </a:endParaRPr>
          </a:p>
          <a:p>
            <a:pPr marL="0" indent="0" algn="just"/>
            <a:endParaRPr lang="es-MX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 Rounded MT Bold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FF6AECDC-1583-4386-BB18-D9A81D70AFC2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CDEEEF6-07C1-4EAB-965D-68649760CF5A}" type="slidenum">
              <a:rPr lang="en-US"/>
              <a:pPr/>
              <a:t>3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260648"/>
            <a:ext cx="7264263" cy="747713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 Personal</a:t>
            </a:r>
            <a:r>
              <a:rPr lang="es-AR" sz="4000" b="1" i="1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484784"/>
            <a:ext cx="8136904" cy="4712886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0E405691-DD83-474F-8C1A-6326301C561A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6CDEEEF6-07C1-4EAB-965D-68649760CF5A}" type="slidenum">
              <a:rPr lang="en-US"/>
              <a:pPr/>
              <a:t>4</a:t>
            </a:fld>
            <a:endParaRPr lang="en-US"/>
          </a:p>
        </p:txBody>
      </p:sp>
      <p:sp>
        <p:nvSpPr>
          <p:cNvPr id="4997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1" y="332656"/>
            <a:ext cx="8437761" cy="93610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>
                <a:lumMod val="75000"/>
              </a:schemeClr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Firewall Personal</a:t>
            </a:r>
            <a:r>
              <a:rPr lang="es-AR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9971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4" y="1700213"/>
            <a:ext cx="8893175" cy="4543425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Proporciona un balance óptimo entre seguridad y accesibilidad.</a:t>
            </a:r>
          </a:p>
          <a:p>
            <a:pPr marL="0" indent="0"/>
            <a:r>
              <a:rPr lang="es-AR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Barrera de seguridad para el acceso a las comunicaciones de la terminal. </a:t>
            </a:r>
          </a:p>
          <a:p>
            <a:pPr marL="0" indent="0"/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Habilita / </a:t>
            </a:r>
            <a:r>
              <a:rPr lang="es-MX" sz="3600" b="1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Desabilita</a:t>
            </a:r>
            <a:r>
              <a:rPr lang="es-MX" sz="3600" b="1" i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 el acceso a servicios.</a:t>
            </a:r>
            <a:endParaRPr lang="es-AR" sz="3600" b="1" i="1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3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64FF8190-17D2-487A-97A2-EA2CE677E021}" type="datetime1">
              <a:rPr lang="es-ES" smtClean="0"/>
              <a:t>16/03/2020</a:t>
            </a:fld>
            <a:endParaRPr lang="en-US"/>
          </a:p>
        </p:txBody>
      </p:sp>
      <p:sp>
        <p:nvSpPr>
          <p:cNvPr id="7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1764F6C9-A72C-44E8-9B68-E121396F357B}" type="slidenum">
              <a:rPr lang="en-US"/>
              <a:pPr/>
              <a:t>5</a:t>
            </a:fld>
            <a:endParaRPr lang="en-US"/>
          </a:p>
        </p:txBody>
      </p:sp>
      <p:sp>
        <p:nvSpPr>
          <p:cNvPr id="4" name="4 Marcador de pie de página"/>
          <p:cNvSpPr txBox="1">
            <a:spLocks noGrp="1"/>
          </p:cNvSpPr>
          <p:nvPr/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ctr" eaLnBrk="1" hangingPunct="1">
              <a:defRPr/>
            </a:pPr>
            <a:r>
              <a:rPr lang="es-ES" sz="1400">
                <a:solidFill>
                  <a:schemeClr val="tx2"/>
                </a:solidFill>
                <a:latin typeface="+mn-lt"/>
              </a:rPr>
              <a:t>Computación Transversal</a:t>
            </a:r>
          </a:p>
        </p:txBody>
      </p:sp>
      <p:sp>
        <p:nvSpPr>
          <p:cNvPr id="5007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98537" y="360252"/>
            <a:ext cx="7146925" cy="1268548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6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sp>
        <p:nvSpPr>
          <p:cNvPr id="5007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981200"/>
            <a:ext cx="8642350" cy="4876800"/>
          </a:xfrm>
          <a:solidFill>
            <a:schemeClr val="hlink"/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marL="0" indent="0"/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Consiste en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controlar</a:t>
            </a:r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puertos abiertos mediante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una aplicación de seguridad en Memoria.</a:t>
            </a:r>
          </a:p>
          <a:p>
            <a:pPr marL="0" indent="0"/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Los Firewalls actuales </a:t>
            </a:r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controlan los Puertos actuando sobre los paquetes y aplicaciones</a:t>
            </a:r>
            <a:r>
              <a:rPr lang="es-AR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/>
            <a:r>
              <a:rPr lang="es-MX" sz="36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Pueden configurarse en forma manual o automática.</a:t>
            </a:r>
            <a:endParaRPr lang="es-AR" sz="3600" b="1" i="1" dirty="0"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Marcador de pie de página 1"/>
          <p:cNvSpPr>
            <a:spLocks noGrp="1"/>
          </p:cNvSpPr>
          <p:nvPr>
            <p:ph type="ftr" sz="quarter" idx="4294967295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16/03/2020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6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805" y="237217"/>
            <a:ext cx="7267575" cy="1008062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32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25079"/>
            <a:ext cx="8964488" cy="5432921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289" y="328657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16/03/2020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7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8661" y="85756"/>
            <a:ext cx="7267575" cy="1008062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219" y="1340768"/>
            <a:ext cx="6118448" cy="548180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667" y="118870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00900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16/03/2020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8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1520" y="54662"/>
            <a:ext cx="7071680" cy="918254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88" y="1976710"/>
            <a:ext cx="7949530" cy="488129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94" y="1065918"/>
            <a:ext cx="7408906" cy="75839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67" y="149296"/>
            <a:ext cx="1203066" cy="82362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2109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fecha"/>
          <p:cNvSpPr>
            <a:spLocks noGrp="1"/>
          </p:cNvSpPr>
          <p:nvPr>
            <p:ph type="dt" sz="half" idx="4294967295"/>
          </p:nvPr>
        </p:nvSpPr>
        <p:spPr>
          <a:xfrm>
            <a:off x="685800" y="6248400"/>
            <a:ext cx="1905000" cy="457200"/>
          </a:xfrm>
        </p:spPr>
        <p:txBody>
          <a:bodyPr/>
          <a:lstStyle/>
          <a:p>
            <a:fld id="{A257832D-2576-4F6C-A5D5-A388136AE266}" type="datetime1">
              <a:rPr lang="es-ES" smtClean="0"/>
              <a:t>16/03/2020</a:t>
            </a:fld>
            <a:endParaRPr lang="en-US"/>
          </a:p>
        </p:txBody>
      </p:sp>
      <p:sp>
        <p:nvSpPr>
          <p:cNvPr id="8" name="3 Marcador de número de diapositiva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fld id="{0A99FE07-EF7A-4079-9DAD-0235446C09CF}" type="slidenum">
              <a:rPr lang="en-US"/>
              <a:pPr/>
              <a:t>9</a:t>
            </a:fld>
            <a:endParaRPr lang="en-US"/>
          </a:p>
        </p:txBody>
      </p:sp>
      <p:sp>
        <p:nvSpPr>
          <p:cNvPr id="5068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18870"/>
            <a:ext cx="7071680" cy="918254"/>
          </a:xfrm>
          <a:solidFill>
            <a:schemeClr val="hlink"/>
          </a:solidFill>
          <a:ln w="76200" cap="flat" algn="ctr">
            <a:solidFill>
              <a:srgbClr val="666699"/>
            </a:solidFill>
          </a:ln>
        </p:spPr>
        <p:txBody>
          <a:bodyPr anchor="t"/>
          <a:lstStyle/>
          <a:p>
            <a:pPr>
              <a:spcBef>
                <a:spcPct val="20000"/>
              </a:spcBef>
            </a:pP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Firewall Personal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 </a:t>
            </a:r>
            <a:b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</a:br>
            <a:r>
              <a:rPr lang="es-MX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Control de </a:t>
            </a:r>
            <a:r>
              <a:rPr lang="es-AR" sz="2800" b="1" i="1" u="sng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 Rounded MT Bold" pitchFamily="34" charset="0"/>
              </a:rPr>
              <a:t>Puertos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8" y="1916832"/>
            <a:ext cx="9144000" cy="494116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160" y="1096689"/>
            <a:ext cx="2797235" cy="631634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667" y="118870"/>
            <a:ext cx="1203066" cy="916622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rgbClr val="666699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0594980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534300</TotalTime>
  <Words>338</Words>
  <Application>Microsoft Office PowerPoint</Application>
  <PresentationFormat>Presentación en pantalla (4:3)</PresentationFormat>
  <Paragraphs>97</Paragraphs>
  <Slides>24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Arial Rounded MT Bold</vt:lpstr>
      <vt:lpstr>Times New Roman</vt:lpstr>
      <vt:lpstr>Verdana</vt:lpstr>
      <vt:lpstr>Presentación en blanco</vt:lpstr>
      <vt:lpstr>Tecnología de Redes 2634 Introducción a las Comunicaciones 3007</vt:lpstr>
      <vt:lpstr>Tecnología de Redes 2634 Introducción a las Comunicaciones 3007</vt:lpstr>
      <vt:lpstr>Firewall Personal </vt:lpstr>
      <vt:lpstr>Firewall Personal 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Firewall Personal  Control de Puertos</vt:lpstr>
      <vt:lpstr>Filtros de Suplantación Phishing</vt:lpstr>
      <vt:lpstr>Configuración de Control Parental</vt:lpstr>
      <vt:lpstr>Configuración de Control Parental</vt:lpstr>
      <vt:lpstr>Políticas de Seguridad</vt:lpstr>
      <vt:lpstr>Políticas de Seguridad</vt:lpstr>
      <vt:lpstr>Políticas de Seguridad</vt:lpstr>
      <vt:lpstr>Recomendaciones Generales</vt:lpstr>
      <vt:lpstr>Recomendaciones Generales</vt:lpstr>
      <vt:lpstr>Keylogger</vt:lpstr>
      <vt:lpstr>Keylogger</vt:lpstr>
      <vt:lpstr>Recomendaciones Generales</vt:lpstr>
      <vt:lpstr>Recomendaciones Generales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Seguridad Informatica</dc:title>
  <dc:subject/>
  <dc:creator>Lic Pablo Alejandro Lena</dc:creator>
  <dc:description>Seguridad en Internet_x000d_
Control de Puertos_x000d_
Firewall Personal</dc:description>
  <cp:lastModifiedBy>Pablo Alejandro Lena</cp:lastModifiedBy>
  <cp:revision>644</cp:revision>
  <cp:lastPrinted>2000-12-06T14:19:33Z</cp:lastPrinted>
  <dcterms:created xsi:type="dcterms:W3CDTF">2000-04-03T00:38:42Z</dcterms:created>
  <dcterms:modified xsi:type="dcterms:W3CDTF">2020-03-16T10:56:52Z</dcterms:modified>
  <cp:category>Transparencias de Clase</cp:category>
</cp:coreProperties>
</file>