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16"/>
  </p:notesMasterIdLst>
  <p:sldIdLst>
    <p:sldId id="256" r:id="rId5"/>
    <p:sldId id="257" r:id="rId6"/>
    <p:sldId id="258" r:id="rId7"/>
    <p:sldId id="259" r:id="rId8"/>
    <p:sldId id="261" r:id="rId9"/>
    <p:sldId id="263" r:id="rId10"/>
    <p:sldId id="264" r:id="rId11"/>
    <p:sldId id="265" r:id="rId12"/>
    <p:sldId id="266" r:id="rId13"/>
    <p:sldId id="260" r:id="rId14"/>
    <p:sldId id="262" r:id="rId15"/>
  </p:sldIdLst>
  <p:sldSz cx="9144000" cy="5143500" type="screen16x9"/>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FF131B-F5D5-989D-5430-B3BAF16A64C3}" v="76" dt="2025-06-22T22:48:55.0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font" Target="fonts/font2.fntdata"/><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font" Target="fonts/font1.fntdata"/><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font" Target="fonts/font3.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ONSO LEANDRO MATIAS" userId="S::lealonso@alumno.unlam.edu.ar::2b241b6a-4687-48d0-8186-d672cb35f473" providerId="AD" clId="Web-{05FF131B-F5D5-989D-5430-B3BAF16A64C3}"/>
    <pc:docChg chg="modSld sldOrd">
      <pc:chgData name="ALONSO LEANDRO MATIAS" userId="S::lealonso@alumno.unlam.edu.ar::2b241b6a-4687-48d0-8186-d672cb35f473" providerId="AD" clId="Web-{05FF131B-F5D5-989D-5430-B3BAF16A64C3}" dt="2025-06-22T22:48:52.366" v="60" actId="20577"/>
      <pc:docMkLst>
        <pc:docMk/>
      </pc:docMkLst>
      <pc:sldChg chg="ord">
        <pc:chgData name="ALONSO LEANDRO MATIAS" userId="S::lealonso@alumno.unlam.edu.ar::2b241b6a-4687-48d0-8186-d672cb35f473" providerId="AD" clId="Web-{05FF131B-F5D5-989D-5430-B3BAF16A64C3}" dt="2025-06-22T21:54:27.291" v="0"/>
        <pc:sldMkLst>
          <pc:docMk/>
          <pc:sldMk cId="0" sldId="260"/>
        </pc:sldMkLst>
      </pc:sldChg>
      <pc:sldChg chg="ord">
        <pc:chgData name="ALONSO LEANDRO MATIAS" userId="S::lealonso@alumno.unlam.edu.ar::2b241b6a-4687-48d0-8186-d672cb35f473" providerId="AD" clId="Web-{05FF131B-F5D5-989D-5430-B3BAF16A64C3}" dt="2025-06-22T21:54:32.135" v="1"/>
        <pc:sldMkLst>
          <pc:docMk/>
          <pc:sldMk cId="0" sldId="262"/>
        </pc:sldMkLst>
      </pc:sldChg>
      <pc:sldChg chg="modSp">
        <pc:chgData name="ALONSO LEANDRO MATIAS" userId="S::lealonso@alumno.unlam.edu.ar::2b241b6a-4687-48d0-8186-d672cb35f473" providerId="AD" clId="Web-{05FF131B-F5D5-989D-5430-B3BAF16A64C3}" dt="2025-06-22T22:45:26.056" v="35" actId="20577"/>
        <pc:sldMkLst>
          <pc:docMk/>
          <pc:sldMk cId="0" sldId="263"/>
        </pc:sldMkLst>
        <pc:spChg chg="mod">
          <ac:chgData name="ALONSO LEANDRO MATIAS" userId="S::lealonso@alumno.unlam.edu.ar::2b241b6a-4687-48d0-8186-d672cb35f473" providerId="AD" clId="Web-{05FF131B-F5D5-989D-5430-B3BAF16A64C3}" dt="2025-06-22T22:45:26.056" v="35" actId="20577"/>
          <ac:spMkLst>
            <pc:docMk/>
            <pc:sldMk cId="0" sldId="263"/>
            <ac:spMk id="135" creationId="{00000000-0000-0000-0000-000000000000}"/>
          </ac:spMkLst>
        </pc:spChg>
      </pc:sldChg>
      <pc:sldChg chg="addSp modSp">
        <pc:chgData name="ALONSO LEANDRO MATIAS" userId="S::lealonso@alumno.unlam.edu.ar::2b241b6a-4687-48d0-8186-d672cb35f473" providerId="AD" clId="Web-{05FF131B-F5D5-989D-5430-B3BAF16A64C3}" dt="2025-06-22T22:48:52.366" v="60" actId="20577"/>
        <pc:sldMkLst>
          <pc:docMk/>
          <pc:sldMk cId="0" sldId="264"/>
        </pc:sldMkLst>
        <pc:spChg chg="add mod">
          <ac:chgData name="ALONSO LEANDRO MATIAS" userId="S::lealonso@alumno.unlam.edu.ar::2b241b6a-4687-48d0-8186-d672cb35f473" providerId="AD" clId="Web-{05FF131B-F5D5-989D-5430-B3BAF16A64C3}" dt="2025-06-22T22:48:52.366" v="60" actId="20577"/>
          <ac:spMkLst>
            <pc:docMk/>
            <pc:sldMk cId="0" sldId="264"/>
            <ac:spMk id="2" creationId="{B3E5E424-76B8-A8B7-8B89-4D0610FFBCF4}"/>
          </ac:spMkLst>
        </pc:spChg>
        <pc:spChg chg="mod">
          <ac:chgData name="ALONSO LEANDRO MATIAS" userId="S::lealonso@alumno.unlam.edu.ar::2b241b6a-4687-48d0-8186-d672cb35f473" providerId="AD" clId="Web-{05FF131B-F5D5-989D-5430-B3BAF16A64C3}" dt="2025-06-22T22:47:12.422" v="45" actId="1076"/>
          <ac:spMkLst>
            <pc:docMk/>
            <pc:sldMk cId="0" sldId="264"/>
            <ac:spMk id="14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36882a65715_1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36882a65715_1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6882a65715_1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6882a65715_1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36882a65715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36882a65715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6882a65715_1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36882a65715_1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6882a65715_1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36882a65715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882a65715_1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882a65715_1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6882a65715_1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6882a65715_1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6882a65715_1_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6882a65715_1_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36882a65715_1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36882a65715_1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36882a65715_1_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36882a65715_1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s"/>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https://ingunlamedu.sharepoint.com/:x:/r/sites/2025ModelosdeCalidadCABAySanJusto521-Grupo1/_layouts/15/Doc2.aspx?action=edit&amp;sourcedoc=%7B3be4e6a1-93d3-4dfe-a79f-15957b3ec118%7D&amp;wdOrigin=TEAMS-WEB.teamsSdk_ns.rwc&amp;wdExp=TEAMS-TREATMENT&amp;wdhostclicktime=1750094619776&amp;web=1"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hyperlink" Target="https://ingunlamedu.sharepoint.com/:x:/r/sites/2025ModelosdeCalidadCABAySanJusto521-Grupo1/Documentos%20compartidos/Grupo%201/TP3/Encuestas/Sub%20Caracteristicas.xlsx?d=wf4152af191a44484a389507a0d93608c&amp;csf=1&amp;web=1&amp;e=97PzN5"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ingunlamedu.sharepoint.com/:x:/r/sites/2025ModelosdeCalidadCABAySanJusto521-Grupo1/Documentos%20compartidos/Grupo%201/TP3/Calculos/Planilla%20de%20Calculo%20de%20G%20Software%20Evaluado.xlsx?d=w71a9e3af83d1497689130ff06d10a8fb&amp;csf=1&amp;web=1&amp;e=Bu7Ey3" TargetMode="External"/><Relationship Id="rId5" Type="http://schemas.openxmlformats.org/officeDocument/2006/relationships/hyperlink" Target="https://ingunlamedu.sharepoint.com/:x:/r/sites/2025ModelosdeCalidadCABAySanJusto521-Grupo1/Documentos%20compartidos/Grupo%201/TP3/Encuestas/Caracteristicas.xlsx?d=w26f65cbd15ed4066b5eafdcbe827704e&amp;csf=1&amp;web=1&amp;e=cdJMzg" TargetMode="External"/><Relationship Id="rId4" Type="http://schemas.openxmlformats.org/officeDocument/2006/relationships/hyperlink" Target="https://ingunlamedu.sharepoint.com/:x:/r/sites/2025ModelosdeCalidadCABAySanJusto521-Grupo1/Documentos%20compartidos/Grupo%201/TP3/Encuestas/Atributos.xlsx?d=w6bca31ef9fd24e5f96cf3c3fbd398e62&amp;csf=1&amp;web=1&amp;e=F4idBe"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ingunlamedu.sharepoint.com/:w:/r/sites/2025ModelosdeCalidadCABAySanJusto521-Grupo1/_layouts/15/Doc2.aspx?action=edit&amp;sourcedoc=%7B5fb18770-856d-460d-8424-20f780e6d50a%7D&amp;wdOrigin=TEAMS-MAGLEV.teamsSdk_ns.rwc&amp;wdExp=TEAMS-TREATMENT&amp;wdhostclicktime=1750629098969&amp;web=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421750"/>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s">
                <a:latin typeface="Roboto"/>
                <a:ea typeface="Roboto"/>
                <a:cs typeface="Roboto"/>
                <a:sym typeface="Roboto"/>
              </a:rPr>
              <a:t>Proyecto de evaluación </a:t>
            </a:r>
            <a:endParaRPr>
              <a:latin typeface="Roboto"/>
              <a:ea typeface="Roboto"/>
              <a:cs typeface="Roboto"/>
              <a:sym typeface="Roboto"/>
            </a:endParaRPr>
          </a:p>
          <a:p>
            <a:pPr marL="0" lvl="0" indent="0" algn="ctr" rtl="0">
              <a:spcBef>
                <a:spcPts val="0"/>
              </a:spcBef>
              <a:spcAft>
                <a:spcPts val="0"/>
              </a:spcAft>
              <a:buNone/>
            </a:pPr>
            <a:r>
              <a:rPr lang="es">
                <a:latin typeface="Roboto"/>
                <a:ea typeface="Roboto"/>
                <a:cs typeface="Roboto"/>
                <a:sym typeface="Roboto"/>
              </a:rPr>
              <a:t>de producto software</a:t>
            </a:r>
            <a:endParaRPr>
              <a:latin typeface="Roboto"/>
              <a:ea typeface="Roboto"/>
              <a:cs typeface="Roboto"/>
              <a:sym typeface="Roboto"/>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s">
                <a:latin typeface="Roboto"/>
                <a:ea typeface="Roboto"/>
                <a:cs typeface="Roboto"/>
                <a:sym typeface="Roboto"/>
              </a:rPr>
              <a:t>TP Nº3 - B C</a:t>
            </a:r>
            <a:endParaRPr>
              <a:latin typeface="Roboto"/>
              <a:ea typeface="Roboto"/>
              <a:cs typeface="Roboto"/>
              <a:sym typeface="Roboto"/>
            </a:endParaRPr>
          </a:p>
          <a:p>
            <a:pPr marL="0" lvl="0" indent="0" algn="ctr" rtl="0">
              <a:spcBef>
                <a:spcPts val="0"/>
              </a:spcBef>
              <a:spcAft>
                <a:spcPts val="0"/>
              </a:spcAft>
              <a:buNone/>
            </a:pPr>
            <a:endParaRPr/>
          </a:p>
        </p:txBody>
      </p:sp>
      <p:pic>
        <p:nvPicPr>
          <p:cNvPr id="56" name="Google Shape;56;p13"/>
          <p:cNvPicPr preferRelativeResize="0"/>
          <p:nvPr/>
        </p:nvPicPr>
        <p:blipFill>
          <a:blip r:embed="rId3">
            <a:alphaModFix/>
          </a:blip>
          <a:stretch>
            <a:fillRect/>
          </a:stretch>
        </p:blipFill>
        <p:spPr>
          <a:xfrm>
            <a:off x="6992525" y="3663675"/>
            <a:ext cx="2105825" cy="21058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98"/>
        <p:cNvGrpSpPr/>
        <p:nvPr/>
      </p:nvGrpSpPr>
      <p:grpSpPr>
        <a:xfrm>
          <a:off x="0" y="0"/>
          <a:ext cx="0" cy="0"/>
          <a:chOff x="0" y="0"/>
          <a:chExt cx="0" cy="0"/>
        </a:xfrm>
      </p:grpSpPr>
      <p:pic>
        <p:nvPicPr>
          <p:cNvPr id="99" name="Google Shape;99;p17"/>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100" name="Google Shape;100;p17"/>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1" name="Google Shape;101;p17"/>
          <p:cNvSpPr txBox="1"/>
          <p:nvPr/>
        </p:nvSpPr>
        <p:spPr>
          <a:xfrm>
            <a:off x="-61525"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Conclusión B</a:t>
            </a:r>
            <a:endParaRPr sz="1800">
              <a:solidFill>
                <a:schemeClr val="lt1"/>
              </a:solidFill>
              <a:latin typeface="Roboto"/>
              <a:ea typeface="Roboto"/>
              <a:cs typeface="Roboto"/>
              <a:sym typeface="Roboto"/>
            </a:endParaRPr>
          </a:p>
        </p:txBody>
      </p:sp>
      <p:sp>
        <p:nvSpPr>
          <p:cNvPr id="102" name="Google Shape;102;p17"/>
          <p:cNvSpPr txBox="1">
            <a:spLocks noGrp="1"/>
          </p:cNvSpPr>
          <p:nvPr>
            <p:ph type="subTitle" idx="1"/>
          </p:nvPr>
        </p:nvSpPr>
        <p:spPr>
          <a:xfrm>
            <a:off x="311700" y="1092075"/>
            <a:ext cx="8520600" cy="338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300">
                <a:latin typeface="Roboto"/>
                <a:ea typeface="Roboto"/>
                <a:cs typeface="Roboto"/>
                <a:sym typeface="Roboto"/>
              </a:rPr>
              <a:t>A partir de la matriz de casos de prueba desarrollada, en la que se analizaron las características y subcaracterísticas del modelo ISO 25000 y MyFEPS aplicadas al producto QR de Mercado Pago, se observa que el software cumple satisfactoriamente con la mayoría de los criterios evaluados.</a:t>
            </a:r>
            <a:endParaRPr sz="1300">
              <a:latin typeface="Roboto"/>
              <a:ea typeface="Roboto"/>
              <a:cs typeface="Roboto"/>
              <a:sym typeface="Roboto"/>
            </a:endParaRPr>
          </a:p>
          <a:p>
            <a:pPr marL="0" lvl="0" indent="0" algn="ctr" rtl="0">
              <a:spcBef>
                <a:spcPts val="0"/>
              </a:spcBef>
              <a:spcAft>
                <a:spcPts val="0"/>
              </a:spcAft>
              <a:buNone/>
            </a:pPr>
            <a:endParaRPr sz="1300">
              <a:latin typeface="Roboto"/>
              <a:ea typeface="Roboto"/>
              <a:cs typeface="Roboto"/>
              <a:sym typeface="Roboto"/>
            </a:endParaRPr>
          </a:p>
          <a:p>
            <a:pPr marL="0" lvl="0" indent="0" algn="ctr" rtl="0">
              <a:spcBef>
                <a:spcPts val="0"/>
              </a:spcBef>
              <a:spcAft>
                <a:spcPts val="0"/>
              </a:spcAft>
              <a:buNone/>
            </a:pPr>
            <a:r>
              <a:rPr lang="es" sz="1300">
                <a:latin typeface="Roboto"/>
                <a:ea typeface="Roboto"/>
                <a:cs typeface="Roboto"/>
                <a:sym typeface="Roboto"/>
              </a:rPr>
              <a:t>Las pruebas realizadas evidenciaron un alto grado de conformidad en aspectos como funcionalidad, usabilidad, eficiencia en el desempeño y seguridad, lo que refuerza la percepción de calidad del producto. Las métricas definidas permitieron verificar de manera objetiva el comportamiento del sistema frente a los requisitos establecidos.</a:t>
            </a:r>
            <a:endParaRPr sz="1300">
              <a:latin typeface="Roboto"/>
              <a:ea typeface="Roboto"/>
              <a:cs typeface="Roboto"/>
              <a:sym typeface="Roboto"/>
            </a:endParaRPr>
          </a:p>
          <a:p>
            <a:pPr marL="0" lvl="0" indent="0" algn="ctr" rtl="0">
              <a:spcBef>
                <a:spcPts val="0"/>
              </a:spcBef>
              <a:spcAft>
                <a:spcPts val="0"/>
              </a:spcAft>
              <a:buNone/>
            </a:pPr>
            <a:endParaRPr sz="1300">
              <a:latin typeface="Roboto"/>
              <a:ea typeface="Roboto"/>
              <a:cs typeface="Roboto"/>
              <a:sym typeface="Roboto"/>
            </a:endParaRPr>
          </a:p>
          <a:p>
            <a:pPr marL="0" lvl="0" indent="0" algn="ctr" rtl="0">
              <a:spcBef>
                <a:spcPts val="0"/>
              </a:spcBef>
              <a:spcAft>
                <a:spcPts val="0"/>
              </a:spcAft>
              <a:buNone/>
            </a:pPr>
            <a:r>
              <a:rPr lang="es" sz="1300">
                <a:latin typeface="Roboto"/>
                <a:ea typeface="Roboto"/>
                <a:cs typeface="Roboto"/>
                <a:sym typeface="Roboto"/>
              </a:rPr>
              <a:t>Si bien los resultados fueron mayormente exitosos, se identificaron oportunidades de mejora menores, por ejemplo la Tolerancia ante fallos, que podrían ser abordadas en futuras iteraciones para optimizar aún más la experiencia del usuario y la calidad general del producto.</a:t>
            </a:r>
            <a:endParaRPr sz="1300">
              <a:latin typeface="Roboto"/>
              <a:ea typeface="Roboto"/>
              <a:cs typeface="Roboto"/>
              <a:sym typeface="Roboto"/>
            </a:endParaRPr>
          </a:p>
          <a:p>
            <a:pPr marL="0" lvl="0" indent="0" algn="ctr" rtl="0">
              <a:spcBef>
                <a:spcPts val="0"/>
              </a:spcBef>
              <a:spcAft>
                <a:spcPts val="0"/>
              </a:spcAft>
              <a:buNone/>
            </a:pPr>
            <a:endParaRPr sz="1300">
              <a:latin typeface="Roboto"/>
              <a:ea typeface="Roboto"/>
              <a:cs typeface="Roboto"/>
              <a:sym typeface="Roboto"/>
            </a:endParaRPr>
          </a:p>
          <a:p>
            <a:pPr marL="0" lvl="0" indent="0" algn="ctr" rtl="0">
              <a:spcBef>
                <a:spcPts val="0"/>
              </a:spcBef>
              <a:spcAft>
                <a:spcPts val="0"/>
              </a:spcAft>
              <a:buNone/>
            </a:pPr>
            <a:r>
              <a:rPr lang="es" sz="1300">
                <a:latin typeface="Roboto"/>
                <a:ea typeface="Roboto"/>
                <a:cs typeface="Roboto"/>
                <a:sym typeface="Roboto"/>
              </a:rPr>
              <a:t>En síntesis, el QR de Mercado Pago demuestra un nivel de calidad consistente con los estándares internacionales evaluados, contribuyendo a la confianza y satisfacción.</a:t>
            </a:r>
            <a:endParaRPr sz="1300">
              <a:latin typeface="Roboto"/>
              <a:ea typeface="Roboto"/>
              <a:cs typeface="Roboto"/>
              <a:sym typeface="Roboto"/>
            </a:endParaRPr>
          </a:p>
        </p:txBody>
      </p:sp>
      <p:sp>
        <p:nvSpPr>
          <p:cNvPr id="103" name="Google Shape;103;p17"/>
          <p:cNvSpPr txBox="1">
            <a:spLocks noGrp="1"/>
          </p:cNvSpPr>
          <p:nvPr>
            <p:ph type="ctrTitle"/>
          </p:nvPr>
        </p:nvSpPr>
        <p:spPr>
          <a:xfrm>
            <a:off x="1400400" y="535700"/>
            <a:ext cx="63432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2500">
                <a:latin typeface="Roboto"/>
                <a:ea typeface="Roboto"/>
                <a:cs typeface="Roboto"/>
                <a:sym typeface="Roboto"/>
              </a:rPr>
              <a:t>Conclusión de la matriz de casos de prueba</a:t>
            </a:r>
            <a:endParaRPr sz="2500">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22"/>
        <p:cNvGrpSpPr/>
        <p:nvPr/>
      </p:nvGrpSpPr>
      <p:grpSpPr>
        <a:xfrm>
          <a:off x="0" y="0"/>
          <a:ext cx="0" cy="0"/>
          <a:chOff x="0" y="0"/>
          <a:chExt cx="0" cy="0"/>
        </a:xfrm>
      </p:grpSpPr>
      <p:pic>
        <p:nvPicPr>
          <p:cNvPr id="123" name="Google Shape;123;p19"/>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124" name="Google Shape;124;p19"/>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5" name="Google Shape;125;p19"/>
          <p:cNvSpPr txBox="1"/>
          <p:nvPr/>
        </p:nvSpPr>
        <p:spPr>
          <a:xfrm>
            <a:off x="-61525"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Conclusión C</a:t>
            </a:r>
            <a:endParaRPr sz="1800">
              <a:solidFill>
                <a:schemeClr val="lt1"/>
              </a:solidFill>
              <a:latin typeface="Roboto"/>
              <a:ea typeface="Roboto"/>
              <a:cs typeface="Roboto"/>
              <a:sym typeface="Roboto"/>
            </a:endParaRPr>
          </a:p>
        </p:txBody>
      </p:sp>
      <p:sp>
        <p:nvSpPr>
          <p:cNvPr id="126" name="Google Shape;126;p19"/>
          <p:cNvSpPr txBox="1">
            <a:spLocks noGrp="1"/>
          </p:cNvSpPr>
          <p:nvPr>
            <p:ph type="ctrTitle"/>
          </p:nvPr>
        </p:nvSpPr>
        <p:spPr>
          <a:xfrm>
            <a:off x="1400400" y="535700"/>
            <a:ext cx="6343200" cy="5271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2500">
                <a:latin typeface="Roboto"/>
                <a:ea typeface="Roboto"/>
                <a:cs typeface="Roboto"/>
                <a:sym typeface="Roboto"/>
              </a:rPr>
              <a:t>Conclusión de encuestas</a:t>
            </a:r>
            <a:endParaRPr sz="2500">
              <a:latin typeface="Roboto"/>
              <a:ea typeface="Roboto"/>
              <a:cs typeface="Roboto"/>
              <a:sym typeface="Roboto"/>
            </a:endParaRPr>
          </a:p>
        </p:txBody>
      </p:sp>
      <p:sp>
        <p:nvSpPr>
          <p:cNvPr id="127" name="Google Shape;127;p19"/>
          <p:cNvSpPr txBox="1">
            <a:spLocks noGrp="1"/>
          </p:cNvSpPr>
          <p:nvPr>
            <p:ph type="subTitle" idx="1"/>
          </p:nvPr>
        </p:nvSpPr>
        <p:spPr>
          <a:xfrm>
            <a:off x="311700" y="1092075"/>
            <a:ext cx="8520600" cy="338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300">
                <a:latin typeface="Roboto"/>
                <a:ea typeface="Roboto"/>
                <a:cs typeface="Roboto"/>
                <a:sym typeface="Roboto"/>
              </a:rPr>
              <a:t>A partir del proceso de proyección y evaluación del producto software, se llevaron adelante encuestas dirigidas a los diferentes stakeholders, considerando atributos, características y subcaracterísticas definidos en el marco de las normas ISO/IEC 25000 y el modelo MyFEPS. Estas encuestas permitieron relevar de forma sistemática la percepción de calidad del producto en aspectos clave como la funcionalidad, fiabilidad, usabilidad, eficiencia, mantenibilidad y portabilidad, entre otros.</a:t>
            </a:r>
            <a:endParaRPr sz="1300">
              <a:latin typeface="Roboto"/>
              <a:ea typeface="Roboto"/>
              <a:cs typeface="Roboto"/>
              <a:sym typeface="Roboto"/>
            </a:endParaRPr>
          </a:p>
          <a:p>
            <a:pPr marL="0" lvl="0" indent="0" algn="ctr" rtl="0">
              <a:spcBef>
                <a:spcPts val="0"/>
              </a:spcBef>
              <a:spcAft>
                <a:spcPts val="0"/>
              </a:spcAft>
              <a:buNone/>
            </a:pPr>
            <a:endParaRPr sz="1300">
              <a:latin typeface="Roboto"/>
              <a:ea typeface="Roboto"/>
              <a:cs typeface="Roboto"/>
              <a:sym typeface="Roboto"/>
            </a:endParaRPr>
          </a:p>
          <a:p>
            <a:pPr marL="0" lvl="0" indent="0" algn="ctr" rtl="0">
              <a:spcBef>
                <a:spcPts val="0"/>
              </a:spcBef>
              <a:spcAft>
                <a:spcPts val="0"/>
              </a:spcAft>
              <a:buNone/>
            </a:pPr>
            <a:r>
              <a:rPr lang="es" sz="1300">
                <a:latin typeface="Roboto"/>
                <a:ea typeface="Roboto"/>
                <a:cs typeface="Roboto"/>
                <a:sym typeface="Roboto"/>
              </a:rPr>
              <a:t>Los resultados obtenidos fueron altamente satisfactorios, con un índice general superior a 0,80 en todas las dimensiones evaluadas, lo que evidencia una valoración positiva por parte de los stakeholders y un alto grado de conformidad respecto a las expectativas y requisitos planteados. Este desempeño refleja no solo el cumplimiento de los estándares internacionales de calidad, sino también la adecuada alineación del producto con las necesidades de los usuarios y del negocio.</a:t>
            </a:r>
            <a:endParaRPr sz="1300">
              <a:latin typeface="Roboto"/>
              <a:ea typeface="Roboto"/>
              <a:cs typeface="Roboto"/>
              <a:sym typeface="Roboto"/>
            </a:endParaRPr>
          </a:p>
          <a:p>
            <a:pPr marL="0" lvl="0" indent="0" algn="ctr" rtl="0">
              <a:spcBef>
                <a:spcPts val="0"/>
              </a:spcBef>
              <a:spcAft>
                <a:spcPts val="0"/>
              </a:spcAft>
              <a:buNone/>
            </a:pPr>
            <a:endParaRPr sz="1300">
              <a:latin typeface="Roboto"/>
              <a:ea typeface="Roboto"/>
              <a:cs typeface="Roboto"/>
              <a:sym typeface="Roboto"/>
            </a:endParaRPr>
          </a:p>
          <a:p>
            <a:pPr marL="0" lvl="0" indent="0" algn="ctr" rtl="0">
              <a:spcBef>
                <a:spcPts val="0"/>
              </a:spcBef>
              <a:spcAft>
                <a:spcPts val="0"/>
              </a:spcAft>
              <a:buNone/>
            </a:pPr>
            <a:r>
              <a:rPr lang="es" sz="1300">
                <a:latin typeface="Roboto"/>
                <a:ea typeface="Roboto"/>
                <a:cs typeface="Roboto"/>
                <a:sym typeface="Roboto"/>
              </a:rPr>
              <a:t>En síntesis, la evaluación realizada mediante el enfoque combinado de ISO 25000 y MyFEPS permitió identificar fortalezas significativas en el software, así como establecer una base sólida para futuras mejoras continuas orientadas a la excelencia y sostenibilidad del producto.</a:t>
            </a:r>
            <a:endParaRPr sz="13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60"/>
        <p:cNvGrpSpPr/>
        <p:nvPr/>
      </p:nvGrpSpPr>
      <p:grpSpPr>
        <a:xfrm>
          <a:off x="0" y="0"/>
          <a:ext cx="0" cy="0"/>
          <a:chOff x="0" y="0"/>
          <a:chExt cx="0" cy="0"/>
        </a:xfrm>
      </p:grpSpPr>
      <p:pic>
        <p:nvPicPr>
          <p:cNvPr id="61" name="Google Shape;61;p14"/>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62" name="Google Shape;62;p14"/>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3" name="Google Shape;63;p14"/>
          <p:cNvSpPr txBox="1"/>
          <p:nvPr/>
        </p:nvSpPr>
        <p:spPr>
          <a:xfrm>
            <a:off x="-61525"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Integrantes</a:t>
            </a:r>
            <a:endParaRPr sz="1800">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79"/>
        <p:cNvGrpSpPr/>
        <p:nvPr/>
      </p:nvGrpSpPr>
      <p:grpSpPr>
        <a:xfrm>
          <a:off x="0" y="0"/>
          <a:ext cx="0" cy="0"/>
          <a:chOff x="0" y="0"/>
          <a:chExt cx="0" cy="0"/>
        </a:xfrm>
      </p:grpSpPr>
      <p:pic>
        <p:nvPicPr>
          <p:cNvPr id="80" name="Google Shape;80;p15"/>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81" name="Google Shape;81;p15"/>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82;p15"/>
          <p:cNvSpPr txBox="1"/>
          <p:nvPr/>
        </p:nvSpPr>
        <p:spPr>
          <a:xfrm>
            <a:off x="-61525"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Introducción</a:t>
            </a:r>
            <a:endParaRPr sz="1800">
              <a:solidFill>
                <a:schemeClr val="lt1"/>
              </a:solidFill>
              <a:latin typeface="Roboto"/>
              <a:ea typeface="Roboto"/>
              <a:cs typeface="Roboto"/>
              <a:sym typeface="Roboto"/>
            </a:endParaRPr>
          </a:p>
        </p:txBody>
      </p:sp>
      <p:sp>
        <p:nvSpPr>
          <p:cNvPr id="83" name="Google Shape;83;p15"/>
          <p:cNvSpPr txBox="1">
            <a:spLocks noGrp="1"/>
          </p:cNvSpPr>
          <p:nvPr>
            <p:ph type="ctrTitle"/>
          </p:nvPr>
        </p:nvSpPr>
        <p:spPr>
          <a:xfrm>
            <a:off x="311700" y="671225"/>
            <a:ext cx="8520600" cy="78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3500">
                <a:latin typeface="Roboto"/>
                <a:ea typeface="Roboto"/>
                <a:cs typeface="Roboto"/>
                <a:sym typeface="Roboto"/>
              </a:rPr>
              <a:t>¿Qué estamos evaluando?</a:t>
            </a:r>
            <a:endParaRPr sz="3500">
              <a:latin typeface="Roboto"/>
              <a:ea typeface="Roboto"/>
              <a:cs typeface="Roboto"/>
              <a:sym typeface="Roboto"/>
            </a:endParaRPr>
          </a:p>
        </p:txBody>
      </p:sp>
      <p:sp>
        <p:nvSpPr>
          <p:cNvPr id="84" name="Google Shape;84;p15"/>
          <p:cNvSpPr txBox="1">
            <a:spLocks noGrp="1"/>
          </p:cNvSpPr>
          <p:nvPr>
            <p:ph type="subTitle" idx="1"/>
          </p:nvPr>
        </p:nvSpPr>
        <p:spPr>
          <a:xfrm>
            <a:off x="311700" y="1994550"/>
            <a:ext cx="8520600" cy="1154400"/>
          </a:xfrm>
          <a:prstGeom prst="rect">
            <a:avLst/>
          </a:prstGeom>
        </p:spPr>
        <p:txBody>
          <a:bodyPr spcFirstLastPara="1" wrap="square" lIns="91425" tIns="91425" rIns="91425" bIns="91425" anchor="t" anchorCtr="0">
            <a:normAutofit fontScale="55000"/>
          </a:bodyPr>
          <a:lstStyle/>
          <a:p>
            <a:pPr marL="0" lvl="0" indent="0" algn="ctr" rtl="0">
              <a:spcBef>
                <a:spcPts val="0"/>
              </a:spcBef>
              <a:spcAft>
                <a:spcPts val="0"/>
              </a:spcAft>
              <a:buNone/>
            </a:pPr>
            <a:r>
              <a:rPr lang="es">
                <a:latin typeface="Roboto"/>
                <a:ea typeface="Roboto"/>
                <a:cs typeface="Roboto"/>
                <a:sym typeface="Roboto"/>
              </a:rPr>
              <a:t>El objetivo principal del proyecto de evaluación es mejorar internamente la calidad del módulo de pagos con código QR de Mercado Pago, a fin de asegurar un funcionamiento confiable, eficiente y fácil de mantener. Esta evaluación permitirá identificar debilidades en la experiencia del usuario, el rendimiento y la estructura técnica del producto.</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88"/>
        <p:cNvGrpSpPr/>
        <p:nvPr/>
      </p:nvGrpSpPr>
      <p:grpSpPr>
        <a:xfrm>
          <a:off x="0" y="0"/>
          <a:ext cx="0" cy="0"/>
          <a:chOff x="0" y="0"/>
          <a:chExt cx="0" cy="0"/>
        </a:xfrm>
      </p:grpSpPr>
      <p:pic>
        <p:nvPicPr>
          <p:cNvPr id="89" name="Google Shape;89;p16"/>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90" name="Google Shape;90;p16"/>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1" name="Google Shape;91;p16"/>
          <p:cNvSpPr txBox="1"/>
          <p:nvPr/>
        </p:nvSpPr>
        <p:spPr>
          <a:xfrm>
            <a:off x="-61525"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Etapa B</a:t>
            </a:r>
            <a:endParaRPr sz="1800">
              <a:solidFill>
                <a:schemeClr val="lt1"/>
              </a:solidFill>
              <a:latin typeface="Roboto"/>
              <a:ea typeface="Roboto"/>
              <a:cs typeface="Roboto"/>
              <a:sym typeface="Roboto"/>
            </a:endParaRPr>
          </a:p>
        </p:txBody>
      </p:sp>
      <p:sp>
        <p:nvSpPr>
          <p:cNvPr id="92" name="Google Shape;92;p16"/>
          <p:cNvSpPr txBox="1">
            <a:spLocks noGrp="1"/>
          </p:cNvSpPr>
          <p:nvPr>
            <p:ph type="ctrTitle"/>
          </p:nvPr>
        </p:nvSpPr>
        <p:spPr>
          <a:xfrm>
            <a:off x="311700" y="650350"/>
            <a:ext cx="8520600" cy="10236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s" sz="3200">
                <a:latin typeface="Roboto"/>
                <a:ea typeface="Roboto"/>
                <a:cs typeface="Roboto"/>
                <a:sym typeface="Roboto"/>
              </a:rPr>
              <a:t>Casos de prueba</a:t>
            </a:r>
            <a:br>
              <a:rPr lang="es" sz="3200">
                <a:latin typeface="Roboto"/>
                <a:ea typeface="Roboto"/>
                <a:cs typeface="Roboto"/>
                <a:sym typeface="Roboto"/>
              </a:rPr>
            </a:br>
            <a:r>
              <a:rPr lang="es" sz="3200">
                <a:latin typeface="Roboto"/>
                <a:ea typeface="Roboto"/>
                <a:cs typeface="Roboto"/>
                <a:sym typeface="Roboto"/>
              </a:rPr>
              <a:t>Mercado Pago QR</a:t>
            </a:r>
            <a:endParaRPr sz="3200">
              <a:latin typeface="Roboto"/>
              <a:ea typeface="Roboto"/>
              <a:cs typeface="Roboto"/>
              <a:sym typeface="Roboto"/>
            </a:endParaRPr>
          </a:p>
        </p:txBody>
      </p:sp>
      <p:sp>
        <p:nvSpPr>
          <p:cNvPr id="93" name="Google Shape;93;p16"/>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fontScale="85000" lnSpcReduction="20000"/>
          </a:bodyPr>
          <a:lstStyle/>
          <a:p>
            <a:pPr marL="0" lvl="0" indent="0" algn="ctr" rtl="0">
              <a:spcBef>
                <a:spcPts val="0"/>
              </a:spcBef>
              <a:spcAft>
                <a:spcPts val="0"/>
              </a:spcAft>
              <a:buNone/>
            </a:pPr>
            <a:r>
              <a:rPr lang="es" u="sng">
                <a:solidFill>
                  <a:schemeClr val="hlink"/>
                </a:solidFill>
                <a:latin typeface="Roboto"/>
                <a:ea typeface="Roboto"/>
                <a:cs typeface="Roboto"/>
                <a:sym typeface="Roboto"/>
                <a:hlinkClick r:id="rId4"/>
              </a:rPr>
              <a:t>Link</a:t>
            </a:r>
            <a:r>
              <a:rPr lang="es">
                <a:latin typeface="Roboto"/>
                <a:ea typeface="Roboto"/>
                <a:cs typeface="Roboto"/>
                <a:sym typeface="Roboto"/>
              </a:rPr>
              <a:t> </a:t>
            </a:r>
            <a:endParaRPr>
              <a:latin typeface="Roboto"/>
              <a:ea typeface="Roboto"/>
              <a:cs typeface="Roboto"/>
              <a:sym typeface="Roboto"/>
            </a:endParaRPr>
          </a:p>
          <a:p>
            <a:pPr marL="0" lvl="0" indent="0" algn="ctr" rtl="0">
              <a:spcBef>
                <a:spcPts val="0"/>
              </a:spcBef>
              <a:spcAft>
                <a:spcPts val="0"/>
              </a:spcAft>
              <a:buNone/>
            </a:pPr>
            <a:endParaRPr/>
          </a:p>
        </p:txBody>
      </p:sp>
      <p:sp>
        <p:nvSpPr>
          <p:cNvPr id="94" name="Google Shape;94;p16"/>
          <p:cNvSpPr txBox="1">
            <a:spLocks noGrp="1"/>
          </p:cNvSpPr>
          <p:nvPr>
            <p:ph type="subTitle" idx="1"/>
          </p:nvPr>
        </p:nvSpPr>
        <p:spPr>
          <a:xfrm>
            <a:off x="1587450" y="226625"/>
            <a:ext cx="6512100" cy="258600"/>
          </a:xfrm>
          <a:prstGeom prst="rect">
            <a:avLst/>
          </a:prstGeom>
        </p:spPr>
        <p:txBody>
          <a:bodyPr spcFirstLastPara="1" wrap="square" lIns="91425" tIns="91425" rIns="91425" bIns="91425" anchor="t" anchorCtr="0">
            <a:noAutofit/>
          </a:bodyPr>
          <a:lstStyle/>
          <a:p>
            <a:pPr marL="0" lvl="0" indent="0" algn="ctr" rtl="0">
              <a:lnSpc>
                <a:spcPct val="60000"/>
              </a:lnSpc>
              <a:spcBef>
                <a:spcPts val="0"/>
              </a:spcBef>
              <a:spcAft>
                <a:spcPts val="0"/>
              </a:spcAft>
              <a:buSzPts val="327"/>
              <a:buNone/>
            </a:pPr>
            <a:r>
              <a:rPr lang="es" sz="1331">
                <a:latin typeface="Roboto"/>
                <a:ea typeface="Roboto"/>
                <a:cs typeface="Roboto"/>
                <a:sym typeface="Roboto"/>
              </a:rPr>
              <a:t>Seleccionar las Características, Subcaracterísticas y métricas el modelo elegido</a:t>
            </a:r>
            <a:endParaRPr sz="1331">
              <a:latin typeface="Roboto"/>
              <a:ea typeface="Roboto"/>
              <a:cs typeface="Roboto"/>
              <a:sym typeface="Roboto"/>
            </a:endParaRPr>
          </a:p>
          <a:p>
            <a:pPr marL="0" lvl="0" indent="0" algn="ctr" rtl="0">
              <a:lnSpc>
                <a:spcPct val="60000"/>
              </a:lnSpc>
              <a:spcBef>
                <a:spcPts val="0"/>
              </a:spcBef>
              <a:spcAft>
                <a:spcPts val="0"/>
              </a:spcAft>
              <a:buSzPts val="327"/>
              <a:buNone/>
            </a:pPr>
            <a:endParaRPr sz="1331"/>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07"/>
        <p:cNvGrpSpPr/>
        <p:nvPr/>
      </p:nvGrpSpPr>
      <p:grpSpPr>
        <a:xfrm>
          <a:off x="0" y="0"/>
          <a:ext cx="0" cy="0"/>
          <a:chOff x="0" y="0"/>
          <a:chExt cx="0" cy="0"/>
        </a:xfrm>
      </p:grpSpPr>
      <p:pic>
        <p:nvPicPr>
          <p:cNvPr id="108" name="Google Shape;108;p18"/>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109" name="Google Shape;109;p18"/>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10" name="Google Shape;110;p18"/>
          <p:cNvSpPr txBox="1"/>
          <p:nvPr/>
        </p:nvSpPr>
        <p:spPr>
          <a:xfrm>
            <a:off x="-61525"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Etapa C</a:t>
            </a:r>
            <a:endParaRPr sz="1800">
              <a:solidFill>
                <a:schemeClr val="lt1"/>
              </a:solidFill>
              <a:latin typeface="Roboto"/>
              <a:ea typeface="Roboto"/>
              <a:cs typeface="Roboto"/>
              <a:sym typeface="Roboto"/>
            </a:endParaRPr>
          </a:p>
        </p:txBody>
      </p:sp>
      <p:sp>
        <p:nvSpPr>
          <p:cNvPr id="111" name="Google Shape;111;p18"/>
          <p:cNvSpPr txBox="1">
            <a:spLocks noGrp="1"/>
          </p:cNvSpPr>
          <p:nvPr>
            <p:ph type="ctrTitle"/>
          </p:nvPr>
        </p:nvSpPr>
        <p:spPr>
          <a:xfrm flipH="1">
            <a:off x="5104650" y="2691600"/>
            <a:ext cx="3361500" cy="52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2200">
                <a:latin typeface="Roboto"/>
                <a:ea typeface="Roboto"/>
                <a:cs typeface="Roboto"/>
                <a:sym typeface="Roboto"/>
              </a:rPr>
              <a:t>4) Cálculos</a:t>
            </a:r>
            <a:endParaRPr sz="2200">
              <a:latin typeface="Roboto"/>
              <a:ea typeface="Roboto"/>
              <a:cs typeface="Roboto"/>
              <a:sym typeface="Roboto"/>
            </a:endParaRPr>
          </a:p>
        </p:txBody>
      </p:sp>
      <p:sp>
        <p:nvSpPr>
          <p:cNvPr id="112" name="Google Shape;112;p18"/>
          <p:cNvSpPr txBox="1">
            <a:spLocks noGrp="1"/>
          </p:cNvSpPr>
          <p:nvPr>
            <p:ph type="ctrTitle"/>
          </p:nvPr>
        </p:nvSpPr>
        <p:spPr>
          <a:xfrm flipH="1">
            <a:off x="620950" y="2735250"/>
            <a:ext cx="3361500" cy="529500"/>
          </a:xfrm>
          <a:prstGeom prst="rect">
            <a:avLst/>
          </a:prstGeom>
        </p:spPr>
        <p:txBody>
          <a:bodyPr spcFirstLastPara="1" wrap="square" lIns="91425" tIns="91425" rIns="91425" bIns="91425" anchor="b" anchorCtr="0">
            <a:noAutofit/>
          </a:bodyPr>
          <a:lstStyle/>
          <a:p>
            <a:pPr marL="457200" lvl="0" indent="0" algn="ctr" rtl="0">
              <a:spcBef>
                <a:spcPts val="0"/>
              </a:spcBef>
              <a:spcAft>
                <a:spcPts val="0"/>
              </a:spcAft>
              <a:buNone/>
            </a:pPr>
            <a:r>
              <a:rPr lang="es" sz="2200">
                <a:latin typeface="Roboto"/>
                <a:ea typeface="Roboto"/>
                <a:cs typeface="Roboto"/>
                <a:sym typeface="Roboto"/>
              </a:rPr>
              <a:t>3) Encuesta atributos</a:t>
            </a:r>
            <a:endParaRPr sz="2200">
              <a:latin typeface="Roboto"/>
              <a:ea typeface="Roboto"/>
              <a:cs typeface="Roboto"/>
              <a:sym typeface="Roboto"/>
            </a:endParaRPr>
          </a:p>
        </p:txBody>
      </p:sp>
      <p:sp>
        <p:nvSpPr>
          <p:cNvPr id="113" name="Google Shape;113;p18"/>
          <p:cNvSpPr txBox="1">
            <a:spLocks noGrp="1"/>
          </p:cNvSpPr>
          <p:nvPr>
            <p:ph type="ctrTitle"/>
          </p:nvPr>
        </p:nvSpPr>
        <p:spPr>
          <a:xfrm flipH="1">
            <a:off x="447100" y="892550"/>
            <a:ext cx="3709200" cy="52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2200">
                <a:latin typeface="Roboto"/>
                <a:ea typeface="Roboto"/>
                <a:cs typeface="Roboto"/>
                <a:sym typeface="Roboto"/>
              </a:rPr>
              <a:t>1) Encuesta Características</a:t>
            </a:r>
            <a:endParaRPr sz="2200">
              <a:latin typeface="Roboto"/>
              <a:ea typeface="Roboto"/>
              <a:cs typeface="Roboto"/>
              <a:sym typeface="Roboto"/>
            </a:endParaRPr>
          </a:p>
        </p:txBody>
      </p:sp>
      <p:sp>
        <p:nvSpPr>
          <p:cNvPr id="114" name="Google Shape;114;p18"/>
          <p:cNvSpPr txBox="1">
            <a:spLocks noGrp="1"/>
          </p:cNvSpPr>
          <p:nvPr>
            <p:ph type="ctrTitle"/>
          </p:nvPr>
        </p:nvSpPr>
        <p:spPr>
          <a:xfrm flipH="1">
            <a:off x="4756650" y="892550"/>
            <a:ext cx="4057500" cy="529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2200">
                <a:latin typeface="Roboto"/>
                <a:ea typeface="Roboto"/>
                <a:cs typeface="Roboto"/>
                <a:sym typeface="Roboto"/>
              </a:rPr>
              <a:t>2) Encuesta Subcaracterísticas</a:t>
            </a:r>
            <a:endParaRPr sz="2200">
              <a:latin typeface="Roboto"/>
              <a:ea typeface="Roboto"/>
              <a:cs typeface="Roboto"/>
              <a:sym typeface="Roboto"/>
            </a:endParaRPr>
          </a:p>
        </p:txBody>
      </p:sp>
      <p:sp>
        <p:nvSpPr>
          <p:cNvPr id="115" name="Google Shape;115;p18"/>
          <p:cNvSpPr txBox="1">
            <a:spLocks noGrp="1"/>
          </p:cNvSpPr>
          <p:nvPr>
            <p:ph type="subTitle" idx="1"/>
          </p:nvPr>
        </p:nvSpPr>
        <p:spPr>
          <a:xfrm>
            <a:off x="1848400" y="3415075"/>
            <a:ext cx="9066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u="sng">
                <a:solidFill>
                  <a:schemeClr val="hlink"/>
                </a:solidFill>
                <a:latin typeface="Roboto"/>
                <a:ea typeface="Roboto"/>
                <a:cs typeface="Roboto"/>
                <a:sym typeface="Roboto"/>
                <a:hlinkClick r:id="rId4"/>
              </a:rPr>
              <a:t>Link</a:t>
            </a:r>
            <a:r>
              <a:rPr lang="es" sz="1800">
                <a:latin typeface="Roboto"/>
                <a:ea typeface="Roboto"/>
                <a:cs typeface="Roboto"/>
                <a:sym typeface="Roboto"/>
              </a:rPr>
              <a:t> </a:t>
            </a:r>
            <a:endParaRPr sz="1800">
              <a:latin typeface="Roboto"/>
              <a:ea typeface="Roboto"/>
              <a:cs typeface="Roboto"/>
              <a:sym typeface="Roboto"/>
            </a:endParaRPr>
          </a:p>
          <a:p>
            <a:pPr marL="0" lvl="0" indent="0" algn="ctr" rtl="0">
              <a:spcBef>
                <a:spcPts val="0"/>
              </a:spcBef>
              <a:spcAft>
                <a:spcPts val="0"/>
              </a:spcAft>
              <a:buNone/>
            </a:pPr>
            <a:endParaRPr sz="1800"/>
          </a:p>
        </p:txBody>
      </p:sp>
      <p:sp>
        <p:nvSpPr>
          <p:cNvPr id="116" name="Google Shape;116;p18"/>
          <p:cNvSpPr txBox="1">
            <a:spLocks noGrp="1"/>
          </p:cNvSpPr>
          <p:nvPr>
            <p:ph type="subTitle" idx="1"/>
          </p:nvPr>
        </p:nvSpPr>
        <p:spPr>
          <a:xfrm>
            <a:off x="1848400" y="1572375"/>
            <a:ext cx="9066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u="sng">
                <a:solidFill>
                  <a:schemeClr val="hlink"/>
                </a:solidFill>
                <a:latin typeface="Roboto"/>
                <a:ea typeface="Roboto"/>
                <a:cs typeface="Roboto"/>
                <a:sym typeface="Roboto"/>
                <a:hlinkClick r:id="rId5"/>
              </a:rPr>
              <a:t>Link</a:t>
            </a:r>
            <a:r>
              <a:rPr lang="es" sz="1800">
                <a:latin typeface="Roboto"/>
                <a:ea typeface="Roboto"/>
                <a:cs typeface="Roboto"/>
                <a:sym typeface="Roboto"/>
              </a:rPr>
              <a:t> </a:t>
            </a:r>
            <a:endParaRPr sz="1800">
              <a:latin typeface="Roboto"/>
              <a:ea typeface="Roboto"/>
              <a:cs typeface="Roboto"/>
              <a:sym typeface="Roboto"/>
            </a:endParaRPr>
          </a:p>
          <a:p>
            <a:pPr marL="0" lvl="0" indent="0" algn="ctr" rtl="0">
              <a:spcBef>
                <a:spcPts val="0"/>
              </a:spcBef>
              <a:spcAft>
                <a:spcPts val="0"/>
              </a:spcAft>
              <a:buNone/>
            </a:pPr>
            <a:endParaRPr sz="1800"/>
          </a:p>
        </p:txBody>
      </p:sp>
      <p:sp>
        <p:nvSpPr>
          <p:cNvPr id="117" name="Google Shape;117;p18"/>
          <p:cNvSpPr txBox="1">
            <a:spLocks noGrp="1"/>
          </p:cNvSpPr>
          <p:nvPr>
            <p:ph type="subTitle" idx="1"/>
          </p:nvPr>
        </p:nvSpPr>
        <p:spPr>
          <a:xfrm>
            <a:off x="6332100" y="3478125"/>
            <a:ext cx="9066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u="sng">
                <a:solidFill>
                  <a:schemeClr val="hlink"/>
                </a:solidFill>
                <a:latin typeface="Roboto"/>
                <a:ea typeface="Roboto"/>
                <a:cs typeface="Roboto"/>
                <a:sym typeface="Roboto"/>
                <a:hlinkClick r:id="rId6"/>
              </a:rPr>
              <a:t>Link</a:t>
            </a:r>
            <a:r>
              <a:rPr lang="es" sz="1800">
                <a:latin typeface="Roboto"/>
                <a:ea typeface="Roboto"/>
                <a:cs typeface="Roboto"/>
                <a:sym typeface="Roboto"/>
              </a:rPr>
              <a:t> </a:t>
            </a:r>
            <a:endParaRPr sz="1800">
              <a:latin typeface="Roboto"/>
              <a:ea typeface="Roboto"/>
              <a:cs typeface="Roboto"/>
              <a:sym typeface="Roboto"/>
            </a:endParaRPr>
          </a:p>
          <a:p>
            <a:pPr marL="0" lvl="0" indent="0" algn="ctr" rtl="0">
              <a:spcBef>
                <a:spcPts val="0"/>
              </a:spcBef>
              <a:spcAft>
                <a:spcPts val="0"/>
              </a:spcAft>
              <a:buNone/>
            </a:pPr>
            <a:endParaRPr sz="1800"/>
          </a:p>
        </p:txBody>
      </p:sp>
      <p:sp>
        <p:nvSpPr>
          <p:cNvPr id="118" name="Google Shape;118;p18"/>
          <p:cNvSpPr txBox="1">
            <a:spLocks noGrp="1"/>
          </p:cNvSpPr>
          <p:nvPr>
            <p:ph type="subTitle" idx="1"/>
          </p:nvPr>
        </p:nvSpPr>
        <p:spPr>
          <a:xfrm>
            <a:off x="6332100" y="1679075"/>
            <a:ext cx="906600" cy="431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s" sz="1800" u="sng">
                <a:solidFill>
                  <a:schemeClr val="hlink"/>
                </a:solidFill>
                <a:latin typeface="Roboto"/>
                <a:ea typeface="Roboto"/>
                <a:cs typeface="Roboto"/>
                <a:sym typeface="Roboto"/>
                <a:hlinkClick r:id="rId7"/>
              </a:rPr>
              <a:t>Link</a:t>
            </a:r>
            <a:r>
              <a:rPr lang="es" sz="1800">
                <a:latin typeface="Roboto"/>
                <a:ea typeface="Roboto"/>
                <a:cs typeface="Roboto"/>
                <a:sym typeface="Roboto"/>
              </a:rPr>
              <a:t> </a:t>
            </a:r>
            <a:endParaRPr sz="1800">
              <a:latin typeface="Roboto"/>
              <a:ea typeface="Roboto"/>
              <a:cs typeface="Roboto"/>
              <a:sym typeface="Roboto"/>
            </a:endParaRPr>
          </a:p>
          <a:p>
            <a:pPr marL="0" lvl="0" indent="0" algn="ctr" rtl="0">
              <a:spcBef>
                <a:spcPts val="0"/>
              </a:spcBef>
              <a:spcAft>
                <a:spcPts val="0"/>
              </a:spcAft>
              <a:buNone/>
            </a:pP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31"/>
        <p:cNvGrpSpPr/>
        <p:nvPr/>
      </p:nvGrpSpPr>
      <p:grpSpPr>
        <a:xfrm>
          <a:off x="0" y="0"/>
          <a:ext cx="0" cy="0"/>
          <a:chOff x="0" y="0"/>
          <a:chExt cx="0" cy="0"/>
        </a:xfrm>
      </p:grpSpPr>
      <p:pic>
        <p:nvPicPr>
          <p:cNvPr id="132" name="Google Shape;132;p20"/>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133" name="Google Shape;133;p20"/>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20"/>
          <p:cNvSpPr txBox="1"/>
          <p:nvPr/>
        </p:nvSpPr>
        <p:spPr>
          <a:xfrm>
            <a:off x="-61525"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Etapa D</a:t>
            </a:r>
            <a:endParaRPr sz="1800">
              <a:solidFill>
                <a:schemeClr val="lt1"/>
              </a:solidFill>
              <a:latin typeface="Roboto"/>
              <a:ea typeface="Roboto"/>
              <a:cs typeface="Roboto"/>
              <a:sym typeface="Roboto"/>
            </a:endParaRPr>
          </a:p>
        </p:txBody>
      </p:sp>
      <p:sp>
        <p:nvSpPr>
          <p:cNvPr id="135" name="Google Shape;135;p20"/>
          <p:cNvSpPr txBox="1">
            <a:spLocks noGrp="1"/>
          </p:cNvSpPr>
          <p:nvPr>
            <p:ph type="ctrTitle"/>
          </p:nvPr>
        </p:nvSpPr>
        <p:spPr>
          <a:xfrm>
            <a:off x="311700" y="1790250"/>
            <a:ext cx="8520600" cy="1712228"/>
          </a:xfrm>
          <a:prstGeom prst="rect">
            <a:avLst/>
          </a:prstGeom>
        </p:spPr>
        <p:txBody>
          <a:bodyPr spcFirstLastPara="1" wrap="square" lIns="91425" tIns="91425" rIns="91425" bIns="91425" anchor="b" anchorCtr="0">
            <a:noAutofit/>
          </a:bodyPr>
          <a:lstStyle/>
          <a:p>
            <a:pPr>
              <a:buSzPts val="990"/>
            </a:pPr>
            <a:r>
              <a:rPr lang="es" sz="3500" dirty="0">
                <a:latin typeface="Roboto"/>
                <a:ea typeface="Roboto"/>
                <a:cs typeface="Roboto"/>
              </a:rPr>
              <a:t>Informe evaluativo</a:t>
            </a:r>
            <a:br>
              <a:rPr lang="es" sz="3500" dirty="0">
                <a:latin typeface="Roboto"/>
                <a:ea typeface="Roboto"/>
                <a:cs typeface="Roboto"/>
              </a:rPr>
            </a:br>
            <a:br>
              <a:rPr lang="es" sz="3500" dirty="0">
                <a:latin typeface="Roboto"/>
                <a:ea typeface="Roboto"/>
                <a:cs typeface="Roboto"/>
              </a:rPr>
            </a:br>
            <a:r>
              <a:rPr lang="es" sz="3500" dirty="0">
                <a:latin typeface="Roboto"/>
                <a:ea typeface="Roboto"/>
                <a:cs typeface="Roboto"/>
                <a:hlinkClick r:id="rId4"/>
              </a:rPr>
              <a:t>Link</a:t>
            </a:r>
            <a:endParaRPr lang="es-E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39"/>
        <p:cNvGrpSpPr/>
        <p:nvPr/>
      </p:nvGrpSpPr>
      <p:grpSpPr>
        <a:xfrm>
          <a:off x="0" y="0"/>
          <a:ext cx="0" cy="0"/>
          <a:chOff x="0" y="0"/>
          <a:chExt cx="0" cy="0"/>
        </a:xfrm>
      </p:grpSpPr>
      <p:pic>
        <p:nvPicPr>
          <p:cNvPr id="140" name="Google Shape;140;p21"/>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141" name="Google Shape;141;p21"/>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21"/>
          <p:cNvSpPr txBox="1"/>
          <p:nvPr/>
        </p:nvSpPr>
        <p:spPr>
          <a:xfrm>
            <a:off x="-61525"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Conclusión D</a:t>
            </a:r>
            <a:endParaRPr sz="1800">
              <a:solidFill>
                <a:schemeClr val="lt1"/>
              </a:solidFill>
              <a:latin typeface="Roboto"/>
              <a:ea typeface="Roboto"/>
              <a:cs typeface="Roboto"/>
              <a:sym typeface="Roboto"/>
            </a:endParaRPr>
          </a:p>
        </p:txBody>
      </p:sp>
      <p:sp>
        <p:nvSpPr>
          <p:cNvPr id="143" name="Google Shape;143;p21"/>
          <p:cNvSpPr txBox="1">
            <a:spLocks noGrp="1"/>
          </p:cNvSpPr>
          <p:nvPr>
            <p:ph type="ctrTitle"/>
          </p:nvPr>
        </p:nvSpPr>
        <p:spPr>
          <a:xfrm>
            <a:off x="311700" y="896778"/>
            <a:ext cx="8520600" cy="781500"/>
          </a:xfrm>
          <a:prstGeom prst="rect">
            <a:avLst/>
          </a:prstGeom>
        </p:spPr>
        <p:txBody>
          <a:bodyPr spcFirstLastPara="1" wrap="square" lIns="91425" tIns="91425" rIns="91425" bIns="91425" anchor="b" anchorCtr="0">
            <a:noAutofit/>
          </a:bodyPr>
          <a:lstStyle/>
          <a:p>
            <a:pPr>
              <a:buSzPts val="990"/>
            </a:pPr>
            <a:r>
              <a:rPr lang="es" sz="3500" dirty="0">
                <a:latin typeface="Roboto"/>
                <a:ea typeface="Roboto"/>
                <a:cs typeface="Roboto"/>
              </a:rPr>
              <a:t>Conclusión</a:t>
            </a:r>
          </a:p>
        </p:txBody>
      </p:sp>
      <p:sp>
        <p:nvSpPr>
          <p:cNvPr id="2" name="CuadroTexto 1">
            <a:extLst>
              <a:ext uri="{FF2B5EF4-FFF2-40B4-BE49-F238E27FC236}">
                <a16:creationId xmlns:a16="http://schemas.microsoft.com/office/drawing/2014/main" id="{B3E5E424-76B8-A8B7-8B89-4D0610FFBCF4}"/>
              </a:ext>
            </a:extLst>
          </p:cNvPr>
          <p:cNvSpPr txBox="1"/>
          <p:nvPr/>
        </p:nvSpPr>
        <p:spPr>
          <a:xfrm>
            <a:off x="455590" y="1951816"/>
            <a:ext cx="8240868" cy="1600438"/>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dirty="0"/>
              <a:t>La </a:t>
            </a:r>
            <a:r>
              <a:rPr lang="en-US" dirty="0" err="1"/>
              <a:t>evaluación</a:t>
            </a:r>
            <a:r>
              <a:rPr lang="en-US" dirty="0"/>
              <a:t> integral del </a:t>
            </a:r>
            <a:r>
              <a:rPr lang="en-US" dirty="0" err="1"/>
              <a:t>módulo</a:t>
            </a:r>
            <a:r>
              <a:rPr lang="en-US" dirty="0"/>
              <a:t> de </a:t>
            </a:r>
            <a:r>
              <a:rPr lang="en-US" dirty="0" err="1"/>
              <a:t>pagos</a:t>
            </a:r>
            <a:r>
              <a:rPr lang="en-US" dirty="0"/>
              <a:t> con </a:t>
            </a:r>
            <a:r>
              <a:rPr lang="en-US" dirty="0" err="1"/>
              <a:t>código</a:t>
            </a:r>
            <a:r>
              <a:rPr lang="en-US" dirty="0"/>
              <a:t> QR de Mercado Pago </a:t>
            </a:r>
            <a:r>
              <a:rPr lang="en-US" dirty="0" err="1"/>
              <a:t>permitió</a:t>
            </a:r>
            <a:r>
              <a:rPr lang="en-US" dirty="0"/>
              <a:t> </a:t>
            </a:r>
            <a:r>
              <a:rPr lang="en-US" dirty="0" err="1"/>
              <a:t>confirmar</a:t>
            </a:r>
            <a:r>
              <a:rPr lang="en-US" dirty="0"/>
              <a:t> que </a:t>
            </a:r>
            <a:r>
              <a:rPr lang="en-US" dirty="0" err="1"/>
              <a:t>el</a:t>
            </a:r>
            <a:r>
              <a:rPr lang="en-US" dirty="0"/>
              <a:t> </a:t>
            </a:r>
            <a:r>
              <a:rPr lang="en-US" dirty="0" err="1"/>
              <a:t>producto</a:t>
            </a:r>
            <a:r>
              <a:rPr lang="en-US" dirty="0"/>
              <a:t> </a:t>
            </a:r>
            <a:r>
              <a:rPr lang="en-US" b="1" dirty="0" err="1"/>
              <a:t>cumple</a:t>
            </a:r>
            <a:r>
              <a:rPr lang="en-US" b="1" dirty="0"/>
              <a:t> </a:t>
            </a:r>
            <a:r>
              <a:rPr lang="en-US" dirty="0"/>
              <a:t>con </a:t>
            </a:r>
            <a:r>
              <a:rPr lang="en-US" dirty="0" err="1"/>
              <a:t>los</a:t>
            </a:r>
            <a:r>
              <a:rPr lang="en-US" dirty="0"/>
              <a:t> </a:t>
            </a:r>
            <a:r>
              <a:rPr lang="en-US" dirty="0" err="1"/>
              <a:t>estándares</a:t>
            </a:r>
            <a:r>
              <a:rPr lang="en-US" dirty="0"/>
              <a:t> </a:t>
            </a:r>
            <a:r>
              <a:rPr lang="en-US" dirty="0" err="1"/>
              <a:t>internacionales</a:t>
            </a:r>
            <a:r>
              <a:rPr lang="en-US" dirty="0"/>
              <a:t> de </a:t>
            </a:r>
            <a:r>
              <a:rPr lang="en-US" dirty="0" err="1"/>
              <a:t>calidad</a:t>
            </a:r>
            <a:r>
              <a:rPr lang="en-US" dirty="0"/>
              <a:t> </a:t>
            </a:r>
            <a:r>
              <a:rPr lang="en-US" dirty="0" err="1"/>
              <a:t>definidos</a:t>
            </a:r>
            <a:r>
              <a:rPr lang="en-US" dirty="0"/>
              <a:t> </a:t>
            </a:r>
            <a:r>
              <a:rPr lang="en-US" dirty="0" err="1"/>
              <a:t>por</a:t>
            </a:r>
            <a:r>
              <a:rPr lang="en-US" dirty="0"/>
              <a:t> ISO/IEC 25010 y </a:t>
            </a:r>
            <a:r>
              <a:rPr lang="en-US" dirty="0" err="1"/>
              <a:t>MyFEPS</a:t>
            </a:r>
            <a:r>
              <a:rPr lang="en-US" dirty="0"/>
              <a:t>. Se </a:t>
            </a:r>
            <a:r>
              <a:rPr lang="en-US" dirty="0" err="1"/>
              <a:t>alcanzó</a:t>
            </a:r>
            <a:r>
              <a:rPr lang="en-US" dirty="0"/>
              <a:t> un </a:t>
            </a:r>
            <a:r>
              <a:rPr lang="en-US" dirty="0" err="1"/>
              <a:t>grado</a:t>
            </a:r>
            <a:r>
              <a:rPr lang="en-US" dirty="0"/>
              <a:t> de </a:t>
            </a:r>
            <a:r>
              <a:rPr lang="en-US" dirty="0" err="1"/>
              <a:t>calidad</a:t>
            </a:r>
            <a:r>
              <a:rPr lang="en-US" dirty="0"/>
              <a:t> general </a:t>
            </a:r>
            <a:r>
              <a:rPr lang="en-US" dirty="0" err="1"/>
              <a:t>elevado</a:t>
            </a:r>
            <a:r>
              <a:rPr lang="en-US" dirty="0"/>
              <a:t>, </a:t>
            </a:r>
            <a:r>
              <a:rPr lang="en-US" dirty="0" err="1"/>
              <a:t>respaldado</a:t>
            </a:r>
            <a:r>
              <a:rPr lang="en-US" dirty="0"/>
              <a:t> </a:t>
            </a:r>
            <a:r>
              <a:rPr lang="en-US" dirty="0" err="1"/>
              <a:t>por</a:t>
            </a:r>
            <a:r>
              <a:rPr lang="en-US" dirty="0"/>
              <a:t> </a:t>
            </a:r>
            <a:r>
              <a:rPr lang="en-US" dirty="0" err="1"/>
              <a:t>pruebas</a:t>
            </a:r>
            <a:r>
              <a:rPr lang="en-US" dirty="0"/>
              <a:t> </a:t>
            </a:r>
            <a:r>
              <a:rPr lang="en-US" dirty="0" err="1"/>
              <a:t>técnicas</a:t>
            </a:r>
            <a:r>
              <a:rPr lang="en-US" dirty="0"/>
              <a:t> y la </a:t>
            </a:r>
            <a:r>
              <a:rPr lang="en-US" dirty="0" err="1"/>
              <a:t>percepción</a:t>
            </a:r>
            <a:r>
              <a:rPr lang="en-US" dirty="0"/>
              <a:t> </a:t>
            </a:r>
            <a:r>
              <a:rPr lang="en-US" dirty="0" err="1"/>
              <a:t>positiva</a:t>
            </a:r>
            <a:r>
              <a:rPr lang="en-US" dirty="0"/>
              <a:t> de </a:t>
            </a:r>
            <a:r>
              <a:rPr lang="en-US" dirty="0" err="1"/>
              <a:t>los</a:t>
            </a:r>
            <a:r>
              <a:rPr lang="en-US" dirty="0"/>
              <a:t> stakeholders. Si bien se </a:t>
            </a:r>
            <a:r>
              <a:rPr lang="en-US" dirty="0" err="1"/>
              <a:t>identificaron</a:t>
            </a:r>
            <a:r>
              <a:rPr lang="en-US" dirty="0"/>
              <a:t> </a:t>
            </a:r>
            <a:r>
              <a:rPr lang="en-US" dirty="0" err="1"/>
              <a:t>algunas</a:t>
            </a:r>
            <a:r>
              <a:rPr lang="en-US" dirty="0"/>
              <a:t> </a:t>
            </a:r>
            <a:r>
              <a:rPr lang="en-US" dirty="0" err="1"/>
              <a:t>oportunidades</a:t>
            </a:r>
            <a:r>
              <a:rPr lang="en-US" dirty="0"/>
              <a:t> de </a:t>
            </a:r>
            <a:r>
              <a:rPr lang="en-US" dirty="0" err="1"/>
              <a:t>mejora</a:t>
            </a:r>
            <a:r>
              <a:rPr lang="en-US" dirty="0"/>
              <a:t> </a:t>
            </a:r>
            <a:r>
              <a:rPr lang="en-US" dirty="0" err="1"/>
              <a:t>específicas</a:t>
            </a:r>
            <a:r>
              <a:rPr lang="en-US" dirty="0"/>
              <a:t>, </a:t>
            </a:r>
            <a:r>
              <a:rPr lang="en-US" dirty="0" err="1"/>
              <a:t>principalmente</a:t>
            </a:r>
            <a:r>
              <a:rPr lang="en-US" dirty="0"/>
              <a:t> </a:t>
            </a:r>
            <a:r>
              <a:rPr lang="en-US" dirty="0" err="1"/>
              <a:t>en</a:t>
            </a:r>
            <a:r>
              <a:rPr lang="en-US" dirty="0"/>
              <a:t> la </a:t>
            </a:r>
            <a:r>
              <a:rPr lang="en-US" dirty="0" err="1"/>
              <a:t>tolerancia</a:t>
            </a:r>
            <a:r>
              <a:rPr lang="en-US" dirty="0"/>
              <a:t> a </a:t>
            </a:r>
            <a:r>
              <a:rPr lang="en-US" dirty="0" err="1"/>
              <a:t>fallos</a:t>
            </a:r>
            <a:r>
              <a:rPr lang="en-US" dirty="0"/>
              <a:t>, </a:t>
            </a:r>
            <a:r>
              <a:rPr lang="en-US" dirty="0" err="1"/>
              <a:t>el</a:t>
            </a:r>
            <a:r>
              <a:rPr lang="en-US" dirty="0"/>
              <a:t> software </a:t>
            </a:r>
            <a:r>
              <a:rPr lang="en-US" dirty="0" err="1"/>
              <a:t>demostró</a:t>
            </a:r>
            <a:r>
              <a:rPr lang="en-US" dirty="0"/>
              <a:t> ser </a:t>
            </a:r>
            <a:r>
              <a:rPr lang="en-US" dirty="0" err="1"/>
              <a:t>confiable</a:t>
            </a:r>
            <a:r>
              <a:rPr lang="en-US" dirty="0"/>
              <a:t>, </a:t>
            </a:r>
            <a:r>
              <a:rPr lang="en-US" dirty="0" err="1"/>
              <a:t>eficiente</a:t>
            </a:r>
            <a:r>
              <a:rPr lang="en-US" dirty="0"/>
              <a:t> y </a:t>
            </a:r>
            <a:r>
              <a:rPr lang="en-US" dirty="0" err="1"/>
              <a:t>alineado</a:t>
            </a:r>
            <a:r>
              <a:rPr lang="en-US" dirty="0"/>
              <a:t> con las </a:t>
            </a:r>
            <a:r>
              <a:rPr lang="en-US" dirty="0" err="1"/>
              <a:t>necesidades</a:t>
            </a:r>
            <a:r>
              <a:rPr lang="en-US" dirty="0"/>
              <a:t> del </a:t>
            </a:r>
            <a:r>
              <a:rPr lang="en-US" dirty="0" err="1"/>
              <a:t>negocio</a:t>
            </a:r>
            <a:r>
              <a:rPr lang="en-US" dirty="0"/>
              <a:t>. </a:t>
            </a:r>
            <a:r>
              <a:rPr lang="en-US" dirty="0" err="1"/>
              <a:t>Estos</a:t>
            </a:r>
            <a:r>
              <a:rPr lang="en-US" dirty="0"/>
              <a:t> </a:t>
            </a:r>
            <a:r>
              <a:rPr lang="en-US" dirty="0" err="1"/>
              <a:t>resultados</a:t>
            </a:r>
            <a:r>
              <a:rPr lang="en-US" dirty="0"/>
              <a:t> </a:t>
            </a:r>
            <a:r>
              <a:rPr lang="en-US" dirty="0" err="1"/>
              <a:t>sientan</a:t>
            </a:r>
            <a:r>
              <a:rPr lang="en-US" dirty="0"/>
              <a:t> </a:t>
            </a:r>
            <a:r>
              <a:rPr lang="en-US" dirty="0" err="1"/>
              <a:t>una</a:t>
            </a:r>
            <a:r>
              <a:rPr lang="en-US" dirty="0"/>
              <a:t> base </a:t>
            </a:r>
            <a:r>
              <a:rPr lang="en-US" dirty="0" err="1"/>
              <a:t>sólida</a:t>
            </a:r>
            <a:r>
              <a:rPr lang="en-US" dirty="0"/>
              <a:t> para </a:t>
            </a:r>
            <a:r>
              <a:rPr lang="en-US" dirty="0" err="1"/>
              <a:t>continuar</a:t>
            </a:r>
            <a:r>
              <a:rPr lang="en-US" dirty="0"/>
              <a:t> con </a:t>
            </a:r>
            <a:r>
              <a:rPr lang="en-US" dirty="0" err="1"/>
              <a:t>su</a:t>
            </a:r>
            <a:r>
              <a:rPr lang="en-US" dirty="0"/>
              <a:t> </a:t>
            </a:r>
            <a:r>
              <a:rPr lang="en-US" dirty="0" err="1"/>
              <a:t>mejora</a:t>
            </a:r>
            <a:r>
              <a:rPr lang="en-US" dirty="0"/>
              <a:t> continua y </a:t>
            </a:r>
            <a:r>
              <a:rPr lang="en-US" dirty="0" err="1"/>
              <a:t>sostenibilidad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47"/>
        <p:cNvGrpSpPr/>
        <p:nvPr/>
      </p:nvGrpSpPr>
      <p:grpSpPr>
        <a:xfrm>
          <a:off x="0" y="0"/>
          <a:ext cx="0" cy="0"/>
          <a:chOff x="0" y="0"/>
          <a:chExt cx="0" cy="0"/>
        </a:xfrm>
      </p:grpSpPr>
      <p:pic>
        <p:nvPicPr>
          <p:cNvPr id="148" name="Google Shape;148;p22"/>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149" name="Google Shape;149;p22"/>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0" name="Google Shape;150;p22"/>
          <p:cNvSpPr txBox="1"/>
          <p:nvPr/>
        </p:nvSpPr>
        <p:spPr>
          <a:xfrm>
            <a:off x="0"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Consultas</a:t>
            </a:r>
            <a:endParaRPr sz="1800">
              <a:solidFill>
                <a:schemeClr val="lt1"/>
              </a:solidFill>
              <a:latin typeface="Roboto"/>
              <a:ea typeface="Roboto"/>
              <a:cs typeface="Roboto"/>
              <a:sym typeface="Roboto"/>
            </a:endParaRPr>
          </a:p>
        </p:txBody>
      </p:sp>
      <p:sp>
        <p:nvSpPr>
          <p:cNvPr id="151" name="Google Shape;151;p22"/>
          <p:cNvSpPr txBox="1">
            <a:spLocks noGrp="1"/>
          </p:cNvSpPr>
          <p:nvPr>
            <p:ph type="ctrTitle"/>
          </p:nvPr>
        </p:nvSpPr>
        <p:spPr>
          <a:xfrm>
            <a:off x="311700" y="1790250"/>
            <a:ext cx="8520600" cy="781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SzPts val="990"/>
              <a:buNone/>
            </a:pPr>
            <a:r>
              <a:rPr lang="es" sz="3500">
                <a:latin typeface="Roboto"/>
                <a:ea typeface="Roboto"/>
                <a:cs typeface="Roboto"/>
                <a:sym typeface="Roboto"/>
              </a:rPr>
              <a:t>¿Preguntas? </a:t>
            </a:r>
            <a:endParaRPr sz="3500">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Shape 155"/>
        <p:cNvGrpSpPr/>
        <p:nvPr/>
      </p:nvGrpSpPr>
      <p:grpSpPr>
        <a:xfrm>
          <a:off x="0" y="0"/>
          <a:ext cx="0" cy="0"/>
          <a:chOff x="0" y="0"/>
          <a:chExt cx="0" cy="0"/>
        </a:xfrm>
      </p:grpSpPr>
      <p:pic>
        <p:nvPicPr>
          <p:cNvPr id="156" name="Google Shape;156;p23"/>
          <p:cNvPicPr preferRelativeResize="0"/>
          <p:nvPr/>
        </p:nvPicPr>
        <p:blipFill>
          <a:blip r:embed="rId3">
            <a:alphaModFix/>
          </a:blip>
          <a:stretch>
            <a:fillRect/>
          </a:stretch>
        </p:blipFill>
        <p:spPr>
          <a:xfrm>
            <a:off x="6992525" y="3663675"/>
            <a:ext cx="2105825" cy="2105825"/>
          </a:xfrm>
          <a:prstGeom prst="rect">
            <a:avLst/>
          </a:prstGeom>
          <a:noFill/>
          <a:ln>
            <a:noFill/>
          </a:ln>
        </p:spPr>
      </p:pic>
      <p:sp>
        <p:nvSpPr>
          <p:cNvPr id="157" name="Google Shape;157;p23"/>
          <p:cNvSpPr/>
          <p:nvPr/>
        </p:nvSpPr>
        <p:spPr>
          <a:xfrm>
            <a:off x="0" y="183425"/>
            <a:ext cx="1540800" cy="345000"/>
          </a:xfrm>
          <a:prstGeom prst="homePlate">
            <a:avLst>
              <a:gd name="adj" fmla="val 50000"/>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8" name="Google Shape;158;p23"/>
          <p:cNvSpPr txBox="1"/>
          <p:nvPr/>
        </p:nvSpPr>
        <p:spPr>
          <a:xfrm>
            <a:off x="0" y="117613"/>
            <a:ext cx="1540800" cy="388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 sz="1800">
                <a:solidFill>
                  <a:schemeClr val="lt1"/>
                </a:solidFill>
                <a:latin typeface="Roboto"/>
                <a:ea typeface="Roboto"/>
                <a:cs typeface="Roboto"/>
                <a:sym typeface="Roboto"/>
              </a:rPr>
              <a:t>Bibliografía</a:t>
            </a:r>
            <a:endParaRPr sz="1800">
              <a:solidFill>
                <a:schemeClr val="lt1"/>
              </a:solidFill>
              <a:latin typeface="Roboto"/>
              <a:ea typeface="Roboto"/>
              <a:cs typeface="Roboto"/>
              <a:sym typeface="Roboto"/>
            </a:endParaRPr>
          </a:p>
        </p:txBody>
      </p:sp>
      <p:sp>
        <p:nvSpPr>
          <p:cNvPr id="159" name="Google Shape;159;p23"/>
          <p:cNvSpPr txBox="1">
            <a:spLocks noGrp="1"/>
          </p:cNvSpPr>
          <p:nvPr>
            <p:ph type="subTitle" idx="1"/>
          </p:nvPr>
        </p:nvSpPr>
        <p:spPr>
          <a:xfrm>
            <a:off x="311700" y="1994550"/>
            <a:ext cx="8520600" cy="1154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s" sz="1800">
                <a:latin typeface="Roboto"/>
                <a:ea typeface="Roboto"/>
                <a:cs typeface="Roboto"/>
                <a:sym typeface="Roboto"/>
              </a:rPr>
              <a:t>Miel: Tema 3: Evaluación de conformidad de un producto software</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r>
              <a:rPr lang="es" sz="1800">
                <a:latin typeface="Roboto"/>
                <a:ea typeface="Roboto"/>
                <a:cs typeface="Roboto"/>
                <a:sym typeface="Roboto"/>
              </a:rPr>
              <a:t>Miel: Plantillas a utilizar durante el proyecto de Evaluación de producto software</a:t>
            </a:r>
            <a:endParaRPr sz="1800">
              <a:latin typeface="Roboto"/>
              <a:ea typeface="Roboto"/>
              <a:cs typeface="Roboto"/>
              <a:sym typeface="Roboto"/>
            </a:endParaRPr>
          </a:p>
          <a:p>
            <a:pPr marL="457200" lvl="0" indent="-342900" algn="l" rtl="0">
              <a:spcBef>
                <a:spcPts val="0"/>
              </a:spcBef>
              <a:spcAft>
                <a:spcPts val="0"/>
              </a:spcAft>
              <a:buSzPts val="1800"/>
              <a:buFont typeface="Roboto"/>
              <a:buChar char="-"/>
            </a:pPr>
            <a:endParaRPr sz="18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o" ma:contentTypeID="0x01010025A09230D6257245B82AB9998B6C7028" ma:contentTypeVersion="3" ma:contentTypeDescription="Crear nuevo documento." ma:contentTypeScope="" ma:versionID="ead6ad123ed66ff0f0f1d48ce2915037">
  <xsd:schema xmlns:xsd="http://www.w3.org/2001/XMLSchema" xmlns:xs="http://www.w3.org/2001/XMLSchema" xmlns:p="http://schemas.microsoft.com/office/2006/metadata/properties" xmlns:ns2="6f3dc637-8153-4e39-95e6-6a0a2fbef402" targetNamespace="http://schemas.microsoft.com/office/2006/metadata/properties" ma:root="true" ma:fieldsID="d81aed77b6b197922d6c4537f54e49f2" ns2:_="">
    <xsd:import namespace="6f3dc637-8153-4e39-95e6-6a0a2fbef402"/>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f3dc637-8153-4e39-95e6-6a0a2fbef4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F27E49-22C0-47EE-9B83-7B45F86A0DAC}">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254FDB3-1CEE-4334-962A-8D47B3B3BBF3}">
  <ds:schemaRefs>
    <ds:schemaRef ds:uri="http://schemas.microsoft.com/sharepoint/v3/contenttype/forms"/>
  </ds:schemaRefs>
</ds:datastoreItem>
</file>

<file path=customXml/itemProps3.xml><?xml version="1.0" encoding="utf-8"?>
<ds:datastoreItem xmlns:ds="http://schemas.openxmlformats.org/officeDocument/2006/customXml" ds:itemID="{212B9BC4-AFF1-4501-8C09-9168E32663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f3dc637-8153-4e39-95e6-6a0a2fbef40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638</Words>
  <Application>Microsoft Office PowerPoint</Application>
  <PresentationFormat>Presentación en pantalla (16:9)</PresentationFormat>
  <Paragraphs>46</Paragraphs>
  <Slides>11</Slides>
  <Notes>11</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11</vt:i4>
      </vt:variant>
    </vt:vector>
  </HeadingPairs>
  <TitlesOfParts>
    <vt:vector size="14" baseType="lpstr">
      <vt:lpstr>Arial</vt:lpstr>
      <vt:lpstr>Roboto</vt:lpstr>
      <vt:lpstr>Simple Light</vt:lpstr>
      <vt:lpstr>Proyecto de evaluación  de producto software</vt:lpstr>
      <vt:lpstr>Presentación de PowerPoint</vt:lpstr>
      <vt:lpstr>¿Qué estamos evaluando?</vt:lpstr>
      <vt:lpstr>Casos de prueba Mercado Pago QR</vt:lpstr>
      <vt:lpstr>4) Cálculos</vt:lpstr>
      <vt:lpstr>Informe evaluativo  Link</vt:lpstr>
      <vt:lpstr>Conclusión</vt:lpstr>
      <vt:lpstr>¿Preguntas? </vt:lpstr>
      <vt:lpstr>Presentación de PowerPoint</vt:lpstr>
      <vt:lpstr>Conclusión de la matriz de casos de prueba</vt:lpstr>
      <vt:lpstr>Conclusión de encuestas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ALONSO LEANDRO MATIAS</cp:lastModifiedBy>
  <cp:revision>28</cp:revision>
  <dcterms:modified xsi:type="dcterms:W3CDTF">2025-06-25T03:26:50Z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0x01010025A09230D6257245B82AB9998B6C7028</vt:lpwstr>
  </property>
</Properties>
</file>