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7" r:id="rId2"/>
    <p:sldId id="321" r:id="rId3"/>
    <p:sldId id="322" r:id="rId4"/>
    <p:sldId id="319" r:id="rId5"/>
    <p:sldId id="298" r:id="rId6"/>
    <p:sldId id="320" r:id="rId7"/>
    <p:sldId id="258" r:id="rId8"/>
    <p:sldId id="318" r:id="rId9"/>
    <p:sldId id="264" r:id="rId10"/>
    <p:sldId id="29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861">
          <p15:clr>
            <a:srgbClr val="A4A3A4"/>
          </p15:clr>
        </p15:guide>
        <p15:guide id="2" orient="horz" pos="19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4EF"/>
    <a:srgbClr val="FFFFFF"/>
    <a:srgbClr val="EBF2F8"/>
    <a:srgbClr val="2A5AE5"/>
    <a:srgbClr val="1040CA"/>
    <a:srgbClr val="92D050"/>
    <a:srgbClr val="14122A"/>
    <a:srgbClr val="5C4A56"/>
    <a:srgbClr val="E6E6E6"/>
    <a:srgbClr val="EE2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3455" autoAdjust="0"/>
  </p:normalViewPr>
  <p:slideViewPr>
    <p:cSldViewPr snapToGrid="0">
      <p:cViewPr varScale="1">
        <p:scale>
          <a:sx n="106" d="100"/>
          <a:sy n="106" d="100"/>
        </p:scale>
        <p:origin x="468" y="120"/>
      </p:cViewPr>
      <p:guideLst>
        <p:guide pos="5861"/>
        <p:guide orient="horz" pos="19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67596-5410-41F7-A484-D189F28AAE8F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B564-AFAE-47C9-B2AF-7E46B1ED20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0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4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6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93805" y="-1846728"/>
            <a:ext cx="10404392" cy="10442088"/>
            <a:chOff x="1766700" y="-917574"/>
            <a:chExt cx="8233423" cy="8263254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4898980" y="2229622"/>
              <a:ext cx="1972592" cy="1972592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4902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4802029" y="2128940"/>
              <a:ext cx="2162765" cy="2173953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690162" y="2020803"/>
              <a:ext cx="2386499" cy="2390229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574565" y="1897748"/>
              <a:ext cx="2617692" cy="2632607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440324" y="1767238"/>
              <a:ext cx="2886173" cy="289736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294898" y="1625539"/>
              <a:ext cx="3177027" cy="3180757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138284" y="1461468"/>
              <a:ext cx="3490255" cy="350517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963024" y="1289938"/>
              <a:ext cx="3844503" cy="3851960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769121" y="1096035"/>
              <a:ext cx="4228579" cy="4236036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3556575" y="883486"/>
              <a:ext cx="4653674" cy="4661132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3325382" y="652294"/>
              <a:ext cx="5116058" cy="5127246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071817" y="391271"/>
              <a:ext cx="5623189" cy="5645563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2788420" y="115332"/>
              <a:ext cx="6189983" cy="620117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2478920" y="-194166"/>
              <a:ext cx="6808981" cy="6820169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139591" y="-540956"/>
              <a:ext cx="7487642" cy="7513745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766700" y="-917574"/>
              <a:ext cx="8233423" cy="8263254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910423" y="1388853"/>
            <a:ext cx="2349406" cy="4111053"/>
          </a:xfrm>
          <a:custGeom>
            <a:avLst/>
            <a:gdLst>
              <a:gd name="connsiteX0" fmla="*/ 0 w 2353891"/>
              <a:gd name="connsiteY0" fmla="*/ 0 h 4131947"/>
              <a:gd name="connsiteX1" fmla="*/ 2353891 w 2353891"/>
              <a:gd name="connsiteY1" fmla="*/ 0 h 4131947"/>
              <a:gd name="connsiteX2" fmla="*/ 2353891 w 2353891"/>
              <a:gd name="connsiteY2" fmla="*/ 4131947 h 4131947"/>
              <a:gd name="connsiteX3" fmla="*/ 0 w 2353891"/>
              <a:gd name="connsiteY3" fmla="*/ 4131947 h 413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891" h="4131947">
                <a:moveTo>
                  <a:pt x="0" y="0"/>
                </a:moveTo>
                <a:lnTo>
                  <a:pt x="2353891" y="0"/>
                </a:lnTo>
                <a:lnTo>
                  <a:pt x="2353891" y="4131947"/>
                </a:lnTo>
                <a:lnTo>
                  <a:pt x="0" y="41319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120295" y="-3589165"/>
            <a:ext cx="8412214" cy="6991270"/>
          </a:xfrm>
          <a:custGeom>
            <a:avLst/>
            <a:gdLst>
              <a:gd name="connsiteX0" fmla="*/ 6246556 w 8412214"/>
              <a:gd name="connsiteY0" fmla="*/ 306 h 6991270"/>
              <a:gd name="connsiteX1" fmla="*/ 7237065 w 8412214"/>
              <a:gd name="connsiteY1" fmla="*/ 691125 h 6991270"/>
              <a:gd name="connsiteX2" fmla="*/ 8335431 w 8412214"/>
              <a:gd name="connsiteY2" fmla="*/ 3469755 h 6991270"/>
              <a:gd name="connsiteX3" fmla="*/ 7721091 w 8412214"/>
              <a:gd name="connsiteY3" fmla="*/ 4887267 h 6991270"/>
              <a:gd name="connsiteX4" fmla="*/ 2592662 w 8412214"/>
              <a:gd name="connsiteY4" fmla="*/ 6914487 h 6991270"/>
              <a:gd name="connsiteX5" fmla="*/ 1175150 w 8412214"/>
              <a:gd name="connsiteY5" fmla="*/ 6300146 h 6991270"/>
              <a:gd name="connsiteX6" fmla="*/ 76784 w 8412214"/>
              <a:gd name="connsiteY6" fmla="*/ 3521516 h 6991270"/>
              <a:gd name="connsiteX7" fmla="*/ 691124 w 8412214"/>
              <a:gd name="connsiteY7" fmla="*/ 2104004 h 6991270"/>
              <a:gd name="connsiteX8" fmla="*/ 5819553 w 8412214"/>
              <a:gd name="connsiteY8" fmla="*/ 76785 h 6991270"/>
              <a:gd name="connsiteX9" fmla="*/ 6246556 w 8412214"/>
              <a:gd name="connsiteY9" fmla="*/ 306 h 69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12214" h="6991270">
                <a:moveTo>
                  <a:pt x="6246556" y="306"/>
                </a:moveTo>
                <a:cubicBezTo>
                  <a:pt x="6672151" y="10397"/>
                  <a:pt x="7070723" y="270314"/>
                  <a:pt x="7237065" y="691125"/>
                </a:cubicBezTo>
                <a:lnTo>
                  <a:pt x="8335431" y="3469755"/>
                </a:lnTo>
                <a:cubicBezTo>
                  <a:pt x="8557221" y="4030836"/>
                  <a:pt x="8282172" y="4665477"/>
                  <a:pt x="7721091" y="4887267"/>
                </a:cubicBezTo>
                <a:lnTo>
                  <a:pt x="2592662" y="6914487"/>
                </a:lnTo>
                <a:cubicBezTo>
                  <a:pt x="2031581" y="7136276"/>
                  <a:pt x="1396940" y="6861227"/>
                  <a:pt x="1175150" y="6300146"/>
                </a:cubicBezTo>
                <a:lnTo>
                  <a:pt x="76784" y="3521516"/>
                </a:lnTo>
                <a:cubicBezTo>
                  <a:pt x="-145006" y="2960435"/>
                  <a:pt x="130044" y="2325794"/>
                  <a:pt x="691124" y="2104004"/>
                </a:cubicBezTo>
                <a:lnTo>
                  <a:pt x="5819553" y="76785"/>
                </a:lnTo>
                <a:cubicBezTo>
                  <a:pt x="5959823" y="21337"/>
                  <a:pt x="6104691" y="-3058"/>
                  <a:pt x="6246556" y="30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669908" y="2855643"/>
            <a:ext cx="1534221" cy="1648376"/>
          </a:xfrm>
          <a:custGeom>
            <a:avLst/>
            <a:gdLst>
              <a:gd name="connsiteX0" fmla="*/ 787080 w 1534221"/>
              <a:gd name="connsiteY0" fmla="*/ 0 h 1648376"/>
              <a:gd name="connsiteX1" fmla="*/ 1534221 w 1534221"/>
              <a:gd name="connsiteY1" fmla="*/ 187614 h 1648376"/>
              <a:gd name="connsiteX2" fmla="*/ 736979 w 1534221"/>
              <a:gd name="connsiteY2" fmla="*/ 1648376 h 1648376"/>
              <a:gd name="connsiteX3" fmla="*/ 0 w 1534221"/>
              <a:gd name="connsiteY3" fmla="*/ 1416300 h 16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221" h="1648376">
                <a:moveTo>
                  <a:pt x="787080" y="0"/>
                </a:moveTo>
                <a:lnTo>
                  <a:pt x="1534221" y="187614"/>
                </a:lnTo>
                <a:lnTo>
                  <a:pt x="736979" y="1648376"/>
                </a:lnTo>
                <a:lnTo>
                  <a:pt x="0" y="1416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34547" y="2104571"/>
            <a:ext cx="4127739" cy="3576196"/>
          </a:xfrm>
          <a:custGeom>
            <a:avLst/>
            <a:gdLst>
              <a:gd name="connsiteX0" fmla="*/ 0 w 4127739"/>
              <a:gd name="connsiteY0" fmla="*/ 0 h 3576196"/>
              <a:gd name="connsiteX1" fmla="*/ 4127739 w 4127739"/>
              <a:gd name="connsiteY1" fmla="*/ 0 h 3576196"/>
              <a:gd name="connsiteX2" fmla="*/ 4127739 w 4127739"/>
              <a:gd name="connsiteY2" fmla="*/ 3576196 h 3576196"/>
              <a:gd name="connsiteX3" fmla="*/ 0 w 4127739"/>
              <a:gd name="connsiteY3" fmla="*/ 3576196 h 357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739" h="3576196">
                <a:moveTo>
                  <a:pt x="0" y="0"/>
                </a:moveTo>
                <a:lnTo>
                  <a:pt x="4127739" y="0"/>
                </a:lnTo>
                <a:lnTo>
                  <a:pt x="4127739" y="3576196"/>
                </a:lnTo>
                <a:lnTo>
                  <a:pt x="0" y="35761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0038728" y="2104200"/>
            <a:ext cx="1261876" cy="126187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956679" y="2104200"/>
            <a:ext cx="1261876" cy="126187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909764" y="2104200"/>
            <a:ext cx="1261876" cy="126187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854003" y="2104200"/>
            <a:ext cx="1261876" cy="126187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357257" y="1549853"/>
            <a:ext cx="4862286" cy="410781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637486" y="3"/>
            <a:ext cx="2554515" cy="6857999"/>
          </a:xfrm>
          <a:custGeom>
            <a:avLst/>
            <a:gdLst>
              <a:gd name="connsiteX0" fmla="*/ 0 w 2554515"/>
              <a:gd name="connsiteY0" fmla="*/ 0 h 6857999"/>
              <a:gd name="connsiteX1" fmla="*/ 2554515 w 2554515"/>
              <a:gd name="connsiteY1" fmla="*/ 0 h 6857999"/>
              <a:gd name="connsiteX2" fmla="*/ 2554515 w 2554515"/>
              <a:gd name="connsiteY2" fmla="*/ 6857999 h 6857999"/>
              <a:gd name="connsiteX3" fmla="*/ 0 w 2554515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15" h="6857999">
                <a:moveTo>
                  <a:pt x="0" y="0"/>
                </a:moveTo>
                <a:lnTo>
                  <a:pt x="2554515" y="0"/>
                </a:lnTo>
                <a:lnTo>
                  <a:pt x="2554515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side Two Picture Slide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 flip="none" rotWithShape="1"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854866" y="-1467361"/>
            <a:ext cx="10404392" cy="10442088"/>
            <a:chOff x="1766700" y="-917574"/>
            <a:chExt cx="8233423" cy="8263254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898980" y="2229622"/>
              <a:ext cx="1972592" cy="1972592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4902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802029" y="2128940"/>
              <a:ext cx="2162765" cy="2173953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4690162" y="2020803"/>
              <a:ext cx="2386499" cy="2390229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574565" y="1897748"/>
              <a:ext cx="2617692" cy="2632607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4440324" y="1767238"/>
              <a:ext cx="2886173" cy="289736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4294898" y="1625539"/>
              <a:ext cx="3177027" cy="3180757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4138284" y="1461468"/>
              <a:ext cx="3490255" cy="350517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3963024" y="1289938"/>
              <a:ext cx="3844503" cy="3851960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3769121" y="1096035"/>
              <a:ext cx="4228579" cy="4236036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3556575" y="883486"/>
              <a:ext cx="4653674" cy="4661132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3325382" y="652294"/>
              <a:ext cx="5116058" cy="5127246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3071817" y="391271"/>
              <a:ext cx="5623189" cy="5645563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2788420" y="115332"/>
              <a:ext cx="6189983" cy="620117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2478920" y="-194166"/>
              <a:ext cx="6808981" cy="6820169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2139591" y="-540956"/>
              <a:ext cx="7487642" cy="7513745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1766700" y="-917574"/>
              <a:ext cx="8233423" cy="8263254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0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9123363" y="3150330"/>
            <a:ext cx="1219200" cy="121920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92901" y="2435197"/>
            <a:ext cx="1219200" cy="121920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264025" y="3544813"/>
            <a:ext cx="1219200" cy="121920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824039" y="2627575"/>
            <a:ext cx="1219200" cy="121920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4305300" y="3714750"/>
            <a:ext cx="7886700" cy="3143250"/>
          </a:xfrm>
          <a:custGeom>
            <a:avLst/>
            <a:gdLst>
              <a:gd name="connsiteX0" fmla="*/ 0 w 7886700"/>
              <a:gd name="connsiteY0" fmla="*/ 0 h 3143250"/>
              <a:gd name="connsiteX1" fmla="*/ 7886700 w 7886700"/>
              <a:gd name="connsiteY1" fmla="*/ 0 h 3143250"/>
              <a:gd name="connsiteX2" fmla="*/ 7886700 w 7886700"/>
              <a:gd name="connsiteY2" fmla="*/ 3143250 h 3143250"/>
              <a:gd name="connsiteX3" fmla="*/ 0 w 788670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6700" h="3143250">
                <a:moveTo>
                  <a:pt x="0" y="0"/>
                </a:moveTo>
                <a:lnTo>
                  <a:pt x="7886700" y="0"/>
                </a:lnTo>
                <a:lnTo>
                  <a:pt x="7886700" y="3143250"/>
                </a:lnTo>
                <a:lnTo>
                  <a:pt x="0" y="3143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1611263" y="2549867"/>
            <a:ext cx="88484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k-SK" altLang="zh-CN" sz="4400" b="1" dirty="0">
                <a:solidFill>
                  <a:schemeClr val="bg1"/>
                </a:solidFill>
                <a:cs typeface="+mn-ea"/>
                <a:sym typeface="+mn-lt"/>
              </a:rPr>
              <a:t>Game Engine-y a ich význam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2421995" y="3428826"/>
            <a:ext cx="7348009" cy="30187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600">
              <a:lnSpc>
                <a:spcPct val="120000"/>
              </a:lnSpc>
            </a:pPr>
            <a:r>
              <a:rPr lang="sk-SK" dirty="0">
                <a:solidFill>
                  <a:schemeClr val="bg1"/>
                </a:solidFill>
              </a:rPr>
              <a:t>SLOVENSKÁ TECHNICKÁ UNIVERZITA V BRATISLAVE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626920" y="4478683"/>
            <a:ext cx="152401" cy="152401"/>
          </a:xfrm>
          <a:prstGeom prst="ellipse">
            <a:avLst/>
          </a:pr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553252" y="3100708"/>
            <a:ext cx="157401" cy="157401"/>
          </a:xfrm>
          <a:prstGeom prst="ellipse">
            <a:avLst/>
          </a:prstGeom>
          <a:solidFill>
            <a:schemeClr val="bg1"/>
          </a:solidFill>
          <a:ln w="31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 flipV="1">
            <a:off x="4976658" y="4479391"/>
            <a:ext cx="84185" cy="84185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2" name="Freeform 9"/>
          <p:cNvSpPr/>
          <p:nvPr/>
        </p:nvSpPr>
        <p:spPr bwMode="auto">
          <a:xfrm rot="19310332">
            <a:off x="8939663" y="4610387"/>
            <a:ext cx="237192" cy="206587"/>
          </a:xfrm>
          <a:custGeom>
            <a:avLst/>
            <a:gdLst>
              <a:gd name="T0" fmla="*/ 0 w 434"/>
              <a:gd name="T1" fmla="*/ 378 h 378"/>
              <a:gd name="T2" fmla="*/ 217 w 434"/>
              <a:gd name="T3" fmla="*/ 0 h 378"/>
              <a:gd name="T4" fmla="*/ 434 w 434"/>
              <a:gd name="T5" fmla="*/ 378 h 378"/>
              <a:gd name="T6" fmla="*/ 0 w 434"/>
              <a:gd name="T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4" h="378">
                <a:moveTo>
                  <a:pt x="0" y="378"/>
                </a:moveTo>
                <a:lnTo>
                  <a:pt x="217" y="0"/>
                </a:lnTo>
                <a:lnTo>
                  <a:pt x="434" y="378"/>
                </a:lnTo>
                <a:lnTo>
                  <a:pt x="0" y="378"/>
                </a:lnTo>
                <a:close/>
              </a:path>
            </a:pathLst>
          </a:custGeom>
          <a:solidFill>
            <a:schemeClr val="bg1"/>
          </a:solidFill>
          <a:ln w="6350" cap="rnd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3" name="Freeform 9"/>
          <p:cNvSpPr/>
          <p:nvPr/>
        </p:nvSpPr>
        <p:spPr bwMode="auto">
          <a:xfrm rot="1800000">
            <a:off x="6012723" y="1950138"/>
            <a:ext cx="166555" cy="145064"/>
          </a:xfrm>
          <a:custGeom>
            <a:avLst/>
            <a:gdLst>
              <a:gd name="T0" fmla="*/ 0 w 434"/>
              <a:gd name="T1" fmla="*/ 378 h 378"/>
              <a:gd name="T2" fmla="*/ 217 w 434"/>
              <a:gd name="T3" fmla="*/ 0 h 378"/>
              <a:gd name="T4" fmla="*/ 434 w 434"/>
              <a:gd name="T5" fmla="*/ 378 h 378"/>
              <a:gd name="T6" fmla="*/ 0 w 434"/>
              <a:gd name="T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4" h="378">
                <a:moveTo>
                  <a:pt x="0" y="378"/>
                </a:moveTo>
                <a:lnTo>
                  <a:pt x="217" y="0"/>
                </a:lnTo>
                <a:lnTo>
                  <a:pt x="434" y="378"/>
                </a:lnTo>
                <a:lnTo>
                  <a:pt x="0" y="378"/>
                </a:ln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6358682">
            <a:off x="8330410" y="2064765"/>
            <a:ext cx="276818" cy="241100"/>
            <a:chOff x="7896364" y="1862860"/>
            <a:chExt cx="455797" cy="396984"/>
          </a:xfrm>
        </p:grpSpPr>
        <p:sp>
          <p:nvSpPr>
            <p:cNvPr id="45" name="Freeform 9"/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46" name="Freeform 9"/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sp>
        <p:nvSpPr>
          <p:cNvPr id="48" name="Oval 5"/>
          <p:cNvSpPr>
            <a:spLocks noChangeArrowheads="1"/>
          </p:cNvSpPr>
          <p:nvPr/>
        </p:nvSpPr>
        <p:spPr bwMode="auto">
          <a:xfrm rot="19800000" flipV="1">
            <a:off x="9935364" y="3245813"/>
            <a:ext cx="157401" cy="157401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 rot="19800000">
            <a:off x="10136978" y="3073938"/>
            <a:ext cx="84185" cy="84185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 rot="18293862">
            <a:off x="3326713" y="1817946"/>
            <a:ext cx="256025" cy="252004"/>
            <a:chOff x="5794376" y="3127376"/>
            <a:chExt cx="606425" cy="596900"/>
          </a:xfrm>
        </p:grpSpPr>
        <p:sp>
          <p:nvSpPr>
            <p:cNvPr id="52" name="Line 77"/>
            <p:cNvSpPr>
              <a:spLocks noChangeShapeType="1"/>
            </p:cNvSpPr>
            <p:nvPr/>
          </p:nvSpPr>
          <p:spPr bwMode="auto">
            <a:xfrm>
              <a:off x="5794376" y="3351213"/>
              <a:ext cx="0" cy="1460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3" name="Line 78"/>
            <p:cNvSpPr>
              <a:spLocks noChangeShapeType="1"/>
            </p:cNvSpPr>
            <p:nvPr/>
          </p:nvSpPr>
          <p:spPr bwMode="auto">
            <a:xfrm>
              <a:off x="5881688" y="3397251"/>
              <a:ext cx="0" cy="571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4" name="Line 79"/>
            <p:cNvSpPr>
              <a:spLocks noChangeShapeType="1"/>
            </p:cNvSpPr>
            <p:nvPr/>
          </p:nvSpPr>
          <p:spPr bwMode="auto">
            <a:xfrm>
              <a:off x="5969001" y="3267076"/>
              <a:ext cx="0" cy="314325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6056313" y="3200401"/>
              <a:ext cx="0" cy="447675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6" name="Line 81"/>
            <p:cNvSpPr>
              <a:spLocks noChangeShapeType="1"/>
            </p:cNvSpPr>
            <p:nvPr/>
          </p:nvSpPr>
          <p:spPr bwMode="auto">
            <a:xfrm>
              <a:off x="6143626" y="3127376"/>
              <a:ext cx="0" cy="59690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7" name="Line 82"/>
            <p:cNvSpPr>
              <a:spLocks noChangeShapeType="1"/>
            </p:cNvSpPr>
            <p:nvPr/>
          </p:nvSpPr>
          <p:spPr bwMode="auto">
            <a:xfrm>
              <a:off x="6229351" y="3213101"/>
              <a:ext cx="0" cy="423863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8" name="Line 83"/>
            <p:cNvSpPr>
              <a:spLocks noChangeShapeType="1"/>
            </p:cNvSpPr>
            <p:nvPr/>
          </p:nvSpPr>
          <p:spPr bwMode="auto">
            <a:xfrm>
              <a:off x="6313488" y="3363913"/>
              <a:ext cx="0" cy="1206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9" name="Line 84"/>
            <p:cNvSpPr>
              <a:spLocks noChangeShapeType="1"/>
            </p:cNvSpPr>
            <p:nvPr/>
          </p:nvSpPr>
          <p:spPr bwMode="auto">
            <a:xfrm>
              <a:off x="6400801" y="3333751"/>
              <a:ext cx="0" cy="1841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sp>
        <p:nvSpPr>
          <p:cNvPr id="60" name="Oval 5"/>
          <p:cNvSpPr>
            <a:spLocks noChangeArrowheads="1"/>
          </p:cNvSpPr>
          <p:nvPr/>
        </p:nvSpPr>
        <p:spPr bwMode="auto">
          <a:xfrm rot="17030806" flipV="1">
            <a:off x="8001617" y="4500832"/>
            <a:ext cx="78997" cy="78997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86420" y="5030965"/>
            <a:ext cx="182546" cy="182545"/>
            <a:chOff x="4909443" y="5438500"/>
            <a:chExt cx="277371" cy="277371"/>
          </a:xfrm>
        </p:grpSpPr>
        <p:sp>
          <p:nvSpPr>
            <p:cNvPr id="50" name="Rectangle 73"/>
            <p:cNvSpPr>
              <a:spLocks noChangeArrowheads="1"/>
            </p:cNvSpPr>
            <p:nvPr/>
          </p:nvSpPr>
          <p:spPr bwMode="auto">
            <a:xfrm rot="2700000">
              <a:off x="4909443" y="5438500"/>
              <a:ext cx="277371" cy="277371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 rot="2700000">
              <a:off x="4939788" y="5468844"/>
              <a:ext cx="216681" cy="216681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 rot="2700000">
              <a:off x="4970132" y="5499190"/>
              <a:ext cx="155992" cy="155992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 rot="2700000">
              <a:off x="5000477" y="5529534"/>
              <a:ext cx="95302" cy="95302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019544" y="4898152"/>
            <a:ext cx="222901" cy="224086"/>
            <a:chOff x="5946776" y="3279775"/>
            <a:chExt cx="298450" cy="300038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946776" y="3430588"/>
              <a:ext cx="298450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V="1">
              <a:off x="6096001" y="3279775"/>
              <a:ext cx="0" cy="30003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/>
            </a:p>
          </p:txBody>
        </p:sp>
      </p:grpSp>
      <p:grpSp>
        <p:nvGrpSpPr>
          <p:cNvPr id="62" name="组合 61"/>
          <p:cNvGrpSpPr/>
          <p:nvPr/>
        </p:nvGrpSpPr>
        <p:grpSpPr>
          <a:xfrm rot="1800000">
            <a:off x="4391849" y="1763511"/>
            <a:ext cx="222901" cy="224086"/>
            <a:chOff x="5946776" y="3279775"/>
            <a:chExt cx="298450" cy="30003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5946776" y="3430588"/>
              <a:ext cx="298450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/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6096001" y="3279775"/>
              <a:ext cx="0" cy="30003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/>
            </a:p>
          </p:txBody>
        </p:sp>
      </p:grpSp>
      <p:pic>
        <p:nvPicPr>
          <p:cNvPr id="26" name="图形 2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1716" y="2328177"/>
            <a:ext cx="485775" cy="57150"/>
          </a:xfrm>
          <a:prstGeom prst="rect">
            <a:avLst/>
          </a:prstGeom>
        </p:spPr>
      </p:pic>
      <p:pic>
        <p:nvPicPr>
          <p:cNvPr id="68" name="图形 6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6885" y="4521484"/>
            <a:ext cx="485775" cy="57150"/>
          </a:xfrm>
          <a:prstGeom prst="rect">
            <a:avLst/>
          </a:prstGeom>
        </p:spPr>
      </p:pic>
      <p:pic>
        <p:nvPicPr>
          <p:cNvPr id="69" name="图形 6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4387" y="5279966"/>
            <a:ext cx="485775" cy="57150"/>
          </a:xfrm>
          <a:prstGeom prst="rect">
            <a:avLst/>
          </a:prstGeom>
        </p:spPr>
      </p:pic>
      <p:pic>
        <p:nvPicPr>
          <p:cNvPr id="71" name="图形 7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8108" y="1775818"/>
            <a:ext cx="485775" cy="57150"/>
          </a:xfrm>
          <a:prstGeom prst="rect">
            <a:avLst/>
          </a:prstGeom>
        </p:spPr>
      </p:pic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10515" y="5933440"/>
            <a:ext cx="1570990" cy="20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600">
              <a:lnSpc>
                <a:spcPct val="120000"/>
              </a:lnSpc>
            </a:pPr>
            <a:r>
              <a:rPr lang="sk-SK" altLang="zh-CN" sz="1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vytvoril</a:t>
            </a:r>
          </a:p>
        </p:txBody>
      </p:sp>
      <p:cxnSp>
        <p:nvCxnSpPr>
          <p:cNvPr id="75" name="直接连接符 74"/>
          <p:cNvCxnSpPr>
            <a:cxnSpLocks/>
          </p:cNvCxnSpPr>
          <p:nvPr/>
        </p:nvCxnSpPr>
        <p:spPr>
          <a:xfrm>
            <a:off x="310198" y="6232771"/>
            <a:ext cx="528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310198" y="6317501"/>
            <a:ext cx="1437322" cy="20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600">
              <a:lnSpc>
                <a:spcPct val="120000"/>
              </a:lnSpc>
            </a:pPr>
            <a:r>
              <a:rPr lang="sk-SK" altLang="en-US" sz="1200" dirty="0">
                <a:solidFill>
                  <a:schemeClr val="bg1"/>
                </a:solidFill>
                <a:cs typeface="+mn-ea"/>
                <a:sym typeface="+mn-lt"/>
              </a:rPr>
              <a:t>Jan Lenhart</a:t>
            </a:r>
            <a:endParaRPr lang="sk-SK" altLang="en-US" sz="1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1647858" y="607031"/>
            <a:ext cx="1876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 rot="9000000">
            <a:off x="1122084" y="1135223"/>
            <a:ext cx="636728" cy="981459"/>
            <a:chOff x="7049767" y="53126"/>
            <a:chExt cx="2132333" cy="1804703"/>
          </a:xfrm>
          <a:noFill/>
        </p:grpSpPr>
        <p:sp>
          <p:nvSpPr>
            <p:cNvPr id="90" name="等腰三角形 89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91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7049767" y="1361494"/>
              <a:ext cx="1404632" cy="484663"/>
            </a:xfrm>
            <a:prstGeom prst="line">
              <a:avLst/>
            </a:prstGeom>
            <a:grpFill/>
            <a:ln w="31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 rot="14400000">
            <a:off x="1359365" y="4481753"/>
            <a:ext cx="448190" cy="702989"/>
            <a:chOff x="7086600" y="53126"/>
            <a:chExt cx="2095500" cy="1804703"/>
          </a:xfrm>
          <a:noFill/>
        </p:grpSpPr>
        <p:sp>
          <p:nvSpPr>
            <p:cNvPr id="70" name="等腰三角形 69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3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cxnSp>
          <p:nvCxnSpPr>
            <p:cNvPr id="85" name="直接连接符 84"/>
            <p:cNvCxnSpPr>
              <a:stCxn id="70" idx="2"/>
              <a:endCxn id="83" idx="1"/>
            </p:cNvCxnSpPr>
            <p:nvPr/>
          </p:nvCxnSpPr>
          <p:spPr>
            <a:xfrm flipV="1">
              <a:off x="7086600" y="1373167"/>
              <a:ext cx="1404637" cy="484662"/>
            </a:xfrm>
            <a:prstGeom prst="line">
              <a:avLst/>
            </a:prstGeom>
            <a:grpFill/>
            <a:ln w="3175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 rot="900000">
            <a:off x="10416867" y="3383532"/>
            <a:ext cx="625728" cy="981460"/>
            <a:chOff x="7086600" y="53126"/>
            <a:chExt cx="2095500" cy="1804704"/>
          </a:xfrm>
          <a:noFill/>
        </p:grpSpPr>
        <p:sp>
          <p:nvSpPr>
            <p:cNvPr id="87" name="等腰三角形 86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8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cxnSp>
          <p:nvCxnSpPr>
            <p:cNvPr id="93" name="直接连接符 92"/>
            <p:cNvCxnSpPr>
              <a:cxnSpLocks/>
              <a:stCxn id="87" idx="2"/>
              <a:endCxn id="88" idx="1"/>
            </p:cNvCxnSpPr>
            <p:nvPr/>
          </p:nvCxnSpPr>
          <p:spPr>
            <a:xfrm flipV="1">
              <a:off x="7086600" y="1373167"/>
              <a:ext cx="1404637" cy="484662"/>
            </a:xfrm>
            <a:prstGeom prst="line">
              <a:avLst/>
            </a:pr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10460990" y="307975"/>
            <a:ext cx="1374775" cy="20101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609600">
              <a:lnSpc>
                <a:spcPct val="120000"/>
              </a:lnSpc>
            </a:pPr>
            <a:r>
              <a:rPr lang="sk-SK" altLang="zh-CN" sz="1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6. december 2022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F5661272-B105-77B5-A024-0C46BE8A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693" y="3863212"/>
            <a:ext cx="6820612" cy="23474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600">
              <a:lnSpc>
                <a:spcPct val="120000"/>
              </a:lnSpc>
            </a:pPr>
            <a:r>
              <a:rPr lang="sk-SK" sz="1400" dirty="0">
                <a:solidFill>
                  <a:schemeClr val="bg1"/>
                </a:solidFill>
              </a:rPr>
              <a:t>FAKULTA INFORMATIKY A INFORMAČNÝCH TECHNOLÓGIÍ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440695" y="3019108"/>
            <a:ext cx="531060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zh-CN" sz="7200" b="1" dirty="0">
                <a:solidFill>
                  <a:schemeClr val="bg1"/>
                </a:solidFill>
                <a:cs typeface="+mn-ea"/>
                <a:sym typeface="+mn-lt"/>
              </a:rPr>
              <a:t>ĎAKUJEM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627177" y="228600"/>
            <a:ext cx="1190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07005" y="2414905"/>
            <a:ext cx="2910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KONIEC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504180" y="4115435"/>
            <a:ext cx="3467735" cy="4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600">
              <a:lnSpc>
                <a:spcPct val="120000"/>
              </a:lnSpc>
            </a:pPr>
            <a:r>
              <a:rPr lang="sk-SK" altLang="en-US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ZA POZORNOSŤ</a:t>
            </a:r>
            <a:endParaRPr lang="en-US" altLang="en-US" sz="24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598529" y="2752078"/>
            <a:ext cx="143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2">
            <a:extLst>
              <a:ext uri="{FF2B5EF4-FFF2-40B4-BE49-F238E27FC236}">
                <a16:creationId xmlns:a16="http://schemas.microsoft.com/office/drawing/2014/main" id="{9089D360-C0ED-5ACF-9AFF-DEB883930404}"/>
              </a:ext>
            </a:extLst>
          </p:cNvPr>
          <p:cNvCxnSpPr/>
          <p:nvPr/>
        </p:nvCxnSpPr>
        <p:spPr>
          <a:xfrm>
            <a:off x="4183945" y="4316484"/>
            <a:ext cx="143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771" y="458596"/>
            <a:ext cx="463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r>
              <a:rPr lang="sk-SK" altLang="zh-CN" sz="2400" dirty="0">
                <a:solidFill>
                  <a:schemeClr val="bg1"/>
                </a:solidFill>
                <a:cs typeface="+mn-ea"/>
                <a:sym typeface="+mn-lt"/>
              </a:rPr>
              <a:t>OTIVÁCIA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3863" y="1096916"/>
            <a:ext cx="1238991" cy="0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3">
            <a:extLst>
              <a:ext uri="{FF2B5EF4-FFF2-40B4-BE49-F238E27FC236}">
                <a16:creationId xmlns:a16="http://schemas.microsoft.com/office/drawing/2014/main" id="{29B9FE15-D1D5-F02D-7613-B117D624F3C2}"/>
              </a:ext>
            </a:extLst>
          </p:cNvPr>
          <p:cNvGrpSpPr/>
          <p:nvPr/>
        </p:nvGrpSpPr>
        <p:grpSpPr>
          <a:xfrm rot="6358682">
            <a:off x="11397460" y="504292"/>
            <a:ext cx="276818" cy="241100"/>
            <a:chOff x="7896364" y="1862860"/>
            <a:chExt cx="455797" cy="396984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B39784C-4B8D-4EB6-B551-87F3FBDC0D0E}"/>
                </a:ext>
              </a:extLst>
            </p:cNvPr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DD8D7AE9-2AB1-A24B-860B-A6FE91D3EB6E}"/>
                </a:ext>
              </a:extLst>
            </p:cNvPr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A83AAB90-F9EB-DD54-4A38-F92F1DD9E9B6}"/>
                </a:ext>
              </a:extLst>
            </p:cNvPr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grpSp>
        <p:nvGrpSpPr>
          <p:cNvPr id="9" name="组合 24">
            <a:extLst>
              <a:ext uri="{FF2B5EF4-FFF2-40B4-BE49-F238E27FC236}">
                <a16:creationId xmlns:a16="http://schemas.microsoft.com/office/drawing/2014/main" id="{45BADE29-D4F1-DE2C-FBD7-7227789106F4}"/>
              </a:ext>
            </a:extLst>
          </p:cNvPr>
          <p:cNvGrpSpPr/>
          <p:nvPr/>
        </p:nvGrpSpPr>
        <p:grpSpPr>
          <a:xfrm>
            <a:off x="800812" y="6216859"/>
            <a:ext cx="182546" cy="182545"/>
            <a:chOff x="4909443" y="5438500"/>
            <a:chExt cx="277371" cy="277371"/>
          </a:xfrm>
        </p:grpSpPr>
        <p:sp>
          <p:nvSpPr>
            <p:cNvPr id="10" name="Rectangle 73">
              <a:extLst>
                <a:ext uri="{FF2B5EF4-FFF2-40B4-BE49-F238E27FC236}">
                  <a16:creationId xmlns:a16="http://schemas.microsoft.com/office/drawing/2014/main" id="{2D47E609-08F2-F875-CEA7-A466DFEB20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09443" y="5438500"/>
              <a:ext cx="277371" cy="277371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1" name="Rectangle 73">
              <a:extLst>
                <a:ext uri="{FF2B5EF4-FFF2-40B4-BE49-F238E27FC236}">
                  <a16:creationId xmlns:a16="http://schemas.microsoft.com/office/drawing/2014/main" id="{8C9DA332-63E4-9BDC-532F-EC9DC6FCE1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39788" y="5468844"/>
              <a:ext cx="216681" cy="216681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2" name="Rectangle 73">
              <a:extLst>
                <a:ext uri="{FF2B5EF4-FFF2-40B4-BE49-F238E27FC236}">
                  <a16:creationId xmlns:a16="http://schemas.microsoft.com/office/drawing/2014/main" id="{434D0175-24EC-98D6-426F-4CABB8C76F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70132" y="5499190"/>
              <a:ext cx="155992" cy="155992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3" name="Rectangle 73">
              <a:extLst>
                <a:ext uri="{FF2B5EF4-FFF2-40B4-BE49-F238E27FC236}">
                  <a16:creationId xmlns:a16="http://schemas.microsoft.com/office/drawing/2014/main" id="{F89CD51F-4BE4-DC22-7935-61AF99708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000477" y="5529534"/>
              <a:ext cx="95302" cy="95302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sp>
        <p:nvSpPr>
          <p:cNvPr id="14" name="Oval 5">
            <a:extLst>
              <a:ext uri="{FF2B5EF4-FFF2-40B4-BE49-F238E27FC236}">
                <a16:creationId xmlns:a16="http://schemas.microsoft.com/office/drawing/2014/main" id="{52D40BDF-33BB-2757-8EE4-D4336DFB5CBF}"/>
              </a:ext>
            </a:extLst>
          </p:cNvPr>
          <p:cNvSpPr>
            <a:spLocks noChangeArrowheads="1"/>
          </p:cNvSpPr>
          <p:nvPr/>
        </p:nvSpPr>
        <p:spPr bwMode="auto">
          <a:xfrm rot="17030806" flipV="1">
            <a:off x="11796001" y="6280258"/>
            <a:ext cx="78997" cy="78997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15" name="Rectangle 573">
            <a:extLst>
              <a:ext uri="{FF2B5EF4-FFF2-40B4-BE49-F238E27FC236}">
                <a16:creationId xmlns:a16="http://schemas.microsoft.com/office/drawing/2014/main" id="{FD886517-D597-3578-161F-9B0A496D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159" y="1837170"/>
            <a:ext cx="6464391" cy="1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Vplyv hier na každodenný život</a:t>
            </a:r>
          </a:p>
          <a:p>
            <a:pPr marL="285750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Spojenie umenia a vývoju hier</a:t>
            </a:r>
          </a:p>
          <a:p>
            <a:pPr marL="285750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Vývoj počítačovej grafiky</a:t>
            </a:r>
          </a:p>
          <a:p>
            <a:pPr marL="285750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Združenie rôznych technických prvkov do jedného nástroja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9BB0E-35B5-1AE3-FB5C-B4CD9A26E75D}"/>
              </a:ext>
            </a:extLst>
          </p:cNvPr>
          <p:cNvSpPr txBox="1"/>
          <p:nvPr/>
        </p:nvSpPr>
        <p:spPr>
          <a:xfrm>
            <a:off x="2533650" y="4098875"/>
            <a:ext cx="712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“</a:t>
            </a:r>
            <a:r>
              <a:rPr lang="en-GB" sz="2000" i="1" dirty="0">
                <a:solidFill>
                  <a:schemeClr val="bg1"/>
                </a:solidFill>
              </a:rPr>
              <a:t>Game design isn't just a technological craft. It's a twenty-first-century way of thinking and leading.”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357D9-75D2-F3AD-9E30-38BF25A24152}"/>
              </a:ext>
            </a:extLst>
          </p:cNvPr>
          <p:cNvSpPr txBox="1"/>
          <p:nvPr/>
        </p:nvSpPr>
        <p:spPr>
          <a:xfrm>
            <a:off x="2533650" y="4927655"/>
            <a:ext cx="712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bg1"/>
                </a:solidFill>
              </a:rPr>
              <a:t>- Jane McGonigal</a:t>
            </a:r>
          </a:p>
        </p:txBody>
      </p:sp>
    </p:spTree>
    <p:extLst>
      <p:ext uri="{BB962C8B-B14F-4D97-AF65-F5344CB8AC3E}">
        <p14:creationId xmlns:p14="http://schemas.microsoft.com/office/powerpoint/2010/main" val="35286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771" y="458596"/>
            <a:ext cx="463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 sz="2400" dirty="0">
                <a:solidFill>
                  <a:schemeClr val="bg1"/>
                </a:solidFill>
                <a:cs typeface="+mn-ea"/>
                <a:sym typeface="+mn-lt"/>
              </a:rPr>
              <a:t>PREHĽAD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63863" y="1096916"/>
            <a:ext cx="1238991" cy="0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573">
            <a:extLst>
              <a:ext uri="{FF2B5EF4-FFF2-40B4-BE49-F238E27FC236}">
                <a16:creationId xmlns:a16="http://schemas.microsoft.com/office/drawing/2014/main" id="{17B0DFDA-3141-0268-C0DA-949A6145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159" y="2132829"/>
            <a:ext cx="4730841" cy="244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Úvod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Štatistika game engine-ov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Myšlienková mapa článku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Systémová architektúra game engine-ov</a:t>
            </a:r>
          </a:p>
          <a:p>
            <a:pPr marL="742950" lvl="1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Časti nízkej úrovne</a:t>
            </a:r>
          </a:p>
          <a:p>
            <a:pPr marL="742950" lvl="1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Časti vysokej úrovne</a:t>
            </a:r>
          </a:p>
        </p:txBody>
      </p:sp>
      <p:grpSp>
        <p:nvGrpSpPr>
          <p:cNvPr id="4" name="组合 43">
            <a:extLst>
              <a:ext uri="{FF2B5EF4-FFF2-40B4-BE49-F238E27FC236}">
                <a16:creationId xmlns:a16="http://schemas.microsoft.com/office/drawing/2014/main" id="{C7CFC4D2-4199-ABAA-3C41-6F312EBAED3F}"/>
              </a:ext>
            </a:extLst>
          </p:cNvPr>
          <p:cNvGrpSpPr/>
          <p:nvPr/>
        </p:nvGrpSpPr>
        <p:grpSpPr>
          <a:xfrm rot="6358682">
            <a:off x="11397460" y="504292"/>
            <a:ext cx="276818" cy="241100"/>
            <a:chOff x="7896364" y="1862860"/>
            <a:chExt cx="455797" cy="396984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4CA9AB3B-1DC7-15B8-C03B-7A8E35BABE08}"/>
                </a:ext>
              </a:extLst>
            </p:cNvPr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6B1FCF6A-F4EA-A407-A4E8-E82F6252D559}"/>
                </a:ext>
              </a:extLst>
            </p:cNvPr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793F8F3-1E3A-4276-A4C8-664B5AA3AF7A}"/>
                </a:ext>
              </a:extLst>
            </p:cNvPr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grpSp>
        <p:nvGrpSpPr>
          <p:cNvPr id="9" name="组合 24">
            <a:extLst>
              <a:ext uri="{FF2B5EF4-FFF2-40B4-BE49-F238E27FC236}">
                <a16:creationId xmlns:a16="http://schemas.microsoft.com/office/drawing/2014/main" id="{3ADA803D-E3F4-9B19-A3E3-73B65472B514}"/>
              </a:ext>
            </a:extLst>
          </p:cNvPr>
          <p:cNvGrpSpPr/>
          <p:nvPr/>
        </p:nvGrpSpPr>
        <p:grpSpPr>
          <a:xfrm>
            <a:off x="800812" y="6216859"/>
            <a:ext cx="182546" cy="182545"/>
            <a:chOff x="4909443" y="5438500"/>
            <a:chExt cx="277371" cy="277371"/>
          </a:xfrm>
        </p:grpSpPr>
        <p:sp>
          <p:nvSpPr>
            <p:cNvPr id="10" name="Rectangle 73">
              <a:extLst>
                <a:ext uri="{FF2B5EF4-FFF2-40B4-BE49-F238E27FC236}">
                  <a16:creationId xmlns:a16="http://schemas.microsoft.com/office/drawing/2014/main" id="{2F14A483-0EFB-622E-088D-F8BD46DC7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09443" y="5438500"/>
              <a:ext cx="277371" cy="277371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1" name="Rectangle 73">
              <a:extLst>
                <a:ext uri="{FF2B5EF4-FFF2-40B4-BE49-F238E27FC236}">
                  <a16:creationId xmlns:a16="http://schemas.microsoft.com/office/drawing/2014/main" id="{B6352566-30D1-4B1A-0366-0B8B9911BA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39788" y="5468844"/>
              <a:ext cx="216681" cy="216681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2" name="Rectangle 73">
              <a:extLst>
                <a:ext uri="{FF2B5EF4-FFF2-40B4-BE49-F238E27FC236}">
                  <a16:creationId xmlns:a16="http://schemas.microsoft.com/office/drawing/2014/main" id="{5B1FE7E5-481B-E1BD-EE4F-67213AC87E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70132" y="5499190"/>
              <a:ext cx="155992" cy="155992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3" name="Rectangle 73">
              <a:extLst>
                <a:ext uri="{FF2B5EF4-FFF2-40B4-BE49-F238E27FC236}">
                  <a16:creationId xmlns:a16="http://schemas.microsoft.com/office/drawing/2014/main" id="{4740AFD2-4DB6-BC67-938D-F275E4F6F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000477" y="5529534"/>
              <a:ext cx="95302" cy="95302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sp>
        <p:nvSpPr>
          <p:cNvPr id="14" name="Oval 5">
            <a:extLst>
              <a:ext uri="{FF2B5EF4-FFF2-40B4-BE49-F238E27FC236}">
                <a16:creationId xmlns:a16="http://schemas.microsoft.com/office/drawing/2014/main" id="{2B952921-2703-5D07-D8DF-E75C62FBC417}"/>
              </a:ext>
            </a:extLst>
          </p:cNvPr>
          <p:cNvSpPr>
            <a:spLocks noChangeArrowheads="1"/>
          </p:cNvSpPr>
          <p:nvPr/>
        </p:nvSpPr>
        <p:spPr bwMode="auto">
          <a:xfrm rot="17030806" flipV="1">
            <a:off x="11796001" y="6280258"/>
            <a:ext cx="78997" cy="78997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16" name="Rectangle 573">
            <a:extLst>
              <a:ext uri="{FF2B5EF4-FFF2-40B4-BE49-F238E27FC236}">
                <a16:creationId xmlns:a16="http://schemas.microsoft.com/office/drawing/2014/main" id="{7DE71B41-4987-78E9-DC2B-AE02D53B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32829"/>
            <a:ext cx="4991100" cy="244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trochu histórie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najpoužívanejšie nástroje na vývoj hier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štruktúra článku vo forme myšlienkovej mape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predstavenie hlavných častí game engine-ov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časti zamerané na hardvérovej úrovni počítača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časti zamerané na abstrakcii komplexných častí</a:t>
            </a:r>
          </a:p>
        </p:txBody>
      </p:sp>
    </p:spTree>
    <p:extLst>
      <p:ext uri="{BB962C8B-B14F-4D97-AF65-F5344CB8AC3E}">
        <p14:creationId xmlns:p14="http://schemas.microsoft.com/office/powerpoint/2010/main" val="14424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771" y="268096"/>
            <a:ext cx="188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 sz="2400" dirty="0">
                <a:solidFill>
                  <a:schemeClr val="bg1"/>
                </a:solidFill>
                <a:cs typeface="+mn-ea"/>
                <a:sym typeface="+mn-lt"/>
              </a:rPr>
              <a:t>Úvod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5590" y="706755"/>
            <a:ext cx="215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+mn-ea"/>
                <a:sym typeface="Segoe UI" panose="020B0502040204020203" pitchFamily="34" charset="0"/>
              </a:rPr>
              <a:t>HIST</a:t>
            </a:r>
            <a:r>
              <a:rPr lang="sk-SK" altLang="zh-CN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+mn-ea"/>
                <a:sym typeface="Segoe UI" panose="020B0502040204020203" pitchFamily="34" charset="0"/>
              </a:rPr>
              <a:t>Ó</a:t>
            </a:r>
            <a:r>
              <a:rPr lang="en-US" altLang="zh-CN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+mn-ea"/>
                <a:sym typeface="Segoe UI" panose="020B0502040204020203" pitchFamily="34" charset="0"/>
              </a:rPr>
              <a:t>R</a:t>
            </a:r>
            <a:r>
              <a:rPr lang="sk-SK" altLang="zh-CN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+mn-ea"/>
                <a:sym typeface="Segoe UI" panose="020B0502040204020203" pitchFamily="34" charset="0"/>
              </a:rPr>
              <a:t>IA</a:t>
            </a:r>
            <a:endParaRPr lang="en-US" altLang="zh-CN" b="1" dirty="0">
              <a:solidFill>
                <a:schemeClr val="bg1"/>
              </a:solidFill>
              <a:latin typeface="Segoe UI" panose="020B0502040204020203" pitchFamily="34" charset="0"/>
              <a:ea typeface="Microsoft YaHei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3863" y="1268366"/>
            <a:ext cx="1238991" cy="0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/>
          <p:nvPr/>
        </p:nvSpPr>
        <p:spPr bwMode="auto">
          <a:xfrm>
            <a:off x="0" y="3581893"/>
            <a:ext cx="12192000" cy="2006600"/>
          </a:xfrm>
          <a:custGeom>
            <a:avLst/>
            <a:gdLst>
              <a:gd name="T0" fmla="*/ 0 w 4282"/>
              <a:gd name="T1" fmla="*/ 1264 h 1264"/>
              <a:gd name="T2" fmla="*/ 854 w 4282"/>
              <a:gd name="T3" fmla="*/ 206 h 1264"/>
              <a:gd name="T4" fmla="*/ 1714 w 4282"/>
              <a:gd name="T5" fmla="*/ 878 h 1264"/>
              <a:gd name="T6" fmla="*/ 2568 w 4282"/>
              <a:gd name="T7" fmla="*/ 112 h 1264"/>
              <a:gd name="T8" fmla="*/ 3422 w 4282"/>
              <a:gd name="T9" fmla="*/ 754 h 1264"/>
              <a:gd name="T10" fmla="*/ 4282 w 4282"/>
              <a:gd name="T11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82" h="1264">
                <a:moveTo>
                  <a:pt x="0" y="1264"/>
                </a:moveTo>
                <a:lnTo>
                  <a:pt x="854" y="206"/>
                </a:lnTo>
                <a:lnTo>
                  <a:pt x="1714" y="878"/>
                </a:lnTo>
                <a:lnTo>
                  <a:pt x="2568" y="112"/>
                </a:lnTo>
                <a:lnTo>
                  <a:pt x="3422" y="754"/>
                </a:lnTo>
                <a:lnTo>
                  <a:pt x="4282" y="0"/>
                </a:lnTo>
              </a:path>
            </a:pathLst>
          </a:custGeom>
          <a:noFill/>
          <a:ln w="3175" cap="rnd">
            <a:solidFill>
              <a:schemeClr val="bg1">
                <a:alpha val="50196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433639" y="3581893"/>
            <a:ext cx="0" cy="336685"/>
          </a:xfrm>
          <a:prstGeom prst="line">
            <a:avLst/>
          </a:prstGeom>
          <a:noFill/>
          <a:ln w="3175" cap="rnd">
            <a:noFill/>
            <a:prstDash val="solid"/>
            <a:round/>
          </a:ln>
        </p:spPr>
      </p:cxnSp>
      <p:cxnSp>
        <p:nvCxnSpPr>
          <p:cNvPr id="55" name="直接连接符 54"/>
          <p:cNvCxnSpPr/>
          <p:nvPr/>
        </p:nvCxnSpPr>
        <p:spPr>
          <a:xfrm>
            <a:off x="7309955" y="3405293"/>
            <a:ext cx="0" cy="373799"/>
          </a:xfrm>
          <a:prstGeom prst="line">
            <a:avLst/>
          </a:prstGeom>
          <a:noFill/>
          <a:ln w="3175" cap="rnd">
            <a:noFill/>
            <a:prstDash val="solid"/>
            <a:round/>
          </a:ln>
        </p:spPr>
      </p:cxn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0143173" y="4810768"/>
            <a:ext cx="7454" cy="673097"/>
          </a:xfrm>
          <a:prstGeom prst="line">
            <a:avLst/>
          </a:prstGeom>
          <a:noFill/>
          <a:ln w="3175" cap="rnd">
            <a:noFill/>
            <a:prstDash val="solid"/>
            <a:round/>
          </a:ln>
        </p:spPr>
      </p:cxnSp>
      <p:sp>
        <p:nvSpPr>
          <p:cNvPr id="19" name="文本框 18"/>
          <p:cNvSpPr txBox="1"/>
          <p:nvPr/>
        </p:nvSpPr>
        <p:spPr>
          <a:xfrm>
            <a:off x="1437005" y="3380740"/>
            <a:ext cx="1832625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sk-SK" altLang="zh-CN" sz="1600" b="1" dirty="0">
                <a:solidFill>
                  <a:schemeClr val="bg1"/>
                </a:solidFill>
                <a:cs typeface="+mn-ea"/>
                <a:sym typeface="+mn-lt"/>
              </a:rPr>
              <a:t>Prvá video hra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48435" y="3672840"/>
            <a:ext cx="73406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1958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18902" y="4072831"/>
            <a:ext cx="1948498" cy="360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sk-SK" altLang="zh-CN" sz="1600" b="1" dirty="0">
                <a:solidFill>
                  <a:schemeClr val="bg1"/>
                </a:solidFill>
                <a:cs typeface="+mn-ea"/>
                <a:sym typeface="+mn-lt"/>
              </a:rPr>
              <a:t>Prvá 3D video hra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90085" y="4388485"/>
            <a:ext cx="80581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1980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876507" y="3919223"/>
            <a:ext cx="1682750" cy="681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Modern</a:t>
            </a:r>
            <a:r>
              <a:rPr lang="sk-SK" altLang="zh-CN" sz="1600" b="1" dirty="0">
                <a:solidFill>
                  <a:schemeClr val="bg1"/>
                </a:solidFill>
                <a:cs typeface="+mn-ea"/>
                <a:sym typeface="+mn-lt"/>
              </a:rPr>
              <a:t>é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 Game Engin</a:t>
            </a:r>
            <a:r>
              <a:rPr lang="sk-SK" altLang="zh-CN" sz="1600" b="1" dirty="0">
                <a:solidFill>
                  <a:schemeClr val="bg1"/>
                </a:solidFill>
                <a:cs typeface="+mn-ea"/>
                <a:sym typeface="+mn-lt"/>
              </a:rPr>
              <a:t>e-y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404233" y="3887519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861402" y="4938566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7134068" y="3589648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717882" y="4756617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515110" y="4550410"/>
            <a:ext cx="1629410" cy="260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William Higinbotham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416425" y="5078730"/>
            <a:ext cx="12680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Battlezone(1980)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4416596" y="5285377"/>
            <a:ext cx="954872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Atari Inc.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416425" y="5492115"/>
            <a:ext cx="11664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Vector Graphics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098766" y="4818380"/>
            <a:ext cx="954872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Unity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098915" y="5095240"/>
            <a:ext cx="1176020" cy="2603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Unreal Engine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479687" y="359713"/>
            <a:ext cx="463204" cy="279521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sk-SK" altLang="zh-CN" sz="1400" dirty="0">
                <a:solidFill>
                  <a:schemeClr val="bg1"/>
                </a:solidFill>
              </a:rPr>
              <a:t>ČASOVÁ OS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8" name="图片占位符 17" descr="C:\Users\janle\Documents\FAX\ANJ\INDPRES\2.png2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56867" t="33162" r="9067" b="30217"/>
          <a:stretch>
            <a:fillRect/>
          </a:stretch>
        </p:blipFill>
        <p:spPr>
          <a:xfrm>
            <a:off x="4264660" y="2727960"/>
            <a:ext cx="1219200" cy="1223645"/>
          </a:xfrm>
          <a:ln>
            <a:noFill/>
          </a:ln>
        </p:spPr>
      </p:pic>
      <p:pic>
        <p:nvPicPr>
          <p:cNvPr id="31" name="图片占位符 30" descr="C:\Users\janle\Documents\FAX\ANJ\INDPRES\1.jpg1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5000" t="4150" r="21937" b="2372"/>
          <a:stretch>
            <a:fillRect/>
          </a:stretch>
        </p:blipFill>
        <p:spPr>
          <a:xfrm>
            <a:off x="1708785" y="2058670"/>
            <a:ext cx="1221105" cy="1201420"/>
          </a:xfrm>
        </p:spPr>
      </p:pic>
      <p:sp>
        <p:nvSpPr>
          <p:cNvPr id="4" name="文本框 102"/>
          <p:cNvSpPr txBox="1"/>
          <p:nvPr/>
        </p:nvSpPr>
        <p:spPr>
          <a:xfrm>
            <a:off x="1515110" y="4810125"/>
            <a:ext cx="16294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altLang="zh-CN" sz="1100" dirty="0">
                <a:solidFill>
                  <a:schemeClr val="bg1"/>
                </a:solidFill>
              </a:rPr>
              <a:t>PODOBNÁ HRE PONG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椭圆 99"/>
          <p:cNvSpPr/>
          <p:nvPr/>
        </p:nvSpPr>
        <p:spPr>
          <a:xfrm>
            <a:off x="7279483" y="3589648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99"/>
          <p:cNvSpPr/>
          <p:nvPr/>
        </p:nvSpPr>
        <p:spPr>
          <a:xfrm>
            <a:off x="7424898" y="3589648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占位符 17" descr="C:\Users\janle\Documents\FAX\ANJ\INDPRES\3.jpg3"/>
          <p:cNvPicPr>
            <a:picLocks noGrp="1"/>
          </p:cNvPicPr>
          <p:nvPr/>
        </p:nvPicPr>
        <p:blipFill>
          <a:blip r:embed="rId6"/>
          <a:srcRect l="9071" t="4462" r="9289" b="9435"/>
          <a:stretch>
            <a:fillRect/>
          </a:stretch>
        </p:blipFill>
        <p:spPr>
          <a:xfrm>
            <a:off x="9086215" y="2727960"/>
            <a:ext cx="1188720" cy="118872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16" name="文本框 115"/>
          <p:cNvSpPr txBox="1"/>
          <p:nvPr/>
        </p:nvSpPr>
        <p:spPr>
          <a:xfrm>
            <a:off x="9104630" y="5407025"/>
            <a:ext cx="588645" cy="2603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bg1"/>
                </a:solidFill>
              </a:rPr>
              <a:t>...</a:t>
            </a:r>
            <a:endParaRPr lang="zh-CN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62" grpId="0"/>
      <p:bldP spid="62" grpId="1"/>
      <p:bldP spid="63" grpId="0"/>
      <p:bldP spid="63" grpId="1"/>
      <p:bldP spid="64" grpId="0"/>
      <p:bldP spid="64" grpId="1"/>
      <p:bldP spid="67" grpId="0"/>
      <p:bldP spid="67" grpId="1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14" grpId="0"/>
      <p:bldP spid="114" grpId="1"/>
      <p:bldP spid="115" grpId="0"/>
      <p:bldP spid="115" grpId="1"/>
      <p:bldP spid="4" grpId="0"/>
      <p:bldP spid="4" grpId="1"/>
      <p:bldP spid="8" grpId="0" animBg="1"/>
      <p:bldP spid="8" grpId="1" animBg="1"/>
      <p:bldP spid="9" grpId="0" animBg="1"/>
      <p:bldP spid="9" grpId="1" animBg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923968" y="3751201"/>
            <a:ext cx="1859273" cy="1924050"/>
            <a:chOff x="4012497" y="0"/>
            <a:chExt cx="3480619" cy="3601884"/>
          </a:xfrm>
        </p:grpSpPr>
        <p:sp>
          <p:nvSpPr>
            <p:cNvPr id="8" name="Block Arc 5_1"/>
            <p:cNvSpPr/>
            <p:nvPr/>
          </p:nvSpPr>
          <p:spPr>
            <a:xfrm rot="5400000">
              <a:off x="4012497" y="121265"/>
              <a:ext cx="3480619" cy="3480619"/>
            </a:xfrm>
            <a:prstGeom prst="blockArc">
              <a:avLst>
                <a:gd name="adj1" fmla="val 10800000"/>
                <a:gd name="adj2" fmla="val 10683069"/>
                <a:gd name="adj3" fmla="val 1741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5400000">
              <a:off x="4012497" y="121265"/>
              <a:ext cx="3480619" cy="3480619"/>
            </a:xfrm>
            <a:prstGeom prst="blockArc">
              <a:avLst>
                <a:gd name="adj1" fmla="val 10800000"/>
                <a:gd name="adj2" fmla="val 21456045"/>
                <a:gd name="adj3" fmla="val 16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14920" y="0"/>
              <a:ext cx="275771" cy="2757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04538" y="602930"/>
            <a:ext cx="2148817" cy="2223681"/>
            <a:chOff x="5471183" y="1562099"/>
            <a:chExt cx="2543900" cy="2632528"/>
          </a:xfrm>
        </p:grpSpPr>
        <p:sp>
          <p:nvSpPr>
            <p:cNvPr id="12" name="Block Arc 5_1"/>
            <p:cNvSpPr/>
            <p:nvPr/>
          </p:nvSpPr>
          <p:spPr>
            <a:xfrm rot="5400000">
              <a:off x="5471183" y="1650728"/>
              <a:ext cx="2543899" cy="2543900"/>
            </a:xfrm>
            <a:prstGeom prst="blockArc">
              <a:avLst>
                <a:gd name="adj1" fmla="val 10800000"/>
                <a:gd name="adj2" fmla="val 10683069"/>
                <a:gd name="adj3" fmla="val 1741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/>
            <p:cNvSpPr/>
            <p:nvPr/>
          </p:nvSpPr>
          <p:spPr>
            <a:xfrm rot="5400000">
              <a:off x="5471183" y="1650728"/>
              <a:ext cx="2543899" cy="2543900"/>
            </a:xfrm>
            <a:prstGeom prst="blockArc">
              <a:avLst>
                <a:gd name="adj1" fmla="val 10800000"/>
                <a:gd name="adj2" fmla="val 11218835"/>
                <a:gd name="adj3" fmla="val 1329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642355" y="1562099"/>
              <a:ext cx="201554" cy="2015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10032" y="1918909"/>
            <a:ext cx="2543900" cy="2632528"/>
            <a:chOff x="5471183" y="1562099"/>
            <a:chExt cx="2543900" cy="2632528"/>
          </a:xfrm>
          <a:solidFill>
            <a:schemeClr val="bg1"/>
          </a:solidFill>
        </p:grpSpPr>
        <p:sp>
          <p:nvSpPr>
            <p:cNvPr id="17" name="Block Arc 5_1"/>
            <p:cNvSpPr/>
            <p:nvPr/>
          </p:nvSpPr>
          <p:spPr>
            <a:xfrm rot="5400000">
              <a:off x="5471183" y="1650728"/>
              <a:ext cx="2543899" cy="2543900"/>
            </a:xfrm>
            <a:prstGeom prst="blockArc">
              <a:avLst>
                <a:gd name="adj1" fmla="val 10800000"/>
                <a:gd name="adj2" fmla="val 10683069"/>
                <a:gd name="adj3" fmla="val 1741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空心弧 17"/>
            <p:cNvSpPr/>
            <p:nvPr/>
          </p:nvSpPr>
          <p:spPr>
            <a:xfrm rot="5400000">
              <a:off x="5471183" y="1650728"/>
              <a:ext cx="2543899" cy="2543900"/>
            </a:xfrm>
            <a:prstGeom prst="blockArc">
              <a:avLst>
                <a:gd name="adj1" fmla="val 10800000"/>
                <a:gd name="adj2" fmla="val 20989814"/>
                <a:gd name="adj3" fmla="val 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642355" y="1562099"/>
              <a:ext cx="201554" cy="2015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4126" y="728508"/>
            <a:ext cx="430887" cy="3608070"/>
            <a:chOff x="11007600" y="-177593"/>
            <a:chExt cx="430887" cy="360807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219543" y="-177593"/>
              <a:ext cx="0" cy="469693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1007600" y="376762"/>
              <a:ext cx="430887" cy="30537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sk-SK" altLang="zh-CN" sz="1600">
                  <a:solidFill>
                    <a:schemeClr val="accent2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PODĽA POČTU HIER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106025" y="294640"/>
            <a:ext cx="196850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sk-SK" altLang="zh-CN" b="1">
                <a:solidFill>
                  <a:schemeClr val="bg1"/>
                </a:solidFill>
                <a:cs typeface="+mn-ea"/>
                <a:sym typeface="+mn-lt"/>
              </a:rPr>
              <a:t>ŠTATISTIKA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370796" y="265745"/>
            <a:ext cx="56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 sz="1600" b="1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9756793" y="257797"/>
            <a:ext cx="273859" cy="468612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192429" y="2700594"/>
            <a:ext cx="157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zh-CN" sz="3600" dirty="0">
                <a:solidFill>
                  <a:schemeClr val="bg1"/>
                </a:solidFill>
                <a:cs typeface="+mn-ea"/>
                <a:sym typeface="+mn-lt"/>
              </a:rPr>
              <a:t>47.3%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298635" y="1182749"/>
            <a:ext cx="1617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zh-CN" sz="3600" dirty="0">
                <a:solidFill>
                  <a:schemeClr val="bg1"/>
                </a:solidFill>
                <a:cs typeface="+mn-ea"/>
                <a:sym typeface="+mn-lt"/>
              </a:rPr>
              <a:t>2.8%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174347" y="4182959"/>
            <a:ext cx="1488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zh-CN" sz="3600">
                <a:solidFill>
                  <a:schemeClr val="bg1"/>
                </a:solidFill>
                <a:cs typeface="+mn-ea"/>
                <a:sym typeface="+mn-lt"/>
              </a:rPr>
              <a:t>49.9%</a:t>
            </a:r>
          </a:p>
        </p:txBody>
      </p:sp>
      <p:sp>
        <p:nvSpPr>
          <p:cNvPr id="36" name="矩形 35"/>
          <p:cNvSpPr/>
          <p:nvPr/>
        </p:nvSpPr>
        <p:spPr>
          <a:xfrm>
            <a:off x="1838466" y="3346934"/>
            <a:ext cx="229565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zh-CN" sz="1400" dirty="0">
                <a:solidFill>
                  <a:schemeClr val="bg1"/>
                </a:solidFill>
                <a:cs typeface="+mn-ea"/>
                <a:sym typeface="+mn-lt"/>
              </a:rPr>
              <a:t>Unity Engine</a:t>
            </a:r>
          </a:p>
        </p:txBody>
      </p:sp>
      <p:sp>
        <p:nvSpPr>
          <p:cNvPr id="37" name="矩形 36"/>
          <p:cNvSpPr/>
          <p:nvPr/>
        </p:nvSpPr>
        <p:spPr>
          <a:xfrm>
            <a:off x="5094418" y="1828134"/>
            <a:ext cx="196905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zh-CN" sz="1400" dirty="0">
                <a:solidFill>
                  <a:schemeClr val="bg1"/>
                </a:solidFill>
                <a:cs typeface="+mn-ea"/>
                <a:sym typeface="+mn-lt"/>
              </a:rPr>
              <a:t>Unreal Engine</a:t>
            </a:r>
          </a:p>
        </p:txBody>
      </p:sp>
      <p:sp>
        <p:nvSpPr>
          <p:cNvPr id="38" name="矩形 37"/>
          <p:cNvSpPr/>
          <p:nvPr/>
        </p:nvSpPr>
        <p:spPr>
          <a:xfrm>
            <a:off x="4923968" y="4828183"/>
            <a:ext cx="186436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zh-CN" sz="1400" dirty="0">
                <a:solidFill>
                  <a:schemeClr val="bg1"/>
                </a:solidFill>
                <a:cs typeface="+mn-ea"/>
                <a:sym typeface="+mn-lt"/>
              </a:rPr>
              <a:t>Ostatné engine-y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97378C-79F7-0614-C012-EDFAD2FE4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62153"/>
              </p:ext>
            </p:extLst>
          </p:nvPr>
        </p:nvGraphicFramePr>
        <p:xfrm>
          <a:off x="8053623" y="1771212"/>
          <a:ext cx="3302938" cy="38601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6202">
                  <a:extLst>
                    <a:ext uri="{9D8B030D-6E8A-4147-A177-3AD203B41FA5}">
                      <a16:colId xmlns:a16="http://schemas.microsoft.com/office/drawing/2014/main" val="1828417761"/>
                    </a:ext>
                  </a:extLst>
                </a:gridCol>
                <a:gridCol w="1326736">
                  <a:extLst>
                    <a:ext uri="{9D8B030D-6E8A-4147-A177-3AD203B41FA5}">
                      <a16:colId xmlns:a16="http://schemas.microsoft.com/office/drawing/2014/main" val="3529450252"/>
                    </a:ext>
                  </a:extLst>
                </a:gridCol>
              </a:tblGrid>
              <a:tr h="322957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u="none" strike="noStrike" noProof="0" dirty="0">
                          <a:effectLst/>
                        </a:rPr>
                        <a:t>Game Engine</a:t>
                      </a:r>
                      <a:endParaRPr lang="sk-SK" sz="1400" b="1" i="0" u="none" strike="noStrike" noProof="0" dirty="0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10816" marR="10816" marT="108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400" u="none" strike="noStrike" noProof="0">
                          <a:effectLst/>
                        </a:rPr>
                        <a:t>počet hier (%)</a:t>
                      </a:r>
                      <a:endParaRPr lang="sk-SK" sz="1400" b="1" i="0" u="none" strike="noStrike" noProof="0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10816" marR="10816" marT="108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81310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1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Unity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1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47.30%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625380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Construct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55112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GameMaker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584616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Twine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060620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RPG Maker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384572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Bitsy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623599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PICO-8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794605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1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Unreal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1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31095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Godot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27200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Ren'Py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581724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Ostatné game engine-y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11923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771" y="458596"/>
            <a:ext cx="463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  <a:cs typeface="+mn-ea"/>
                <a:sym typeface="+mn-lt"/>
              </a:rPr>
              <a:t>MY</a:t>
            </a:r>
            <a:r>
              <a:rPr lang="sk-SK" altLang="zh-CN" sz="2400" dirty="0">
                <a:solidFill>
                  <a:schemeClr val="bg1"/>
                </a:solidFill>
                <a:cs typeface="+mn-ea"/>
                <a:sym typeface="+mn-lt"/>
              </a:rPr>
              <a:t>ŠLIENKOVÁ MAPA ČLÁNKU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3863" y="1096916"/>
            <a:ext cx="1238991" cy="0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ECFFED-0F0D-3C12-99E0-6D5D08B8A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59" y="1096916"/>
            <a:ext cx="10842520" cy="5761081"/>
          </a:xfrm>
          <a:prstGeom prst="rect">
            <a:avLst/>
          </a:prstGeom>
        </p:spPr>
      </p:pic>
      <p:grpSp>
        <p:nvGrpSpPr>
          <p:cNvPr id="5" name="组合 43">
            <a:extLst>
              <a:ext uri="{FF2B5EF4-FFF2-40B4-BE49-F238E27FC236}">
                <a16:creationId xmlns:a16="http://schemas.microsoft.com/office/drawing/2014/main" id="{0CE9CF61-1950-31FD-BDCC-B199753E42B9}"/>
              </a:ext>
            </a:extLst>
          </p:cNvPr>
          <p:cNvGrpSpPr/>
          <p:nvPr/>
        </p:nvGrpSpPr>
        <p:grpSpPr>
          <a:xfrm rot="6358682">
            <a:off x="10940260" y="338045"/>
            <a:ext cx="276818" cy="241100"/>
            <a:chOff x="7896364" y="1862860"/>
            <a:chExt cx="455797" cy="396984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D0E92E7-F0D8-394E-0BD3-8DF5CCDE73D0}"/>
                </a:ext>
              </a:extLst>
            </p:cNvPr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FD32CE13-B72D-02C6-64DF-2959D076EA80}"/>
                </a:ext>
              </a:extLst>
            </p:cNvPr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08E494D-A835-4ACE-214C-C34C6B6B28D9}"/>
                </a:ext>
              </a:extLst>
            </p:cNvPr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grpSp>
        <p:nvGrpSpPr>
          <p:cNvPr id="10" name="组合 24">
            <a:extLst>
              <a:ext uri="{FF2B5EF4-FFF2-40B4-BE49-F238E27FC236}">
                <a16:creationId xmlns:a16="http://schemas.microsoft.com/office/drawing/2014/main" id="{ADF773A0-D353-51A7-304B-29DB326DE46D}"/>
              </a:ext>
            </a:extLst>
          </p:cNvPr>
          <p:cNvGrpSpPr/>
          <p:nvPr/>
        </p:nvGrpSpPr>
        <p:grpSpPr>
          <a:xfrm>
            <a:off x="536240" y="6064459"/>
            <a:ext cx="182546" cy="182545"/>
            <a:chOff x="4909443" y="5438500"/>
            <a:chExt cx="277371" cy="277371"/>
          </a:xfrm>
        </p:grpSpPr>
        <p:sp>
          <p:nvSpPr>
            <p:cNvPr id="11" name="Rectangle 73">
              <a:extLst>
                <a:ext uri="{FF2B5EF4-FFF2-40B4-BE49-F238E27FC236}">
                  <a16:creationId xmlns:a16="http://schemas.microsoft.com/office/drawing/2014/main" id="{E728FE92-2221-CE6F-673F-D6D037977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09443" y="5438500"/>
              <a:ext cx="277371" cy="277371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2" name="Rectangle 73">
              <a:extLst>
                <a:ext uri="{FF2B5EF4-FFF2-40B4-BE49-F238E27FC236}">
                  <a16:creationId xmlns:a16="http://schemas.microsoft.com/office/drawing/2014/main" id="{BFD1FFCC-4BEB-373C-40CD-3A51CF12C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39788" y="5468844"/>
              <a:ext cx="216681" cy="216681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3" name="Rectangle 73">
              <a:extLst>
                <a:ext uri="{FF2B5EF4-FFF2-40B4-BE49-F238E27FC236}">
                  <a16:creationId xmlns:a16="http://schemas.microsoft.com/office/drawing/2014/main" id="{B2E59759-1433-7F9E-18DA-B8ED1C3FDB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70132" y="5499190"/>
              <a:ext cx="155992" cy="155992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4" name="Rectangle 73">
              <a:extLst>
                <a:ext uri="{FF2B5EF4-FFF2-40B4-BE49-F238E27FC236}">
                  <a16:creationId xmlns:a16="http://schemas.microsoft.com/office/drawing/2014/main" id="{DA1B4509-31F6-4058-0C42-EF339CDDC8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000477" y="5529534"/>
              <a:ext cx="95302" cy="95302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27086" y="2544047"/>
            <a:ext cx="693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r>
              <a:rPr lang="sk-SK" altLang="zh-CN" sz="4800" b="1" dirty="0">
                <a:solidFill>
                  <a:schemeClr val="bg1"/>
                </a:solidFill>
                <a:cs typeface="+mn-ea"/>
                <a:sym typeface="+mn-lt"/>
              </a:rPr>
              <a:t>YSTÉMOVÁ ARCHITEKTÚRA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122420" y="4308640"/>
            <a:ext cx="1156970" cy="0"/>
          </a:xfrm>
          <a:prstGeom prst="line">
            <a:avLst/>
          </a:prstGeom>
          <a:ln w="3175" cap="rnd"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958330" y="4308640"/>
            <a:ext cx="1096010" cy="0"/>
          </a:xfrm>
          <a:prstGeom prst="line">
            <a:avLst/>
          </a:prstGeom>
          <a:ln w="3175" cap="rnd"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626920" y="4246458"/>
            <a:ext cx="152401" cy="152401"/>
          </a:xfrm>
          <a:prstGeom prst="ellipse">
            <a:avLst/>
          </a:pr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 flipV="1">
            <a:off x="2779321" y="3726687"/>
            <a:ext cx="84185" cy="84185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9"/>
          <p:cNvSpPr/>
          <p:nvPr/>
        </p:nvSpPr>
        <p:spPr bwMode="auto">
          <a:xfrm rot="19310332">
            <a:off x="8101769" y="4876654"/>
            <a:ext cx="237192" cy="206587"/>
          </a:xfrm>
          <a:custGeom>
            <a:avLst/>
            <a:gdLst>
              <a:gd name="T0" fmla="*/ 0 w 434"/>
              <a:gd name="T1" fmla="*/ 378 h 378"/>
              <a:gd name="T2" fmla="*/ 217 w 434"/>
              <a:gd name="T3" fmla="*/ 0 h 378"/>
              <a:gd name="T4" fmla="*/ 434 w 434"/>
              <a:gd name="T5" fmla="*/ 378 h 378"/>
              <a:gd name="T6" fmla="*/ 0 w 434"/>
              <a:gd name="T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4" h="378">
                <a:moveTo>
                  <a:pt x="0" y="378"/>
                </a:moveTo>
                <a:lnTo>
                  <a:pt x="217" y="0"/>
                </a:lnTo>
                <a:lnTo>
                  <a:pt x="434" y="378"/>
                </a:lnTo>
                <a:lnTo>
                  <a:pt x="0" y="378"/>
                </a:lnTo>
                <a:close/>
              </a:path>
            </a:pathLst>
          </a:custGeom>
          <a:solidFill>
            <a:schemeClr val="bg1"/>
          </a:solidFill>
          <a:ln w="6350" cap="rnd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 rot="6358682">
            <a:off x="7457863" y="2060148"/>
            <a:ext cx="276818" cy="241100"/>
            <a:chOff x="7896364" y="1862860"/>
            <a:chExt cx="455797" cy="396984"/>
          </a:xfrm>
        </p:grpSpPr>
        <p:sp>
          <p:nvSpPr>
            <p:cNvPr id="17" name="Freeform 9"/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Oval 5"/>
          <p:cNvSpPr>
            <a:spLocks noChangeArrowheads="1"/>
          </p:cNvSpPr>
          <p:nvPr/>
        </p:nvSpPr>
        <p:spPr bwMode="auto">
          <a:xfrm rot="19800000" flipV="1">
            <a:off x="9102857" y="2751587"/>
            <a:ext cx="157401" cy="157401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 rot="19800000">
            <a:off x="9304471" y="2579712"/>
            <a:ext cx="84185" cy="84185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6091" y="2331122"/>
            <a:ext cx="485775" cy="57150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6290" y="4292140"/>
            <a:ext cx="485775" cy="5715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9000000">
            <a:off x="2503048" y="2297403"/>
            <a:ext cx="636728" cy="981459"/>
            <a:chOff x="7049767" y="53126"/>
            <a:chExt cx="2132333" cy="1804703"/>
          </a:xfrm>
          <a:noFill/>
        </p:grpSpPr>
        <p:sp>
          <p:nvSpPr>
            <p:cNvPr id="27" name="等腰三角形 26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7049767" y="1361494"/>
              <a:ext cx="1404632" cy="484663"/>
            </a:xfrm>
            <a:prstGeom prst="lin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rot="3875281">
            <a:off x="3594754" y="4739354"/>
            <a:ext cx="448190" cy="702989"/>
            <a:chOff x="7086600" y="53126"/>
            <a:chExt cx="2095500" cy="1804703"/>
          </a:xfrm>
          <a:noFill/>
        </p:grpSpPr>
        <p:sp>
          <p:nvSpPr>
            <p:cNvPr id="31" name="等腰三角形 30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>
              <a:stCxn id="31" idx="2"/>
              <a:endCxn id="32" idx="1"/>
            </p:cNvCxnSpPr>
            <p:nvPr/>
          </p:nvCxnSpPr>
          <p:spPr>
            <a:xfrm flipV="1">
              <a:off x="7086600" y="1373167"/>
              <a:ext cx="1404637" cy="484662"/>
            </a:xfrm>
            <a:prstGeom prst="lin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rot="900000">
            <a:off x="9389974" y="2976646"/>
            <a:ext cx="625728" cy="981459"/>
            <a:chOff x="7086600" y="53126"/>
            <a:chExt cx="2095500" cy="1804703"/>
          </a:xfrm>
          <a:noFill/>
        </p:grpSpPr>
        <p:sp>
          <p:nvSpPr>
            <p:cNvPr id="35" name="等腰三角形 34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7" name="直接连接符 36"/>
            <p:cNvCxnSpPr>
              <a:stCxn id="35" idx="2"/>
              <a:endCxn id="36" idx="1"/>
            </p:cNvCxnSpPr>
            <p:nvPr/>
          </p:nvCxnSpPr>
          <p:spPr>
            <a:xfrm flipV="1">
              <a:off x="7086600" y="1373167"/>
              <a:ext cx="1404637" cy="484662"/>
            </a:xfrm>
            <a:prstGeom prst="lin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6264993" y="1467122"/>
            <a:ext cx="5046814" cy="4273278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Oval 34_1"/>
          <p:cNvSpPr/>
          <p:nvPr/>
        </p:nvSpPr>
        <p:spPr>
          <a:xfrm>
            <a:off x="6337829" y="1458673"/>
            <a:ext cx="5101695" cy="4290176"/>
          </a:xfrm>
          <a:prstGeom prst="ellipse">
            <a:avLst/>
          </a:prstGeom>
          <a:noFill/>
          <a:ln>
            <a:solidFill>
              <a:srgbClr val="EE2243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573"/>
          <p:cNvSpPr>
            <a:spLocks noChangeArrowheads="1"/>
          </p:cNvSpPr>
          <p:nvPr/>
        </p:nvSpPr>
        <p:spPr bwMode="auto">
          <a:xfrm>
            <a:off x="1045845" y="2570629"/>
            <a:ext cx="4730841" cy="176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MATEMATICKÁ KNIŽNICA</a:t>
            </a:r>
            <a:endParaRPr lang="en-US" alt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DÁTOVÉ ŠTRUKTÚRY</a:t>
            </a:r>
            <a:endParaRPr lang="en-US" alt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VSTUPNÝ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SYST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É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ČASOVÝ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SYST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É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AUDIO SYST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É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GRA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FICKÝ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ENGINE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3215" y="1893570"/>
            <a:ext cx="3693160" cy="49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ČASTI NÍZKEJ ÚROVNE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2275" y="1864591"/>
            <a:ext cx="56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cs typeface="+mn-ea"/>
                <a:sym typeface="+mn-lt"/>
              </a:rPr>
              <a:t>01.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33015" y="5302250"/>
            <a:ext cx="1257935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378272" y="1856643"/>
            <a:ext cx="273859" cy="468612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C:\Users\janle\Documents\FAX\ANJ\INDPRES\7.png7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8279" t="769" r="28734" b="981"/>
          <a:stretch>
            <a:fillRect/>
          </a:stretch>
        </p:blipFill>
        <p:spPr>
          <a:xfrm>
            <a:off x="6417945" y="1537970"/>
            <a:ext cx="4801235" cy="413575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6264993" y="1467122"/>
            <a:ext cx="5046814" cy="4273278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Oval 34_1"/>
          <p:cNvSpPr/>
          <p:nvPr/>
        </p:nvSpPr>
        <p:spPr>
          <a:xfrm>
            <a:off x="6337829" y="1458673"/>
            <a:ext cx="5101695" cy="4290176"/>
          </a:xfrm>
          <a:prstGeom prst="ellipse">
            <a:avLst/>
          </a:prstGeom>
          <a:noFill/>
          <a:ln>
            <a:solidFill>
              <a:srgbClr val="EE2243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573"/>
          <p:cNvSpPr>
            <a:spLocks noChangeArrowheads="1"/>
          </p:cNvSpPr>
          <p:nvPr/>
        </p:nvSpPr>
        <p:spPr bwMode="auto">
          <a:xfrm>
            <a:off x="1045845" y="2570629"/>
            <a:ext cx="4745355" cy="204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SCÉNOVÝ MANAŽÉR</a:t>
            </a:r>
            <a:endParaRPr lang="en-US" alt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OBJEKTOVÝ MANAŽÉR</a:t>
            </a:r>
            <a:r>
              <a:rPr lang="en-US" altLang="sk-SK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-</a:t>
            </a:r>
            <a:r>
              <a:rPr lang="sk-SK" altLang="sk-SK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ECS</a:t>
            </a:r>
            <a:endParaRPr lang="en-US" alt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GUI 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SYST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É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FYZICKÝ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ENGINE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ANIMAČNÝ ENGINE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ŠPECIÁLNE EFEKTY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sk-SK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SCRIPTING ENGINE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3215" y="1893570"/>
            <a:ext cx="3940810" cy="49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ČASTI VYSOKEJ ÚROVNE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2275" y="1864591"/>
            <a:ext cx="56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cs typeface="+mn-ea"/>
                <a:sym typeface="+mn-lt"/>
              </a:rPr>
              <a:t>02.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33015" y="5302250"/>
            <a:ext cx="1257935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378272" y="1856643"/>
            <a:ext cx="273859" cy="468612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C:\Users\janle\Documents\FAX\ANJ\INDPRES\8.png8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8884" t="928" r="434" b="3508"/>
          <a:stretch>
            <a:fillRect/>
          </a:stretch>
        </p:blipFill>
        <p:spPr>
          <a:xfrm>
            <a:off x="6366510" y="1515745"/>
            <a:ext cx="4862195" cy="418655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B50DCEC-9922-40C4-956F-845F1571AFB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K8gk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ivIJ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K8gkm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4ryC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4ryCS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4ryC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4ryCSX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ivIJJ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DivIJJ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OK8gkkrC8BtSgAAAGsAAAAbAAAAdW5pdmVyc2FsL3VuaXZlcnNhbC5wbmcueG1ss7GvyM1RKEstKs7Mz7NVMtQzULK34+WyKShKLctMLVeoAIoZ6RlAgJJCJSq3PDOlJAMoZGBujBDMSM1MzyixVbIwMIUL6gPNBABQSwECAAAUAAIACADivIJJFQ6tKGQEAAAHEQAAHQAAAAAAAAABAAAAAAAAAAAAdW5pdmVyc2FsL2NvbW1vbl9tZXNzYWdlcy5sbmdQSwECAAAUAAIACADivIJJCH4LIykDAACGDAAAJwAAAAAAAAABAAAAAACfBAAAdW5pdmVyc2FsL2ZsYXNoX3B1Ymxpc2hpbmdfc2V0dGluZ3MueG1sUEsBAgAAFAACAAgA4ryCSbX8CWS6AgAAVQoAACEAAAAAAAAAAQAAAAAADQgAAHVuaXZlcnNhbC9mbGFzaF9za2luX3NldHRpbmdzLnhtbFBLAQIAABQAAgAIAOK8gkkqlg9n/gIAAJcLAAAmAAAAAAAAAAEAAAAAAAYLAAB1bml2ZXJzYWwvaHRtbF9wdWJsaXNoaW5nX3NldHRpbmdzLnhtbFBLAQIAABQAAgAIAOK8gklocVKRmgEAAB8GAAAfAAAAAAAAAAEAAAAAAEgOAAB1bml2ZXJzYWwvaHRtbF9za2luX3NldHRpbmdzLmpzUEsBAgAAFAACAAgA4ryCST08L9HBAAAA5QEAABoAAAAAAAAAAQAAAAAAHxAAAHVuaXZlcnNhbC9pMThuX3ByZXNldHMueG1sUEsBAgAAFAACAAgA4ryCSXL80YFnAAAAawAAABwAAAAAAAAAAQAAAAAAGBEAAHVuaXZlcnNhbC9sb2NhbF9zZXR0aW5ncy54bWxQSwECAAAUAAIACABElFdHI7RO+/sCAACwCAAAFAAAAAAAAAABAAAAAAC5EQAAdW5pdmVyc2FsL3BsYXllci54bWxQSwECAAAUAAIACADivIJJsIcj9GwBAAD3AgAAKQAAAAAAAAABAAAAAADmFAAAdW5pdmVyc2FsL3NraW5fY3VzdG9taXphdGlvbl9zZXR0aW5ncy54bWxQSwECAAAUAAIACADivIJJBdmJyEoNAADVIQAAFwAAAAAAAAAAAAAAAACZFgAAdW5pdmVyc2FsL3VuaXZlcnNhbC5wbmdQSwECAAAUAAIACADivIJJKwvAbUoAAABrAAAAGwAAAAAAAAABAAAAAAAYJAAAdW5pdmVyc2FsL3VuaXZlcnNhbC5wbmcueG1sUEsFBgAAAAALAAsASQMAAJskAAAAAA=="/>
  <p:tag name="ISPRING_PRESENTATION_TITLE" val="2017.1.2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64EF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文模板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1325</TotalTime>
  <Words>285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Poppins</vt:lpstr>
      <vt:lpstr>Segoe UI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2017.1.24</dc:title>
  <cp:lastModifiedBy>Jan Lenhart</cp:lastModifiedBy>
  <cp:revision>392</cp:revision>
  <dcterms:created xsi:type="dcterms:W3CDTF">2017-01-21T23:12:00Z</dcterms:created>
  <dcterms:modified xsi:type="dcterms:W3CDTF">2022-12-12T12:15:29Z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CE871DF9B2944C26AF232D4FB2B847B1</vt:lpwstr>
  </property>
</Properties>
</file>