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1.xml" ContentType="application/vnd.openxmlformats-officedocument.presentationml.tags+xml"/>
  <Override PartName="/ppt/notesSlides/notesSlide5.xml" ContentType="application/vnd.openxmlformats-officedocument.presentationml.notesSlide+xml"/>
  <Override PartName="/ppt/tags/tag2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notesMasterIdLst>
    <p:notesMasterId r:id="rId13"/>
  </p:notesMasterIdLst>
  <p:sldIdLst>
    <p:sldId id="256" r:id="rId2"/>
    <p:sldId id="311" r:id="rId3"/>
    <p:sldId id="368" r:id="rId4"/>
    <p:sldId id="358" r:id="rId5"/>
    <p:sldId id="363" r:id="rId6"/>
    <p:sldId id="310" r:id="rId7"/>
    <p:sldId id="351" r:id="rId8"/>
    <p:sldId id="365" r:id="rId9"/>
    <p:sldId id="366" r:id="rId10"/>
    <p:sldId id="320" r:id="rId11"/>
    <p:sldId id="318" r:id="rId12"/>
  </p:sldIdLst>
  <p:sldSz cx="12192000" cy="6858000"/>
  <p:notesSz cx="7104063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6F20"/>
    <a:srgbClr val="20B0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408D95-4D25-46FD-8D84-A5F573408438}" v="118" dt="2021-04-15T17:46:46.240"/>
    <p1510:client id="{5BD8E423-3279-E242-74D3-883E613F4E45}" v="10" dt="2021-04-25T13:34:17.490"/>
    <p1510:client id="{85EEBD2B-AB44-B288-9101-2FA1A3C95B23}" v="157" dt="2021-04-27T18:03:48.322"/>
    <p1510:client id="{8F035515-DDBD-846F-F149-A8EC8E5B5F1E}" v="14" dt="2021-04-25T23:08:38.998"/>
    <p1510:client id="{E129541A-4AFF-347A-AB88-B2CC690E9105}" v="18" dt="2021-04-25T13:52:26.126"/>
    <p1510:client id="{F72741B3-63AA-2706-9E64-8C6BE1C987CF}" v="201" dt="2021-04-22T16:00:12.5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13" autoAdjust="0"/>
    <p:restoredTop sz="89424" autoAdjust="0"/>
  </p:normalViewPr>
  <p:slideViewPr>
    <p:cSldViewPr snapToGrid="0">
      <p:cViewPr varScale="1">
        <p:scale>
          <a:sx n="102" d="100"/>
          <a:sy n="102" d="100"/>
        </p:scale>
        <p:origin x="93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BD049D09-7095-4E01-ABCB-EE006CD721AF}" type="datetimeFigureOut">
              <a:rPr lang="en-US"/>
              <a:t>4/27/2021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995666F9-5555-4A78-8F90-612D694F62A7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5432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iro.com/welcomeonboard/IU9JoMwJ6iOM5rku69wxdj94XeRc8Ym8ALP4yRRdVEsoxsgMFvcKyOOUt64yr688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zwarPoJgpJ0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medium.com/@jayzhaonyc/what-is-human-building-interaction-hbi-a6839a88f121" TargetMode="External"/><Relationship Id="rId4" Type="http://schemas.openxmlformats.org/officeDocument/2006/relationships/hyperlink" Target="https://interactions.acm.org/archive/view/july-august-2019/human-building-interaction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novativeworkplaceinstitute.org/workplace-wellbeing-prowell.php" TargetMode="External"/><Relationship Id="rId7" Type="http://schemas.openxmlformats.org/officeDocument/2006/relationships/hyperlink" Target="https://workinmind.org/2020/06/03/workplace-ergonomics-how-to-create-a-healthy-home-office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legacy.wellcertified.com/en" TargetMode="External"/><Relationship Id="rId5" Type="http://schemas.openxmlformats.org/officeDocument/2006/relationships/hyperlink" Target="https://workinmind.org/" TargetMode="External"/><Relationship Id="rId4" Type="http://schemas.openxmlformats.org/officeDocument/2006/relationships/hyperlink" Target="https://www.ucl.ac.uk/bartlett/environmental-design/workplace-health-wellbeing-linking-environment-employee-health-wellbeing-workplaces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novativeworkplaceinstitute.org/workplace-wellbeing-prowell.php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workinmind.org/2020/06/03/workplace-ergonomics-how-to-create-a-healthy-home-office/" TargetMode="External"/><Relationship Id="rId5" Type="http://schemas.openxmlformats.org/officeDocument/2006/relationships/hyperlink" Target="https://powell-software.com/en/digital-wellbeing-and-the-digital-workplace/" TargetMode="External"/><Relationship Id="rId4" Type="http://schemas.openxmlformats.org/officeDocument/2006/relationships/hyperlink" Target="https://www.rand.org/randeurope/research/work-and-wellbeing/digital-solutions.html" TargetMode="Externa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Quantified?</a:t>
            </a:r>
          </a:p>
          <a:p>
            <a:r>
              <a:rPr lang="en-US" dirty="0">
                <a:cs typeface="Calibri"/>
              </a:rPr>
              <a:t>Intelligent?</a:t>
            </a:r>
          </a:p>
          <a:p>
            <a:r>
              <a:rPr lang="en-US" dirty="0">
                <a:cs typeface="Calibri"/>
              </a:rPr>
              <a:t>Smart? 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Should I frame it as smart buildings, or workplaces, or workspaces?</a:t>
            </a:r>
          </a:p>
          <a:p>
            <a:r>
              <a:rPr lang="en-US" dirty="0">
                <a:cs typeface="Calibri"/>
              </a:rPr>
              <a:t>Should I discuss about physical or also digital dimensions? ---workplace is the place, workspace is the digital dimension of work (workstation)</a:t>
            </a:r>
          </a:p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5666F9-5555-4A78-8F90-612D694F62A7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0030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https://interactions.acm.org/archive/view/may-june-2020/technologies-for-healthy-work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There are these shifts in policy level, but these are conditions yet to be met.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5666F9-5555-4A78-8F90-612D694F62A7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1283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cs typeface="Calibri"/>
              </a:rPr>
              <a:t>Playing between synchronous and asynchronous, collective and individual, co-located and remote co-design aspects.</a:t>
            </a:r>
          </a:p>
          <a:p>
            <a:endParaRPr lang="en-GB" dirty="0">
              <a:cs typeface="Calibri"/>
            </a:endParaRPr>
          </a:p>
          <a:p>
            <a:r>
              <a:rPr lang="en-GB" dirty="0">
                <a:hlinkClick r:id="rId3"/>
              </a:rPr>
              <a:t>https://miro.com/welcomeonboard/IU9JoMwJ6iOM5rku69wxdj94XeRc8Ym8ALP4yRRdVEsoxsgMFvcKyOOUt64yr688</a:t>
            </a:r>
            <a:endParaRPr lang="en-GB" dirty="0">
              <a:cs typeface="Calibri"/>
              <a:hlinkClick r:id="rId3"/>
            </a:endParaRPr>
          </a:p>
          <a:p>
            <a:endParaRPr lang="en-GB" dirty="0">
              <a:cs typeface="Calibri"/>
            </a:endParaRPr>
          </a:p>
          <a:p>
            <a:r>
              <a:rPr lang="en-GB" dirty="0">
                <a:cs typeface="Calibri"/>
              </a:rPr>
              <a:t>Is it design fiction? Or simply card workshop for scenarios?</a:t>
            </a:r>
          </a:p>
          <a:p>
            <a:r>
              <a:rPr lang="en-GB" dirty="0">
                <a:cs typeface="Calibri"/>
              </a:rPr>
              <a:t>DIY toolkit to take at home – ask David </a:t>
            </a:r>
            <a:r>
              <a:rPr lang="en-GB" dirty="0" err="1">
                <a:cs typeface="Calibri"/>
              </a:rPr>
              <a:t>VerweiJ</a:t>
            </a:r>
            <a:endParaRPr lang="en-GB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5666F9-5555-4A78-8F90-612D694F62A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204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Arial Nova"/>
              </a:rPr>
              <a:t>Blending the office space with the domestic sphere.</a:t>
            </a:r>
            <a:endParaRPr lang="en-US" sz="1200" dirty="0">
              <a:solidFill>
                <a:srgbClr val="000000"/>
              </a:solidFill>
              <a:latin typeface="Arial Nova"/>
            </a:endParaRP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5666F9-5555-4A78-8F90-612D694F62A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2469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https://3d.usb.urbanobservatory.ac.uk/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5666F9-5555-4A78-8F90-612D694F62A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5999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GB"/>
              <a:t>LiveSlide
https://3d.usb.urbanobservatory.ac.uk/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5666F9-5555-4A78-8F90-612D694F62A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9411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https://youtu.be/zwarPoJgpJ0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cs typeface="Calibri"/>
              </a:rPr>
              <a:t>Within this problem space and address some of these limitations of smart environments, the interdisciplinary HBI field has been evolved.</a:t>
            </a:r>
            <a:endParaRPr lang="en-US" dirty="0"/>
          </a:p>
          <a:p>
            <a:r>
              <a:rPr lang="en-US" dirty="0"/>
              <a:t>Studying How users interact with smart environments and what are the potentials/implications in that space</a:t>
            </a: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r>
              <a:rPr lang="en-GB" dirty="0"/>
              <a:t>There are three major forces driving the current evolution toward human-building interaction: 1) recent advancements in sensing and communication technologies that enable the integration of computerized elements into physical infrastructures (e.g., </a:t>
            </a:r>
            <a:r>
              <a:rPr lang="en-GB" dirty="0" err="1"/>
              <a:t>NarrowBand</a:t>
            </a:r>
            <a:r>
              <a:rPr lang="en-GB" dirty="0"/>
              <a:t> IoT), 2) developments within architectural practice that include reactive, interactive, and self-modifying architectural elements, and 3) ecological and sustainability concerns that call for lasting, human-</a:t>
            </a:r>
            <a:r>
              <a:rPr lang="en-GB" dirty="0" err="1"/>
              <a:t>centered</a:t>
            </a:r>
            <a:r>
              <a:rPr lang="en-GB" dirty="0"/>
              <a:t> environments.</a:t>
            </a:r>
            <a:endParaRPr lang="en-US" dirty="0"/>
          </a:p>
          <a:p>
            <a:r>
              <a:rPr lang="en-GB" dirty="0">
                <a:hlinkClick r:id="rId4"/>
              </a:rPr>
              <a:t>https://interactions.acm.org/archive/view/july-august-2019/human-building-interaction</a:t>
            </a:r>
            <a:endParaRPr lang="en-US" dirty="0"/>
          </a:p>
          <a:p>
            <a:r>
              <a:rPr lang="en-GB" dirty="0">
                <a:hlinkClick r:id="rId5"/>
              </a:rPr>
              <a:t>https://medium.com/@jayzhaonyc/what-is-human-building-interaction-hbi-a6839a88f121</a:t>
            </a:r>
            <a:endParaRPr lang="en-US" dirty="0">
              <a:cs typeface="Calibri" panose="020F0502020204030204"/>
            </a:endParaRPr>
          </a:p>
          <a:p>
            <a:endParaRPr lang="en-GB" dirty="0">
              <a:cs typeface="Calibri"/>
            </a:endParaRPr>
          </a:p>
          <a:p>
            <a:r>
              <a:rPr lang="en-GB" dirty="0">
                <a:cs typeface="Calibri"/>
              </a:rPr>
              <a:t>The research agenda of human points to some directions for future development of human - centric smart environments, for instance </a:t>
            </a:r>
          </a:p>
          <a:p>
            <a:r>
              <a:rPr lang="en-US" dirty="0"/>
              <a:t>Buildings as interfaces / technologies for negotiation and collaboration between different occupant groups (</a:t>
            </a:r>
            <a:r>
              <a:rPr lang="en-GB" dirty="0"/>
              <a:t>Reference Human Building Collaboration);</a:t>
            </a:r>
          </a:p>
          <a:p>
            <a:r>
              <a:rPr lang="en-GB" dirty="0"/>
              <a:t>As technologies to enhance social awareness and social interaction; advance personalized building control, and context-aware adaptation;  but not limited to these. </a:t>
            </a:r>
          </a:p>
          <a:p>
            <a:endParaRPr lang="en-GB" dirty="0"/>
          </a:p>
          <a:p>
            <a:r>
              <a:rPr lang="en-GB" dirty="0"/>
              <a:t>data feedback loops in these environments and temporal aspects of interaction as some of the points of interests. </a:t>
            </a:r>
            <a:endParaRPr lang="en-US" dirty="0"/>
          </a:p>
          <a:p>
            <a:endParaRPr lang="en-GB" dirty="0"/>
          </a:p>
          <a:p>
            <a:r>
              <a:rPr lang="en-US" dirty="0"/>
              <a:t>How users interact with smart environments and what are the potentials/implications in their </a:t>
            </a:r>
            <a:r>
              <a:rPr lang="en-US" dirty="0" err="1"/>
              <a:t>behaviour</a:t>
            </a:r>
            <a:r>
              <a:rPr lang="en-US" dirty="0"/>
              <a:t> in that space</a:t>
            </a:r>
            <a:endParaRPr lang="en-GB" dirty="0"/>
          </a:p>
          <a:p>
            <a:endParaRPr lang="en-GB" dirty="0"/>
          </a:p>
          <a:p>
            <a:endParaRPr lang="en-GB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5666F9-5555-4A78-8F90-612D694F62A7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9268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are many dimensions to workplace wellbeing, and many approaches to assess it. One of the most comprehensive approaches for KPIs in workplace wellbeing comes from PROWELL -see</a:t>
            </a:r>
          </a:p>
          <a:p>
            <a:r>
              <a:rPr lang="en-US" dirty="0">
                <a:hlinkClick r:id="rId3"/>
              </a:rPr>
              <a:t>https://www.innovativeworkplaceinstitute.org/workplace-wellbeing-prowell.php</a:t>
            </a:r>
            <a:endParaRPr lang="en-US" dirty="0"/>
          </a:p>
          <a:p>
            <a:r>
              <a:rPr lang="en-US" dirty="0">
                <a:hlinkClick r:id="rId4"/>
              </a:rPr>
              <a:t>https://www.ucl.ac.uk/bartlett/environmental-design/workplace-health-wellbeing-linking-environment-employee-health-wellbeing-workplaces</a:t>
            </a:r>
            <a:endParaRPr lang="en-US" dirty="0"/>
          </a:p>
          <a:p>
            <a:r>
              <a:rPr lang="en-US" dirty="0"/>
              <a:t>Whereby workplace wellbeing is addressed as a set of physical, mental and social aspects.</a:t>
            </a:r>
          </a:p>
          <a:p>
            <a:endParaRPr lang="en-US" dirty="0"/>
          </a:p>
          <a:p>
            <a:r>
              <a:rPr lang="en-US" dirty="0"/>
              <a:t>This model refers to collocated workplaces and not to remote connected workplaces, and therefore has limitations. </a:t>
            </a:r>
          </a:p>
          <a:p>
            <a:r>
              <a:rPr lang="en-US" dirty="0"/>
              <a:t>For the purpose of our research and given that we re-frame aspects of this model to embrace challenges of the remote workplace wellbeing that are not addressed by the current model. 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hlinkClick r:id="rId5"/>
              </a:rPr>
              <a:t>https://workinmind.org/</a:t>
            </a:r>
            <a:endParaRPr lang="en-US" dirty="0"/>
          </a:p>
          <a:p>
            <a:r>
              <a:rPr lang="en-US" dirty="0">
                <a:hlinkClick r:id="rId6"/>
              </a:rPr>
              <a:t>https://legacy.wellcertified.com/en</a:t>
            </a:r>
            <a:endParaRPr lang="en-US" dirty="0"/>
          </a:p>
          <a:p>
            <a:r>
              <a:rPr lang="en-US" dirty="0">
                <a:hlinkClick r:id="rId7"/>
              </a:rPr>
              <a:t>https://workinmind.org/2020/06/03/workplace-ergonomics-how-to-create-a-healthy-home-office/</a:t>
            </a:r>
            <a:endParaRPr lang="en-US" dirty="0"/>
          </a:p>
          <a:p>
            <a:endParaRPr lang="en-US" dirty="0"/>
          </a:p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5666F9-5555-4A78-8F90-612D694F62A7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2125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To give 3 problem spaces / directions. </a:t>
            </a:r>
          </a:p>
          <a:p>
            <a:r>
              <a:rPr lang="en-US" dirty="0">
                <a:cs typeface="Calibri"/>
              </a:rPr>
              <a:t>1 env. Aspects /   -  air quality ---&gt; all aspects (indoor/outdoor, breathing)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2 postures / activity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3 emotional / social wellbeing -  light and mood </a:t>
            </a: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r>
              <a:rPr lang="en-US" dirty="0" err="1">
                <a:cs typeface="Calibri"/>
              </a:rPr>
              <a:t>Brinding</a:t>
            </a:r>
            <a:r>
              <a:rPr lang="en-US" dirty="0">
                <a:cs typeface="Calibri"/>
              </a:rPr>
              <a:t> the two worlds together for the future. The dimensions of physical and digital collide into one comprehensive framework for the connected (digital and physical) hybrid (remote and collocated) workplace.</a:t>
            </a:r>
            <a:endParaRPr lang="en-US">
              <a:cs typeface="Calibri"/>
            </a:endParaRPr>
          </a:p>
          <a:p>
            <a:r>
              <a:rPr lang="en-US" dirty="0">
                <a:hlinkClick r:id="rId3"/>
              </a:rPr>
              <a:t>https://www.innovativeworkplaceinstitute.org/workplace-wellbeing-prowell.php</a:t>
            </a:r>
            <a:endParaRPr lang="en-US" dirty="0"/>
          </a:p>
          <a:p>
            <a:r>
              <a:rPr lang="en-US" dirty="0">
                <a:hlinkClick r:id="rId4"/>
              </a:rPr>
              <a:t>https://www.rand.org/randeurope/research/work-and-wellbeing/digital-solutions.html</a:t>
            </a:r>
            <a:endParaRPr lang="en-US" dirty="0">
              <a:cs typeface="Calibri"/>
            </a:endParaRPr>
          </a:p>
          <a:p>
            <a:r>
              <a:rPr lang="en-US" dirty="0">
                <a:hlinkClick r:id="rId5"/>
              </a:rPr>
              <a:t>https://powell-software.com/en/digital-wellbeing-and-the-digital-workplace/</a:t>
            </a:r>
            <a:endParaRPr lang="en-US" dirty="0">
              <a:cs typeface="Calibri"/>
              <a:hlinkClick r:id="rId5"/>
            </a:endParaRPr>
          </a:p>
          <a:p>
            <a:r>
              <a:rPr lang="en-US" dirty="0">
                <a:hlinkClick r:id="rId6"/>
              </a:rPr>
              <a:t>https://workinmind.org/2020/06/03/workplace-ergonomics-how-to-create-a-healthy-home-office/</a:t>
            </a:r>
            <a:endParaRPr lang="en-US" dirty="0">
              <a:cs typeface="Calibri"/>
              <a:hlinkClick r:id="rId6"/>
            </a:endParaRPr>
          </a:p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5666F9-5555-4A78-8F90-612D694F62A7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2460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Co-designing connected data ecosystems for workplace wellbeing.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5666F9-5555-4A78-8F90-612D694F62A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7605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056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954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9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229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548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121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79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849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421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305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177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4/27/2021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547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52" r:id="rId6"/>
    <p:sldLayoutId id="2147483753" r:id="rId7"/>
    <p:sldLayoutId id="2147483754" r:id="rId8"/>
    <p:sldLayoutId id="2147483755" r:id="rId9"/>
    <p:sldLayoutId id="2147483756" r:id="rId10"/>
    <p:sldLayoutId id="214748375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mailto:lenia.margariti@gmail.com" TargetMode="External"/><Relationship Id="rId3" Type="http://schemas.openxmlformats.org/officeDocument/2006/relationships/image" Target="../media/image1.jpe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linkedin.com/in/leniamargaritis/" TargetMode="External"/><Relationship Id="rId5" Type="http://schemas.openxmlformats.org/officeDocument/2006/relationships/image" Target="../media/image2.png"/><Relationship Id="rId4" Type="http://schemas.openxmlformats.org/officeDocument/2006/relationships/hyperlink" Target="https://twitter.com/LMagariti" TargetMode="External"/><Relationship Id="rId9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://www.leniam.com/portfolio.html" TargetMode="External"/><Relationship Id="rId3" Type="http://schemas.microsoft.com/office/2007/relationships/hdphoto" Target="../media/hdphoto1.wdp"/><Relationship Id="rId7" Type="http://schemas.openxmlformats.org/officeDocument/2006/relationships/image" Target="../media/image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linkedin.com/in/leniamargaritis/" TargetMode="External"/><Relationship Id="rId11" Type="http://schemas.openxmlformats.org/officeDocument/2006/relationships/image" Target="../media/image15.png"/><Relationship Id="rId5" Type="http://schemas.openxmlformats.org/officeDocument/2006/relationships/image" Target="../media/image2.png"/><Relationship Id="rId10" Type="http://schemas.openxmlformats.org/officeDocument/2006/relationships/hyperlink" Target="https://github.com/LeniaMarga" TargetMode="External"/><Relationship Id="rId4" Type="http://schemas.openxmlformats.org/officeDocument/2006/relationships/hyperlink" Target="https://twitter.com/LMagariti" TargetMode="External"/><Relationship Id="rId9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8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olorful 3D rendering of triangles">
            <a:extLst>
              <a:ext uri="{FF2B5EF4-FFF2-40B4-BE49-F238E27FC236}">
                <a16:creationId xmlns:a16="http://schemas.microsoft.com/office/drawing/2014/main" id="{1E8AEB16-4C64-47D3-91DA-61F39B522B6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091" r="23298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30" name="Rectangle 10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8169" y="1684662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 b="1" dirty="0">
                <a:solidFill>
                  <a:schemeClr val="accent2"/>
                </a:solidFill>
                <a:latin typeface="Arial Nova"/>
                <a:ea typeface="Microsoft JhengHei UI"/>
              </a:rPr>
              <a:t>Sens</a:t>
            </a:r>
            <a:r>
              <a:rPr lang="en-US" sz="4800" b="1" dirty="0">
                <a:latin typeface="Arial Nova"/>
                <a:ea typeface="Microsoft JhengHei UI"/>
              </a:rPr>
              <a:t>itive</a:t>
            </a:r>
            <a:br>
              <a:rPr lang="en-US" sz="4800" b="1" dirty="0">
                <a:latin typeface="Arial Nova"/>
                <a:ea typeface="Microsoft JhengHei UI"/>
              </a:rPr>
            </a:br>
            <a:r>
              <a:rPr lang="en-US" sz="4800" b="1" dirty="0">
                <a:solidFill>
                  <a:schemeClr val="accent2"/>
                </a:solidFill>
                <a:latin typeface="Arial Nova"/>
                <a:ea typeface="Microsoft JhengHei UI"/>
              </a:rPr>
              <a:t>Respons</a:t>
            </a:r>
            <a:r>
              <a:rPr lang="en-US" sz="4800" b="1" dirty="0">
                <a:latin typeface="Arial Nova"/>
                <a:ea typeface="Microsoft JhengHei UI"/>
              </a:rPr>
              <a:t>ive </a:t>
            </a:r>
            <a:br>
              <a:rPr lang="en-US" sz="4800" b="1" dirty="0">
                <a:latin typeface="Arial Nova"/>
                <a:ea typeface="Microsoft JhengHei UI"/>
              </a:rPr>
            </a:br>
            <a:r>
              <a:rPr lang="en-US" sz="4800" b="1" dirty="0">
                <a:latin typeface="Arial Nova"/>
                <a:ea typeface="Microsoft JhengHei UI"/>
              </a:rPr>
              <a:t>Work</a:t>
            </a:r>
            <a:r>
              <a:rPr lang="en-US" sz="4800" b="1" dirty="0">
                <a:solidFill>
                  <a:schemeClr val="accent2"/>
                </a:solidFill>
                <a:latin typeface="Arial Nova"/>
                <a:ea typeface="Microsoft JhengHei UI"/>
              </a:rPr>
              <a:t>places</a:t>
            </a:r>
            <a:br>
              <a:rPr lang="en-US" sz="4800" dirty="0">
                <a:solidFill>
                  <a:schemeClr val="accent2"/>
                </a:solidFill>
                <a:latin typeface="Arial Nova"/>
                <a:ea typeface="Microsoft JhengHei UI"/>
              </a:rPr>
            </a:br>
            <a:endParaRPr lang="en-US" sz="4800" dirty="0">
              <a:latin typeface="Arial Nova"/>
              <a:ea typeface="Microsoft JhengHei UI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3719" y="1005865"/>
            <a:ext cx="4061771" cy="120814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1600" b="1" dirty="0">
                <a:solidFill>
                  <a:schemeClr val="accent2"/>
                </a:solidFill>
                <a:latin typeface="Arial Nova"/>
                <a:ea typeface="Microsoft YaHei"/>
              </a:rPr>
              <a:t>Intelligent workplaces for wellbeing </a:t>
            </a:r>
          </a:p>
        </p:txBody>
      </p:sp>
      <p:sp>
        <p:nvSpPr>
          <p:cNvPr id="31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2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666804-3545-4BDB-85EC-477BA088DD0E}"/>
              </a:ext>
            </a:extLst>
          </p:cNvPr>
          <p:cNvSpPr txBox="1"/>
          <p:nvPr/>
        </p:nvSpPr>
        <p:spPr>
          <a:xfrm>
            <a:off x="481029" y="4783393"/>
            <a:ext cx="8093432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just">
              <a:spcBef>
                <a:spcPts val="0"/>
              </a:spcBef>
              <a:spcAft>
                <a:spcPts val="0"/>
              </a:spcAft>
            </a:pPr>
            <a:r>
              <a:rPr lang="en-GB" sz="1600" b="0" i="0" dirty="0">
                <a:effectLst/>
                <a:latin typeface="Arial Nova" panose="020B0504020202020204" pitchFamily="34" charset="0"/>
              </a:rPr>
              <a:t>Lenia Margariti</a:t>
            </a:r>
          </a:p>
          <a:p>
            <a:pPr marL="0" algn="just">
              <a:spcBef>
                <a:spcPts val="0"/>
              </a:spcBef>
              <a:spcAft>
                <a:spcPts val="0"/>
              </a:spcAft>
            </a:pPr>
            <a:endParaRPr lang="en-GB" sz="1600" dirty="0">
              <a:latin typeface="Arial Nova" panose="020B0504020202020204" pitchFamily="34" charset="0"/>
            </a:endParaRPr>
          </a:p>
          <a:p>
            <a:pPr marL="0" algn="just">
              <a:spcBef>
                <a:spcPts val="0"/>
              </a:spcBef>
              <a:spcAft>
                <a:spcPts val="0"/>
              </a:spcAft>
            </a:pPr>
            <a:endParaRPr lang="en-GB" sz="1600" dirty="0">
              <a:latin typeface="Arial Nova" panose="020B0504020202020204" pitchFamily="34" charset="0"/>
            </a:endParaRPr>
          </a:p>
          <a:p>
            <a:pPr marL="0" algn="l">
              <a:spcBef>
                <a:spcPts val="0"/>
              </a:spcBef>
              <a:spcAft>
                <a:spcPts val="0"/>
              </a:spcAft>
            </a:pPr>
            <a:endParaRPr lang="en-GB" sz="1600" dirty="0">
              <a:latin typeface="Arial Nova" panose="020B0504020202020204" pitchFamily="34" charset="0"/>
            </a:endParaRPr>
          </a:p>
          <a:p>
            <a:pPr marL="0" algn="l">
              <a:spcBef>
                <a:spcPts val="0"/>
              </a:spcBef>
              <a:spcAft>
                <a:spcPts val="0"/>
              </a:spcAft>
            </a:pPr>
            <a:endParaRPr lang="en-GB" sz="1600" b="0" i="0" dirty="0">
              <a:effectLst/>
              <a:latin typeface="Arial Nova" panose="020B0504020202020204" pitchFamily="34" charset="0"/>
            </a:endParaRPr>
          </a:p>
          <a:p>
            <a:pPr marL="0" algn="l">
              <a:spcBef>
                <a:spcPts val="0"/>
              </a:spcBef>
              <a:spcAft>
                <a:spcPts val="0"/>
              </a:spcAft>
            </a:pPr>
            <a:endParaRPr lang="en-GB" sz="1600" b="0" i="0" dirty="0">
              <a:effectLst/>
              <a:latin typeface="Arial Nova" panose="020B0504020202020204" pitchFamily="34" charset="0"/>
            </a:endParaRPr>
          </a:p>
          <a:p>
            <a:pPr marL="971550" marR="0" indent="-285750" algn="l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-GB" sz="1600" b="0" i="0" dirty="0">
              <a:effectLst/>
              <a:latin typeface="Arial Nova" panose="020B05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B884EFF-40F3-49A8-985C-B3431B9F5E42}"/>
              </a:ext>
            </a:extLst>
          </p:cNvPr>
          <p:cNvSpPr txBox="1"/>
          <p:nvPr/>
        </p:nvSpPr>
        <p:spPr>
          <a:xfrm>
            <a:off x="481029" y="5151154"/>
            <a:ext cx="9729054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1500" dirty="0">
                <a:latin typeface="Arial Nova" panose="020B0504020202020204" pitchFamily="34" charset="0"/>
              </a:rPr>
              <a:t>PhD student - Open Lab, Newcastle University</a:t>
            </a:r>
          </a:p>
        </p:txBody>
      </p:sp>
      <p:pic>
        <p:nvPicPr>
          <p:cNvPr id="11" name="Picture 10" descr="Shape&#10;&#10;Description automatically generated with medium confidence">
            <a:hlinkClick r:id="rId4"/>
            <a:extLst>
              <a:ext uri="{FF2B5EF4-FFF2-40B4-BE49-F238E27FC236}">
                <a16:creationId xmlns:a16="http://schemas.microsoft.com/office/drawing/2014/main" id="{AC1554B5-7C92-4480-BFE2-B2314B340B7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416" y="5701733"/>
            <a:ext cx="190622" cy="155674"/>
          </a:xfrm>
          <a:prstGeom prst="rect">
            <a:avLst/>
          </a:prstGeom>
        </p:spPr>
      </p:pic>
      <p:pic>
        <p:nvPicPr>
          <p:cNvPr id="12" name="Picture 11" descr="Shape&#10;&#10;Description automatically generated with low confidence">
            <a:hlinkClick r:id="rId6"/>
            <a:extLst>
              <a:ext uri="{FF2B5EF4-FFF2-40B4-BE49-F238E27FC236}">
                <a16:creationId xmlns:a16="http://schemas.microsoft.com/office/drawing/2014/main" id="{DE4A3534-2D44-41D3-BE5B-7A39D7A42E13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421" y="5703027"/>
            <a:ext cx="161668" cy="161668"/>
          </a:xfrm>
          <a:prstGeom prst="rect">
            <a:avLst/>
          </a:prstGeom>
        </p:spPr>
      </p:pic>
      <p:pic>
        <p:nvPicPr>
          <p:cNvPr id="13" name="Picture 12" descr="Icon&#10;&#10;Description automatically generated">
            <a:hlinkClick r:id="rId8"/>
            <a:extLst>
              <a:ext uri="{FF2B5EF4-FFF2-40B4-BE49-F238E27FC236}">
                <a16:creationId xmlns:a16="http://schemas.microsoft.com/office/drawing/2014/main" id="{857B8FB9-1AE9-4307-B2BC-323F3AF2C79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1542" y="5692504"/>
            <a:ext cx="191804" cy="191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B60FFE08-542B-4F00-A755-E533F0488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263" y="103753"/>
            <a:ext cx="10506456" cy="1919141"/>
          </a:xfrm>
        </p:spPr>
        <p:txBody>
          <a:bodyPr anchor="b">
            <a:normAutofit/>
          </a:bodyPr>
          <a:lstStyle/>
          <a:p>
            <a:r>
              <a:rPr lang="en-US" sz="4000" b="1" dirty="0">
                <a:latin typeface="Arial Nova"/>
                <a:cs typeface="Calibri Light"/>
              </a:rPr>
              <a:t>Workplace wellbeing design futures</a:t>
            </a:r>
            <a:endParaRPr lang="en-US" sz="4000" dirty="0">
              <a:solidFill>
                <a:schemeClr val="accent2"/>
              </a:solidFill>
              <a:latin typeface="Arial Nova"/>
              <a:cs typeface="Calibri Light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0248903-2F35-4F4E-874B-8F4EAE60AA7F}"/>
              </a:ext>
            </a:extLst>
          </p:cNvPr>
          <p:cNvSpPr txBox="1"/>
          <p:nvPr/>
        </p:nvSpPr>
        <p:spPr>
          <a:xfrm>
            <a:off x="469556" y="4230214"/>
            <a:ext cx="3209425" cy="1200329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 Nova"/>
              </a:rPr>
              <a:t>Connected workplaces and </a:t>
            </a:r>
            <a:r>
              <a:rPr lang="en-US">
                <a:solidFill>
                  <a:srgbClr val="000000"/>
                </a:solidFill>
                <a:latin typeface="Arial Nova"/>
              </a:rPr>
              <a:t>people;</a:t>
            </a:r>
            <a:endParaRPr lang="en-US">
              <a:latin typeface="Arial Nova"/>
            </a:endParaRPr>
          </a:p>
          <a:p>
            <a:endParaRPr lang="en-US" dirty="0">
              <a:solidFill>
                <a:srgbClr val="000000"/>
              </a:solidFill>
              <a:latin typeface="Arial Nova"/>
            </a:endParaRPr>
          </a:p>
          <a:p>
            <a:r>
              <a:rPr lang="en-US">
                <a:latin typeface="Arial Nova"/>
              </a:rPr>
              <a:t>Privacy – friendly workplaces.</a:t>
            </a:r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662792B-7295-48DB-B084-3D4C381B04EE}"/>
              </a:ext>
            </a:extLst>
          </p:cNvPr>
          <p:cNvSpPr txBox="1"/>
          <p:nvPr/>
        </p:nvSpPr>
        <p:spPr>
          <a:xfrm>
            <a:off x="4336297" y="4055055"/>
            <a:ext cx="3594695" cy="1754326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>
                <a:latin typeface="Arial Nova"/>
              </a:rPr>
              <a:t>Workplaces that enhance climate awareness (eco-feedback);</a:t>
            </a:r>
          </a:p>
          <a:p>
            <a:endParaRPr lang="en-US" dirty="0">
              <a:latin typeface="Arial Nova"/>
            </a:endParaRPr>
          </a:p>
          <a:p>
            <a:r>
              <a:rPr lang="en-US">
                <a:latin typeface="Arial Nova"/>
              </a:rPr>
              <a:t>Enhance the physical and the tangible in the workplace.</a:t>
            </a:r>
            <a:endParaRPr lang="en-US" dirty="0">
              <a:latin typeface="Arial Nova"/>
            </a:endParaRPr>
          </a:p>
          <a:p>
            <a:endParaRPr lang="en-US" dirty="0">
              <a:latin typeface="Arial Nova"/>
            </a:endParaRPr>
          </a:p>
        </p:txBody>
      </p:sp>
      <p:sp>
        <p:nvSpPr>
          <p:cNvPr id="40" name="Slide Number Placeholder 6">
            <a:extLst>
              <a:ext uri="{FF2B5EF4-FFF2-40B4-BE49-F238E27FC236}">
                <a16:creationId xmlns:a16="http://schemas.microsoft.com/office/drawing/2014/main" id="{F6C59611-CF48-4633-97AA-5B49AFA96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6DA4352-B6B2-4891-8900-1B67A7EA431A}" type="slidenum">
              <a:rPr lang="en-GB" smtClean="0"/>
              <a:t>10</a:t>
            </a:fld>
            <a:endParaRPr lang="en-GB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9060F67-BC17-4800-A282-9D331A5FC42A}"/>
              </a:ext>
            </a:extLst>
          </p:cNvPr>
          <p:cNvSpPr txBox="1"/>
          <p:nvPr/>
        </p:nvSpPr>
        <p:spPr>
          <a:xfrm>
            <a:off x="491739" y="3311443"/>
            <a:ext cx="3644991" cy="924239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 Nova"/>
              </a:rPr>
              <a:t>Adaptive </a:t>
            </a:r>
            <a:r>
              <a:rPr lang="en-US" dirty="0">
                <a:solidFill>
                  <a:srgbClr val="000000"/>
                </a:solidFill>
                <a:latin typeface="Arial Nova"/>
              </a:rPr>
              <a:t>spaces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 Nova"/>
              </a:rPr>
              <a:t> to accommodate changing needs in</a:t>
            </a:r>
            <a:r>
              <a:rPr lang="en-US" dirty="0">
                <a:solidFill>
                  <a:srgbClr val="000000"/>
                </a:solidFill>
                <a:latin typeface="Arial Nova"/>
              </a:rPr>
              <a:t> hybrid and </a:t>
            </a:r>
            <a:r>
              <a:rPr lang="en-US">
                <a:solidFill>
                  <a:srgbClr val="000000"/>
                </a:solidFill>
                <a:latin typeface="Arial Nova"/>
              </a:rPr>
              <a:t>remote</a:t>
            </a:r>
            <a:r>
              <a:rPr lang="en-US" b="0" i="0" u="none" strike="noStrike">
                <a:solidFill>
                  <a:srgbClr val="000000"/>
                </a:solidFill>
                <a:effectLst/>
                <a:latin typeface="Arial Nova"/>
              </a:rPr>
              <a:t> work</a:t>
            </a:r>
            <a:r>
              <a:rPr lang="en-US">
                <a:solidFill>
                  <a:srgbClr val="000000"/>
                </a:solidFill>
                <a:latin typeface="Arial Nova"/>
              </a:rPr>
              <a:t>;</a:t>
            </a:r>
            <a:endParaRPr lang="en-GB" dirty="0">
              <a:solidFill>
                <a:srgbClr val="000000"/>
              </a:solidFill>
              <a:latin typeface="Arial Nova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698946F-96C1-4A2D-8DC7-B1EC0B7AEBE9}"/>
              </a:ext>
            </a:extLst>
          </p:cNvPr>
          <p:cNvSpPr txBox="1"/>
          <p:nvPr/>
        </p:nvSpPr>
        <p:spPr>
          <a:xfrm>
            <a:off x="8333892" y="4752156"/>
            <a:ext cx="3602430" cy="92333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dirty="0">
                <a:latin typeface="Arial Nova"/>
              </a:rPr>
              <a:t>Shift from performance to wellbeing; work – life inclusion; happiness is productive.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84D81AD-0344-4A21-AB56-CEFF9313DCA6}"/>
              </a:ext>
            </a:extLst>
          </p:cNvPr>
          <p:cNvSpPr txBox="1"/>
          <p:nvPr/>
        </p:nvSpPr>
        <p:spPr>
          <a:xfrm>
            <a:off x="4337433" y="3132957"/>
            <a:ext cx="3597608" cy="92333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 Nova"/>
              </a:rPr>
              <a:t>Passive adaptation based on </a:t>
            </a:r>
            <a:r>
              <a:rPr lang="en-US" dirty="0">
                <a:solidFill>
                  <a:srgbClr val="000000"/>
                </a:solidFill>
                <a:latin typeface="Arial Nova"/>
              </a:rPr>
              <a:t>environmental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 Nova"/>
              </a:rPr>
              <a:t> 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Arial Nova"/>
              </a:rPr>
              <a:t>monitoring;</a:t>
            </a:r>
          </a:p>
          <a:p>
            <a:r>
              <a:rPr lang="en-US">
                <a:solidFill>
                  <a:srgbClr val="000000"/>
                </a:solidFill>
                <a:latin typeface="Arial Nova"/>
              </a:rPr>
              <a:t>biophilic environments;</a:t>
            </a:r>
            <a:endParaRPr lang="en-GB" dirty="0">
              <a:solidFill>
                <a:srgbClr val="000000"/>
              </a:solidFill>
              <a:latin typeface="Arial Nova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53E2A3E-776C-47A5-B181-9F28562CDEEB}"/>
              </a:ext>
            </a:extLst>
          </p:cNvPr>
          <p:cNvSpPr/>
          <p:nvPr/>
        </p:nvSpPr>
        <p:spPr>
          <a:xfrm>
            <a:off x="411479" y="625683"/>
            <a:ext cx="548640" cy="731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2D4C75C-B8E4-48A1-94EB-543FFD58BB74}"/>
              </a:ext>
            </a:extLst>
          </p:cNvPr>
          <p:cNvSpPr/>
          <p:nvPr/>
        </p:nvSpPr>
        <p:spPr>
          <a:xfrm>
            <a:off x="587221" y="5839338"/>
            <a:ext cx="2894540" cy="9374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A4B04CA-672A-499E-8393-FAD8AE45B641}"/>
              </a:ext>
            </a:extLst>
          </p:cNvPr>
          <p:cNvSpPr txBox="1">
            <a:spLocks/>
          </p:cNvSpPr>
          <p:nvPr/>
        </p:nvSpPr>
        <p:spPr>
          <a:xfrm>
            <a:off x="495371" y="2782973"/>
            <a:ext cx="3332006" cy="44662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solidFill>
                  <a:srgbClr val="E66F20"/>
                </a:solidFill>
                <a:latin typeface="Arial Nova"/>
                <a:cs typeface="Calibri Light"/>
              </a:rPr>
              <a:t>Connected  / Disconnected</a:t>
            </a:r>
            <a:endParaRPr lang="en-US" sz="2400" b="1" dirty="0">
              <a:solidFill>
                <a:srgbClr val="E66F20"/>
              </a:solidFill>
              <a:latin typeface="Arial Nova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21160B7-71BB-44C8-9C2C-36FA77239903}"/>
              </a:ext>
            </a:extLst>
          </p:cNvPr>
          <p:cNvSpPr txBox="1">
            <a:spLocks/>
          </p:cNvSpPr>
          <p:nvPr/>
        </p:nvSpPr>
        <p:spPr>
          <a:xfrm>
            <a:off x="4312626" y="2504166"/>
            <a:ext cx="3567614" cy="45047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>
                <a:solidFill>
                  <a:schemeClr val="accent6"/>
                </a:solidFill>
                <a:latin typeface="Arial Nova"/>
                <a:cs typeface="Calibri Light"/>
              </a:rPr>
              <a:t>Passive &amp; Eco</a:t>
            </a:r>
            <a:endParaRPr lang="en-US" sz="2400">
              <a:solidFill>
                <a:schemeClr val="accent6"/>
              </a:solidFill>
              <a:cs typeface="Calibri Light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E288529-A863-41E8-86C8-82062C60BBBF}"/>
              </a:ext>
            </a:extLst>
          </p:cNvPr>
          <p:cNvSpPr txBox="1">
            <a:spLocks/>
          </p:cNvSpPr>
          <p:nvPr/>
        </p:nvSpPr>
        <p:spPr>
          <a:xfrm>
            <a:off x="8362573" y="2505215"/>
            <a:ext cx="3105573" cy="4466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>
                <a:solidFill>
                  <a:schemeClr val="accent4"/>
                </a:solidFill>
                <a:latin typeface="Arial Nova"/>
                <a:cs typeface="Calibri Light"/>
              </a:rPr>
              <a:t>Aware &amp; Happy</a:t>
            </a:r>
            <a:endParaRPr lang="en-US" sz="2400" b="1" dirty="0">
              <a:solidFill>
                <a:schemeClr val="accent4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CA5F43-DF8F-471D-89DB-1F0A20C04828}"/>
              </a:ext>
            </a:extLst>
          </p:cNvPr>
          <p:cNvSpPr/>
          <p:nvPr/>
        </p:nvSpPr>
        <p:spPr>
          <a:xfrm>
            <a:off x="4444067" y="5839336"/>
            <a:ext cx="2993529" cy="9374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6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2896FAA-038E-4CB7-8869-0CBE75D0EF8E}"/>
              </a:ext>
            </a:extLst>
          </p:cNvPr>
          <p:cNvSpPr/>
          <p:nvPr/>
        </p:nvSpPr>
        <p:spPr>
          <a:xfrm>
            <a:off x="8420819" y="5840539"/>
            <a:ext cx="2675082" cy="93744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4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9A488C-D293-42DD-B749-D6D3F9B66BC7}"/>
              </a:ext>
            </a:extLst>
          </p:cNvPr>
          <p:cNvSpPr txBox="1"/>
          <p:nvPr/>
        </p:nvSpPr>
        <p:spPr>
          <a:xfrm>
            <a:off x="335279" y="833241"/>
            <a:ext cx="6097836" cy="276999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b="1" dirty="0">
                <a:solidFill>
                  <a:schemeClr val="accent2"/>
                </a:solidFill>
                <a:latin typeface="Arial Nova"/>
              </a:rPr>
              <a:t>Intelligent workplaces for wellbeing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BA4B49D-8D6F-4A89-8BC2-39A7974A3A83}"/>
              </a:ext>
            </a:extLst>
          </p:cNvPr>
          <p:cNvSpPr txBox="1"/>
          <p:nvPr/>
        </p:nvSpPr>
        <p:spPr>
          <a:xfrm>
            <a:off x="8334164" y="3070934"/>
            <a:ext cx="4035128" cy="2308324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dirty="0">
                <a:latin typeface="Arial Nova"/>
              </a:rPr>
              <a:t>Surfacing data for wellbeing &amp; </a:t>
            </a:r>
            <a:r>
              <a:rPr lang="en-US">
                <a:latin typeface="Arial Nova"/>
              </a:rPr>
              <a:t>engaging the occupants.</a:t>
            </a:r>
          </a:p>
          <a:p>
            <a:endParaRPr lang="en-US" dirty="0">
              <a:latin typeface="Arial Nova"/>
            </a:endParaRPr>
          </a:p>
          <a:p>
            <a:r>
              <a:rPr lang="en-US">
                <a:latin typeface="Arial Nova"/>
              </a:rPr>
              <a:t>Workplaces that enhance self-awareness, social awareness and collaboration.</a:t>
            </a:r>
            <a:endParaRPr lang="en-US">
              <a:latin typeface="Calibri" panose="020F0502020204030204"/>
              <a:cs typeface="Calibri" panose="020F0502020204030204"/>
            </a:endParaRPr>
          </a:p>
          <a:p>
            <a:endParaRPr lang="en-US" dirty="0">
              <a:latin typeface="Arial Nova"/>
            </a:endParaRPr>
          </a:p>
          <a:p>
            <a:endParaRPr lang="en-US" dirty="0">
              <a:latin typeface="Arial Nova"/>
            </a:endParaRPr>
          </a:p>
        </p:txBody>
      </p:sp>
    </p:spTree>
    <p:extLst>
      <p:ext uri="{BB962C8B-B14F-4D97-AF65-F5344CB8AC3E}">
        <p14:creationId xmlns:p14="http://schemas.microsoft.com/office/powerpoint/2010/main" val="13580940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232A6026-895B-46BE-91B3-D228BBBE4D6E}"/>
              </a:ext>
            </a:extLst>
          </p:cNvPr>
          <p:cNvSpPr txBox="1"/>
          <p:nvPr/>
        </p:nvSpPr>
        <p:spPr>
          <a:xfrm>
            <a:off x="411479" y="1696234"/>
            <a:ext cx="809343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just">
              <a:spcBef>
                <a:spcPts val="0"/>
              </a:spcBef>
              <a:spcAft>
                <a:spcPts val="0"/>
              </a:spcAft>
            </a:pPr>
            <a:r>
              <a:rPr lang="en-GB" sz="1800" b="0" i="0" dirty="0">
                <a:effectLst/>
                <a:latin typeface="Arial Nova" panose="020B0504020202020204" pitchFamily="34" charset="0"/>
              </a:rPr>
              <a:t>Lenia </a:t>
            </a:r>
            <a:r>
              <a:rPr lang="en-GB" sz="1800" b="0" i="0" dirty="0" err="1">
                <a:effectLst/>
                <a:latin typeface="Arial Nova" panose="020B0504020202020204" pitchFamily="34" charset="0"/>
              </a:rPr>
              <a:t>Margariti</a:t>
            </a:r>
          </a:p>
          <a:p>
            <a:pPr marL="0" algn="just">
              <a:spcBef>
                <a:spcPts val="0"/>
              </a:spcBef>
              <a:spcAft>
                <a:spcPts val="0"/>
              </a:spcAft>
            </a:pPr>
            <a:endParaRPr lang="en-GB" dirty="0">
              <a:latin typeface="Arial Nova" panose="020B0504020202020204" pitchFamily="34" charset="0"/>
            </a:endParaRPr>
          </a:p>
          <a:p>
            <a:pPr marL="0" algn="just">
              <a:spcBef>
                <a:spcPts val="0"/>
              </a:spcBef>
              <a:spcAft>
                <a:spcPts val="0"/>
              </a:spcAft>
            </a:pPr>
            <a:endParaRPr lang="en-GB" dirty="0">
              <a:latin typeface="Arial Nova" panose="020B0504020202020204" pitchFamily="34" charset="0"/>
            </a:endParaRPr>
          </a:p>
          <a:p>
            <a:pPr marL="0" algn="l">
              <a:spcBef>
                <a:spcPts val="0"/>
              </a:spcBef>
              <a:spcAft>
                <a:spcPts val="0"/>
              </a:spcAft>
            </a:pPr>
            <a:endParaRPr lang="en-GB" dirty="0">
              <a:latin typeface="Arial Nova" panose="020B0504020202020204" pitchFamily="34" charset="0"/>
            </a:endParaRPr>
          </a:p>
          <a:p>
            <a:pPr marL="0" algn="l">
              <a:spcBef>
                <a:spcPts val="0"/>
              </a:spcBef>
              <a:spcAft>
                <a:spcPts val="0"/>
              </a:spcAft>
            </a:pPr>
            <a:endParaRPr lang="en-GB" sz="1800" b="0" i="0" dirty="0">
              <a:effectLst/>
              <a:latin typeface="Arial Nova" panose="020B0504020202020204" pitchFamily="34" charset="0"/>
            </a:endParaRPr>
          </a:p>
          <a:p>
            <a:pPr marL="0" algn="l">
              <a:spcBef>
                <a:spcPts val="0"/>
              </a:spcBef>
              <a:spcAft>
                <a:spcPts val="0"/>
              </a:spcAft>
            </a:pPr>
            <a:endParaRPr lang="en-GB" sz="1800" b="0" i="0" dirty="0">
              <a:effectLst/>
              <a:latin typeface="Arial Nova" panose="020B0504020202020204" pitchFamily="34" charset="0"/>
            </a:endParaRPr>
          </a:p>
          <a:p>
            <a:pPr marL="971550" marR="0" indent="-285750" algn="l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-GB" sz="1800" b="0" i="0" dirty="0">
              <a:effectLst/>
              <a:latin typeface="Arial Nova" panose="020B0504020202020204" pitchFamily="34" charset="0"/>
            </a:endParaRPr>
          </a:p>
        </p:txBody>
      </p:sp>
      <p:pic>
        <p:nvPicPr>
          <p:cNvPr id="6" name="Picture 5" descr="Colorful 3D rendering of triangles">
            <a:extLst>
              <a:ext uri="{FF2B5EF4-FFF2-40B4-BE49-F238E27FC236}">
                <a16:creationId xmlns:a16="http://schemas.microsoft.com/office/drawing/2014/main" id="{51702E12-695A-4C89-A779-AFC8E20AC23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6000"/>
                    </a14:imgEffect>
                  </a14:imgLayer>
                </a14:imgProps>
              </a:ext>
            </a:extLst>
          </a:blip>
          <a:srcRect t="9091" r="23298"/>
          <a:stretch/>
        </p:blipFill>
        <p:spPr>
          <a:xfrm>
            <a:off x="0" y="10"/>
            <a:ext cx="12192000" cy="685799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3FA2949B-1C1B-429B-8991-D32D82B60077}"/>
              </a:ext>
            </a:extLst>
          </p:cNvPr>
          <p:cNvSpPr txBox="1">
            <a:spLocks/>
          </p:cNvSpPr>
          <p:nvPr/>
        </p:nvSpPr>
        <p:spPr>
          <a:xfrm>
            <a:off x="289128" y="263107"/>
            <a:ext cx="10506456" cy="13438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000" b="1" dirty="0">
                <a:solidFill>
                  <a:schemeClr val="accent2"/>
                </a:solidFill>
                <a:latin typeface="Arial Nova"/>
                <a:cs typeface="Calibri Light"/>
              </a:rPr>
              <a:t>Thank you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8F734BE-4C41-4B4D-9A39-EDD3C7B67EDD}"/>
              </a:ext>
            </a:extLst>
          </p:cNvPr>
          <p:cNvSpPr/>
          <p:nvPr/>
        </p:nvSpPr>
        <p:spPr>
          <a:xfrm>
            <a:off x="411479" y="625683"/>
            <a:ext cx="548640" cy="731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Picture 6" descr="Shape&#10;&#10;Description automatically generated with medium confidence">
            <a:hlinkClick r:id="rId4"/>
            <a:extLst>
              <a:ext uri="{FF2B5EF4-FFF2-40B4-BE49-F238E27FC236}">
                <a16:creationId xmlns:a16="http://schemas.microsoft.com/office/drawing/2014/main" id="{93D2501B-0D37-4569-9B79-7D99205497F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633" y="2563163"/>
            <a:ext cx="190622" cy="155674"/>
          </a:xfrm>
          <a:prstGeom prst="rect">
            <a:avLst/>
          </a:prstGeom>
        </p:spPr>
      </p:pic>
      <p:pic>
        <p:nvPicPr>
          <p:cNvPr id="8" name="Picture 7" descr="Shape&#10;&#10;Description automatically generated with low confidence">
            <a:hlinkClick r:id="rId6"/>
            <a:extLst>
              <a:ext uri="{FF2B5EF4-FFF2-40B4-BE49-F238E27FC236}">
                <a16:creationId xmlns:a16="http://schemas.microsoft.com/office/drawing/2014/main" id="{E315D2F0-A32B-4B6C-B6A0-C30413106FB4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638" y="2564457"/>
            <a:ext cx="161668" cy="161668"/>
          </a:xfrm>
          <a:prstGeom prst="rect">
            <a:avLst/>
          </a:prstGeom>
        </p:spPr>
      </p:pic>
      <p:pic>
        <p:nvPicPr>
          <p:cNvPr id="9" name="Picture 8" descr="A picture containing icon&#10;&#10;Description automatically generated">
            <a:hlinkClick r:id="rId8"/>
            <a:extLst>
              <a:ext uri="{FF2B5EF4-FFF2-40B4-BE49-F238E27FC236}">
                <a16:creationId xmlns:a16="http://schemas.microsoft.com/office/drawing/2014/main" id="{7C6E95DD-8AF2-4FDF-A921-DA08BE327E2B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209" y="2525111"/>
            <a:ext cx="267908" cy="267908"/>
          </a:xfrm>
          <a:prstGeom prst="rect">
            <a:avLst/>
          </a:prstGeom>
        </p:spPr>
      </p:pic>
      <p:pic>
        <p:nvPicPr>
          <p:cNvPr id="10" name="Picture 9" descr="Shape&#10;&#10;Description automatically generated with low confidence">
            <a:hlinkClick r:id="rId10"/>
            <a:extLst>
              <a:ext uri="{FF2B5EF4-FFF2-40B4-BE49-F238E27FC236}">
                <a16:creationId xmlns:a16="http://schemas.microsoft.com/office/drawing/2014/main" id="{610B96AF-F301-47E4-B209-9BAD4C6E1EF2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854" y="2563163"/>
            <a:ext cx="191804" cy="19180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B029059-AB01-42ED-8435-903D8CE86669}"/>
              </a:ext>
            </a:extLst>
          </p:cNvPr>
          <p:cNvSpPr txBox="1"/>
          <p:nvPr/>
        </p:nvSpPr>
        <p:spPr>
          <a:xfrm>
            <a:off x="411479" y="2102070"/>
            <a:ext cx="9729054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1500" dirty="0">
                <a:latin typeface="Arial Nova" panose="020B0504020202020204" pitchFamily="34" charset="0"/>
              </a:rPr>
              <a:t>PhD student - Open Lab, Newcastle University</a:t>
            </a:r>
          </a:p>
        </p:txBody>
      </p:sp>
    </p:spTree>
    <p:extLst>
      <p:ext uri="{BB962C8B-B14F-4D97-AF65-F5344CB8AC3E}">
        <p14:creationId xmlns:p14="http://schemas.microsoft.com/office/powerpoint/2010/main" val="1260297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D1A8E96-B4E9-400F-9546-F1D145187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407" y="-489158"/>
            <a:ext cx="11681273" cy="2281169"/>
          </a:xfrm>
        </p:spPr>
        <p:txBody>
          <a:bodyPr anchor="b">
            <a:normAutofit/>
          </a:bodyPr>
          <a:lstStyle/>
          <a:p>
            <a:r>
              <a:rPr lang="en-US" sz="2800" b="1">
                <a:solidFill>
                  <a:srgbClr val="000000"/>
                </a:solidFill>
                <a:latin typeface="Arial Nova"/>
                <a:cs typeface="Calibri Light"/>
              </a:rPr>
              <a:t>A co-design workshop for wellbeing in the hybrid workplace.</a:t>
            </a:r>
            <a:endParaRPr lang="en-US" sz="2800" b="1" dirty="0">
              <a:solidFill>
                <a:srgbClr val="000000"/>
              </a:solidFill>
              <a:cs typeface="Calibri Light" panose="020F03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1CD020-C0C4-4783-A531-E778483394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2643" y="3186826"/>
            <a:ext cx="2917217" cy="169962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1800" dirty="0">
                <a:latin typeface="Arial Nova"/>
              </a:rPr>
              <a:t>Places of work.</a:t>
            </a:r>
          </a:p>
          <a:p>
            <a:pPr marL="0" indent="0">
              <a:buNone/>
            </a:pPr>
            <a:r>
              <a:rPr lang="en-US" sz="1800" dirty="0">
                <a:latin typeface="Arial Nova"/>
              </a:rPr>
              <a:t>Workplace Wellbeing. </a:t>
            </a:r>
            <a:endParaRPr lang="en-US" sz="1800" dirty="0">
              <a:latin typeface="Arial Nova"/>
              <a:cs typeface="Calibri"/>
            </a:endParaRPr>
          </a:p>
          <a:p>
            <a:pPr marL="0" indent="0">
              <a:buNone/>
            </a:pPr>
            <a:r>
              <a:rPr lang="en-US" sz="1800" dirty="0">
                <a:latin typeface="Arial Nova"/>
              </a:rPr>
              <a:t>Intelligent Buildings.</a:t>
            </a:r>
          </a:p>
          <a:p>
            <a:endParaRPr lang="en-US" sz="1600" dirty="0">
              <a:latin typeface="Arial Nova"/>
            </a:endParaRPr>
          </a:p>
          <a:p>
            <a:endParaRPr lang="en-US" sz="1600" dirty="0">
              <a:latin typeface="Arial Nov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B5BC40-88BB-4BCF-9858-DAC1531A121D}"/>
              </a:ext>
            </a:extLst>
          </p:cNvPr>
          <p:cNvSpPr txBox="1"/>
          <p:nvPr/>
        </p:nvSpPr>
        <p:spPr>
          <a:xfrm>
            <a:off x="335279" y="802102"/>
            <a:ext cx="6097836" cy="276999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b="1" dirty="0">
                <a:solidFill>
                  <a:schemeClr val="accent2"/>
                </a:solidFill>
                <a:latin typeface="Arial Nova"/>
              </a:rPr>
              <a:t>Intelligent workplaces for wellbeing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80264B6-BC28-4789-8696-7FAF527B40E5}"/>
              </a:ext>
            </a:extLst>
          </p:cNvPr>
          <p:cNvSpPr/>
          <p:nvPr/>
        </p:nvSpPr>
        <p:spPr>
          <a:xfrm>
            <a:off x="411479" y="625683"/>
            <a:ext cx="548640" cy="731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17D9266-522E-4DDC-95E9-A44C88DAEDA1}"/>
              </a:ext>
            </a:extLst>
          </p:cNvPr>
          <p:cNvSpPr/>
          <p:nvPr/>
        </p:nvSpPr>
        <p:spPr>
          <a:xfrm>
            <a:off x="503667" y="4756194"/>
            <a:ext cx="2622507" cy="8344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88E742-A0B8-44E9-83D2-0590DED59FCF}"/>
              </a:ext>
            </a:extLst>
          </p:cNvPr>
          <p:cNvSpPr txBox="1">
            <a:spLocks/>
          </p:cNvSpPr>
          <p:nvPr/>
        </p:nvSpPr>
        <p:spPr>
          <a:xfrm>
            <a:off x="412643" y="2570113"/>
            <a:ext cx="1980294" cy="44662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solidFill>
                  <a:srgbClr val="E66F20"/>
                </a:solidFill>
                <a:latin typeface="Arial Nova"/>
                <a:cs typeface="Calibri Light"/>
              </a:rPr>
              <a:t>Define</a:t>
            </a:r>
            <a:endParaRPr lang="en-US" sz="2800" b="1" dirty="0">
              <a:solidFill>
                <a:srgbClr val="E66F20"/>
              </a:solidFill>
              <a:latin typeface="Arial Nova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CDD844AA-35F2-4E59-8329-4A92562C00E8}"/>
              </a:ext>
            </a:extLst>
          </p:cNvPr>
          <p:cNvSpPr txBox="1">
            <a:spLocks/>
          </p:cNvSpPr>
          <p:nvPr/>
        </p:nvSpPr>
        <p:spPr>
          <a:xfrm>
            <a:off x="3506123" y="2574006"/>
            <a:ext cx="1980294" cy="44662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solidFill>
                  <a:srgbClr val="EBA71E"/>
                </a:solidFill>
                <a:latin typeface="Arial Nova"/>
                <a:cs typeface="Calibri Light"/>
              </a:rPr>
              <a:t>Reflect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88A273A8-4339-41EB-98F7-137930733D66}"/>
              </a:ext>
            </a:extLst>
          </p:cNvPr>
          <p:cNvSpPr txBox="1">
            <a:spLocks/>
          </p:cNvSpPr>
          <p:nvPr/>
        </p:nvSpPr>
        <p:spPr>
          <a:xfrm>
            <a:off x="6445893" y="2565924"/>
            <a:ext cx="1980294" cy="44662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solidFill>
                  <a:schemeClr val="accent6"/>
                </a:solidFill>
                <a:latin typeface="Arial Nova"/>
                <a:cs typeface="Calibri Light"/>
              </a:rPr>
              <a:t>Ideate</a:t>
            </a:r>
            <a:endParaRPr lang="en-US" b="1" dirty="0">
              <a:solidFill>
                <a:schemeClr val="accent6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722FC12-F3A5-4E91-BCD9-E5058333639F}"/>
              </a:ext>
            </a:extLst>
          </p:cNvPr>
          <p:cNvSpPr/>
          <p:nvPr/>
        </p:nvSpPr>
        <p:spPr>
          <a:xfrm>
            <a:off x="3543083" y="4756191"/>
            <a:ext cx="2458993" cy="9374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81C0945-292C-44A7-A3DF-CE1D92F9A951}"/>
              </a:ext>
            </a:extLst>
          </p:cNvPr>
          <p:cNvSpPr/>
          <p:nvPr/>
        </p:nvSpPr>
        <p:spPr>
          <a:xfrm>
            <a:off x="6485950" y="4756191"/>
            <a:ext cx="2413500" cy="93744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6"/>
              </a:solidFill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29B93631-007F-4F78-9441-FEB891F65020}"/>
              </a:ext>
            </a:extLst>
          </p:cNvPr>
          <p:cNvSpPr txBox="1">
            <a:spLocks/>
          </p:cNvSpPr>
          <p:nvPr/>
        </p:nvSpPr>
        <p:spPr>
          <a:xfrm>
            <a:off x="3505296" y="3187072"/>
            <a:ext cx="2708353" cy="123978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latin typeface="Arial Nova"/>
              </a:rPr>
              <a:t>Discuss wellbeing aspects on the home workplace and office space.</a:t>
            </a:r>
            <a:endParaRPr lang="en-US" sz="1800" dirty="0">
              <a:cs typeface="Calibri"/>
            </a:endParaRPr>
          </a:p>
          <a:p>
            <a:endParaRPr lang="en-US" sz="1600" dirty="0">
              <a:latin typeface="Arial Nova"/>
            </a:endParaRP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7941FE6C-8C01-4078-93DD-02BCA9D71CD0}"/>
              </a:ext>
            </a:extLst>
          </p:cNvPr>
          <p:cNvSpPr txBox="1">
            <a:spLocks/>
          </p:cNvSpPr>
          <p:nvPr/>
        </p:nvSpPr>
        <p:spPr>
          <a:xfrm>
            <a:off x="6437651" y="3141578"/>
            <a:ext cx="2635479" cy="12333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latin typeface="Arial Nova"/>
                <a:cs typeface="Calibri"/>
              </a:rPr>
              <a:t>Use a card toolkit to co-design scenarios of future hybrid workplaces. </a:t>
            </a:r>
            <a:endParaRPr lang="en-US" dirty="0"/>
          </a:p>
          <a:p>
            <a:endParaRPr lang="en-US" sz="1600" dirty="0">
              <a:latin typeface="Arial Nova"/>
            </a:endParaRPr>
          </a:p>
          <a:p>
            <a:endParaRPr lang="en-US" sz="1600" dirty="0">
              <a:latin typeface="Arial Nova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F88B1D7-26ED-4BC8-998B-9948CF032B3D}"/>
              </a:ext>
            </a:extLst>
          </p:cNvPr>
          <p:cNvSpPr txBox="1">
            <a:spLocks/>
          </p:cNvSpPr>
          <p:nvPr/>
        </p:nvSpPr>
        <p:spPr>
          <a:xfrm>
            <a:off x="412643" y="4943908"/>
            <a:ext cx="1403515" cy="41246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Arial Nova"/>
              </a:rPr>
              <a:t>10' online </a:t>
            </a:r>
          </a:p>
          <a:p>
            <a:endParaRPr lang="en-US" sz="1600" dirty="0">
              <a:solidFill>
                <a:srgbClr val="000000"/>
              </a:solidFill>
              <a:latin typeface="Arial Nova"/>
            </a:endParaRPr>
          </a:p>
          <a:p>
            <a:endParaRPr lang="en-US" sz="1600" dirty="0">
              <a:solidFill>
                <a:srgbClr val="000000"/>
              </a:solidFill>
              <a:latin typeface="Arial Nova"/>
            </a:endParaRP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F6054832-121D-4F1D-8C53-85ECB7F9D964}"/>
              </a:ext>
            </a:extLst>
          </p:cNvPr>
          <p:cNvSpPr txBox="1">
            <a:spLocks/>
          </p:cNvSpPr>
          <p:nvPr/>
        </p:nvSpPr>
        <p:spPr>
          <a:xfrm>
            <a:off x="3460643" y="4943908"/>
            <a:ext cx="1403515" cy="41246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Arial Nova"/>
              </a:rPr>
              <a:t>20' online </a:t>
            </a:r>
          </a:p>
          <a:p>
            <a:endParaRPr lang="en-US" sz="1600" dirty="0">
              <a:solidFill>
                <a:srgbClr val="000000"/>
              </a:solidFill>
              <a:latin typeface="Arial Nova"/>
            </a:endParaRPr>
          </a:p>
          <a:p>
            <a:endParaRPr lang="en-US" sz="1600" dirty="0">
              <a:solidFill>
                <a:srgbClr val="000000"/>
              </a:solidFill>
              <a:latin typeface="Arial Nova"/>
            </a:endParaRP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FD8E5B93-8D9D-479A-A449-228B9E3308B6}"/>
              </a:ext>
            </a:extLst>
          </p:cNvPr>
          <p:cNvSpPr txBox="1">
            <a:spLocks/>
          </p:cNvSpPr>
          <p:nvPr/>
        </p:nvSpPr>
        <p:spPr>
          <a:xfrm>
            <a:off x="6405669" y="4995394"/>
            <a:ext cx="2505325" cy="133922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Arial Nova"/>
              </a:rPr>
              <a:t>2 hours remote </a:t>
            </a:r>
          </a:p>
          <a:p>
            <a:pPr marL="0" indent="0">
              <a:buNone/>
            </a:pPr>
            <a:endParaRPr lang="en-US" sz="1600" dirty="0">
              <a:solidFill>
                <a:srgbClr val="000000"/>
              </a:solidFill>
              <a:latin typeface="Arial Nova"/>
            </a:endParaRPr>
          </a:p>
          <a:p>
            <a:endParaRPr lang="en-US" sz="1600" dirty="0">
              <a:solidFill>
                <a:srgbClr val="000000"/>
              </a:solidFill>
              <a:latin typeface="Arial Nova"/>
            </a:endParaRPr>
          </a:p>
          <a:p>
            <a:endParaRPr lang="en-US" sz="1600" dirty="0">
              <a:solidFill>
                <a:srgbClr val="000000"/>
              </a:solidFill>
              <a:latin typeface="Arial Nova"/>
            </a:endParaRPr>
          </a:p>
        </p:txBody>
      </p:sp>
    </p:spTree>
    <p:extLst>
      <p:ext uri="{BB962C8B-B14F-4D97-AF65-F5344CB8AC3E}">
        <p14:creationId xmlns:p14="http://schemas.microsoft.com/office/powerpoint/2010/main" val="1955960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D8AFD2A4-09BD-458F-B3BC-985FEF74CE50}"/>
              </a:ext>
            </a:extLst>
          </p:cNvPr>
          <p:cNvSpPr txBox="1">
            <a:spLocks/>
          </p:cNvSpPr>
          <p:nvPr/>
        </p:nvSpPr>
        <p:spPr>
          <a:xfrm>
            <a:off x="6831459" y="3069738"/>
            <a:ext cx="5520359" cy="11574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chemeClr val="accent2"/>
                </a:solidFill>
                <a:latin typeface="Arial Nova"/>
              </a:rPr>
              <a:t>Remote (home) work.</a:t>
            </a:r>
          </a:p>
          <a:p>
            <a:pPr marL="0" indent="0">
              <a:buNone/>
            </a:pPr>
            <a:endParaRPr lang="en-US" dirty="0">
              <a:solidFill>
                <a:schemeClr val="accent2"/>
              </a:solidFill>
              <a:latin typeface="Arial Nova"/>
            </a:endParaRPr>
          </a:p>
          <a:p>
            <a:pPr marL="0" indent="0">
              <a:buNone/>
            </a:pPr>
            <a:endParaRPr lang="en-US" dirty="0">
              <a:solidFill>
                <a:schemeClr val="accent2"/>
              </a:solidFill>
            </a:endParaRPr>
          </a:p>
          <a:p>
            <a:endParaRPr lang="en-US" dirty="0">
              <a:solidFill>
                <a:schemeClr val="accent2"/>
              </a:solidFill>
              <a:latin typeface="Arial Nova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solidFill>
                <a:schemeClr val="accent2"/>
              </a:solidFill>
              <a:latin typeface="Arial Nova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solidFill>
                <a:schemeClr val="accent2"/>
              </a:solidFill>
              <a:latin typeface="Arial Nova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B312437E-E99F-45E2-B053-62838D1A3CCB}"/>
              </a:ext>
            </a:extLst>
          </p:cNvPr>
          <p:cNvSpPr txBox="1">
            <a:spLocks/>
          </p:cNvSpPr>
          <p:nvPr/>
        </p:nvSpPr>
        <p:spPr>
          <a:xfrm>
            <a:off x="6832871" y="3608428"/>
            <a:ext cx="4578090" cy="873455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latin typeface="Arial Nova"/>
              </a:rPr>
              <a:t>Blending the office space with the domestic sphere; flexibility, comfort.</a:t>
            </a:r>
            <a:endParaRPr lang="en-US" sz="2000" dirty="0">
              <a:solidFill>
                <a:srgbClr val="000000"/>
              </a:solidFill>
              <a:latin typeface="Arial Nova"/>
            </a:endParaRPr>
          </a:p>
          <a:p>
            <a:endParaRPr lang="en-US" sz="2000" dirty="0">
              <a:latin typeface="Arial Nova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>
              <a:latin typeface="Arial Nova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>
              <a:latin typeface="Arial Nova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53804F5-1A69-49A3-8935-DE7D714D7810}"/>
              </a:ext>
            </a:extLst>
          </p:cNvPr>
          <p:cNvSpPr/>
          <p:nvPr/>
        </p:nvSpPr>
        <p:spPr>
          <a:xfrm>
            <a:off x="411479" y="625683"/>
            <a:ext cx="548640" cy="731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1D68CD-FF6B-4368-AF94-C00855BBE448}"/>
              </a:ext>
            </a:extLst>
          </p:cNvPr>
          <p:cNvSpPr txBox="1"/>
          <p:nvPr/>
        </p:nvSpPr>
        <p:spPr>
          <a:xfrm>
            <a:off x="335279" y="833241"/>
            <a:ext cx="6097836" cy="276999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b="1" dirty="0">
                <a:solidFill>
                  <a:schemeClr val="accent2"/>
                </a:solidFill>
                <a:latin typeface="Arial Nova"/>
              </a:rPr>
              <a:t>Intelligent workplaces for wellbeing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2" name="Slide Number Placeholder 6">
            <a:extLst>
              <a:ext uri="{FF2B5EF4-FFF2-40B4-BE49-F238E27FC236}">
                <a16:creationId xmlns:a16="http://schemas.microsoft.com/office/drawing/2014/main" id="{D7EF1AA5-8D75-4C4E-A2EB-B38FC6C5F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6DA4352-B6B2-4891-8900-1B67A7EA431A}" type="slidenum">
              <a:rPr lang="en-GB" smtClean="0"/>
              <a:t>3</a:t>
            </a:fld>
            <a:endParaRPr lang="en-GB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FC2DBD0-CB66-4592-A2EC-32A56E8F4CB1}"/>
              </a:ext>
            </a:extLst>
          </p:cNvPr>
          <p:cNvSpPr txBox="1">
            <a:spLocks/>
          </p:cNvSpPr>
          <p:nvPr/>
        </p:nvSpPr>
        <p:spPr>
          <a:xfrm>
            <a:off x="411479" y="612927"/>
            <a:ext cx="10506456" cy="13762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Arial Nova"/>
                <a:cs typeface="Calibri Light"/>
              </a:rPr>
              <a:t>Technology is changing the workplace.</a:t>
            </a:r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3131D867-FEC7-4B90-B7DF-F7B9B8A97A95}"/>
              </a:ext>
            </a:extLst>
          </p:cNvPr>
          <p:cNvSpPr txBox="1">
            <a:spLocks/>
          </p:cNvSpPr>
          <p:nvPr/>
        </p:nvSpPr>
        <p:spPr>
          <a:xfrm>
            <a:off x="468760" y="2101055"/>
            <a:ext cx="10268370" cy="167958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latin typeface="Arial Nova"/>
              </a:rPr>
              <a:t>Technology has massively re-shaped the places</a:t>
            </a:r>
            <a:r>
              <a:rPr lang="en-US" sz="2000" dirty="0">
                <a:solidFill>
                  <a:srgbClr val="000000"/>
                </a:solidFill>
                <a:latin typeface="Arial Nova"/>
              </a:rPr>
              <a:t>, spaces and ways we work.</a:t>
            </a:r>
            <a:endParaRPr lang="en-US" sz="2000" b="1" dirty="0">
              <a:solidFill>
                <a:schemeClr val="accent2"/>
              </a:solidFill>
              <a:latin typeface="Arial Nova"/>
            </a:endParaRPr>
          </a:p>
          <a:p>
            <a:endParaRPr lang="en-US" sz="2000" dirty="0">
              <a:latin typeface="Arial Nova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>
              <a:latin typeface="Arial Nova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>
              <a:latin typeface="Arial Nova"/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E4F01F0-AC72-4EFF-978E-E9122EA11810}"/>
              </a:ext>
            </a:extLst>
          </p:cNvPr>
          <p:cNvSpPr txBox="1">
            <a:spLocks/>
          </p:cNvSpPr>
          <p:nvPr/>
        </p:nvSpPr>
        <p:spPr>
          <a:xfrm>
            <a:off x="472640" y="3069738"/>
            <a:ext cx="5520359" cy="100224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rgbClr val="FFC000"/>
                </a:solidFill>
                <a:latin typeface="Arial Nova"/>
              </a:rPr>
              <a:t>Connected workers.</a:t>
            </a:r>
          </a:p>
          <a:p>
            <a:pPr marL="0" indent="0">
              <a:buNone/>
            </a:pPr>
            <a:endParaRPr lang="en-US" dirty="0">
              <a:solidFill>
                <a:srgbClr val="FFC000"/>
              </a:solidFill>
              <a:latin typeface="Arial Nova"/>
            </a:endParaRPr>
          </a:p>
          <a:p>
            <a:pPr marL="0" indent="0">
              <a:buNone/>
            </a:pPr>
            <a:endParaRPr lang="en-US" dirty="0">
              <a:solidFill>
                <a:srgbClr val="FFC000"/>
              </a:solidFill>
            </a:endParaRPr>
          </a:p>
          <a:p>
            <a:endParaRPr lang="en-US" dirty="0">
              <a:solidFill>
                <a:srgbClr val="FFC000"/>
              </a:solidFill>
              <a:latin typeface="Arial Nova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solidFill>
                <a:srgbClr val="FFC000"/>
              </a:solidFill>
              <a:latin typeface="Arial Nova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solidFill>
                <a:srgbClr val="FFC000"/>
              </a:solidFill>
              <a:latin typeface="Arial Nova"/>
            </a:endParaRP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449C949E-B99A-4C4C-AA88-75F5EC305906}"/>
              </a:ext>
            </a:extLst>
          </p:cNvPr>
          <p:cNvSpPr txBox="1">
            <a:spLocks/>
          </p:cNvSpPr>
          <p:nvPr/>
        </p:nvSpPr>
        <p:spPr>
          <a:xfrm>
            <a:off x="482871" y="4737672"/>
            <a:ext cx="5520359" cy="167958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chemeClr val="accent6"/>
                </a:solidFill>
                <a:latin typeface="Arial Nova"/>
              </a:rPr>
              <a:t>Environmental monitoring. </a:t>
            </a:r>
          </a:p>
          <a:p>
            <a:pPr marL="0" indent="0">
              <a:buNone/>
            </a:pPr>
            <a:endParaRPr lang="en-US" dirty="0">
              <a:solidFill>
                <a:schemeClr val="accent6"/>
              </a:solidFill>
              <a:latin typeface="Arial Nova"/>
            </a:endParaRPr>
          </a:p>
          <a:p>
            <a:pPr marL="0" indent="0">
              <a:buNone/>
            </a:pPr>
            <a:endParaRPr lang="en-US" dirty="0">
              <a:solidFill>
                <a:schemeClr val="accent6"/>
              </a:solidFill>
            </a:endParaRPr>
          </a:p>
          <a:p>
            <a:endParaRPr lang="en-US" dirty="0">
              <a:solidFill>
                <a:schemeClr val="accent6"/>
              </a:solidFill>
              <a:latin typeface="Arial Nova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solidFill>
                <a:schemeClr val="accent6"/>
              </a:solidFill>
              <a:latin typeface="Arial Nova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solidFill>
                <a:schemeClr val="accent6"/>
              </a:solidFill>
              <a:latin typeface="Arial Nova"/>
            </a:endParaRP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FEF10248-33E6-4EFB-B1A7-B5B247729F5D}"/>
              </a:ext>
            </a:extLst>
          </p:cNvPr>
          <p:cNvSpPr txBox="1">
            <a:spLocks/>
          </p:cNvSpPr>
          <p:nvPr/>
        </p:nvSpPr>
        <p:spPr>
          <a:xfrm>
            <a:off x="6831458" y="4761889"/>
            <a:ext cx="5520359" cy="167958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chemeClr val="accent5"/>
                </a:solidFill>
                <a:latin typeface="Arial Nova"/>
              </a:rPr>
              <a:t>Hot desking.</a:t>
            </a:r>
          </a:p>
          <a:p>
            <a:pPr marL="0" indent="0">
              <a:buNone/>
            </a:pPr>
            <a:endParaRPr lang="en-US" dirty="0">
              <a:solidFill>
                <a:schemeClr val="accent5"/>
              </a:solidFill>
              <a:latin typeface="Arial Nova"/>
            </a:endParaRPr>
          </a:p>
          <a:p>
            <a:pPr marL="0" indent="0">
              <a:buNone/>
            </a:pPr>
            <a:endParaRPr lang="en-US" dirty="0">
              <a:solidFill>
                <a:schemeClr val="accent5"/>
              </a:solidFill>
            </a:endParaRPr>
          </a:p>
          <a:p>
            <a:endParaRPr lang="en-US" dirty="0">
              <a:solidFill>
                <a:schemeClr val="accent5"/>
              </a:solidFill>
              <a:latin typeface="Arial Nova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solidFill>
                <a:schemeClr val="accent5"/>
              </a:solidFill>
              <a:latin typeface="Arial Nova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solidFill>
                <a:schemeClr val="accent5"/>
              </a:solidFill>
              <a:latin typeface="Arial Nova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241A2B7-A9EE-47F6-9373-1EFAD049BC0D}"/>
              </a:ext>
            </a:extLst>
          </p:cNvPr>
          <p:cNvSpPr txBox="1">
            <a:spLocks/>
          </p:cNvSpPr>
          <p:nvPr/>
        </p:nvSpPr>
        <p:spPr>
          <a:xfrm>
            <a:off x="482871" y="3608429"/>
            <a:ext cx="4578091" cy="93169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latin typeface="Arial Nova"/>
              </a:rPr>
              <a:t>Distance matters less as</a:t>
            </a:r>
            <a:r>
              <a:rPr lang="en-US" sz="2000" dirty="0">
                <a:solidFill>
                  <a:srgbClr val="000000"/>
                </a:solidFill>
                <a:latin typeface="Arial Nova"/>
              </a:rPr>
              <a:t> work becomes more technology mediated.</a:t>
            </a:r>
          </a:p>
          <a:p>
            <a:endParaRPr lang="en-US" sz="2000" dirty="0">
              <a:latin typeface="Arial Nova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>
              <a:latin typeface="Arial Nova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>
              <a:latin typeface="Arial Nova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2FA60DF0-3A73-4215-ABA8-883A168F3011}"/>
              </a:ext>
            </a:extLst>
          </p:cNvPr>
          <p:cNvSpPr txBox="1">
            <a:spLocks/>
          </p:cNvSpPr>
          <p:nvPr/>
        </p:nvSpPr>
        <p:spPr>
          <a:xfrm>
            <a:off x="468760" y="5259429"/>
            <a:ext cx="5114313" cy="93169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latin typeface="Arial Nova"/>
              </a:rPr>
              <a:t>Data-rich office buildings monitor CO2, temperature and light.</a:t>
            </a:r>
            <a:endParaRPr lang="en-US" sz="2000" dirty="0">
              <a:solidFill>
                <a:srgbClr val="000000"/>
              </a:solidFill>
              <a:latin typeface="Arial Nova"/>
            </a:endParaRPr>
          </a:p>
          <a:p>
            <a:endParaRPr lang="en-US" sz="2000" dirty="0">
              <a:latin typeface="Arial Nova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>
              <a:latin typeface="Arial Nova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>
              <a:latin typeface="Arial Nova"/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7670C39C-A724-487B-99CF-ACBD79500BF3}"/>
              </a:ext>
            </a:extLst>
          </p:cNvPr>
          <p:cNvSpPr txBox="1">
            <a:spLocks/>
          </p:cNvSpPr>
          <p:nvPr/>
        </p:nvSpPr>
        <p:spPr>
          <a:xfrm>
            <a:off x="6832870" y="5301762"/>
            <a:ext cx="4690980" cy="93169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latin typeface="Arial Nova"/>
              </a:rPr>
              <a:t>Adaptive open plan work areas to maximize space-use efficiency and enhance collaboration.</a:t>
            </a:r>
            <a:endParaRPr lang="en-US" sz="2000" dirty="0">
              <a:solidFill>
                <a:srgbClr val="000000"/>
              </a:solidFill>
              <a:latin typeface="Arial Nova"/>
            </a:endParaRPr>
          </a:p>
          <a:p>
            <a:endParaRPr lang="en-US" sz="2000" dirty="0">
              <a:latin typeface="Arial Nova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>
              <a:latin typeface="Arial Nova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>
              <a:latin typeface="Arial Nova"/>
            </a:endParaRPr>
          </a:p>
        </p:txBody>
      </p:sp>
    </p:spTree>
    <p:extLst>
      <p:ext uri="{BB962C8B-B14F-4D97-AF65-F5344CB8AC3E}">
        <p14:creationId xmlns:p14="http://schemas.microsoft.com/office/powerpoint/2010/main" val="3804214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53804F5-1A69-49A3-8935-DE7D714D7810}"/>
              </a:ext>
            </a:extLst>
          </p:cNvPr>
          <p:cNvSpPr/>
          <p:nvPr/>
        </p:nvSpPr>
        <p:spPr>
          <a:xfrm>
            <a:off x="411479" y="625683"/>
            <a:ext cx="548640" cy="731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1D68CD-FF6B-4368-AF94-C00855BBE448}"/>
              </a:ext>
            </a:extLst>
          </p:cNvPr>
          <p:cNvSpPr txBox="1"/>
          <p:nvPr/>
        </p:nvSpPr>
        <p:spPr>
          <a:xfrm>
            <a:off x="335279" y="833241"/>
            <a:ext cx="6097836" cy="276999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b="1" dirty="0">
                <a:solidFill>
                  <a:schemeClr val="accent2"/>
                </a:solidFill>
                <a:latin typeface="Arial Nova"/>
              </a:rPr>
              <a:t>Intelligent workplaces for wellbeing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2" name="Slide Number Placeholder 6">
            <a:extLst>
              <a:ext uri="{FF2B5EF4-FFF2-40B4-BE49-F238E27FC236}">
                <a16:creationId xmlns:a16="http://schemas.microsoft.com/office/drawing/2014/main" id="{D7EF1AA5-8D75-4C4E-A2EB-B38FC6C5F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6DA4352-B6B2-4891-8900-1B67A7EA431A}" type="slidenum">
              <a:rPr lang="en-GB" smtClean="0"/>
              <a:t>4</a:t>
            </a:fld>
            <a:endParaRPr lang="en-GB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FC2DBD0-CB66-4592-A2EC-32A56E8F4CB1}"/>
              </a:ext>
            </a:extLst>
          </p:cNvPr>
          <p:cNvSpPr txBox="1">
            <a:spLocks/>
          </p:cNvSpPr>
          <p:nvPr/>
        </p:nvSpPr>
        <p:spPr>
          <a:xfrm>
            <a:off x="411479" y="612927"/>
            <a:ext cx="10506456" cy="13762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Arial Nova"/>
                <a:cs typeface="Calibri Light"/>
              </a:rPr>
              <a:t>Workplaces </a:t>
            </a:r>
            <a:r>
              <a:rPr lang="en-US" b="1" dirty="0">
                <a:solidFill>
                  <a:schemeClr val="accent2"/>
                </a:solidFill>
                <a:latin typeface="Arial Nova"/>
                <a:cs typeface="Calibri Light"/>
              </a:rPr>
              <a:t>as data-rich </a:t>
            </a:r>
            <a:r>
              <a:rPr lang="en-US" b="1" dirty="0">
                <a:latin typeface="Arial Nova"/>
                <a:cs typeface="Calibri Light"/>
              </a:rPr>
              <a:t>ecosystems.</a:t>
            </a: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D13D936-25E0-46FD-B912-5F84F8C5C1B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789" b="7792"/>
          <a:stretch/>
        </p:blipFill>
        <p:spPr bwMode="auto">
          <a:xfrm>
            <a:off x="372264" y="2122306"/>
            <a:ext cx="11445242" cy="4018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322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EDA16F1-E8BF-4DAB-9E3C-DB39938E487B}"/>
              </a:ext>
            </a:extLst>
          </p:cNvPr>
          <p:cNvPicPr>
            <a:picLocks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" y="254000"/>
            <a:ext cx="11684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3087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203C15-8C7E-4325-BEDC-4AE171F64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A4352-B6B2-4891-8900-1B67A7EA431A}" type="slidenum">
              <a:rPr lang="en-GB" smtClean="0"/>
              <a:t>6</a:t>
            </a:fld>
            <a:endParaRPr lang="en-GB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211D5354-4942-45AF-BA47-E7F5923C4E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169" y="2348692"/>
            <a:ext cx="4942941" cy="3707206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6627B13B-4C0D-4443-A3B4-817160B5E567}"/>
              </a:ext>
            </a:extLst>
          </p:cNvPr>
          <p:cNvSpPr txBox="1">
            <a:spLocks/>
          </p:cNvSpPr>
          <p:nvPr/>
        </p:nvSpPr>
        <p:spPr>
          <a:xfrm>
            <a:off x="339398" y="1229901"/>
            <a:ext cx="11502917" cy="123462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latin typeface="Arial Nova"/>
                <a:cs typeface="Calibri Light"/>
              </a:rPr>
              <a:t>Addressing </a:t>
            </a:r>
            <a:r>
              <a:rPr lang="en-US" sz="4000" b="1" dirty="0">
                <a:solidFill>
                  <a:schemeClr val="accent2"/>
                </a:solidFill>
                <a:latin typeface="Arial Nova"/>
                <a:cs typeface="Calibri Light"/>
              </a:rPr>
              <a:t>users </a:t>
            </a:r>
            <a:r>
              <a:rPr lang="en-US" sz="4000" b="1" dirty="0">
                <a:latin typeface="Arial Nova"/>
                <a:cs typeface="Calibri Light"/>
              </a:rPr>
              <a:t>in intelligent buildings.</a:t>
            </a:r>
          </a:p>
          <a:p>
            <a:endParaRPr lang="en-US" sz="4000" dirty="0">
              <a:latin typeface="Arial Nova"/>
              <a:cs typeface="Calibri Light"/>
            </a:endParaRPr>
          </a:p>
        </p:txBody>
      </p:sp>
      <p:pic>
        <p:nvPicPr>
          <p:cNvPr id="7" name="Picture 7" descr="Diagram&#10;&#10;Description automatically generated">
            <a:extLst>
              <a:ext uri="{FF2B5EF4-FFF2-40B4-BE49-F238E27FC236}">
                <a16:creationId xmlns:a16="http://schemas.microsoft.com/office/drawing/2014/main" id="{BCA9CBD6-AD9E-47F6-B71F-F2196E5436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7002181" y="1791362"/>
            <a:ext cx="5736771" cy="3275276"/>
          </a:xfrm>
          <a:prstGeom prst="rect">
            <a:avLst/>
          </a:prstGeom>
        </p:spPr>
      </p:pic>
      <p:pic>
        <p:nvPicPr>
          <p:cNvPr id="9" name="Picture 9" descr="Diagram&#10;&#10;Description automatically generated">
            <a:extLst>
              <a:ext uri="{FF2B5EF4-FFF2-40B4-BE49-F238E27FC236}">
                <a16:creationId xmlns:a16="http://schemas.microsoft.com/office/drawing/2014/main" id="{2965A762-0E98-4F1E-91D4-CE8B97BAC9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99740" y="2150381"/>
            <a:ext cx="4061045" cy="384769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62EAAA6-2CF5-42FF-BCD8-29B6A66BE372}"/>
              </a:ext>
            </a:extLst>
          </p:cNvPr>
          <p:cNvSpPr/>
          <p:nvPr/>
        </p:nvSpPr>
        <p:spPr>
          <a:xfrm>
            <a:off x="411479" y="625683"/>
            <a:ext cx="548640" cy="731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2D9EB3-2AE2-433F-8190-05FDAAD15CB6}"/>
              </a:ext>
            </a:extLst>
          </p:cNvPr>
          <p:cNvSpPr txBox="1"/>
          <p:nvPr/>
        </p:nvSpPr>
        <p:spPr>
          <a:xfrm>
            <a:off x="2843213" y="5951046"/>
            <a:ext cx="9991724" cy="36933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1800" dirty="0">
                <a:latin typeface="Arial Nova"/>
                <a:cs typeface="Calibri Light"/>
              </a:rPr>
              <a:t>Human Building Interaction (HBI) research agenda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CE980CA-C20C-4746-A2C0-02A19043C6FF}"/>
              </a:ext>
            </a:extLst>
          </p:cNvPr>
          <p:cNvSpPr txBox="1"/>
          <p:nvPr/>
        </p:nvSpPr>
        <p:spPr>
          <a:xfrm>
            <a:off x="335279" y="833241"/>
            <a:ext cx="6097836" cy="276999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b="1" dirty="0">
                <a:solidFill>
                  <a:schemeClr val="accent2"/>
                </a:solidFill>
                <a:latin typeface="Arial Nova"/>
              </a:rPr>
              <a:t>Intelligent workplaces for wellbeing</a:t>
            </a:r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08514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53804F5-1A69-49A3-8935-DE7D714D7810}"/>
              </a:ext>
            </a:extLst>
          </p:cNvPr>
          <p:cNvSpPr/>
          <p:nvPr/>
        </p:nvSpPr>
        <p:spPr>
          <a:xfrm>
            <a:off x="411479" y="625683"/>
            <a:ext cx="548640" cy="731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1D68CD-FF6B-4368-AF94-C00855BBE448}"/>
              </a:ext>
            </a:extLst>
          </p:cNvPr>
          <p:cNvSpPr txBox="1"/>
          <p:nvPr/>
        </p:nvSpPr>
        <p:spPr>
          <a:xfrm>
            <a:off x="335279" y="833241"/>
            <a:ext cx="6097836" cy="276999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b="1" dirty="0">
                <a:solidFill>
                  <a:schemeClr val="accent2"/>
                </a:solidFill>
                <a:latin typeface="Arial Nova"/>
              </a:rPr>
              <a:t>Intelligent workplaces for wellbeing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2" name="Slide Number Placeholder 6">
            <a:extLst>
              <a:ext uri="{FF2B5EF4-FFF2-40B4-BE49-F238E27FC236}">
                <a16:creationId xmlns:a16="http://schemas.microsoft.com/office/drawing/2014/main" id="{D7EF1AA5-8D75-4C4E-A2EB-B38FC6C5F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6DA4352-B6B2-4891-8900-1B67A7EA431A}" type="slidenum">
              <a:rPr lang="en-GB" smtClean="0"/>
              <a:t>7</a:t>
            </a:fld>
            <a:endParaRPr lang="en-GB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01DFF4F-7096-4C9E-A27F-6998914815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2911" y="1348780"/>
            <a:ext cx="10509504" cy="598117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4000" b="1" dirty="0">
                <a:latin typeface="Arial Nova"/>
              </a:rPr>
              <a:t>Assessing wellbeing in the </a:t>
            </a:r>
            <a:endParaRPr lang="en-US">
              <a:cs typeface="Calibri"/>
            </a:endParaRPr>
          </a:p>
          <a:p>
            <a:pPr marL="0" indent="0">
              <a:buNone/>
            </a:pPr>
            <a:r>
              <a:rPr lang="en-US" sz="4000" b="1">
                <a:latin typeface="Arial Nova"/>
              </a:rPr>
              <a:t>the</a:t>
            </a:r>
            <a:r>
              <a:rPr lang="en-US" sz="4000" b="1" dirty="0">
                <a:latin typeface="Arial Nova"/>
              </a:rPr>
              <a:t> workplace.</a:t>
            </a:r>
            <a:endParaRPr lang="en-US" dirty="0"/>
          </a:p>
        </p:txBody>
      </p:sp>
      <p:pic>
        <p:nvPicPr>
          <p:cNvPr id="6" name="Picture 3" descr="Chart, diagram&#10;&#10;Description automatically generated">
            <a:extLst>
              <a:ext uri="{FF2B5EF4-FFF2-40B4-BE49-F238E27FC236}">
                <a16:creationId xmlns:a16="http://schemas.microsoft.com/office/drawing/2014/main" id="{FEC93E81-434A-40DF-8A3E-A521FDC6CA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9362" y="1057477"/>
            <a:ext cx="6054516" cy="4568691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8444818-7EDD-4BF9-8786-C9A95A2A81C0}"/>
              </a:ext>
            </a:extLst>
          </p:cNvPr>
          <p:cNvSpPr txBox="1">
            <a:spLocks/>
          </p:cNvSpPr>
          <p:nvPr/>
        </p:nvSpPr>
        <p:spPr>
          <a:xfrm>
            <a:off x="378097" y="2845019"/>
            <a:ext cx="5520359" cy="167958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latin typeface="Arial Nova"/>
              </a:rPr>
              <a:t>The places</a:t>
            </a:r>
            <a:r>
              <a:rPr lang="en-US" sz="2000" dirty="0">
                <a:solidFill>
                  <a:srgbClr val="000000"/>
                </a:solidFill>
                <a:latin typeface="Arial Nova"/>
              </a:rPr>
              <a:t> that we work have a great impact on our </a:t>
            </a:r>
            <a:r>
              <a:rPr lang="en-US" sz="2000" b="1" dirty="0">
                <a:solidFill>
                  <a:schemeClr val="accent2"/>
                </a:solidFill>
                <a:latin typeface="Arial Nova"/>
              </a:rPr>
              <a:t>wellbeing.</a:t>
            </a:r>
            <a:endParaRPr lang="en-US" dirty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  <a:latin typeface="Arial Nova"/>
            </a:endParaRPr>
          </a:p>
          <a:p>
            <a:pPr marL="0" indent="0">
              <a:buNone/>
            </a:pPr>
            <a:endParaRPr lang="en-US"/>
          </a:p>
          <a:p>
            <a:endParaRPr lang="en-US" sz="2000" dirty="0">
              <a:latin typeface="Arial Nova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>
              <a:latin typeface="Arial Nova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>
              <a:latin typeface="Arial Nova"/>
            </a:endParaRPr>
          </a:p>
        </p:txBody>
      </p:sp>
      <p:pic>
        <p:nvPicPr>
          <p:cNvPr id="14" name="Picture 1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E0D2F1CE-E157-4450-A53A-90A20A3DA0E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2" t="11832" r="-199" b="382"/>
          <a:stretch/>
        </p:blipFill>
        <p:spPr>
          <a:xfrm>
            <a:off x="415961" y="3690657"/>
            <a:ext cx="4512398" cy="2056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700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ADD4C6-F878-4EBA-BC67-22B0E86AF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A4352-B6B2-4891-8900-1B67A7EA431A}" type="slidenum">
              <a:rPr lang="en-GB" smtClean="0"/>
              <a:t>8</a:t>
            </a:fld>
            <a:endParaRPr lang="en-GB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A8D16FA-0D86-4B9A-9E8B-46FB028C9A3C}"/>
              </a:ext>
            </a:extLst>
          </p:cNvPr>
          <p:cNvSpPr txBox="1"/>
          <p:nvPr/>
        </p:nvSpPr>
        <p:spPr>
          <a:xfrm>
            <a:off x="335279" y="833241"/>
            <a:ext cx="6097836" cy="276999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b="1" dirty="0">
                <a:solidFill>
                  <a:schemeClr val="accent2"/>
                </a:solidFill>
                <a:latin typeface="Arial Nova"/>
              </a:rPr>
              <a:t>Intelligent workplaces for wellbeing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8864A5C-E9D1-40CC-8D43-E81737A05418}"/>
              </a:ext>
            </a:extLst>
          </p:cNvPr>
          <p:cNvSpPr/>
          <p:nvPr/>
        </p:nvSpPr>
        <p:spPr>
          <a:xfrm>
            <a:off x="411479" y="625683"/>
            <a:ext cx="548640" cy="731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44B01A0D-B815-4BD8-89EF-475E9AB4B02B}"/>
              </a:ext>
            </a:extLst>
          </p:cNvPr>
          <p:cNvSpPr txBox="1">
            <a:spLocks/>
          </p:cNvSpPr>
          <p:nvPr/>
        </p:nvSpPr>
        <p:spPr>
          <a:xfrm>
            <a:off x="7147365" y="4097061"/>
            <a:ext cx="3560735" cy="51149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latin typeface="Arial Nova"/>
              </a:rPr>
              <a:t>Social Awareness 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7E111EC4-E1E0-491E-9D53-1B02F1087A03}"/>
              </a:ext>
            </a:extLst>
          </p:cNvPr>
          <p:cNvSpPr txBox="1">
            <a:spLocks/>
          </p:cNvSpPr>
          <p:nvPr/>
        </p:nvSpPr>
        <p:spPr>
          <a:xfrm>
            <a:off x="7166320" y="4587209"/>
            <a:ext cx="3018493" cy="53208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>
                <a:latin typeface="Arial Nova"/>
              </a:rPr>
              <a:t>Collective synchrony</a:t>
            </a:r>
            <a:endParaRPr lang="en-US" sz="1600" dirty="0">
              <a:latin typeface="Arial Nova"/>
            </a:endParaRPr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89676CD9-8129-47E9-8B9B-A13912751F63}"/>
              </a:ext>
            </a:extLst>
          </p:cNvPr>
          <p:cNvSpPr txBox="1">
            <a:spLocks/>
          </p:cNvSpPr>
          <p:nvPr/>
        </p:nvSpPr>
        <p:spPr>
          <a:xfrm>
            <a:off x="7171898" y="2619919"/>
            <a:ext cx="2506702" cy="64581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latin typeface="Arial Nova"/>
              </a:rPr>
              <a:t>Mood awareness </a:t>
            </a:r>
          </a:p>
        </p:txBody>
      </p:sp>
      <p:sp>
        <p:nvSpPr>
          <p:cNvPr id="136" name="Content Placeholder 2">
            <a:extLst>
              <a:ext uri="{FF2B5EF4-FFF2-40B4-BE49-F238E27FC236}">
                <a16:creationId xmlns:a16="http://schemas.microsoft.com/office/drawing/2014/main" id="{5A7DD2A8-CCC5-4677-BB92-ECA00DCF9BA8}"/>
              </a:ext>
            </a:extLst>
          </p:cNvPr>
          <p:cNvSpPr txBox="1">
            <a:spLocks/>
          </p:cNvSpPr>
          <p:nvPr/>
        </p:nvSpPr>
        <p:spPr>
          <a:xfrm>
            <a:off x="7153484" y="1610709"/>
            <a:ext cx="3356920" cy="61569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latin typeface="Arial Nova"/>
              </a:rPr>
              <a:t>Contact with Nature </a:t>
            </a:r>
          </a:p>
        </p:txBody>
      </p:sp>
      <p:sp>
        <p:nvSpPr>
          <p:cNvPr id="137" name="Content Placeholder 2">
            <a:extLst>
              <a:ext uri="{FF2B5EF4-FFF2-40B4-BE49-F238E27FC236}">
                <a16:creationId xmlns:a16="http://schemas.microsoft.com/office/drawing/2014/main" id="{3D624C3B-0BEF-43F9-9AB2-C4EE54A9C268}"/>
              </a:ext>
            </a:extLst>
          </p:cNvPr>
          <p:cNvSpPr txBox="1">
            <a:spLocks/>
          </p:cNvSpPr>
          <p:nvPr/>
        </p:nvSpPr>
        <p:spPr>
          <a:xfrm>
            <a:off x="7158710" y="1269823"/>
            <a:ext cx="3018493" cy="53208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latin typeface="Arial Nova"/>
              </a:rPr>
              <a:t>Air Quality Awareness</a:t>
            </a:r>
          </a:p>
        </p:txBody>
      </p:sp>
      <p:pic>
        <p:nvPicPr>
          <p:cNvPr id="6" name="Picture 7" descr="Diagram&#10;&#10;Description automatically generated">
            <a:extLst>
              <a:ext uri="{FF2B5EF4-FFF2-40B4-BE49-F238E27FC236}">
                <a16:creationId xmlns:a16="http://schemas.microsoft.com/office/drawing/2014/main" id="{9E7AC993-FE9A-44A5-A459-284CD4262B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963" y="2464512"/>
            <a:ext cx="5270495" cy="3675370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53334078-3064-4369-9F82-8BD04E16B3EE}"/>
              </a:ext>
            </a:extLst>
          </p:cNvPr>
          <p:cNvSpPr txBox="1">
            <a:spLocks/>
          </p:cNvSpPr>
          <p:nvPr/>
        </p:nvSpPr>
        <p:spPr>
          <a:xfrm>
            <a:off x="265228" y="149177"/>
            <a:ext cx="7706682" cy="18832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>
                <a:solidFill>
                  <a:schemeClr val="accent2"/>
                </a:solidFill>
                <a:latin typeface="Arial Nova"/>
                <a:cs typeface="Calibri Light"/>
              </a:rPr>
              <a:t>Wellbeing Aspects </a:t>
            </a:r>
            <a:endParaRPr lang="en-US" sz="4800" dirty="0">
              <a:solidFill>
                <a:schemeClr val="accent2"/>
              </a:solidFill>
              <a:cs typeface="Calibri Light" panose="020F0302020204030204"/>
            </a:endParaRP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796F739C-0895-42A0-A6E0-FE4050A2B49B}"/>
              </a:ext>
            </a:extLst>
          </p:cNvPr>
          <p:cNvSpPr txBox="1">
            <a:spLocks/>
          </p:cNvSpPr>
          <p:nvPr/>
        </p:nvSpPr>
        <p:spPr>
          <a:xfrm>
            <a:off x="7149019" y="2092275"/>
            <a:ext cx="3018493" cy="53208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>
                <a:solidFill>
                  <a:schemeClr val="accent2"/>
                </a:solidFill>
                <a:latin typeface="Arial Nova"/>
              </a:rPr>
              <a:t>Emotional Wellbeing</a:t>
            </a:r>
            <a:endParaRPr lang="en-US" sz="2000" b="1">
              <a:solidFill>
                <a:schemeClr val="accent2"/>
              </a:solidFill>
              <a:highlight>
                <a:srgbClr val="00FFFF"/>
              </a:highlight>
              <a:latin typeface="Arial Nova"/>
            </a:endParaRP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7A0B6F00-1ADF-4D73-A120-14970DC087EF}"/>
              </a:ext>
            </a:extLst>
          </p:cNvPr>
          <p:cNvSpPr txBox="1">
            <a:spLocks/>
          </p:cNvSpPr>
          <p:nvPr/>
        </p:nvSpPr>
        <p:spPr>
          <a:xfrm>
            <a:off x="7148625" y="813472"/>
            <a:ext cx="3771528" cy="4872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solidFill>
                  <a:srgbClr val="20B0A2"/>
                </a:solidFill>
                <a:latin typeface="Arial Nova"/>
              </a:rPr>
              <a:t>Environmental Wellbeing</a:t>
            </a:r>
            <a:endParaRPr lang="en-US" sz="2000" b="1" dirty="0">
              <a:solidFill>
                <a:srgbClr val="20B0A2"/>
              </a:solidFill>
              <a:highlight>
                <a:srgbClr val="00FFFF"/>
              </a:highlight>
              <a:latin typeface="Arial Nova"/>
            </a:endParaRP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3DBAB797-DFF5-4B20-95B4-3701C013E07E}"/>
              </a:ext>
            </a:extLst>
          </p:cNvPr>
          <p:cNvSpPr txBox="1">
            <a:spLocks/>
          </p:cNvSpPr>
          <p:nvPr/>
        </p:nvSpPr>
        <p:spPr>
          <a:xfrm>
            <a:off x="7140432" y="3496614"/>
            <a:ext cx="3018493" cy="53208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solidFill>
                  <a:schemeClr val="accent4"/>
                </a:solidFill>
                <a:latin typeface="Arial Nova"/>
              </a:rPr>
              <a:t>Social Wellbeing</a:t>
            </a:r>
            <a:endParaRPr lang="en-US" sz="2000" b="1" dirty="0">
              <a:solidFill>
                <a:schemeClr val="accent4"/>
              </a:solidFill>
              <a:highlight>
                <a:srgbClr val="00FFFF"/>
              </a:highlight>
              <a:latin typeface="Arial Nova"/>
            </a:endParaRP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B6C9F8D6-83CA-4AF4-B8A8-981A5AAFD05E}"/>
              </a:ext>
            </a:extLst>
          </p:cNvPr>
          <p:cNvSpPr txBox="1">
            <a:spLocks/>
          </p:cNvSpPr>
          <p:nvPr/>
        </p:nvSpPr>
        <p:spPr>
          <a:xfrm>
            <a:off x="7177411" y="5048598"/>
            <a:ext cx="3018493" cy="53208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solidFill>
                  <a:schemeClr val="accent6"/>
                </a:solidFill>
                <a:latin typeface="Arial Nova"/>
              </a:rPr>
              <a:t>Physical Comfort</a:t>
            </a:r>
            <a:endParaRPr lang="en-US" sz="2000" b="1" dirty="0">
              <a:solidFill>
                <a:schemeClr val="accent6"/>
              </a:solidFill>
              <a:highlight>
                <a:srgbClr val="00FFFF"/>
              </a:highlight>
              <a:latin typeface="Arial Nova"/>
            </a:endParaRP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98D8603F-3A01-47A8-B37C-B614EDB0506D}"/>
              </a:ext>
            </a:extLst>
          </p:cNvPr>
          <p:cNvSpPr txBox="1">
            <a:spLocks/>
          </p:cNvSpPr>
          <p:nvPr/>
        </p:nvSpPr>
        <p:spPr>
          <a:xfrm>
            <a:off x="7223469" y="5558759"/>
            <a:ext cx="3018493" cy="147506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latin typeface="Arial Nova"/>
              </a:rPr>
              <a:t>Posture alternation</a:t>
            </a:r>
          </a:p>
          <a:p>
            <a:pPr marL="0" indent="0">
              <a:buNone/>
            </a:pPr>
            <a:r>
              <a:rPr lang="en-US" sz="1600" dirty="0">
                <a:latin typeface="Arial Nova"/>
              </a:rPr>
              <a:t>Active Working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4F922DC4-A2E3-4F5C-AB75-E1C2EEC34CEF}"/>
              </a:ext>
            </a:extLst>
          </p:cNvPr>
          <p:cNvSpPr txBox="1">
            <a:spLocks/>
          </p:cNvSpPr>
          <p:nvPr/>
        </p:nvSpPr>
        <p:spPr>
          <a:xfrm>
            <a:off x="7171897" y="3019968"/>
            <a:ext cx="2506702" cy="64581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latin typeface="Arial Nova"/>
              </a:rPr>
              <a:t>Work – life transitions</a:t>
            </a:r>
          </a:p>
        </p:txBody>
      </p:sp>
    </p:spTree>
    <p:extLst>
      <p:ext uri="{BB962C8B-B14F-4D97-AF65-F5344CB8AC3E}">
        <p14:creationId xmlns:p14="http://schemas.microsoft.com/office/powerpoint/2010/main" val="24707586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241A2B7-A9EE-47F6-9373-1EFAD049BC0D}"/>
              </a:ext>
            </a:extLst>
          </p:cNvPr>
          <p:cNvSpPr txBox="1">
            <a:spLocks/>
          </p:cNvSpPr>
          <p:nvPr/>
        </p:nvSpPr>
        <p:spPr>
          <a:xfrm>
            <a:off x="482871" y="3545100"/>
            <a:ext cx="5100202" cy="100224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Arial Nova"/>
              </a:rPr>
              <a:t>Enhancing social presence in remote through ambient interactions.</a:t>
            </a:r>
          </a:p>
          <a:p>
            <a:endParaRPr lang="en-US" sz="2000" dirty="0">
              <a:latin typeface="Arial Nova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>
              <a:latin typeface="Arial Nova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>
              <a:latin typeface="Arial Nova"/>
            </a:endParaRP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D8AFD2A4-09BD-458F-B3BC-985FEF74CE50}"/>
              </a:ext>
            </a:extLst>
          </p:cNvPr>
          <p:cNvSpPr txBox="1">
            <a:spLocks/>
          </p:cNvSpPr>
          <p:nvPr/>
        </p:nvSpPr>
        <p:spPr>
          <a:xfrm>
            <a:off x="6199003" y="3079815"/>
            <a:ext cx="5520359" cy="11574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chemeClr val="accent2"/>
                </a:solidFill>
                <a:latin typeface="Arial Nova"/>
              </a:rPr>
              <a:t>Anywhere office.</a:t>
            </a:r>
          </a:p>
          <a:p>
            <a:pPr marL="0" indent="0">
              <a:buNone/>
            </a:pPr>
            <a:endParaRPr lang="en-US" dirty="0">
              <a:solidFill>
                <a:schemeClr val="accent2"/>
              </a:solidFill>
              <a:latin typeface="Arial Nova"/>
            </a:endParaRPr>
          </a:p>
          <a:p>
            <a:pPr marL="0" indent="0">
              <a:buNone/>
            </a:pPr>
            <a:endParaRPr lang="en-US" dirty="0">
              <a:solidFill>
                <a:schemeClr val="accent2"/>
              </a:solidFill>
            </a:endParaRPr>
          </a:p>
          <a:p>
            <a:endParaRPr lang="en-US" dirty="0">
              <a:solidFill>
                <a:schemeClr val="accent2"/>
              </a:solidFill>
              <a:latin typeface="Arial Nova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solidFill>
                <a:schemeClr val="accent2"/>
              </a:solidFill>
              <a:latin typeface="Arial Nova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solidFill>
                <a:schemeClr val="accent2"/>
              </a:solidFill>
              <a:latin typeface="Arial Nova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B312437E-E99F-45E2-B053-62838D1A3CCB}"/>
              </a:ext>
            </a:extLst>
          </p:cNvPr>
          <p:cNvSpPr txBox="1">
            <a:spLocks/>
          </p:cNvSpPr>
          <p:nvPr/>
        </p:nvSpPr>
        <p:spPr>
          <a:xfrm>
            <a:off x="6199004" y="3551866"/>
            <a:ext cx="5324846" cy="90404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latin typeface="Arial Nova"/>
              </a:rPr>
              <a:t>Any place can become a workplace and adapt to different needs and tasks.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>
              <a:latin typeface="Arial Nova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53804F5-1A69-49A3-8935-DE7D714D7810}"/>
              </a:ext>
            </a:extLst>
          </p:cNvPr>
          <p:cNvSpPr/>
          <p:nvPr/>
        </p:nvSpPr>
        <p:spPr>
          <a:xfrm>
            <a:off x="411479" y="625683"/>
            <a:ext cx="548640" cy="731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1D68CD-FF6B-4368-AF94-C00855BBE448}"/>
              </a:ext>
            </a:extLst>
          </p:cNvPr>
          <p:cNvSpPr txBox="1"/>
          <p:nvPr/>
        </p:nvSpPr>
        <p:spPr>
          <a:xfrm>
            <a:off x="335279" y="833241"/>
            <a:ext cx="6097836" cy="276999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b="1" dirty="0">
                <a:solidFill>
                  <a:schemeClr val="accent2"/>
                </a:solidFill>
                <a:latin typeface="Arial Nova"/>
              </a:rPr>
              <a:t>Intelligent workplaces for wellbeing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2" name="Slide Number Placeholder 6">
            <a:extLst>
              <a:ext uri="{FF2B5EF4-FFF2-40B4-BE49-F238E27FC236}">
                <a16:creationId xmlns:a16="http://schemas.microsoft.com/office/drawing/2014/main" id="{D7EF1AA5-8D75-4C4E-A2EB-B38FC6C5F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6DA4352-B6B2-4891-8900-1B67A7EA431A}" type="slidenum">
              <a:rPr lang="en-GB" smtClean="0"/>
              <a:t>9</a:t>
            </a:fld>
            <a:endParaRPr lang="en-GB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FC2DBD0-CB66-4592-A2EC-32A56E8F4CB1}"/>
              </a:ext>
            </a:extLst>
          </p:cNvPr>
          <p:cNvSpPr txBox="1">
            <a:spLocks/>
          </p:cNvSpPr>
          <p:nvPr/>
        </p:nvSpPr>
        <p:spPr>
          <a:xfrm>
            <a:off x="411479" y="1244500"/>
            <a:ext cx="10506456" cy="13762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Arial Nova"/>
                <a:cs typeface="Calibri Light"/>
              </a:rPr>
              <a:t>Designing </a:t>
            </a:r>
            <a:r>
              <a:rPr lang="en-US" b="1" dirty="0">
                <a:solidFill>
                  <a:schemeClr val="accent2"/>
                </a:solidFill>
                <a:latin typeface="Arial Nova"/>
                <a:cs typeface="Calibri Light"/>
              </a:rPr>
              <a:t>data-ecosystems</a:t>
            </a:r>
            <a:r>
              <a:rPr lang="en-US" b="1" dirty="0">
                <a:latin typeface="Arial Nova"/>
                <a:cs typeface="Calibri Light"/>
              </a:rPr>
              <a:t> for hybrid workplace wellbeing.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E4F01F0-AC72-4EFF-978E-E9122EA11810}"/>
              </a:ext>
            </a:extLst>
          </p:cNvPr>
          <p:cNvSpPr txBox="1">
            <a:spLocks/>
          </p:cNvSpPr>
          <p:nvPr/>
        </p:nvSpPr>
        <p:spPr>
          <a:xfrm>
            <a:off x="472640" y="3079263"/>
            <a:ext cx="5529884" cy="468848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rgbClr val="5B9BD5"/>
                </a:solidFill>
                <a:latin typeface="Arial Nova"/>
              </a:rPr>
              <a:t>Connected workplaces</a:t>
            </a:r>
          </a:p>
          <a:p>
            <a:pPr marL="0" indent="0">
              <a:buNone/>
            </a:pPr>
            <a:endParaRPr lang="en-US" dirty="0">
              <a:solidFill>
                <a:srgbClr val="5B9BD5"/>
              </a:solidFill>
              <a:latin typeface="Calibri" panose="020F0502020204030204"/>
              <a:cs typeface="Calibri" panose="020F0502020204030204"/>
            </a:endParaRPr>
          </a:p>
          <a:p>
            <a:endParaRPr lang="en-US" dirty="0">
              <a:solidFill>
                <a:srgbClr val="5B9BD5"/>
              </a:solidFill>
              <a:latin typeface="Arial Nova"/>
            </a:endParaRPr>
          </a:p>
          <a:p>
            <a:pPr marL="0" indent="0">
              <a:buNone/>
            </a:pPr>
            <a:endParaRPr lang="en-US" dirty="0">
              <a:solidFill>
                <a:srgbClr val="5B9BD5"/>
              </a:solidFill>
              <a:latin typeface="Arial Nova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solidFill>
                <a:srgbClr val="5B9BD5"/>
              </a:solidFill>
              <a:latin typeface="Arial Nova"/>
            </a:endParaRP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449C949E-B99A-4C4C-AA88-75F5EC305906}"/>
              </a:ext>
            </a:extLst>
          </p:cNvPr>
          <p:cNvSpPr txBox="1">
            <a:spLocks/>
          </p:cNvSpPr>
          <p:nvPr/>
        </p:nvSpPr>
        <p:spPr>
          <a:xfrm>
            <a:off x="482871" y="4737672"/>
            <a:ext cx="5520359" cy="167958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chemeClr val="accent6"/>
                </a:solidFill>
                <a:latin typeface="Arial Nova"/>
              </a:rPr>
              <a:t>Environmentally aware office.</a:t>
            </a:r>
          </a:p>
          <a:p>
            <a:pPr marL="0" indent="0">
              <a:buNone/>
            </a:pPr>
            <a:endParaRPr lang="en-US" dirty="0">
              <a:solidFill>
                <a:schemeClr val="accent6"/>
              </a:solidFill>
              <a:latin typeface="Arial Nova"/>
            </a:endParaRPr>
          </a:p>
          <a:p>
            <a:pPr marL="0" indent="0">
              <a:buNone/>
            </a:pPr>
            <a:endParaRPr lang="en-US" dirty="0">
              <a:solidFill>
                <a:schemeClr val="accent6"/>
              </a:solidFill>
            </a:endParaRPr>
          </a:p>
          <a:p>
            <a:endParaRPr lang="en-US" dirty="0">
              <a:solidFill>
                <a:schemeClr val="accent6"/>
              </a:solidFill>
              <a:latin typeface="Arial Nova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solidFill>
                <a:schemeClr val="accent6"/>
              </a:solidFill>
              <a:latin typeface="Arial Nova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solidFill>
                <a:schemeClr val="accent6"/>
              </a:solidFill>
              <a:latin typeface="Arial Nova"/>
            </a:endParaRP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FEF10248-33E6-4EFB-B1A7-B5B247729F5D}"/>
              </a:ext>
            </a:extLst>
          </p:cNvPr>
          <p:cNvSpPr txBox="1">
            <a:spLocks/>
          </p:cNvSpPr>
          <p:nvPr/>
        </p:nvSpPr>
        <p:spPr>
          <a:xfrm>
            <a:off x="6188770" y="4773709"/>
            <a:ext cx="5520359" cy="167958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rgbClr val="FFC000"/>
                </a:solidFill>
                <a:latin typeface="Arial Nova"/>
              </a:rPr>
              <a:t>On / Off workplace.</a:t>
            </a:r>
          </a:p>
          <a:p>
            <a:pPr marL="0" indent="0">
              <a:buNone/>
            </a:pPr>
            <a:endParaRPr lang="en-US" dirty="0">
              <a:solidFill>
                <a:srgbClr val="FFC000"/>
              </a:solidFill>
              <a:latin typeface="Arial Nova"/>
            </a:endParaRPr>
          </a:p>
          <a:p>
            <a:pPr marL="0" indent="0">
              <a:buNone/>
            </a:pPr>
            <a:endParaRPr lang="en-US" dirty="0">
              <a:solidFill>
                <a:srgbClr val="FFC000"/>
              </a:solidFill>
            </a:endParaRPr>
          </a:p>
          <a:p>
            <a:endParaRPr lang="en-US" dirty="0">
              <a:solidFill>
                <a:srgbClr val="FFC000"/>
              </a:solidFill>
              <a:latin typeface="Arial Nova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solidFill>
                <a:srgbClr val="FFC000"/>
              </a:solidFill>
              <a:latin typeface="Arial Nova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solidFill>
                <a:srgbClr val="FFC000"/>
              </a:solidFill>
              <a:latin typeface="Arial Nova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2FA60DF0-3A73-4215-ABA8-883A168F3011}"/>
              </a:ext>
            </a:extLst>
          </p:cNvPr>
          <p:cNvSpPr txBox="1">
            <a:spLocks/>
          </p:cNvSpPr>
          <p:nvPr/>
        </p:nvSpPr>
        <p:spPr>
          <a:xfrm>
            <a:off x="468760" y="5259429"/>
            <a:ext cx="5114313" cy="93169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Arial Nova"/>
              </a:rPr>
              <a:t>Environmental monitoring and calm eco-feedback to surface latent aspects.</a:t>
            </a:r>
            <a:endParaRPr lang="en-US" sz="2000" dirty="0" err="1">
              <a:latin typeface="Arial Nova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>
              <a:latin typeface="Arial Nova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>
              <a:latin typeface="Arial Nova"/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7670C39C-A724-487B-99CF-ACBD79500BF3}"/>
              </a:ext>
            </a:extLst>
          </p:cNvPr>
          <p:cNvSpPr txBox="1">
            <a:spLocks/>
          </p:cNvSpPr>
          <p:nvPr/>
        </p:nvSpPr>
        <p:spPr>
          <a:xfrm>
            <a:off x="6198295" y="5297529"/>
            <a:ext cx="4690980" cy="93169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latin typeface="Arial Nova"/>
              </a:rPr>
              <a:t>Ambient interactions for transitioning between online and offline work, and domestic life.</a:t>
            </a:r>
            <a:endParaRPr lang="en-US" sz="2000" dirty="0">
              <a:solidFill>
                <a:srgbClr val="000000"/>
              </a:solidFill>
              <a:latin typeface="Arial Nova"/>
            </a:endParaRPr>
          </a:p>
          <a:p>
            <a:endParaRPr lang="en-US" sz="2000" dirty="0">
              <a:latin typeface="Arial Nova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>
              <a:latin typeface="Arial Nova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>
              <a:latin typeface="Arial Nova"/>
            </a:endParaRPr>
          </a:p>
        </p:txBody>
      </p:sp>
    </p:spTree>
    <p:extLst>
      <p:ext uri="{BB962C8B-B14F-4D97-AF65-F5344CB8AC3E}">
        <p14:creationId xmlns:p14="http://schemas.microsoft.com/office/powerpoint/2010/main" val="411097276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POLL_EMBED_ID" val="de756521-2ba3-420d-8b9e-04363e639e5b"/>
  <p:tag name="__PE_POLL_URL" val="True"/>
  <p:tag name="__PE_ORIG_SIZE" val="50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2945</TotalTime>
  <Words>1134</Words>
  <Application>Microsoft Office PowerPoint</Application>
  <PresentationFormat>Widescreen</PresentationFormat>
  <Paragraphs>204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Arial Nova</vt:lpstr>
      <vt:lpstr>Calibri</vt:lpstr>
      <vt:lpstr>Calibri Light</vt:lpstr>
      <vt:lpstr>Wingdings</vt:lpstr>
      <vt:lpstr>Office Theme</vt:lpstr>
      <vt:lpstr>Sensitive Responsive  Workplaces </vt:lpstr>
      <vt:lpstr>A co-design workshop for wellbeing in the hybrid workplace.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Workplace wellbeing design futures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lenia Margariti</cp:lastModifiedBy>
  <cp:revision>1485</cp:revision>
  <cp:lastPrinted>2021-03-29T14:15:46Z</cp:lastPrinted>
  <dcterms:created xsi:type="dcterms:W3CDTF">2021-03-24T12:17:12Z</dcterms:created>
  <dcterms:modified xsi:type="dcterms:W3CDTF">2021-04-27T18:06:04Z</dcterms:modified>
</cp:coreProperties>
</file>