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85" r:id="rId3"/>
    <p:sldId id="286" r:id="rId4"/>
    <p:sldId id="261" r:id="rId5"/>
    <p:sldId id="257" r:id="rId6"/>
    <p:sldId id="259" r:id="rId7"/>
    <p:sldId id="260" r:id="rId8"/>
    <p:sldId id="295" r:id="rId9"/>
    <p:sldId id="267" r:id="rId10"/>
    <p:sldId id="269" r:id="rId11"/>
    <p:sldId id="268" r:id="rId12"/>
    <p:sldId id="298" r:id="rId13"/>
    <p:sldId id="271" r:id="rId14"/>
    <p:sldId id="278" r:id="rId15"/>
    <p:sldId id="279" r:id="rId16"/>
    <p:sldId id="287" r:id="rId17"/>
    <p:sldId id="288" r:id="rId18"/>
    <p:sldId id="289" r:id="rId19"/>
    <p:sldId id="277" r:id="rId20"/>
    <p:sldId id="272" r:id="rId21"/>
    <p:sldId id="273" r:id="rId22"/>
    <p:sldId id="274" r:id="rId23"/>
    <p:sldId id="275" r:id="rId24"/>
    <p:sldId id="276" r:id="rId25"/>
    <p:sldId id="280" r:id="rId26"/>
    <p:sldId id="281" r:id="rId27"/>
    <p:sldId id="282" r:id="rId28"/>
    <p:sldId id="283" r:id="rId29"/>
    <p:sldId id="284" r:id="rId30"/>
    <p:sldId id="290" r:id="rId31"/>
    <p:sldId id="291" r:id="rId32"/>
    <p:sldId id="292" r:id="rId33"/>
    <p:sldId id="293" r:id="rId34"/>
    <p:sldId id="294" r:id="rId35"/>
    <p:sldId id="296" r:id="rId36"/>
    <p:sldId id="29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0"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3/22/2021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9E14CC-2DBD-46FF-A4A3-27C8D547286A}"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3/22/2021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3/22/2021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3/22/2021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3/22/2021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3/22/2021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3/22/2021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ostman.com/postma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tutorialsteacher.com/mvc/routing-in-mv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3.org/TR/co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en.wikipedia.org/wiki/JSONP"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example.com/bar.html" TargetMode="External"/><Relationship Id="rId7" Type="http://schemas.openxmlformats.org/officeDocument/2006/relationships/hyperlink" Target="http://www.example.com/foo.html" TargetMode="External"/><Relationship Id="rId2" Type="http://schemas.openxmlformats.org/officeDocument/2006/relationships/hyperlink" Target="http://example.com/foo.html" TargetMode="External"/><Relationship Id="rId1" Type="http://schemas.openxmlformats.org/officeDocument/2006/relationships/slideLayout" Target="../slideLayouts/slideLayout2.xml"/><Relationship Id="rId6" Type="http://schemas.openxmlformats.org/officeDocument/2006/relationships/hyperlink" Target="https://example.com/foo.html" TargetMode="External"/><Relationship Id="rId5" Type="http://schemas.openxmlformats.org/officeDocument/2006/relationships/hyperlink" Target="http://example.com:9000/foo.html" TargetMode="External"/><Relationship Id="rId4" Type="http://schemas.openxmlformats.org/officeDocument/2006/relationships/hyperlink" Target="http://example.ne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a:bodyPr>
          <a:lstStyle/>
          <a:p>
            <a:r>
              <a:rPr lang="en-US" sz="2000" dirty="0" smtClean="0"/>
              <a:t>REST stands for Representational State Transfer.</a:t>
            </a:r>
          </a:p>
          <a:p>
            <a:r>
              <a:rPr lang="en-US" sz="2000" dirty="0" smtClean="0"/>
              <a:t>REST is an architectural pattern for creating an API that uses HTTP as its underlying communication method.</a:t>
            </a:r>
          </a:p>
          <a:p>
            <a:r>
              <a:rPr lang="en-US" sz="2000" dirty="0" smtClean="0"/>
              <a:t>The REST architectural pattern specifies a set of constraints that a system should adhere to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Controller</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solidFill>
                <a:srgbClr val="C00000"/>
              </a:solidFill>
            </a:endParaRPr>
          </a:p>
          <a:p>
            <a:endParaRPr lang="en-US" sz="1800" dirty="0" smtClean="0"/>
          </a:p>
        </p:txBody>
      </p:sp>
      <p:pic>
        <p:nvPicPr>
          <p:cNvPr id="1026" name="Picture 2" descr="C:\Users\kk\Desktop\webapi-controller.png"/>
          <p:cNvPicPr>
            <a:picLocks noChangeAspect="1" noChangeArrowheads="1"/>
          </p:cNvPicPr>
          <p:nvPr/>
        </p:nvPicPr>
        <p:blipFill>
          <a:blip r:embed="rId2"/>
          <a:srcRect/>
          <a:stretch>
            <a:fillRect/>
          </a:stretch>
        </p:blipFill>
        <p:spPr bwMode="auto">
          <a:xfrm>
            <a:off x="838200" y="1600199"/>
            <a:ext cx="7696200" cy="5210567"/>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Action Method Naming Conventions</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solidFill>
                <a:srgbClr val="C00000"/>
              </a:solidFill>
            </a:endParaRPr>
          </a:p>
          <a:p>
            <a:endParaRPr lang="en-US" sz="1800" dirty="0" smtClean="0"/>
          </a:p>
        </p:txBody>
      </p:sp>
      <p:graphicFrame>
        <p:nvGraphicFramePr>
          <p:cNvPr id="6" name="Table 5"/>
          <p:cNvGraphicFramePr>
            <a:graphicFrameLocks noGrp="1"/>
          </p:cNvGraphicFramePr>
          <p:nvPr/>
        </p:nvGraphicFramePr>
        <p:xfrm>
          <a:off x="914400" y="1524000"/>
          <a:ext cx="7924800" cy="5331287"/>
        </p:xfrm>
        <a:graphic>
          <a:graphicData uri="http://schemas.openxmlformats.org/drawingml/2006/table">
            <a:tbl>
              <a:tblPr firstRow="1" bandRow="1">
                <a:tableStyleId>{5C22544A-7EE6-4342-B048-85BDC9FD1C3A}</a:tableStyleId>
              </a:tblPr>
              <a:tblGrid>
                <a:gridCol w="2369270">
                  <a:extLst>
                    <a:ext uri="{9D8B030D-6E8A-4147-A177-3AD203B41FA5}">
                      <a16:colId xmlns:a16="http://schemas.microsoft.com/office/drawing/2014/main" val="20000"/>
                    </a:ext>
                  </a:extLst>
                </a:gridCol>
                <a:gridCol w="5555530">
                  <a:extLst>
                    <a:ext uri="{9D8B030D-6E8A-4147-A177-3AD203B41FA5}">
                      <a16:colId xmlns:a16="http://schemas.microsoft.com/office/drawing/2014/main" val="20001"/>
                    </a:ext>
                  </a:extLst>
                </a:gridCol>
              </a:tblGrid>
              <a:tr h="561167">
                <a:tc>
                  <a:txBody>
                    <a:bodyPr/>
                    <a:lstStyle/>
                    <a:p>
                      <a:pPr algn="l" fontAlgn="b"/>
                      <a:r>
                        <a:rPr lang="en-US" b="1" dirty="0"/>
                        <a:t>HTTP Request Method</a:t>
                      </a:r>
                      <a:endParaRPr lang="en-US" dirty="0"/>
                    </a:p>
                  </a:txBody>
                  <a:tcPr marL="47625" marR="47625" marT="47625" marB="47625" anchor="b"/>
                </a:tc>
                <a:tc>
                  <a:txBody>
                    <a:bodyPr/>
                    <a:lstStyle/>
                    <a:p>
                      <a:pPr algn="l" fontAlgn="b"/>
                      <a:r>
                        <a:rPr lang="en-US" b="1" dirty="0"/>
                        <a:t>Possible Web API Action Method Name</a:t>
                      </a:r>
                      <a:endParaRPr lang="en-US" dirty="0"/>
                    </a:p>
                  </a:txBody>
                  <a:tcPr marL="47625" marR="47625" marT="47625" marB="47625" anchor="b"/>
                </a:tc>
                <a:extLst>
                  <a:ext uri="{0D108BD9-81ED-4DB2-BD59-A6C34878D82A}">
                    <a16:rowId xmlns:a16="http://schemas.microsoft.com/office/drawing/2014/main" val="10000"/>
                  </a:ext>
                </a:extLst>
              </a:tr>
              <a:tr h="1136058">
                <a:tc>
                  <a:txBody>
                    <a:bodyPr/>
                    <a:lstStyle/>
                    <a:p>
                      <a:pPr fontAlgn="t"/>
                      <a:r>
                        <a:rPr lang="en-US"/>
                        <a:t>GET</a:t>
                      </a:r>
                    </a:p>
                  </a:txBody>
                  <a:tcPr marL="47625" marR="47625" marT="47625" marB="47625"/>
                </a:tc>
                <a:tc>
                  <a:txBody>
                    <a:bodyPr/>
                    <a:lstStyle/>
                    <a:p>
                      <a:pPr fontAlgn="t"/>
                      <a:r>
                        <a:rPr lang="en-US" dirty="0"/>
                        <a:t>Get() </a:t>
                      </a:r>
                      <a:br>
                        <a:rPr lang="en-US" dirty="0"/>
                      </a:br>
                      <a:r>
                        <a:rPr lang="en-US" dirty="0"/>
                        <a:t>get()</a:t>
                      </a:r>
                      <a:br>
                        <a:rPr lang="en-US" dirty="0"/>
                      </a:br>
                      <a:r>
                        <a:rPr lang="en-US" dirty="0"/>
                        <a:t>GET()</a:t>
                      </a:r>
                      <a:br>
                        <a:rPr lang="en-US" dirty="0"/>
                      </a:br>
                      <a:r>
                        <a:rPr lang="en-US" dirty="0"/>
                        <a:t>GetAllStudent</a:t>
                      </a:r>
                      <a:r>
                        <a:rPr lang="en-US" dirty="0" smtClean="0"/>
                        <a:t>() (*any name starting with Get *)</a:t>
                      </a:r>
                      <a:endParaRPr lang="en-US" dirty="0"/>
                    </a:p>
                  </a:txBody>
                  <a:tcPr marL="47625" marR="47625" marT="47625" marB="47625"/>
                </a:tc>
                <a:extLst>
                  <a:ext uri="{0D108BD9-81ED-4DB2-BD59-A6C34878D82A}">
                    <a16:rowId xmlns:a16="http://schemas.microsoft.com/office/drawing/2014/main" val="10001"/>
                  </a:ext>
                </a:extLst>
              </a:tr>
              <a:tr h="1136058">
                <a:tc>
                  <a:txBody>
                    <a:bodyPr/>
                    <a:lstStyle/>
                    <a:p>
                      <a:pPr fontAlgn="t"/>
                      <a:r>
                        <a:rPr lang="en-US" dirty="0"/>
                        <a:t>POST</a:t>
                      </a:r>
                    </a:p>
                  </a:txBody>
                  <a:tcPr marL="47625" marR="47625" marT="47625" marB="47625"/>
                </a:tc>
                <a:tc>
                  <a:txBody>
                    <a:bodyPr/>
                    <a:lstStyle/>
                    <a:p>
                      <a:pPr fontAlgn="t"/>
                      <a:r>
                        <a:rPr lang="en-US" dirty="0"/>
                        <a:t>Post()</a:t>
                      </a:r>
                      <a:br>
                        <a:rPr lang="en-US" dirty="0"/>
                      </a:br>
                      <a:r>
                        <a:rPr lang="en-US" dirty="0"/>
                        <a:t>post()</a:t>
                      </a:r>
                      <a:br>
                        <a:rPr lang="en-US" dirty="0"/>
                      </a:br>
                      <a:r>
                        <a:rPr lang="en-US" dirty="0"/>
                        <a:t>POST()</a:t>
                      </a:r>
                      <a:br>
                        <a:rPr lang="en-US" dirty="0"/>
                      </a:br>
                      <a:r>
                        <a:rPr lang="en-US" dirty="0"/>
                        <a:t>PostNewStudent</a:t>
                      </a:r>
                      <a:r>
                        <a:rPr lang="en-US" dirty="0" smtClean="0"/>
                        <a:t>() (*any name starting with Post*)</a:t>
                      </a:r>
                      <a:endParaRPr lang="en-US" dirty="0"/>
                    </a:p>
                  </a:txBody>
                  <a:tcPr marL="47625" marR="47625" marT="47625" marB="47625"/>
                </a:tc>
                <a:extLst>
                  <a:ext uri="{0D108BD9-81ED-4DB2-BD59-A6C34878D82A}">
                    <a16:rowId xmlns:a16="http://schemas.microsoft.com/office/drawing/2014/main" val="10002"/>
                  </a:ext>
                </a:extLst>
              </a:tr>
              <a:tr h="1136058">
                <a:tc>
                  <a:txBody>
                    <a:bodyPr/>
                    <a:lstStyle/>
                    <a:p>
                      <a:pPr fontAlgn="t"/>
                      <a:r>
                        <a:rPr lang="en-US"/>
                        <a:t>PUT</a:t>
                      </a:r>
                    </a:p>
                  </a:txBody>
                  <a:tcPr marL="47625" marR="47625" marT="47625" marB="47625"/>
                </a:tc>
                <a:tc>
                  <a:txBody>
                    <a:bodyPr/>
                    <a:lstStyle/>
                    <a:p>
                      <a:pPr fontAlgn="t"/>
                      <a:r>
                        <a:rPr lang="en-US" dirty="0"/>
                        <a:t>Put()</a:t>
                      </a:r>
                      <a:br>
                        <a:rPr lang="en-US" dirty="0"/>
                      </a:br>
                      <a:r>
                        <a:rPr lang="en-US" dirty="0"/>
                        <a:t>put()</a:t>
                      </a:r>
                      <a:br>
                        <a:rPr lang="en-US" dirty="0"/>
                      </a:br>
                      <a:r>
                        <a:rPr lang="en-US" dirty="0"/>
                        <a:t>PUT()</a:t>
                      </a:r>
                      <a:br>
                        <a:rPr lang="en-US" dirty="0"/>
                      </a:br>
                      <a:r>
                        <a:rPr lang="en-US" dirty="0"/>
                        <a:t>PutStudent</a:t>
                      </a:r>
                      <a:r>
                        <a:rPr lang="en-US" dirty="0" smtClean="0"/>
                        <a:t>() (*any name starting with Put*)</a:t>
                      </a:r>
                      <a:endParaRPr lang="en-US" dirty="0"/>
                    </a:p>
                  </a:txBody>
                  <a:tcPr marL="47625" marR="47625" marT="47625" marB="47625"/>
                </a:tc>
                <a:extLst>
                  <a:ext uri="{0D108BD9-81ED-4DB2-BD59-A6C34878D82A}">
                    <a16:rowId xmlns:a16="http://schemas.microsoft.com/office/drawing/2014/main" val="10003"/>
                  </a:ext>
                </a:extLst>
              </a:tr>
              <a:tr h="1136058">
                <a:tc>
                  <a:txBody>
                    <a:bodyPr/>
                    <a:lstStyle/>
                    <a:p>
                      <a:pPr fontAlgn="t"/>
                      <a:r>
                        <a:rPr lang="en-US" dirty="0"/>
                        <a:t>DELETE</a:t>
                      </a:r>
                    </a:p>
                  </a:txBody>
                  <a:tcPr marL="47625" marR="47625" marT="47625" marB="47625"/>
                </a:tc>
                <a:tc>
                  <a:txBody>
                    <a:bodyPr/>
                    <a:lstStyle/>
                    <a:p>
                      <a:pPr fontAlgn="t"/>
                      <a:r>
                        <a:rPr lang="en-US" dirty="0"/>
                        <a:t>Delete()</a:t>
                      </a:r>
                      <a:br>
                        <a:rPr lang="en-US" dirty="0"/>
                      </a:br>
                      <a:r>
                        <a:rPr lang="en-US" dirty="0"/>
                        <a:t>delete()</a:t>
                      </a:r>
                      <a:br>
                        <a:rPr lang="en-US" dirty="0"/>
                      </a:br>
                      <a:r>
                        <a:rPr lang="en-US" dirty="0"/>
                        <a:t>DELETE()</a:t>
                      </a:r>
                      <a:br>
                        <a:rPr lang="en-US" dirty="0"/>
                      </a:br>
                      <a:r>
                        <a:rPr lang="en-US" dirty="0"/>
                        <a:t>DeleteStudent</a:t>
                      </a:r>
                      <a:r>
                        <a:rPr lang="en-US" dirty="0" smtClean="0"/>
                        <a:t>() (*any name starting with Delete*)</a:t>
                      </a:r>
                      <a:endParaRPr lang="en-US" dirty="0"/>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Test Web API</a:t>
            </a:r>
            <a:endParaRPr lang="en-US" sz="2400" dirty="0"/>
          </a:p>
        </p:txBody>
      </p:sp>
      <p:sp>
        <p:nvSpPr>
          <p:cNvPr id="5" name="Content Placeholder 4"/>
          <p:cNvSpPr>
            <a:spLocks noGrp="1"/>
          </p:cNvSpPr>
          <p:nvPr>
            <p:ph sz="quarter" idx="1"/>
          </p:nvPr>
        </p:nvSpPr>
        <p:spPr/>
        <p:txBody>
          <a:bodyPr>
            <a:normAutofit/>
          </a:bodyPr>
          <a:lstStyle/>
          <a:p>
            <a:r>
              <a:rPr lang="en-US" sz="2400" dirty="0" smtClean="0"/>
              <a:t>following third party tools for testing Web API.</a:t>
            </a:r>
          </a:p>
          <a:p>
            <a:r>
              <a:rPr lang="en-US" sz="2400" dirty="0" smtClean="0">
                <a:hlinkClick r:id="rId2"/>
              </a:rPr>
              <a:t>Fiddler</a:t>
            </a:r>
            <a:endParaRPr lang="en-US" sz="2400" dirty="0" smtClean="0"/>
          </a:p>
          <a:p>
            <a:r>
              <a:rPr lang="en-US" sz="2400" dirty="0" smtClean="0">
                <a:hlinkClick r:id="rId3"/>
              </a:rPr>
              <a:t>Postman</a:t>
            </a:r>
            <a:endParaRPr lang="en-US" sz="2400" dirty="0" smtClean="0"/>
          </a:p>
          <a:p>
            <a:r>
              <a:rPr lang="en-US" sz="2400" dirty="0" smtClean="0"/>
              <a:t>Fiddler:</a:t>
            </a:r>
          </a:p>
          <a:p>
            <a:r>
              <a:rPr lang="en-US" sz="2400" dirty="0" smtClean="0"/>
              <a:t>Fiddler is a free debugging proxy for any browser. We can use it to compose and execute different HTTP requests to our Web API and check HTTP response.</a:t>
            </a: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POSTMAN</a:t>
            </a:r>
            <a:endParaRPr lang="en-US" sz="2400" dirty="0"/>
          </a:p>
        </p:txBody>
      </p:sp>
      <p:sp>
        <p:nvSpPr>
          <p:cNvPr id="5" name="Content Placeholder 4"/>
          <p:cNvSpPr>
            <a:spLocks noGrp="1"/>
          </p:cNvSpPr>
          <p:nvPr>
            <p:ph sz="quarter" idx="1"/>
          </p:nvPr>
        </p:nvSpPr>
        <p:spPr/>
        <p:txBody>
          <a:bodyPr>
            <a:normAutofit/>
          </a:bodyPr>
          <a:lstStyle/>
          <a:p>
            <a:r>
              <a:rPr lang="en-US" sz="1800" b="1" dirty="0" smtClean="0"/>
              <a:t>What is Postman?</a:t>
            </a:r>
            <a:endParaRPr lang="en-US" sz="1800" dirty="0" smtClean="0"/>
          </a:p>
          <a:p>
            <a:r>
              <a:rPr lang="en-US" sz="1800" dirty="0" smtClean="0"/>
              <a:t>Postman is currently one of the most popular tools used in API testing.</a:t>
            </a:r>
          </a:p>
          <a:p>
            <a:r>
              <a:rPr lang="en-US" sz="1800" dirty="0" smtClean="0"/>
              <a:t>It simplify API workflow in testing and development.</a:t>
            </a:r>
          </a:p>
          <a:p>
            <a:r>
              <a:rPr lang="en-US" sz="1800" dirty="0" smtClean="0"/>
              <a:t>Postman is a Google Chrome app for interacting with HTTP APIs. </a:t>
            </a:r>
          </a:p>
          <a:p>
            <a:r>
              <a:rPr lang="en-US" sz="1800" dirty="0" smtClean="0"/>
              <a:t>It presents you with a friendly GUI for constructing requests and reading responses.</a:t>
            </a:r>
          </a:p>
          <a:p>
            <a:r>
              <a:rPr lang="en-US" sz="1800" dirty="0" smtClean="0"/>
              <a:t>It has the ability to make various types of HTTP requests(GET, POST, PUT, PATCH)</a:t>
            </a:r>
          </a:p>
          <a:p>
            <a:r>
              <a:rPr lang="en-US" sz="1800" dirty="0" smtClean="0"/>
              <a:t>Download link: </a:t>
            </a:r>
            <a:r>
              <a:rPr lang="en-US" sz="1800" dirty="0" smtClean="0">
                <a:hlinkClick r:id="rId2"/>
              </a:rPr>
              <a:t>https://www.postman.com/postman</a:t>
            </a:r>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Content Negotiation in Web API</a:t>
            </a:r>
            <a:endParaRPr lang="en-US" sz="2400" dirty="0"/>
          </a:p>
        </p:txBody>
      </p:sp>
      <p:sp>
        <p:nvSpPr>
          <p:cNvPr id="5" name="Content Placeholder 4"/>
          <p:cNvSpPr>
            <a:spLocks noGrp="1"/>
          </p:cNvSpPr>
          <p:nvPr>
            <p:ph sz="quarter" idx="1"/>
          </p:nvPr>
        </p:nvSpPr>
        <p:spPr/>
        <p:txBody>
          <a:bodyPr>
            <a:normAutofit/>
          </a:bodyPr>
          <a:lstStyle/>
          <a:p>
            <a:r>
              <a:rPr lang="en-US" sz="2400" dirty="0" smtClean="0"/>
              <a:t>One of the standards of the </a:t>
            </a:r>
            <a:r>
              <a:rPr lang="en-US" sz="2400" dirty="0" err="1" smtClean="0"/>
              <a:t>RESTful</a:t>
            </a:r>
            <a:r>
              <a:rPr lang="en-US" sz="2400" dirty="0" smtClean="0"/>
              <a:t> service is that, the client should have the ability to decide in which format they want the response - XML, JSON etc. A request that is sent to the server includes an Accept header. Using the Accept header the client can specify the format for the response. For example</a:t>
            </a:r>
            <a:br>
              <a:rPr lang="en-US" sz="2400" dirty="0" smtClean="0"/>
            </a:br>
            <a:r>
              <a:rPr lang="en-US" sz="2400" dirty="0" smtClean="0"/>
              <a:t/>
            </a:r>
            <a:br>
              <a:rPr lang="en-US" sz="2400" dirty="0" smtClean="0"/>
            </a:br>
            <a:r>
              <a:rPr lang="en-US" sz="2400" dirty="0" smtClean="0"/>
              <a:t>Accept: application/xml returns XML</a:t>
            </a:r>
            <a:br>
              <a:rPr lang="en-US" sz="2400" dirty="0" smtClean="0"/>
            </a:br>
            <a:r>
              <a:rPr lang="en-US" sz="2400" dirty="0" smtClean="0"/>
              <a:t>Accept: application/</a:t>
            </a:r>
            <a:r>
              <a:rPr lang="en-US" sz="2400" dirty="0" err="1" smtClean="0"/>
              <a:t>json</a:t>
            </a:r>
            <a:r>
              <a:rPr lang="en-US" sz="2400" dirty="0" smtClean="0"/>
              <a:t> returns JSON</a:t>
            </a:r>
            <a:br>
              <a:rPr lang="en-US" sz="2400" dirty="0" smtClean="0"/>
            </a:br>
            <a:r>
              <a:rPr lang="en-US" sz="2400" dirty="0" smtClean="0"/>
              <a:t/>
            </a:r>
            <a:br>
              <a:rPr lang="en-US" sz="2400" dirty="0" smtClean="0"/>
            </a:br>
            <a:r>
              <a:rPr lang="en-US" sz="2400" dirty="0" smtClean="0"/>
              <a:t>Depending on the Accept header value in the request, the server sends the response. This is called Content Negotiation. </a:t>
            </a:r>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US" sz="2400" b="1" dirty="0" err="1" smtClean="0"/>
              <a:t>MediaTypeFormatters</a:t>
            </a:r>
            <a:r>
              <a:rPr lang="en-US" sz="2400" b="1" dirty="0" smtClean="0"/>
              <a:t> in </a:t>
            </a:r>
            <a:r>
              <a:rPr lang="en-US" sz="2400" b="1" dirty="0" err="1" smtClean="0"/>
              <a:t>WebApi</a:t>
            </a:r>
            <a:endParaRPr lang="en-US" sz="2400" dirty="0"/>
          </a:p>
        </p:txBody>
      </p:sp>
      <p:sp>
        <p:nvSpPr>
          <p:cNvPr id="5" name="Content Placeholder 4"/>
          <p:cNvSpPr>
            <a:spLocks noGrp="1"/>
          </p:cNvSpPr>
          <p:nvPr>
            <p:ph sz="quarter" idx="1"/>
          </p:nvPr>
        </p:nvSpPr>
        <p:spPr/>
        <p:txBody>
          <a:bodyPr>
            <a:normAutofit lnSpcReduction="10000"/>
          </a:bodyPr>
          <a:lstStyle/>
          <a:p>
            <a:r>
              <a:rPr lang="en-US" sz="2400" dirty="0" smtClean="0"/>
              <a:t>From the ASP.NET Web API perspective, serialization is the process of translating a .NET Common Language Runtime (CLR) type into a format that can be transmitted over HTTP. The default format can be either JSON or XML</a:t>
            </a:r>
          </a:p>
          <a:p>
            <a:r>
              <a:rPr lang="en-US" sz="2400" dirty="0" smtClean="0"/>
              <a:t>A media type formatter that is an object of type </a:t>
            </a:r>
            <a:r>
              <a:rPr lang="en-US" sz="2400" dirty="0" err="1" smtClean="0"/>
              <a:t>MediaTypeFormatter</a:t>
            </a:r>
            <a:r>
              <a:rPr lang="en-US" sz="2400" dirty="0" smtClean="0"/>
              <a:t>, performs the serialization in the ASP.NET Web API pipeline. </a:t>
            </a:r>
          </a:p>
          <a:p>
            <a:r>
              <a:rPr lang="en-US" sz="2400" dirty="0" err="1" smtClean="0">
                <a:solidFill>
                  <a:srgbClr val="0000FF"/>
                </a:solidFill>
              </a:rPr>
              <a:t>MediaTypeFormatter</a:t>
            </a:r>
            <a:r>
              <a:rPr lang="en-US" sz="2400" dirty="0" smtClean="0">
                <a:solidFill>
                  <a:srgbClr val="333333"/>
                </a:solidFill>
              </a:rPr>
              <a:t> is an abstract class from which </a:t>
            </a:r>
            <a:r>
              <a:rPr lang="en-US" sz="2400" dirty="0" err="1" smtClean="0">
                <a:solidFill>
                  <a:srgbClr val="0000FF"/>
                </a:solidFill>
              </a:rPr>
              <a:t>JsonMediaTypeFormatter</a:t>
            </a:r>
            <a:r>
              <a:rPr lang="en-US" sz="2400" dirty="0" smtClean="0">
                <a:solidFill>
                  <a:srgbClr val="0000FF"/>
                </a:solidFill>
              </a:rPr>
              <a:t> </a:t>
            </a:r>
            <a:r>
              <a:rPr lang="en-US" sz="2400" dirty="0" smtClean="0">
                <a:solidFill>
                  <a:srgbClr val="333333"/>
                </a:solidFill>
              </a:rPr>
              <a:t>and </a:t>
            </a:r>
            <a:r>
              <a:rPr lang="en-US" sz="2400" dirty="0" err="1" smtClean="0">
                <a:solidFill>
                  <a:srgbClr val="0000FF"/>
                </a:solidFill>
              </a:rPr>
              <a:t>XmlMediaTypeFormatter</a:t>
            </a:r>
            <a:r>
              <a:rPr lang="en-US" sz="2400" dirty="0" smtClean="0">
                <a:solidFill>
                  <a:srgbClr val="0000FF"/>
                </a:solidFill>
              </a:rPr>
              <a:t> </a:t>
            </a:r>
            <a:r>
              <a:rPr lang="en-US" sz="2400" dirty="0" smtClean="0">
                <a:solidFill>
                  <a:srgbClr val="333333"/>
                </a:solidFill>
              </a:rPr>
              <a:t>classes inherit from. </a:t>
            </a:r>
            <a:r>
              <a:rPr lang="en-US" sz="2400" dirty="0" err="1" smtClean="0">
                <a:solidFill>
                  <a:srgbClr val="333333"/>
                </a:solidFill>
              </a:rPr>
              <a:t>JsonMediaTypeFormatter</a:t>
            </a:r>
            <a:r>
              <a:rPr lang="en-US" sz="2400" dirty="0" smtClean="0">
                <a:solidFill>
                  <a:srgbClr val="333333"/>
                </a:solidFill>
              </a:rPr>
              <a:t> handles JSON and </a:t>
            </a:r>
            <a:r>
              <a:rPr lang="en-US" sz="2400" dirty="0" err="1" smtClean="0">
                <a:solidFill>
                  <a:srgbClr val="333333"/>
                </a:solidFill>
              </a:rPr>
              <a:t>XmlMediaTypeFormatter</a:t>
            </a:r>
            <a:r>
              <a:rPr lang="en-US" sz="2400" dirty="0" smtClean="0">
                <a:solidFill>
                  <a:srgbClr val="333333"/>
                </a:solidFill>
              </a:rPr>
              <a:t> handles XML.</a:t>
            </a:r>
            <a:r>
              <a:rPr lang="en-US" sz="1800" dirty="0" smtClean="0"/>
              <a:t/>
            </a:r>
            <a:br>
              <a:rPr lang="en-US" sz="1800" dirty="0" smtClean="0"/>
            </a:br>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a:t>The Web API action method can have following return types.</a:t>
            </a:r>
          </a:p>
          <a:p>
            <a:r>
              <a:rPr lang="en-IN" sz="1800" dirty="0"/>
              <a:t>Void</a:t>
            </a:r>
          </a:p>
          <a:p>
            <a:r>
              <a:rPr lang="en-IN" sz="1800" dirty="0"/>
              <a:t>Primitive type or Complex type</a:t>
            </a:r>
          </a:p>
          <a:p>
            <a:r>
              <a:rPr lang="en-IN" sz="1800" dirty="0" err="1"/>
              <a:t>HttpResponseMessage</a:t>
            </a:r>
            <a:endParaRPr lang="en-IN" sz="1800" dirty="0"/>
          </a:p>
          <a:p>
            <a:r>
              <a:rPr lang="en-IN" sz="1800" dirty="0" err="1"/>
              <a:t>IHttpActionResult</a:t>
            </a:r>
            <a:endParaRPr lang="en-IN" sz="1800" dirty="0"/>
          </a:p>
          <a:p>
            <a:r>
              <a:rPr lang="en-IN" sz="1800" dirty="0"/>
              <a:t>Void:</a:t>
            </a:r>
          </a:p>
          <a:p>
            <a:r>
              <a:rPr lang="en-IN" sz="1800" dirty="0" err="1"/>
              <a:t>HttpResponseMessage</a:t>
            </a:r>
            <a:r>
              <a:rPr lang="en-IN" sz="1800" dirty="0"/>
              <a:t>:</a:t>
            </a:r>
          </a:p>
          <a:p>
            <a:r>
              <a:rPr lang="en-IN" sz="1800" dirty="0"/>
              <a:t>Web API controller always returns an object of </a:t>
            </a:r>
            <a:r>
              <a:rPr lang="en-IN" sz="1800" dirty="0" err="1"/>
              <a:t>HttpResponseMessage</a:t>
            </a:r>
            <a:r>
              <a:rPr lang="en-IN" sz="1800" dirty="0"/>
              <a:t> to the hosting infrastructure. The following figure illustrates the overall Web API request/response pipeline.</a:t>
            </a:r>
          </a:p>
          <a:p>
            <a:r>
              <a:rPr lang="en-IN" sz="1800" dirty="0"/>
              <a:t>The advantage of sending </a:t>
            </a:r>
            <a:r>
              <a:rPr lang="en-IN" sz="1800" dirty="0" err="1"/>
              <a:t>HttpResponseMessage</a:t>
            </a:r>
            <a:r>
              <a:rPr lang="en-IN" sz="1800" dirty="0"/>
              <a:t> from an action method is that you can configure a response your way. You can set the status code, content or error message (if any) as per your requirement.</a:t>
            </a:r>
            <a:endParaRPr lang="en-US" sz="1800" dirty="0" smtClean="0"/>
          </a:p>
        </p:txBody>
      </p:sp>
    </p:spTree>
    <p:extLst>
      <p:ext uri="{BB962C8B-B14F-4D97-AF65-F5344CB8AC3E}">
        <p14:creationId xmlns:p14="http://schemas.microsoft.com/office/powerpoint/2010/main" val="3281368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err="1"/>
              <a:t>IHttpActionResult</a:t>
            </a:r>
            <a:r>
              <a:rPr lang="en-IN" sz="1800" dirty="0"/>
              <a:t>:</a:t>
            </a:r>
          </a:p>
          <a:p>
            <a:r>
              <a:rPr lang="en-IN" sz="1800" dirty="0"/>
              <a:t>The </a:t>
            </a:r>
            <a:r>
              <a:rPr lang="en-IN" sz="1800" i="1" dirty="0" err="1"/>
              <a:t>IHttpActionResult</a:t>
            </a:r>
            <a:r>
              <a:rPr lang="en-IN" sz="1800" dirty="0"/>
              <a:t> was introduced in Web API 2 (.NET 4.5). An action method in Web API 2 can return an implementation of </a:t>
            </a:r>
            <a:r>
              <a:rPr lang="en-IN" sz="1800" dirty="0" err="1"/>
              <a:t>IHttpActionResult</a:t>
            </a:r>
            <a:r>
              <a:rPr lang="en-IN" sz="1800" dirty="0"/>
              <a:t> </a:t>
            </a:r>
            <a:r>
              <a:rPr lang="en-IN" sz="1800" dirty="0" smtClean="0"/>
              <a:t>class </a:t>
            </a:r>
            <a:r>
              <a:rPr lang="en-IN" sz="1800" dirty="0"/>
              <a:t>which is more or less similar to </a:t>
            </a:r>
            <a:r>
              <a:rPr lang="en-IN" sz="1800" dirty="0" err="1"/>
              <a:t>ActionResult</a:t>
            </a:r>
            <a:r>
              <a:rPr lang="en-IN" sz="1800" dirty="0"/>
              <a:t> class in ASP.NET MVC</a:t>
            </a:r>
            <a:r>
              <a:rPr lang="en-IN" sz="1800" dirty="0" smtClean="0"/>
              <a:t>.</a:t>
            </a:r>
          </a:p>
          <a:p>
            <a:r>
              <a:rPr lang="en-IN" sz="1800" dirty="0">
                <a:solidFill>
                  <a:srgbClr val="0000FF"/>
                </a:solidFill>
              </a:rPr>
              <a:t>public</a:t>
            </a:r>
            <a:r>
              <a:rPr lang="en-IN" sz="1800" dirty="0"/>
              <a:t> </a:t>
            </a:r>
            <a:r>
              <a:rPr lang="en-IN" sz="1800" dirty="0" err="1">
                <a:solidFill>
                  <a:srgbClr val="2B91AF"/>
                </a:solidFill>
              </a:rPr>
              <a:t>IHttpActionResult</a:t>
            </a:r>
            <a:r>
              <a:rPr lang="en-IN" sz="1800" dirty="0"/>
              <a:t> Get(</a:t>
            </a:r>
            <a:r>
              <a:rPr lang="en-IN" sz="1800" dirty="0" err="1">
                <a:solidFill>
                  <a:srgbClr val="0000FF"/>
                </a:solidFill>
              </a:rPr>
              <a:t>int</a:t>
            </a:r>
            <a:r>
              <a:rPr lang="en-IN" sz="1800" dirty="0"/>
              <a:t> id) { </a:t>
            </a:r>
            <a:r>
              <a:rPr lang="en-IN" sz="1800" dirty="0">
                <a:solidFill>
                  <a:srgbClr val="2B91AF"/>
                </a:solidFill>
              </a:rPr>
              <a:t>Student</a:t>
            </a:r>
            <a:r>
              <a:rPr lang="en-IN" sz="1800" dirty="0"/>
              <a:t> stud = </a:t>
            </a:r>
            <a:r>
              <a:rPr lang="en-IN" sz="1800" dirty="0" err="1"/>
              <a:t>GetStudentFromDB</a:t>
            </a:r>
            <a:r>
              <a:rPr lang="en-IN" sz="1800" dirty="0"/>
              <a:t>(id); </a:t>
            </a:r>
            <a:r>
              <a:rPr lang="en-IN" sz="1800" dirty="0">
                <a:solidFill>
                  <a:srgbClr val="0000FF"/>
                </a:solidFill>
              </a:rPr>
              <a:t>if</a:t>
            </a:r>
            <a:r>
              <a:rPr lang="en-IN" sz="1800" dirty="0"/>
              <a:t> (stud == </a:t>
            </a:r>
            <a:r>
              <a:rPr lang="en-IN" sz="1800" dirty="0">
                <a:solidFill>
                  <a:srgbClr val="0000FF"/>
                </a:solidFill>
              </a:rPr>
              <a:t>null</a:t>
            </a:r>
            <a:r>
              <a:rPr lang="en-IN" sz="1800" dirty="0"/>
              <a:t>) { </a:t>
            </a:r>
            <a:r>
              <a:rPr lang="en-IN" sz="1800" dirty="0">
                <a:solidFill>
                  <a:srgbClr val="0000FF"/>
                </a:solidFill>
              </a:rPr>
              <a:t>return</a:t>
            </a:r>
            <a:r>
              <a:rPr lang="en-IN" sz="1800" dirty="0"/>
              <a:t> </a:t>
            </a:r>
            <a:r>
              <a:rPr lang="en-IN" sz="1800" dirty="0" err="1"/>
              <a:t>NotFound</a:t>
            </a:r>
            <a:r>
              <a:rPr lang="en-IN" sz="1800" dirty="0"/>
              <a:t>(); } </a:t>
            </a:r>
            <a:r>
              <a:rPr lang="en-IN" sz="1800" dirty="0">
                <a:solidFill>
                  <a:srgbClr val="0000FF"/>
                </a:solidFill>
              </a:rPr>
              <a:t>return</a:t>
            </a:r>
            <a:r>
              <a:rPr lang="en-IN" sz="1800" dirty="0"/>
              <a:t> Ok(stud); } </a:t>
            </a:r>
            <a:br>
              <a:rPr lang="en-IN" sz="1800" dirty="0"/>
            </a:br>
            <a:endParaRPr lang="en-IN" sz="1800" dirty="0"/>
          </a:p>
        </p:txBody>
      </p:sp>
    </p:spTree>
    <p:extLst>
      <p:ext uri="{BB962C8B-B14F-4D97-AF65-F5344CB8AC3E}">
        <p14:creationId xmlns:p14="http://schemas.microsoft.com/office/powerpoint/2010/main" val="144367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a:t>The following table lists all the methods of </a:t>
            </a:r>
            <a:r>
              <a:rPr lang="en-IN" sz="1800" dirty="0" err="1"/>
              <a:t>ApiController</a:t>
            </a:r>
            <a:r>
              <a:rPr lang="en-IN" sz="1800" dirty="0"/>
              <a:t> class that returns an object of a class that implements </a:t>
            </a:r>
            <a:r>
              <a:rPr lang="en-IN" sz="1800" dirty="0" err="1"/>
              <a:t>IHttpActionResult</a:t>
            </a:r>
            <a:r>
              <a:rPr lang="en-IN" sz="1800" dirty="0"/>
              <a:t> interface</a:t>
            </a:r>
            <a:r>
              <a:rPr lang="en-IN" sz="1800" dirty="0" smtClean="0"/>
              <a:t>.</a:t>
            </a:r>
          </a:p>
          <a:p>
            <a:endParaRPr lang="en-IN" sz="1800" dirty="0"/>
          </a:p>
        </p:txBody>
      </p:sp>
      <p:graphicFrame>
        <p:nvGraphicFramePr>
          <p:cNvPr id="8" name="Table 7"/>
          <p:cNvGraphicFramePr>
            <a:graphicFrameLocks noGrp="1"/>
          </p:cNvGraphicFramePr>
          <p:nvPr>
            <p:extLst>
              <p:ext uri="{D42A27DB-BD31-4B8C-83A1-F6EECF244321}">
                <p14:modId xmlns:p14="http://schemas.microsoft.com/office/powerpoint/2010/main" val="106346851"/>
              </p:ext>
            </p:extLst>
          </p:nvPr>
        </p:nvGraphicFramePr>
        <p:xfrm>
          <a:off x="761997" y="2362201"/>
          <a:ext cx="8001002" cy="4159954"/>
        </p:xfrm>
        <a:graphic>
          <a:graphicData uri="http://schemas.openxmlformats.org/drawingml/2006/table">
            <a:tbl>
              <a:tblPr/>
              <a:tblGrid>
                <a:gridCol w="1447803">
                  <a:extLst>
                    <a:ext uri="{9D8B030D-6E8A-4147-A177-3AD203B41FA5}">
                      <a16:colId xmlns:a16="http://schemas.microsoft.com/office/drawing/2014/main" val="20000"/>
                    </a:ext>
                  </a:extLst>
                </a:gridCol>
                <a:gridCol w="6553199">
                  <a:extLst>
                    <a:ext uri="{9D8B030D-6E8A-4147-A177-3AD203B41FA5}">
                      <a16:colId xmlns:a16="http://schemas.microsoft.com/office/drawing/2014/main" val="20001"/>
                    </a:ext>
                  </a:extLst>
                </a:gridCol>
              </a:tblGrid>
              <a:tr h="152044">
                <a:tc>
                  <a:txBody>
                    <a:bodyPr/>
                    <a:lstStyle/>
                    <a:p>
                      <a:pPr algn="l" fontAlgn="b"/>
                      <a:r>
                        <a:rPr lang="en-IN" sz="1200" b="1" dirty="0" err="1">
                          <a:effectLst/>
                        </a:rPr>
                        <a:t>ApiController</a:t>
                      </a:r>
                      <a:r>
                        <a:rPr lang="en-IN" sz="1200" b="1" dirty="0">
                          <a:effectLst/>
                        </a:rPr>
                        <a:t> Method</a:t>
                      </a:r>
                      <a:endParaRPr lang="en-IN" sz="1200" dirty="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4046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200" b="1">
                          <a:effectLst/>
                        </a:rPr>
                        <a:t>Description</a:t>
                      </a:r>
                      <a:endParaRPr lang="en-IN" sz="120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7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1980">
                <a:tc>
                  <a:txBody>
                    <a:bodyPr/>
                    <a:lstStyle/>
                    <a:p>
                      <a:pPr fontAlgn="t"/>
                      <a:r>
                        <a:rPr lang="en-IN" sz="1200">
                          <a:effectLst/>
                        </a:rPr>
                        <a:t>BadRequest()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BadRequestResult object with status code 400.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21980">
                <a:tc>
                  <a:txBody>
                    <a:bodyPr/>
                    <a:lstStyle/>
                    <a:p>
                      <a:pPr fontAlgn="t"/>
                      <a:r>
                        <a:rPr lang="en-IN" sz="1200">
                          <a:effectLst/>
                        </a:rPr>
                        <a:t>Conflict()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ConflictResult object with status code 409.</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1121">
                <a:tc>
                  <a:txBody>
                    <a:bodyPr/>
                    <a:lstStyle/>
                    <a:p>
                      <a:pPr fontAlgn="t"/>
                      <a:r>
                        <a:rPr lang="en-IN" sz="1200">
                          <a:effectLst/>
                        </a:rPr>
                        <a:t>Content()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NegotiatedContentResult with the specified status code and data.</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44328">
                <a:tc>
                  <a:txBody>
                    <a:bodyPr/>
                    <a:lstStyle/>
                    <a:p>
                      <a:pPr fontAlgn="t"/>
                      <a:r>
                        <a:rPr lang="en-IN" sz="1200">
                          <a:effectLst/>
                        </a:rPr>
                        <a:t>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dirty="0">
                          <a:effectLst/>
                        </a:rPr>
                        <a:t>Creates a </a:t>
                      </a:r>
                      <a:r>
                        <a:rPr lang="en-IN" sz="1200" dirty="0" err="1">
                          <a:effectLst/>
                        </a:rPr>
                        <a:t>CreatedNegotiatedContentResult</a:t>
                      </a:r>
                      <a:r>
                        <a:rPr lang="en-IN" sz="1200" dirty="0">
                          <a:effectLst/>
                        </a:rPr>
                        <a: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800">
                <a:tc>
                  <a:txBody>
                    <a:bodyPr/>
                    <a:lstStyle/>
                    <a:p>
                      <a:pPr fontAlgn="t"/>
                      <a:r>
                        <a:rPr lang="en-IN" sz="1200">
                          <a:effectLst/>
                        </a:rPr>
                        <a:t>CreatedAtRoute()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CreatedAtRouteNegotiatedContentResult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11121">
                <a:tc>
                  <a:txBody>
                    <a:bodyPr/>
                    <a:lstStyle/>
                    <a:p>
                      <a:pPr fontAlgn="t"/>
                      <a:r>
                        <a:rPr lang="en-IN" sz="1200">
                          <a:effectLst/>
                        </a:rPr>
                        <a:t>InternalServerError()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InternalServerErrorResult with status code 500 Internal server 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21980">
                <a:tc>
                  <a:txBody>
                    <a:bodyPr/>
                    <a:lstStyle/>
                    <a:p>
                      <a:pPr fontAlgn="t"/>
                      <a:r>
                        <a:rPr lang="en-IN" sz="1200">
                          <a:effectLst/>
                        </a:rPr>
                        <a:t>NotFound()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NotFoundResult with status code404.</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221980">
                <a:tc>
                  <a:txBody>
                    <a:bodyPr/>
                    <a:lstStyle/>
                    <a:p>
                      <a:pPr fontAlgn="t"/>
                      <a:r>
                        <a:rPr lang="en-IN" sz="1200">
                          <a:effectLst/>
                        </a:rPr>
                        <a:t>Ok()</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OkResult with status code 200.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21980">
                <a:tc>
                  <a:txBody>
                    <a:bodyPr/>
                    <a:lstStyle/>
                    <a:p>
                      <a:pPr fontAlgn="t"/>
                      <a:r>
                        <a:rPr lang="en-IN" sz="1200">
                          <a:effectLst/>
                        </a:rPr>
                        <a:t>Redirect()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RedirectResult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316551">
                <a:tc>
                  <a:txBody>
                    <a:bodyPr/>
                    <a:lstStyle/>
                    <a:p>
                      <a:pPr fontAlgn="t"/>
                      <a:r>
                        <a:rPr lang="en-IN" sz="1200">
                          <a:effectLst/>
                        </a:rPr>
                        <a:t>RedirectToRoute()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RedirectToRouteResult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11121">
                <a:tc>
                  <a:txBody>
                    <a:bodyPr/>
                    <a:lstStyle/>
                    <a:p>
                      <a:pPr fontAlgn="t"/>
                      <a:r>
                        <a:rPr lang="en-IN" sz="1200">
                          <a:effectLst/>
                        </a:rPr>
                        <a:t>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ResponseMessageResult with the specified HttpResponseMessage.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r h="316551">
                <a:tc>
                  <a:txBody>
                    <a:bodyPr/>
                    <a:lstStyle/>
                    <a:p>
                      <a:pPr fontAlgn="t"/>
                      <a:r>
                        <a:rPr lang="en-IN" sz="1200">
                          <a:effectLst/>
                        </a:rPr>
                        <a:t>StatusCode()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StatusCodeResult with the specified http status 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316551">
                <a:tc>
                  <a:txBody>
                    <a:bodyPr/>
                    <a:lstStyle/>
                    <a:p>
                      <a:pPr fontAlgn="t"/>
                      <a:r>
                        <a:rPr lang="en-IN" sz="1200">
                          <a:effectLst/>
                        </a:rPr>
                        <a:t>Unauthorized()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dirty="0">
                          <a:effectLst/>
                        </a:rPr>
                        <a:t>Creates an </a:t>
                      </a:r>
                      <a:r>
                        <a:rPr lang="en-IN" sz="1200" dirty="0" err="1">
                          <a:effectLst/>
                        </a:rPr>
                        <a:t>UnauthorizedResult</a:t>
                      </a:r>
                      <a:r>
                        <a:rPr lang="en-IN" sz="1200" dirty="0">
                          <a:effectLst/>
                        </a:rPr>
                        <a:t> with status code 401.</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888715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normAutofit/>
          </a:bodyPr>
          <a:lstStyle/>
          <a:p>
            <a:r>
              <a:rPr lang="en-US" sz="1600" dirty="0" smtClean="0"/>
              <a:t>Web API routing is similar to </a:t>
            </a:r>
            <a:r>
              <a:rPr lang="en-US" sz="1600" dirty="0" smtClean="0">
                <a:hlinkClick r:id="rId2"/>
              </a:rPr>
              <a:t>ASP.NET MVC Routing</a:t>
            </a:r>
            <a:r>
              <a:rPr lang="en-US" sz="1600" dirty="0" smtClean="0"/>
              <a:t>. It routes an incoming HTTP request to a particular action method on a Web API controller.</a:t>
            </a:r>
          </a:p>
          <a:p>
            <a:r>
              <a:rPr lang="en-US" sz="1800" dirty="0" smtClean="0"/>
              <a:t>Web API supports two types of routing:</a:t>
            </a:r>
          </a:p>
          <a:p>
            <a:r>
              <a:rPr lang="en-US" sz="1800" dirty="0" smtClean="0"/>
              <a:t>Convention-based Routing</a:t>
            </a:r>
          </a:p>
          <a:p>
            <a:r>
              <a:rPr lang="en-US" sz="1800" dirty="0" smtClean="0"/>
              <a:t>Attribute Routing</a:t>
            </a:r>
          </a:p>
          <a:p>
            <a:r>
              <a:rPr lang="en-US" sz="1800" dirty="0" smtClean="0"/>
              <a:t>Convention-based Routing</a:t>
            </a:r>
          </a:p>
          <a:p>
            <a:r>
              <a:rPr lang="en-US" sz="1800" dirty="0" smtClean="0"/>
              <a:t>In the convention-based routing, Web API uses route templates to determine which controller and action method to execute. At least one route template must be added into route table in order to handle various HTTP requests.</a:t>
            </a: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lnSpcReduction="10000"/>
          </a:bodyPr>
          <a:lstStyle/>
          <a:p>
            <a:r>
              <a:rPr lang="en-IN" sz="2000" b="1" dirty="0"/>
              <a:t>Client Server constraint</a:t>
            </a:r>
            <a:r>
              <a:rPr lang="en-IN" sz="2000" dirty="0"/>
              <a:t> - This is the first constraint. Client sends a request and the server sends a response. This separation of concerns supports the independent evolution of the client-side logic and server-side logic.</a:t>
            </a:r>
            <a:br>
              <a:rPr lang="en-IN" sz="2000" dirty="0"/>
            </a:br>
            <a:r>
              <a:rPr lang="en-IN" sz="2000" dirty="0"/>
              <a:t/>
            </a:r>
            <a:br>
              <a:rPr lang="en-IN" sz="2000" dirty="0"/>
            </a:br>
            <a:r>
              <a:rPr lang="en-IN" sz="2000" b="1" dirty="0"/>
              <a:t>Stateless constraint</a:t>
            </a:r>
            <a:r>
              <a:rPr lang="en-IN" sz="2000" dirty="0"/>
              <a:t> - The next constraint is the stateless constraint. The communication between the client and the server must be stateless between requests. This means we should not be storing anything on the server related to the client. The request from the client should contain all the necessary information for the server to process that request. This ensures that each request can be treated independently by the server.</a:t>
            </a:r>
            <a:br>
              <a:rPr lang="en-IN" sz="2000" dirty="0"/>
            </a:br>
            <a:r>
              <a:rPr lang="en-IN" sz="2000" dirty="0"/>
              <a:t/>
            </a:r>
            <a:br>
              <a:rPr lang="en-IN" sz="2000" dirty="0"/>
            </a:br>
            <a:r>
              <a:rPr lang="en-IN" sz="2000" b="1" dirty="0"/>
              <a:t>Cacheable constraint</a:t>
            </a:r>
            <a:r>
              <a:rPr lang="en-IN" sz="2000" dirty="0"/>
              <a:t> - Some data provided by the server like list of products, or list of departments in a company does not change that often. This constraint says that let the client know how long this data is good for, so that the client does not have to come back to the server for that data over and over again.</a:t>
            </a:r>
            <a:endParaRPr lang="en-US" sz="2000" dirty="0" smtClean="0"/>
          </a:p>
        </p:txBody>
      </p:sp>
    </p:spTree>
    <p:extLst>
      <p:ext uri="{BB962C8B-B14F-4D97-AF65-F5344CB8AC3E}">
        <p14:creationId xmlns:p14="http://schemas.microsoft.com/office/powerpoint/2010/main" val="1856231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p>
        </p:txBody>
      </p:sp>
      <p:pic>
        <p:nvPicPr>
          <p:cNvPr id="33794" name="Picture 2" descr="C:\Users\kk\Desktop\Capture.PNG"/>
          <p:cNvPicPr>
            <a:picLocks noChangeAspect="1" noChangeArrowheads="1"/>
          </p:cNvPicPr>
          <p:nvPr/>
        </p:nvPicPr>
        <p:blipFill>
          <a:blip r:embed="rId3"/>
          <a:srcRect/>
          <a:stretch>
            <a:fillRect/>
          </a:stretch>
        </p:blipFill>
        <p:spPr bwMode="auto">
          <a:xfrm>
            <a:off x="1143000" y="1752600"/>
            <a:ext cx="6629400" cy="4807490"/>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parameters of </a:t>
            </a:r>
            <a:r>
              <a:rPr lang="en-US" sz="2400" dirty="0" err="1" smtClean="0"/>
              <a:t>MapHttpRoute</a:t>
            </a:r>
            <a:r>
              <a:rPr lang="en-US" sz="2400" dirty="0" smtClean="0"/>
              <a:t>()</a:t>
            </a:r>
            <a:endParaRPr lang="en-US" sz="2400" dirty="0"/>
          </a:p>
        </p:txBody>
      </p:sp>
      <p:graphicFrame>
        <p:nvGraphicFramePr>
          <p:cNvPr id="6" name="Content Placeholder 5"/>
          <p:cNvGraphicFramePr>
            <a:graphicFrameLocks noGrp="1"/>
          </p:cNvGraphicFramePr>
          <p:nvPr>
            <p:ph sz="quarter" idx="1"/>
          </p:nvPr>
        </p:nvGraphicFramePr>
        <p:xfrm>
          <a:off x="914400" y="2438400"/>
          <a:ext cx="6553200" cy="25908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400272">
                <a:tc>
                  <a:txBody>
                    <a:bodyPr/>
                    <a:lstStyle/>
                    <a:p>
                      <a:pPr algn="l" fontAlgn="b"/>
                      <a:r>
                        <a:rPr lang="en-US" dirty="0"/>
                        <a:t>Parameter</a:t>
                      </a:r>
                    </a:p>
                  </a:txBody>
                  <a:tcPr marL="47625" marR="47625" marT="47625" marB="47625" anchor="b"/>
                </a:tc>
                <a:tc>
                  <a:txBody>
                    <a:bodyPr/>
                    <a:lstStyle/>
                    <a:p>
                      <a:pPr algn="l" fontAlgn="b"/>
                      <a:r>
                        <a:rPr lang="en-US"/>
                        <a:t>Description</a:t>
                      </a:r>
                    </a:p>
                  </a:txBody>
                  <a:tcPr marL="47625" marR="47625" marT="47625" marB="47625" anchor="b"/>
                </a:tc>
                <a:extLst>
                  <a:ext uri="{0D108BD9-81ED-4DB2-BD59-A6C34878D82A}">
                    <a16:rowId xmlns:a16="http://schemas.microsoft.com/office/drawing/2014/main" val="10000"/>
                  </a:ext>
                </a:extLst>
              </a:tr>
              <a:tr h="400272">
                <a:tc>
                  <a:txBody>
                    <a:bodyPr/>
                    <a:lstStyle/>
                    <a:p>
                      <a:pPr fontAlgn="t"/>
                      <a:r>
                        <a:rPr lang="en-US"/>
                        <a:t>name</a:t>
                      </a:r>
                    </a:p>
                  </a:txBody>
                  <a:tcPr marL="47625" marR="47625" marT="47625" marB="47625"/>
                </a:tc>
                <a:tc>
                  <a:txBody>
                    <a:bodyPr/>
                    <a:lstStyle/>
                    <a:p>
                      <a:pPr fontAlgn="t"/>
                      <a:r>
                        <a:rPr lang="en-US"/>
                        <a:t>Name of the route</a:t>
                      </a:r>
                    </a:p>
                  </a:txBody>
                  <a:tcPr marL="47625" marR="47625" marT="47625" marB="47625"/>
                </a:tc>
                <a:extLst>
                  <a:ext uri="{0D108BD9-81ED-4DB2-BD59-A6C34878D82A}">
                    <a16:rowId xmlns:a16="http://schemas.microsoft.com/office/drawing/2014/main" val="10001"/>
                  </a:ext>
                </a:extLst>
              </a:tr>
              <a:tr h="400272">
                <a:tc>
                  <a:txBody>
                    <a:bodyPr/>
                    <a:lstStyle/>
                    <a:p>
                      <a:pPr fontAlgn="t"/>
                      <a:r>
                        <a:rPr lang="en-US"/>
                        <a:t>routeTemplate</a:t>
                      </a:r>
                    </a:p>
                  </a:txBody>
                  <a:tcPr marL="47625" marR="47625" marT="47625" marB="47625"/>
                </a:tc>
                <a:tc>
                  <a:txBody>
                    <a:bodyPr/>
                    <a:lstStyle/>
                    <a:p>
                      <a:pPr fontAlgn="t"/>
                      <a:r>
                        <a:rPr lang="en-US"/>
                        <a:t>URL pattern of the route</a:t>
                      </a:r>
                    </a:p>
                  </a:txBody>
                  <a:tcPr marL="47625" marR="47625" marT="47625" marB="47625"/>
                </a:tc>
                <a:extLst>
                  <a:ext uri="{0D108BD9-81ED-4DB2-BD59-A6C34878D82A}">
                    <a16:rowId xmlns:a16="http://schemas.microsoft.com/office/drawing/2014/main" val="10002"/>
                  </a:ext>
                </a:extLst>
              </a:tr>
              <a:tr h="694992">
                <a:tc>
                  <a:txBody>
                    <a:bodyPr/>
                    <a:lstStyle/>
                    <a:p>
                      <a:pPr fontAlgn="t"/>
                      <a:r>
                        <a:rPr lang="en-US"/>
                        <a:t>defaults</a:t>
                      </a:r>
                    </a:p>
                  </a:txBody>
                  <a:tcPr marL="47625" marR="47625" marT="47625" marB="47625"/>
                </a:tc>
                <a:tc>
                  <a:txBody>
                    <a:bodyPr/>
                    <a:lstStyle/>
                    <a:p>
                      <a:pPr fontAlgn="t"/>
                      <a:r>
                        <a:rPr lang="en-US"/>
                        <a:t>An object parameter that includes default route values</a:t>
                      </a:r>
                    </a:p>
                  </a:txBody>
                  <a:tcPr marL="47625" marR="47625" marT="47625" marB="47625"/>
                </a:tc>
                <a:extLst>
                  <a:ext uri="{0D108BD9-81ED-4DB2-BD59-A6C34878D82A}">
                    <a16:rowId xmlns:a16="http://schemas.microsoft.com/office/drawing/2014/main" val="10003"/>
                  </a:ext>
                </a:extLst>
              </a:tr>
              <a:tr h="694992">
                <a:tc>
                  <a:txBody>
                    <a:bodyPr/>
                    <a:lstStyle/>
                    <a:p>
                      <a:pPr fontAlgn="t"/>
                      <a:r>
                        <a:rPr lang="en-US"/>
                        <a:t>constraints</a:t>
                      </a:r>
                    </a:p>
                  </a:txBody>
                  <a:tcPr marL="47625" marR="47625" marT="47625" marB="47625"/>
                </a:tc>
                <a:tc>
                  <a:txBody>
                    <a:bodyPr/>
                    <a:lstStyle/>
                    <a:p>
                      <a:pPr fontAlgn="t"/>
                      <a:r>
                        <a:rPr lang="en-US" dirty="0" err="1"/>
                        <a:t>Regex</a:t>
                      </a:r>
                      <a:r>
                        <a:rPr lang="en-US" dirty="0"/>
                        <a:t> expression to specify characteristic of route values</a:t>
                      </a:r>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lstStyle/>
          <a:p>
            <a:endParaRPr lang="en-US" dirty="0"/>
          </a:p>
        </p:txBody>
      </p:sp>
      <p:pic>
        <p:nvPicPr>
          <p:cNvPr id="34818" name="Picture 2" descr="C:\Users\kk\Desktop\webapi-routing.png"/>
          <p:cNvPicPr>
            <a:picLocks noChangeAspect="1" noChangeArrowheads="1"/>
          </p:cNvPicPr>
          <p:nvPr/>
        </p:nvPicPr>
        <p:blipFill>
          <a:blip r:embed="rId3"/>
          <a:srcRect/>
          <a:stretch>
            <a:fillRect/>
          </a:stretch>
        </p:blipFill>
        <p:spPr bwMode="auto">
          <a:xfrm>
            <a:off x="838200" y="1600200"/>
            <a:ext cx="7086600" cy="4190999"/>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Configure Multiple Routes</a:t>
            </a:r>
            <a:endParaRPr lang="en-US" sz="2400" dirty="0"/>
          </a:p>
        </p:txBody>
      </p:sp>
      <p:pic>
        <p:nvPicPr>
          <p:cNvPr id="35842" name="Picture 2" descr="C:\Users\kk\Desktop\Capture.PNG"/>
          <p:cNvPicPr>
            <a:picLocks noChangeAspect="1" noChangeArrowheads="1"/>
          </p:cNvPicPr>
          <p:nvPr/>
        </p:nvPicPr>
        <p:blipFill>
          <a:blip r:embed="rId3"/>
          <a:srcRect/>
          <a:stretch>
            <a:fillRect/>
          </a:stretch>
        </p:blipFill>
        <p:spPr bwMode="auto">
          <a:xfrm>
            <a:off x="838199" y="1447800"/>
            <a:ext cx="7317127" cy="5245490"/>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Attribute Routing</a:t>
            </a:r>
            <a:endParaRPr lang="en-US" sz="2400" dirty="0"/>
          </a:p>
        </p:txBody>
      </p:sp>
      <p:sp>
        <p:nvSpPr>
          <p:cNvPr id="5" name="Content Placeholder 4"/>
          <p:cNvSpPr>
            <a:spLocks noGrp="1"/>
          </p:cNvSpPr>
          <p:nvPr>
            <p:ph sz="quarter" idx="1"/>
          </p:nvPr>
        </p:nvSpPr>
        <p:spPr/>
        <p:txBody>
          <a:bodyPr>
            <a:normAutofit/>
          </a:bodyPr>
          <a:lstStyle/>
          <a:p>
            <a:r>
              <a:rPr lang="en-US" sz="1600" dirty="0" smtClean="0"/>
              <a:t>Attribute routing is supported in Web API 2.</a:t>
            </a:r>
          </a:p>
          <a:p>
            <a:r>
              <a:rPr lang="en-US" sz="1800" dirty="0" smtClean="0"/>
              <a:t>attribute routing uses [Route()] attribute to define routes. The </a:t>
            </a:r>
            <a:r>
              <a:rPr lang="en-US" sz="1800" dirty="0" err="1" smtClean="0"/>
              <a:t>Routeattribute</a:t>
            </a:r>
            <a:r>
              <a:rPr lang="en-US" sz="1800" dirty="0" smtClean="0"/>
              <a:t> can be applied on any controller or action method.</a:t>
            </a:r>
          </a:p>
          <a:p>
            <a:r>
              <a:rPr lang="en-US" sz="1800" dirty="0" smtClean="0"/>
              <a:t>In order to use attribute routing with Web API, it must be enabled in </a:t>
            </a:r>
            <a:r>
              <a:rPr lang="en-US" sz="1800" dirty="0" err="1" smtClean="0"/>
              <a:t>WebApiConfig</a:t>
            </a:r>
            <a:r>
              <a:rPr lang="en-US" sz="1800" dirty="0" smtClean="0"/>
              <a:t> by calling </a:t>
            </a:r>
            <a:r>
              <a:rPr lang="en-US" sz="1800" dirty="0" err="1" smtClean="0"/>
              <a:t>config.MapHttpAttributeRoutes</a:t>
            </a:r>
            <a:r>
              <a:rPr lang="en-US" sz="1800" dirty="0" smtClean="0"/>
              <a:t>() method.</a:t>
            </a:r>
          </a:p>
          <a:p>
            <a:endParaRPr lang="en-US" sz="1800" dirty="0" smtClean="0"/>
          </a:p>
        </p:txBody>
      </p:sp>
      <p:pic>
        <p:nvPicPr>
          <p:cNvPr id="36866" name="Picture 2" descr="C:\Users\kk\Desktop\Capture.PNG"/>
          <p:cNvPicPr>
            <a:picLocks noChangeAspect="1" noChangeArrowheads="1"/>
          </p:cNvPicPr>
          <p:nvPr/>
        </p:nvPicPr>
        <p:blipFill>
          <a:blip r:embed="rId2"/>
          <a:srcRect/>
          <a:stretch>
            <a:fillRect/>
          </a:stretch>
        </p:blipFill>
        <p:spPr bwMode="auto">
          <a:xfrm>
            <a:off x="685800" y="3276600"/>
            <a:ext cx="7278404" cy="3289038"/>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Browser security prevents a web page from making AJAX requests to another domain. This restriction is called the </a:t>
            </a:r>
            <a:r>
              <a:rPr lang="en-US" sz="1800" i="1" dirty="0" smtClean="0"/>
              <a:t>same-origin policy</a:t>
            </a:r>
            <a:r>
              <a:rPr lang="en-US" sz="1800" dirty="0" smtClean="0"/>
              <a:t>, and prevents a malicious site from reading sensitive data from another site. However, sometimes you might want to let other sites make cross-origin requests to your web app.+</a:t>
            </a:r>
          </a:p>
          <a:p>
            <a:r>
              <a:rPr lang="en-US" sz="1800" dirty="0" smtClean="0">
                <a:hlinkClick r:id="rId3"/>
              </a:rPr>
              <a:t>Cross Origin Resource Sharing</a:t>
            </a:r>
            <a:r>
              <a:rPr lang="en-US" sz="1800" dirty="0" smtClean="0"/>
              <a:t> (CORS) is a W3C standard that allows a server to relax the same-origin policy. Using CORS, a server can explicitly allow some cross-origin requests while rejecting others. CORS is safer and more flexible than earlier techniques such as </a:t>
            </a:r>
            <a:r>
              <a:rPr lang="en-US" sz="1800" dirty="0" smtClean="0">
                <a:hlinkClick r:id="rId4"/>
              </a:rPr>
              <a:t>JSONP</a:t>
            </a:r>
            <a:r>
              <a:rPr lang="en-US" sz="1800" dirty="0" smtClean="0"/>
              <a:t>.</a:t>
            </a: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pic>
        <p:nvPicPr>
          <p:cNvPr id="1026" name="Picture 2" descr="C:\Users\Santu\Desktop\Capture.PNG"/>
          <p:cNvPicPr>
            <a:picLocks noChangeAspect="1" noChangeArrowheads="1"/>
          </p:cNvPicPr>
          <p:nvPr/>
        </p:nvPicPr>
        <p:blipFill>
          <a:blip r:embed="rId5"/>
          <a:srcRect/>
          <a:stretch>
            <a:fillRect/>
          </a:stretch>
        </p:blipFill>
        <p:spPr bwMode="auto">
          <a:xfrm>
            <a:off x="1143000" y="4648200"/>
            <a:ext cx="6553200" cy="2415689"/>
          </a:xfrm>
          <a:prstGeom prst="rect">
            <a:avLst/>
          </a:prstGeom>
          <a:noFill/>
        </p:spPr>
      </p:pic>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What is "same origin"?</a:t>
            </a:r>
          </a:p>
          <a:p>
            <a:r>
              <a:rPr lang="en-US" sz="1800" dirty="0" smtClean="0"/>
              <a:t>Two URLs have the same origin if they have identical schemes, hosts, and ports. </a:t>
            </a:r>
          </a:p>
          <a:p>
            <a:r>
              <a:rPr lang="en-US" sz="1800" dirty="0" smtClean="0"/>
              <a:t>These two URLs have the same origin:</a:t>
            </a:r>
          </a:p>
          <a:p>
            <a:r>
              <a:rPr lang="en-US" sz="1800" dirty="0" smtClean="0">
                <a:hlinkClick r:id="rId2"/>
              </a:rPr>
              <a:t>http://example.com/foo.html</a:t>
            </a:r>
            <a:endParaRPr lang="en-US" sz="1800" dirty="0" smtClean="0"/>
          </a:p>
          <a:p>
            <a:r>
              <a:rPr lang="en-US" sz="1800" dirty="0" smtClean="0">
                <a:hlinkClick r:id="rId3"/>
              </a:rPr>
              <a:t>http://example.com/bar.html</a:t>
            </a:r>
            <a:endParaRPr lang="en-US" sz="1800" dirty="0" smtClean="0"/>
          </a:p>
          <a:p>
            <a:r>
              <a:rPr lang="en-US" sz="1800" dirty="0" smtClean="0"/>
              <a:t>These URLs have different origins than the previous two:</a:t>
            </a:r>
          </a:p>
          <a:p>
            <a:r>
              <a:rPr lang="en-US" sz="1800" dirty="0" smtClean="0">
                <a:hlinkClick r:id="rId4"/>
              </a:rPr>
              <a:t>http://example.net</a:t>
            </a:r>
            <a:r>
              <a:rPr lang="en-US" sz="1800" dirty="0" smtClean="0"/>
              <a:t> - Different domain</a:t>
            </a:r>
          </a:p>
          <a:p>
            <a:r>
              <a:rPr lang="en-US" sz="1800" dirty="0" smtClean="0">
                <a:hlinkClick r:id="rId5"/>
              </a:rPr>
              <a:t>http://example.com:9000/foo.html</a:t>
            </a:r>
            <a:r>
              <a:rPr lang="en-US" sz="1800" dirty="0" smtClean="0"/>
              <a:t> - Different port</a:t>
            </a:r>
          </a:p>
          <a:p>
            <a:r>
              <a:rPr lang="en-US" sz="1800" dirty="0" smtClean="0">
                <a:hlinkClick r:id="rId6"/>
              </a:rPr>
              <a:t>https://example.com/foo.html</a:t>
            </a:r>
            <a:r>
              <a:rPr lang="en-US" sz="1800" dirty="0" smtClean="0"/>
              <a:t> - Different scheme</a:t>
            </a:r>
          </a:p>
          <a:p>
            <a:r>
              <a:rPr lang="en-US" sz="1800" dirty="0" smtClean="0">
                <a:hlinkClick r:id="rId7"/>
              </a:rPr>
              <a:t>http://www.example.com/foo.html</a:t>
            </a:r>
            <a:r>
              <a:rPr lang="en-US" sz="1800" dirty="0" smtClean="0"/>
              <a:t> - Different </a:t>
            </a:r>
            <a:r>
              <a:rPr lang="en-US" sz="1800" dirty="0" err="1" smtClean="0"/>
              <a:t>subdomain</a:t>
            </a:r>
            <a:endParaRPr lang="en-US" sz="1800" dirty="0" smtClean="0"/>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Setting up CORS</a:t>
            </a:r>
          </a:p>
          <a:p>
            <a:r>
              <a:rPr lang="en-US" sz="1800" dirty="0" smtClean="0"/>
              <a:t>To setup CORS for your application add  the </a:t>
            </a:r>
            <a:r>
              <a:rPr lang="en-US" sz="1800" b="1" dirty="0" smtClean="0"/>
              <a:t>Microsoft.AspNet.WebApi.Cors</a:t>
            </a:r>
            <a:r>
              <a:rPr lang="en-US" sz="1800" dirty="0" smtClean="0"/>
              <a:t> package to your project.</a:t>
            </a:r>
          </a:p>
          <a:p>
            <a:endParaRPr lang="en-US" sz="14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pic>
        <p:nvPicPr>
          <p:cNvPr id="2050" name="Picture 2" descr="C:\Users\Santu\Desktop\Capture.PNG"/>
          <p:cNvPicPr>
            <a:picLocks noChangeAspect="1" noChangeArrowheads="1"/>
          </p:cNvPicPr>
          <p:nvPr/>
        </p:nvPicPr>
        <p:blipFill>
          <a:blip r:embed="rId2"/>
          <a:srcRect/>
          <a:stretch>
            <a:fillRect/>
          </a:stretch>
        </p:blipFill>
        <p:spPr bwMode="auto">
          <a:xfrm>
            <a:off x="457200" y="2690360"/>
            <a:ext cx="7848600" cy="3700915"/>
          </a:xfrm>
          <a:prstGeom prst="rect">
            <a:avLst/>
          </a:prstGeom>
          <a:noFill/>
        </p:spPr>
      </p:pic>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add the </a:t>
            </a:r>
            <a:r>
              <a:rPr lang="en-US" sz="1800" b="1" dirty="0" smtClean="0"/>
              <a:t>[</a:t>
            </a:r>
            <a:r>
              <a:rPr lang="en-US" sz="1800" b="1" dirty="0" err="1" smtClean="0"/>
              <a:t>EnableCors</a:t>
            </a:r>
            <a:r>
              <a:rPr lang="en-US" sz="1800" b="1" dirty="0" smtClean="0"/>
              <a:t>]</a:t>
            </a:r>
            <a:r>
              <a:rPr lang="en-US" sz="1800" dirty="0" smtClean="0"/>
              <a:t> attribute to the </a:t>
            </a:r>
            <a:r>
              <a:rPr lang="en-US" sz="1800" dirty="0" err="1" smtClean="0"/>
              <a:t>TestController</a:t>
            </a:r>
            <a:r>
              <a:rPr lang="en-US" sz="1800" dirty="0" smtClean="0"/>
              <a:t> class</a:t>
            </a:r>
          </a:p>
          <a:p>
            <a:pPr lvl="1">
              <a:buNone/>
            </a:pPr>
            <a:r>
              <a:rPr lang="en-US" sz="1800" dirty="0" smtClean="0"/>
              <a:t>using </a:t>
            </a:r>
            <a:r>
              <a:rPr lang="en-US" sz="1800" dirty="0" err="1" smtClean="0"/>
              <a:t>System.Net.Http</a:t>
            </a:r>
            <a:r>
              <a:rPr lang="en-US" sz="1800" dirty="0" smtClean="0"/>
              <a:t>;</a:t>
            </a:r>
          </a:p>
          <a:p>
            <a:pPr lvl="1">
              <a:buNone/>
            </a:pPr>
            <a:r>
              <a:rPr lang="en-US" sz="1800" dirty="0" smtClean="0"/>
              <a:t>using </a:t>
            </a:r>
            <a:r>
              <a:rPr lang="en-US" sz="1800" dirty="0" err="1" smtClean="0"/>
              <a:t>System.Web.Http</a:t>
            </a:r>
            <a:r>
              <a:rPr lang="en-US" sz="1800" dirty="0" smtClean="0"/>
              <a:t>;</a:t>
            </a:r>
          </a:p>
          <a:p>
            <a:pPr lvl="1">
              <a:buNone/>
            </a:pPr>
            <a:r>
              <a:rPr lang="en-US" sz="1800" dirty="0" smtClean="0">
                <a:solidFill>
                  <a:srgbClr val="FF0000"/>
                </a:solidFill>
              </a:rPr>
              <a:t>using </a:t>
            </a:r>
            <a:r>
              <a:rPr lang="en-US" sz="1800" dirty="0" err="1" smtClean="0">
                <a:solidFill>
                  <a:srgbClr val="FF0000"/>
                </a:solidFill>
              </a:rPr>
              <a:t>System.Web.Http.Cors</a:t>
            </a:r>
            <a:r>
              <a:rPr lang="en-US" sz="1800" dirty="0" smtClean="0">
                <a:solidFill>
                  <a:srgbClr val="FF0000"/>
                </a:solidFill>
              </a:rPr>
              <a:t>;</a:t>
            </a:r>
            <a:endParaRPr lang="en-US" sz="1800" dirty="0" smtClean="0"/>
          </a:p>
          <a:p>
            <a:pPr lvl="1">
              <a:buNone/>
            </a:pPr>
            <a:r>
              <a:rPr lang="en-US" sz="1800" dirty="0" smtClean="0"/>
              <a:t>namespace </a:t>
            </a:r>
            <a:r>
              <a:rPr lang="en-US" sz="1800" dirty="0" err="1" smtClean="0"/>
              <a:t>WebService.Controllers</a:t>
            </a:r>
            <a:endParaRPr lang="en-US" sz="1800" dirty="0" smtClean="0"/>
          </a:p>
          <a:p>
            <a:pPr lvl="1">
              <a:buNone/>
            </a:pPr>
            <a:r>
              <a:rPr lang="en-US" sz="1800" dirty="0" smtClean="0"/>
              <a:t>{</a:t>
            </a:r>
          </a:p>
          <a:p>
            <a:pPr lvl="1">
              <a:buNone/>
            </a:pPr>
            <a:r>
              <a:rPr lang="en-US" sz="1800" dirty="0" smtClean="0">
                <a:solidFill>
                  <a:srgbClr val="FF0000"/>
                </a:solidFill>
              </a:rPr>
              <a:t>    [</a:t>
            </a:r>
            <a:r>
              <a:rPr lang="en-US" sz="1800" dirty="0" err="1" smtClean="0">
                <a:solidFill>
                  <a:srgbClr val="FF0000"/>
                </a:solidFill>
              </a:rPr>
              <a:t>EnableCors</a:t>
            </a:r>
            <a:r>
              <a:rPr lang="en-US" sz="1800" dirty="0" smtClean="0">
                <a:solidFill>
                  <a:srgbClr val="FF0000"/>
                </a:solidFill>
              </a:rPr>
              <a:t>(origins: "*", headers: "*", methods: "*")]</a:t>
            </a:r>
          </a:p>
          <a:p>
            <a:pPr lvl="1">
              <a:buNone/>
            </a:pPr>
            <a:r>
              <a:rPr lang="en-US" sz="1800" dirty="0" smtClean="0"/>
              <a:t>    public class </a:t>
            </a:r>
            <a:r>
              <a:rPr lang="en-US" sz="1800" dirty="0" err="1" smtClean="0"/>
              <a:t>TestController</a:t>
            </a:r>
            <a:r>
              <a:rPr lang="en-US" sz="1800" dirty="0" smtClean="0"/>
              <a:t> : </a:t>
            </a:r>
            <a:r>
              <a:rPr lang="en-US" sz="1800" dirty="0" err="1" smtClean="0"/>
              <a:t>ApiController</a:t>
            </a:r>
            <a:endParaRPr lang="en-US" sz="1800" dirty="0" smtClean="0"/>
          </a:p>
          <a:p>
            <a:pPr lvl="1">
              <a:buNone/>
            </a:pPr>
            <a:r>
              <a:rPr lang="en-US" sz="1800" dirty="0" smtClean="0"/>
              <a:t>    {</a:t>
            </a:r>
          </a:p>
          <a:p>
            <a:pPr lvl="1">
              <a:buNone/>
            </a:pPr>
            <a:r>
              <a:rPr lang="en-US" sz="1800" dirty="0" smtClean="0"/>
              <a:t>        // Controller methods not shown...</a:t>
            </a:r>
          </a:p>
          <a:p>
            <a:pPr lvl="1">
              <a:buNone/>
            </a:pPr>
            <a:r>
              <a:rPr lang="en-US" sz="1800" dirty="0" smtClean="0"/>
              <a:t>    }</a:t>
            </a:r>
          </a:p>
          <a:p>
            <a:pPr lvl="1">
              <a:buNone/>
            </a:pPr>
            <a:r>
              <a:rPr lang="en-US" sz="1800" dirty="0" smtClean="0"/>
              <a:t>}</a:t>
            </a:r>
            <a:endParaRPr lang="en-US" sz="18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add the </a:t>
            </a:r>
            <a:r>
              <a:rPr lang="en-US" sz="1800" b="1" dirty="0" smtClean="0"/>
              <a:t>[</a:t>
            </a:r>
            <a:r>
              <a:rPr lang="en-US" sz="1800" b="1" dirty="0" err="1" smtClean="0"/>
              <a:t>EnableCors</a:t>
            </a:r>
            <a:r>
              <a:rPr lang="en-US" sz="1800" b="1" dirty="0" smtClean="0"/>
              <a:t>]</a:t>
            </a:r>
            <a:r>
              <a:rPr lang="en-US" sz="1800" dirty="0" smtClean="0"/>
              <a:t> attribute to the </a:t>
            </a:r>
            <a:r>
              <a:rPr lang="en-US" sz="1800" dirty="0" err="1" smtClean="0"/>
              <a:t>TestController</a:t>
            </a:r>
            <a:r>
              <a:rPr lang="en-US" sz="1800" dirty="0" smtClean="0"/>
              <a:t> class</a:t>
            </a:r>
          </a:p>
          <a:p>
            <a:pPr lvl="1">
              <a:buNone/>
            </a:pPr>
            <a:r>
              <a:rPr lang="en-US" sz="1800" dirty="0" smtClean="0"/>
              <a:t>using </a:t>
            </a:r>
            <a:r>
              <a:rPr lang="en-US" sz="1800" dirty="0" err="1" smtClean="0"/>
              <a:t>System.Net.Http</a:t>
            </a:r>
            <a:r>
              <a:rPr lang="en-US" sz="1800" dirty="0" smtClean="0"/>
              <a:t>;</a:t>
            </a:r>
          </a:p>
          <a:p>
            <a:pPr lvl="1">
              <a:buNone/>
            </a:pPr>
            <a:r>
              <a:rPr lang="en-US" sz="1800" dirty="0" smtClean="0"/>
              <a:t>using </a:t>
            </a:r>
            <a:r>
              <a:rPr lang="en-US" sz="1800" dirty="0" err="1" smtClean="0"/>
              <a:t>System.Web.Http</a:t>
            </a:r>
            <a:r>
              <a:rPr lang="en-US" sz="1800" dirty="0" smtClean="0"/>
              <a:t>;</a:t>
            </a:r>
          </a:p>
          <a:p>
            <a:pPr lvl="1">
              <a:buNone/>
            </a:pPr>
            <a:r>
              <a:rPr lang="en-US" sz="1800" dirty="0" smtClean="0">
                <a:solidFill>
                  <a:srgbClr val="FF0000"/>
                </a:solidFill>
              </a:rPr>
              <a:t>using </a:t>
            </a:r>
            <a:r>
              <a:rPr lang="en-US" sz="1800" dirty="0" err="1" smtClean="0">
                <a:solidFill>
                  <a:srgbClr val="FF0000"/>
                </a:solidFill>
              </a:rPr>
              <a:t>System.Web.Http.Cors</a:t>
            </a:r>
            <a:r>
              <a:rPr lang="en-US" sz="1800" dirty="0" smtClean="0">
                <a:solidFill>
                  <a:srgbClr val="FF0000"/>
                </a:solidFill>
              </a:rPr>
              <a:t>;</a:t>
            </a:r>
            <a:endParaRPr lang="en-US" sz="1800" dirty="0" smtClean="0"/>
          </a:p>
          <a:p>
            <a:pPr lvl="1">
              <a:buNone/>
            </a:pPr>
            <a:r>
              <a:rPr lang="en-US" sz="1800" dirty="0" smtClean="0"/>
              <a:t>namespace </a:t>
            </a:r>
            <a:r>
              <a:rPr lang="en-US" sz="1800" dirty="0" err="1" smtClean="0"/>
              <a:t>WebService.Controllers</a:t>
            </a:r>
            <a:endParaRPr lang="en-US" sz="1800" dirty="0" smtClean="0"/>
          </a:p>
          <a:p>
            <a:pPr lvl="1">
              <a:buNone/>
            </a:pPr>
            <a:r>
              <a:rPr lang="en-US" sz="1800" dirty="0" smtClean="0"/>
              <a:t>{</a:t>
            </a:r>
          </a:p>
          <a:p>
            <a:pPr lvl="1">
              <a:buNone/>
            </a:pPr>
            <a:r>
              <a:rPr lang="en-US" sz="1800" dirty="0" smtClean="0">
                <a:solidFill>
                  <a:srgbClr val="FF0000"/>
                </a:solidFill>
              </a:rPr>
              <a:t>    [</a:t>
            </a:r>
            <a:r>
              <a:rPr lang="en-US" sz="1800" dirty="0" err="1" smtClean="0">
                <a:solidFill>
                  <a:srgbClr val="FF0000"/>
                </a:solidFill>
              </a:rPr>
              <a:t>EnableCors</a:t>
            </a:r>
            <a:r>
              <a:rPr lang="en-US" sz="1800" dirty="0" smtClean="0">
                <a:solidFill>
                  <a:srgbClr val="FF0000"/>
                </a:solidFill>
              </a:rPr>
              <a:t>(origins: "*", headers: "*", methods: "*")]</a:t>
            </a:r>
          </a:p>
          <a:p>
            <a:pPr lvl="1">
              <a:buNone/>
            </a:pPr>
            <a:r>
              <a:rPr lang="en-US" sz="1800" dirty="0" smtClean="0"/>
              <a:t>    public class </a:t>
            </a:r>
            <a:r>
              <a:rPr lang="en-US" sz="1800" dirty="0" err="1" smtClean="0"/>
              <a:t>TestController</a:t>
            </a:r>
            <a:r>
              <a:rPr lang="en-US" sz="1800" dirty="0" smtClean="0"/>
              <a:t> : </a:t>
            </a:r>
            <a:r>
              <a:rPr lang="en-US" sz="1800" dirty="0" err="1" smtClean="0"/>
              <a:t>ApiController</a:t>
            </a:r>
            <a:endParaRPr lang="en-US" sz="1800" dirty="0" smtClean="0"/>
          </a:p>
          <a:p>
            <a:pPr lvl="1">
              <a:buNone/>
            </a:pPr>
            <a:r>
              <a:rPr lang="en-US" sz="1800" dirty="0" smtClean="0"/>
              <a:t>    {</a:t>
            </a:r>
          </a:p>
          <a:p>
            <a:pPr lvl="1">
              <a:buNone/>
            </a:pPr>
            <a:r>
              <a:rPr lang="en-US" sz="1800" dirty="0" smtClean="0"/>
              <a:t>        // Controller methods not shown...</a:t>
            </a:r>
          </a:p>
          <a:p>
            <a:pPr lvl="1">
              <a:buNone/>
            </a:pPr>
            <a:r>
              <a:rPr lang="en-US" sz="1800" dirty="0" smtClean="0"/>
              <a:t>    }</a:t>
            </a:r>
          </a:p>
          <a:p>
            <a:pPr lvl="1">
              <a:buNone/>
            </a:pPr>
            <a:r>
              <a:rPr lang="en-US" sz="1800" dirty="0" smtClean="0"/>
              <a:t>}</a:t>
            </a:r>
            <a:endParaRPr lang="en-US" sz="18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a:bodyPr>
          <a:lstStyle/>
          <a:p>
            <a:r>
              <a:rPr lang="en-IN" sz="1800" b="1" dirty="0"/>
              <a:t>Uniform Interface </a:t>
            </a:r>
            <a:r>
              <a:rPr lang="en-IN" sz="1800" dirty="0"/>
              <a:t>- The uniform interface constraint defines the interface between the client and the server. To understand the uniform interface constraint, we need to understand what a resource is and the HTTP verbs - GET, PUT, POST &amp; DELETE. In the context of a REST API, resources typically represent data entities. Product, Employee, Customer </a:t>
            </a:r>
            <a:r>
              <a:rPr lang="en-IN" sz="1800" dirty="0" err="1"/>
              <a:t>etc</a:t>
            </a:r>
            <a:r>
              <a:rPr lang="en-IN" sz="1800" dirty="0"/>
              <a:t> are all resources. The HTTP verb (GET, PUT, POST, DELETE) that is sent with each request tells the API what to do with the resource. Each resource is identified by a specific URI (Uniform Resource Identifier). The following table shows some typical requests that you see in an </a:t>
            </a:r>
            <a:r>
              <a:rPr lang="en-IN" sz="1800" dirty="0" smtClean="0"/>
              <a:t>API</a:t>
            </a:r>
          </a:p>
          <a:p>
            <a:r>
              <a:rPr lang="en-IN" sz="1800" dirty="0" smtClean="0"/>
              <a:t/>
            </a:r>
            <a:br>
              <a:rPr lang="en-IN" sz="1800" dirty="0" smtClean="0"/>
            </a:br>
            <a:endParaRPr lang="en-US"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91000"/>
            <a:ext cx="57912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002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dirty="0"/>
              <a:t>Scope Rules for [</a:t>
            </a:r>
            <a:r>
              <a:rPr lang="en-IN" sz="1800" dirty="0" err="1"/>
              <a:t>EnableCors</a:t>
            </a:r>
            <a:r>
              <a:rPr lang="en-IN" sz="1800" dirty="0"/>
              <a:t>]</a:t>
            </a:r>
          </a:p>
          <a:p>
            <a:r>
              <a:rPr lang="en-IN" sz="1400" dirty="0"/>
              <a:t>You can enable CORS per action, per controller, or globally for all Web API controllers in your application</a:t>
            </a:r>
            <a:r>
              <a:rPr lang="en-IN" sz="1400" dirty="0" smtClean="0"/>
              <a:t>.</a:t>
            </a:r>
          </a:p>
          <a:p>
            <a:r>
              <a:rPr lang="en-US" sz="1400" b="1" dirty="0"/>
              <a:t>Per </a:t>
            </a:r>
            <a:r>
              <a:rPr lang="en-US" sz="1400" b="1" dirty="0" smtClean="0"/>
              <a:t>Action</a:t>
            </a:r>
            <a:endParaRPr lang="en-US" sz="1400" b="1" dirty="0"/>
          </a:p>
          <a:p>
            <a:r>
              <a:rPr lang="en-US" sz="1400" dirty="0"/>
              <a:t>To enable CORS for a single action, set the [</a:t>
            </a:r>
            <a:r>
              <a:rPr lang="en-US" sz="1400" dirty="0" err="1"/>
              <a:t>EnableCors</a:t>
            </a:r>
            <a:r>
              <a:rPr lang="en-US" sz="1400" dirty="0"/>
              <a:t>] attribute on the action method. The following example enables CORS for the </a:t>
            </a:r>
            <a:r>
              <a:rPr lang="en-US" sz="1400" dirty="0" err="1"/>
              <a:t>GetItem</a:t>
            </a:r>
            <a:r>
              <a:rPr lang="en-US" sz="1400" dirty="0"/>
              <a:t> method only.</a:t>
            </a:r>
          </a:p>
          <a:p>
            <a:r>
              <a:rPr lang="en-US" sz="1400" dirty="0" smtClean="0"/>
              <a:t>public </a:t>
            </a:r>
            <a:r>
              <a:rPr lang="en-US" sz="1400" dirty="0"/>
              <a:t>class </a:t>
            </a:r>
            <a:r>
              <a:rPr lang="en-US" sz="1400" dirty="0" err="1"/>
              <a:t>ItemsController</a:t>
            </a:r>
            <a:r>
              <a:rPr lang="en-US" sz="1400" dirty="0"/>
              <a:t> : </a:t>
            </a:r>
            <a:r>
              <a:rPr lang="en-US" sz="1400" dirty="0" err="1"/>
              <a:t>ApiController</a:t>
            </a:r>
            <a:endParaRPr lang="en-US" sz="1400" dirty="0"/>
          </a:p>
          <a:p>
            <a:r>
              <a:rPr lang="en-US" sz="1400" dirty="0"/>
              <a:t>{</a:t>
            </a:r>
          </a:p>
          <a:p>
            <a:r>
              <a:rPr lang="en-US" sz="1400" dirty="0"/>
              <a:t>    public </a:t>
            </a:r>
            <a:r>
              <a:rPr lang="en-US" sz="1400" dirty="0" err="1"/>
              <a:t>HttpResponseMessage</a:t>
            </a:r>
            <a:r>
              <a:rPr lang="en-US" sz="1400" dirty="0"/>
              <a:t> </a:t>
            </a:r>
            <a:r>
              <a:rPr lang="en-US" sz="1400" dirty="0" err="1"/>
              <a:t>GetAll</a:t>
            </a:r>
            <a:r>
              <a:rPr lang="en-US" sz="1400" dirty="0"/>
              <a:t>() { ... </a:t>
            </a:r>
            <a:r>
              <a:rPr lang="en-US" sz="1400" dirty="0" smtClean="0"/>
              <a:t>}</a:t>
            </a:r>
            <a:endParaRPr lang="en-US" sz="1400" dirty="0"/>
          </a:p>
          <a:p>
            <a:r>
              <a:rPr lang="en-US" sz="1400" dirty="0"/>
              <a:t>    [</a:t>
            </a:r>
            <a:r>
              <a:rPr lang="en-US" sz="1400" dirty="0" err="1"/>
              <a:t>EnableCors</a:t>
            </a:r>
            <a:r>
              <a:rPr lang="en-US" sz="1400" dirty="0"/>
              <a:t>(origins: "http://www.example.com", headers: "*", methods: "*")]</a:t>
            </a:r>
          </a:p>
          <a:p>
            <a:r>
              <a:rPr lang="en-US" sz="1400" dirty="0"/>
              <a:t>    public </a:t>
            </a:r>
            <a:r>
              <a:rPr lang="en-US" sz="1400" dirty="0" err="1"/>
              <a:t>HttpResponseMessage</a:t>
            </a:r>
            <a:r>
              <a:rPr lang="en-US" sz="1400" dirty="0"/>
              <a:t> </a:t>
            </a:r>
            <a:r>
              <a:rPr lang="en-US" sz="1400" dirty="0" err="1"/>
              <a:t>GetItem</a:t>
            </a:r>
            <a:r>
              <a:rPr lang="en-US" sz="1400" dirty="0"/>
              <a:t>(</a:t>
            </a:r>
            <a:r>
              <a:rPr lang="en-US" sz="1400" dirty="0" err="1"/>
              <a:t>int</a:t>
            </a:r>
            <a:r>
              <a:rPr lang="en-US" sz="1400" dirty="0"/>
              <a:t> id) { ... </a:t>
            </a:r>
            <a:r>
              <a:rPr lang="en-US" sz="1400" dirty="0" smtClean="0"/>
              <a:t>}</a:t>
            </a:r>
            <a:endParaRPr lang="en-US" sz="1400" dirty="0"/>
          </a:p>
          <a:p>
            <a:r>
              <a:rPr lang="en-US" sz="1400" dirty="0"/>
              <a:t>    public </a:t>
            </a:r>
            <a:r>
              <a:rPr lang="en-US" sz="1400" dirty="0" err="1"/>
              <a:t>HttpResponseMessage</a:t>
            </a:r>
            <a:r>
              <a:rPr lang="en-US" sz="1400" dirty="0"/>
              <a:t> Post() { ... }</a:t>
            </a:r>
          </a:p>
          <a:p>
            <a:r>
              <a:rPr lang="en-US" sz="1400" dirty="0"/>
              <a:t>    public </a:t>
            </a:r>
            <a:r>
              <a:rPr lang="en-US" sz="1400" dirty="0" err="1"/>
              <a:t>HttpResponseMessage</a:t>
            </a:r>
            <a:r>
              <a:rPr lang="en-US" sz="1400" dirty="0"/>
              <a:t> </a:t>
            </a:r>
            <a:r>
              <a:rPr lang="en-US" sz="1400" dirty="0" err="1"/>
              <a:t>PutItem</a:t>
            </a:r>
            <a:r>
              <a:rPr lang="en-US" sz="1400" dirty="0"/>
              <a:t>(</a:t>
            </a:r>
            <a:r>
              <a:rPr lang="en-US" sz="1400" dirty="0" err="1"/>
              <a:t>int</a:t>
            </a:r>
            <a:r>
              <a:rPr lang="en-US" sz="1400" dirty="0"/>
              <a:t> id) { ... }</a:t>
            </a:r>
          </a:p>
          <a:p>
            <a:r>
              <a:rPr lang="en-US" sz="1400" dirty="0"/>
              <a:t>}</a:t>
            </a: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430698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IN" sz="1800" b="1" dirty="0"/>
              <a:t>Per </a:t>
            </a:r>
            <a:r>
              <a:rPr lang="en-IN" sz="1800" b="1" dirty="0" smtClean="0"/>
              <a:t>Controller</a:t>
            </a:r>
            <a:endParaRPr lang="en-IN" sz="1800" b="1" dirty="0"/>
          </a:p>
          <a:p>
            <a:r>
              <a:rPr lang="en-IN" sz="1800" dirty="0"/>
              <a:t>If you set [</a:t>
            </a:r>
            <a:r>
              <a:rPr lang="en-IN" sz="1800" dirty="0" err="1"/>
              <a:t>EnableCors</a:t>
            </a:r>
            <a:r>
              <a:rPr lang="en-IN" sz="1800" dirty="0"/>
              <a:t>] on the controller class, it applies to all the actions on the controller. To disable CORS for an action, add the [</a:t>
            </a:r>
            <a:r>
              <a:rPr lang="en-IN" sz="1800" dirty="0" err="1"/>
              <a:t>DisableCors</a:t>
            </a:r>
            <a:r>
              <a:rPr lang="en-IN" sz="1800" dirty="0"/>
              <a:t>] attribute to the action. </a:t>
            </a:r>
            <a:endParaRPr lang="en-IN" sz="1800" dirty="0" smtClean="0"/>
          </a:p>
          <a:p>
            <a:r>
              <a:rPr lang="en-IN" sz="1800" dirty="0" smtClean="0"/>
              <a:t>The </a:t>
            </a:r>
            <a:r>
              <a:rPr lang="en-IN" sz="1800" dirty="0"/>
              <a:t>following example enables CORS for every method except </a:t>
            </a:r>
            <a:r>
              <a:rPr lang="en-IN" sz="1800" dirty="0" err="1"/>
              <a:t>PutItem</a:t>
            </a:r>
            <a:r>
              <a:rPr lang="en-IN" sz="1800" dirty="0"/>
              <a:t>.</a:t>
            </a:r>
          </a:p>
          <a:p>
            <a:r>
              <a:rPr lang="en-IN" sz="1800" dirty="0" smtClean="0"/>
              <a:t>[</a:t>
            </a:r>
            <a:r>
              <a:rPr lang="en-IN" sz="1800" dirty="0" err="1"/>
              <a:t>EnableCors</a:t>
            </a:r>
            <a:r>
              <a:rPr lang="en-IN" sz="1800" dirty="0"/>
              <a:t>(origins: "http://www.example.com", headers: "*", methods: "*")]</a:t>
            </a:r>
          </a:p>
          <a:p>
            <a:r>
              <a:rPr lang="en-IN" sz="1800" dirty="0"/>
              <a:t>public class </a:t>
            </a:r>
            <a:r>
              <a:rPr lang="en-IN" sz="1800" dirty="0" err="1"/>
              <a:t>ItemsController</a:t>
            </a:r>
            <a:r>
              <a:rPr lang="en-IN" sz="1800" dirty="0"/>
              <a:t> : </a:t>
            </a:r>
            <a:r>
              <a:rPr lang="en-IN" sz="1800" dirty="0" err="1"/>
              <a:t>ApiController</a:t>
            </a:r>
            <a:endParaRPr lang="en-IN" sz="1800" dirty="0"/>
          </a:p>
          <a:p>
            <a:r>
              <a:rPr lang="en-IN" sz="1800" dirty="0"/>
              <a:t>{</a:t>
            </a:r>
          </a:p>
          <a:p>
            <a:r>
              <a:rPr lang="en-IN" sz="1800" dirty="0"/>
              <a:t>    public </a:t>
            </a:r>
            <a:r>
              <a:rPr lang="en-IN" sz="1800" dirty="0" err="1"/>
              <a:t>HttpResponseMessage</a:t>
            </a:r>
            <a:r>
              <a:rPr lang="en-IN" sz="1800" dirty="0"/>
              <a:t> </a:t>
            </a:r>
            <a:r>
              <a:rPr lang="en-IN" sz="1800" dirty="0" err="1"/>
              <a:t>GetAll</a:t>
            </a:r>
            <a:r>
              <a:rPr lang="en-IN" sz="1800" dirty="0"/>
              <a:t>() { ... }</a:t>
            </a:r>
          </a:p>
          <a:p>
            <a:r>
              <a:rPr lang="en-IN" sz="1800" dirty="0"/>
              <a:t>    public </a:t>
            </a:r>
            <a:r>
              <a:rPr lang="en-IN" sz="1800" dirty="0" err="1"/>
              <a:t>HttpResponseMessage</a:t>
            </a:r>
            <a:r>
              <a:rPr lang="en-IN" sz="1800" dirty="0"/>
              <a:t> </a:t>
            </a:r>
            <a:r>
              <a:rPr lang="en-IN" sz="1800" dirty="0" err="1"/>
              <a:t>GetItem</a:t>
            </a:r>
            <a:r>
              <a:rPr lang="en-IN" sz="1800" dirty="0"/>
              <a:t>(</a:t>
            </a:r>
            <a:r>
              <a:rPr lang="en-IN" sz="1800" dirty="0" err="1"/>
              <a:t>int</a:t>
            </a:r>
            <a:r>
              <a:rPr lang="en-IN" sz="1800" dirty="0"/>
              <a:t> id) { ... }</a:t>
            </a:r>
          </a:p>
          <a:p>
            <a:r>
              <a:rPr lang="en-IN" sz="1800" dirty="0"/>
              <a:t>    public </a:t>
            </a:r>
            <a:r>
              <a:rPr lang="en-IN" sz="1800" dirty="0" err="1"/>
              <a:t>HttpResponseMessage</a:t>
            </a:r>
            <a:r>
              <a:rPr lang="en-IN" sz="1800" dirty="0"/>
              <a:t> Post() { ... }</a:t>
            </a:r>
          </a:p>
          <a:p>
            <a:endParaRPr lang="en-IN" sz="1800" dirty="0"/>
          </a:p>
          <a:p>
            <a:r>
              <a:rPr lang="en-IN" sz="1800" dirty="0"/>
              <a:t>    [</a:t>
            </a:r>
            <a:r>
              <a:rPr lang="en-IN" sz="1800" dirty="0" err="1"/>
              <a:t>DisableCors</a:t>
            </a:r>
            <a:r>
              <a:rPr lang="en-IN" sz="1800" dirty="0"/>
              <a:t>]</a:t>
            </a:r>
          </a:p>
          <a:p>
            <a:r>
              <a:rPr lang="en-IN" sz="1800" dirty="0"/>
              <a:t>    public </a:t>
            </a:r>
            <a:r>
              <a:rPr lang="en-IN" sz="1800" dirty="0" err="1"/>
              <a:t>HttpResponseMessage</a:t>
            </a:r>
            <a:r>
              <a:rPr lang="en-IN" sz="1800" dirty="0"/>
              <a:t> </a:t>
            </a:r>
            <a:r>
              <a:rPr lang="en-IN" sz="1800" dirty="0" err="1"/>
              <a:t>PutItem</a:t>
            </a:r>
            <a:r>
              <a:rPr lang="en-IN" sz="1800" dirty="0"/>
              <a:t>(</a:t>
            </a:r>
            <a:r>
              <a:rPr lang="en-IN" sz="1800" dirty="0" err="1"/>
              <a:t>int</a:t>
            </a:r>
            <a:r>
              <a:rPr lang="en-IN" sz="1800" dirty="0"/>
              <a:t> id) { ... }</a:t>
            </a:r>
          </a:p>
          <a:p>
            <a:r>
              <a:rPr lang="en-IN" sz="1800" dirty="0"/>
              <a:t>}</a:t>
            </a:r>
            <a:endParaRPr lang="en-US" sz="1400" dirty="0" smtClean="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8184245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b="1" dirty="0" smtClean="0"/>
              <a:t>Globally</a:t>
            </a:r>
            <a:endParaRPr lang="en-IN" sz="1800" b="1" dirty="0"/>
          </a:p>
          <a:p>
            <a:r>
              <a:rPr lang="en-IN" sz="1800" dirty="0"/>
              <a:t>To enable CORS for all Web API controllers in your application, pass an </a:t>
            </a:r>
            <a:r>
              <a:rPr lang="en-IN" sz="1800" dirty="0" err="1"/>
              <a:t>EnableCorsAttribute</a:t>
            </a:r>
            <a:r>
              <a:rPr lang="en-IN" sz="1800" dirty="0"/>
              <a:t> instance to the </a:t>
            </a:r>
            <a:r>
              <a:rPr lang="en-IN" sz="1800" dirty="0" err="1"/>
              <a:t>EnableCors</a:t>
            </a:r>
            <a:r>
              <a:rPr lang="en-IN" sz="1800" dirty="0"/>
              <a:t> method:</a:t>
            </a:r>
          </a:p>
          <a:p>
            <a:r>
              <a:rPr lang="en-IN" sz="1800" dirty="0" smtClean="0"/>
              <a:t>public </a:t>
            </a:r>
            <a:r>
              <a:rPr lang="en-IN" sz="1800" dirty="0"/>
              <a:t>static class </a:t>
            </a:r>
            <a:r>
              <a:rPr lang="en-IN" sz="1800" dirty="0" err="1"/>
              <a:t>WebApiConfig</a:t>
            </a:r>
            <a:endParaRPr lang="en-IN" sz="1800" dirty="0"/>
          </a:p>
          <a:p>
            <a:r>
              <a:rPr lang="en-IN" sz="1800" dirty="0"/>
              <a:t>{</a:t>
            </a:r>
          </a:p>
          <a:p>
            <a:r>
              <a:rPr lang="en-IN" sz="1800" dirty="0"/>
              <a:t>    public static void Register(</a:t>
            </a:r>
            <a:r>
              <a:rPr lang="en-IN" sz="1800" dirty="0" err="1"/>
              <a:t>HttpConfiguration</a:t>
            </a:r>
            <a:r>
              <a:rPr lang="en-IN" sz="1800" dirty="0"/>
              <a:t> </a:t>
            </a:r>
            <a:r>
              <a:rPr lang="en-IN" sz="1800" dirty="0" err="1"/>
              <a:t>config</a:t>
            </a:r>
            <a:r>
              <a:rPr lang="en-IN" sz="1800" dirty="0"/>
              <a:t>)</a:t>
            </a:r>
          </a:p>
          <a:p>
            <a:r>
              <a:rPr lang="en-IN" sz="1800" dirty="0"/>
              <a:t>    {</a:t>
            </a:r>
          </a:p>
          <a:p>
            <a:r>
              <a:rPr lang="en-IN" sz="1800" dirty="0"/>
              <a:t>        </a:t>
            </a:r>
            <a:r>
              <a:rPr lang="en-IN" sz="1800" dirty="0" err="1"/>
              <a:t>var</a:t>
            </a:r>
            <a:r>
              <a:rPr lang="en-IN" sz="1800" dirty="0"/>
              <a:t> </a:t>
            </a:r>
            <a:r>
              <a:rPr lang="en-IN" sz="1800" dirty="0" err="1"/>
              <a:t>cors</a:t>
            </a:r>
            <a:r>
              <a:rPr lang="en-IN" sz="1800" dirty="0"/>
              <a:t> = new </a:t>
            </a:r>
            <a:r>
              <a:rPr lang="en-IN" sz="1800" dirty="0" err="1"/>
              <a:t>EnableCorsAttribute</a:t>
            </a:r>
            <a:r>
              <a:rPr lang="en-IN" sz="1800" dirty="0"/>
              <a:t>("www.example.com", "*", "*");</a:t>
            </a:r>
          </a:p>
          <a:p>
            <a:r>
              <a:rPr lang="en-IN" sz="1800" dirty="0"/>
              <a:t>        </a:t>
            </a:r>
            <a:r>
              <a:rPr lang="en-IN" sz="1800" dirty="0" err="1"/>
              <a:t>config.EnableCors</a:t>
            </a:r>
            <a:r>
              <a:rPr lang="en-IN" sz="1800" dirty="0"/>
              <a:t>(</a:t>
            </a:r>
            <a:r>
              <a:rPr lang="en-IN" sz="1800" dirty="0" err="1"/>
              <a:t>cors</a:t>
            </a:r>
            <a:r>
              <a:rPr lang="en-IN" sz="1800" dirty="0"/>
              <a:t>);</a:t>
            </a:r>
          </a:p>
          <a:p>
            <a:r>
              <a:rPr lang="en-IN" sz="1800" dirty="0"/>
              <a:t>        // ...</a:t>
            </a:r>
          </a:p>
          <a:p>
            <a:r>
              <a:rPr lang="en-IN" sz="1800" dirty="0"/>
              <a:t>    }</a:t>
            </a:r>
          </a:p>
          <a:p>
            <a:r>
              <a:rPr lang="en-IN" sz="1800" dirty="0"/>
              <a:t>}</a:t>
            </a:r>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2354206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dirty="0"/>
              <a:t>If you set the attribute at more than one scope, the order of precedence is:</a:t>
            </a:r>
          </a:p>
          <a:p>
            <a:pPr lvl="1"/>
            <a:r>
              <a:rPr lang="en-IN" sz="1800" dirty="0"/>
              <a:t>Action</a:t>
            </a:r>
          </a:p>
          <a:p>
            <a:pPr lvl="1"/>
            <a:r>
              <a:rPr lang="en-IN" sz="1800" dirty="0"/>
              <a:t>Controller</a:t>
            </a:r>
          </a:p>
          <a:p>
            <a:pPr lvl="1"/>
            <a:r>
              <a:rPr lang="en-IN" sz="1800" dirty="0"/>
              <a:t>Global</a:t>
            </a:r>
          </a:p>
          <a:p>
            <a:r>
              <a:rPr lang="en-IN" sz="1800" b="1" dirty="0"/>
              <a:t>Set the Allowed Origins</a:t>
            </a:r>
          </a:p>
          <a:p>
            <a:r>
              <a:rPr lang="en-IN" sz="1800" dirty="0"/>
              <a:t>The </a:t>
            </a:r>
            <a:r>
              <a:rPr lang="en-IN" sz="1800" i="1" dirty="0"/>
              <a:t>origins</a:t>
            </a:r>
            <a:r>
              <a:rPr lang="en-IN" sz="1800" dirty="0"/>
              <a:t> parameter of the </a:t>
            </a:r>
            <a:r>
              <a:rPr lang="en-IN" sz="1800" b="1" dirty="0"/>
              <a:t>[</a:t>
            </a:r>
            <a:r>
              <a:rPr lang="en-IN" sz="1800" b="1" dirty="0" err="1"/>
              <a:t>EnableCors</a:t>
            </a:r>
            <a:r>
              <a:rPr lang="en-IN" sz="1800" b="1" dirty="0"/>
              <a:t>]</a:t>
            </a:r>
            <a:r>
              <a:rPr lang="en-IN" sz="1800" dirty="0"/>
              <a:t> attribute specifies which origins are allowed to access the resource. The value is a comma-separated list of the allowed origins.</a:t>
            </a:r>
          </a:p>
          <a:p>
            <a:r>
              <a:rPr lang="en-IN" sz="1800" dirty="0" smtClean="0"/>
              <a:t>[</a:t>
            </a:r>
            <a:r>
              <a:rPr lang="en-IN" sz="1800" dirty="0" err="1"/>
              <a:t>EnableCors</a:t>
            </a:r>
            <a:r>
              <a:rPr lang="en-IN" sz="1800" dirty="0"/>
              <a:t>(origins: "http://www.contoso.com,http://www.example.com", headers: "*", methods: </a:t>
            </a:r>
            <a:r>
              <a:rPr lang="en-IN" sz="1800" dirty="0" smtClean="0"/>
              <a:t>"*")]</a:t>
            </a:r>
          </a:p>
          <a:p>
            <a:r>
              <a:rPr lang="en-IN" sz="1800" dirty="0" smtClean="0"/>
              <a:t>Allow </a:t>
            </a:r>
            <a:r>
              <a:rPr lang="en-IN" sz="1800" dirty="0"/>
              <a:t>CORS for all origins. (Caution!)</a:t>
            </a:r>
          </a:p>
          <a:p>
            <a:r>
              <a:rPr lang="en-IN" sz="1800" dirty="0"/>
              <a:t>[</a:t>
            </a:r>
            <a:r>
              <a:rPr lang="en-IN" sz="1800" dirty="0" err="1"/>
              <a:t>EnableCors</a:t>
            </a:r>
            <a:r>
              <a:rPr lang="en-IN" sz="1800" dirty="0"/>
              <a:t>(origins: "*", headers: "*", methods: "*")]</a:t>
            </a:r>
            <a:endParaRPr lang="en-US" sz="1800" dirty="0" smtClean="0"/>
          </a:p>
        </p:txBody>
      </p:sp>
    </p:spTree>
    <p:extLst>
      <p:ext uri="{BB962C8B-B14F-4D97-AF65-F5344CB8AC3E}">
        <p14:creationId xmlns:p14="http://schemas.microsoft.com/office/powerpoint/2010/main" val="170670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b="1" dirty="0"/>
              <a:t>Set the Allowed HTTP Methods</a:t>
            </a:r>
          </a:p>
          <a:p>
            <a:r>
              <a:rPr lang="en-IN" sz="1800" dirty="0"/>
              <a:t>The methods parameter of the [</a:t>
            </a:r>
            <a:r>
              <a:rPr lang="en-IN" sz="1800" dirty="0" err="1"/>
              <a:t>EnableCors</a:t>
            </a:r>
            <a:r>
              <a:rPr lang="en-IN" sz="1800" dirty="0"/>
              <a:t>] attribute specifies which HTTP methods are allowed to access the resource. To allow all methods, use the wildcard value "*". The following example allows only GET and POST requests.</a:t>
            </a:r>
          </a:p>
          <a:p>
            <a:r>
              <a:rPr lang="en-IN" sz="1800" dirty="0" smtClean="0"/>
              <a:t>[</a:t>
            </a:r>
            <a:r>
              <a:rPr lang="en-IN" sz="1800" dirty="0" err="1"/>
              <a:t>EnableCors</a:t>
            </a:r>
            <a:r>
              <a:rPr lang="en-IN" sz="1800" dirty="0"/>
              <a:t>(origins: "http://www.example.com", headers: "*", methods: "</a:t>
            </a:r>
            <a:r>
              <a:rPr lang="en-IN" sz="1800" dirty="0" err="1"/>
              <a:t>get,post</a:t>
            </a:r>
            <a:r>
              <a:rPr lang="en-IN" sz="1800" dirty="0" smtClean="0"/>
              <a:t>")]</a:t>
            </a:r>
          </a:p>
          <a:p>
            <a:r>
              <a:rPr lang="en-IN" sz="1800" b="1" dirty="0"/>
              <a:t>Set the Allowed Request Headers</a:t>
            </a:r>
          </a:p>
          <a:p>
            <a:r>
              <a:rPr lang="en-IN" sz="1800" dirty="0"/>
              <a:t>[</a:t>
            </a:r>
            <a:r>
              <a:rPr lang="en-IN" sz="1800" dirty="0" err="1"/>
              <a:t>EnableCors</a:t>
            </a:r>
            <a:r>
              <a:rPr lang="en-IN" sz="1800" dirty="0"/>
              <a:t>(origins: "http://example.com", headers: "</a:t>
            </a:r>
            <a:r>
              <a:rPr lang="en-IN" sz="1800" dirty="0" err="1"/>
              <a:t>accept,content</a:t>
            </a:r>
            <a:r>
              <a:rPr lang="en-IN" sz="1800" dirty="0"/>
              <a:t>-</a:t>
            </a:r>
            <a:r>
              <a:rPr lang="en-IN" sz="1800" dirty="0" err="1"/>
              <a:t>type,origin,x</a:t>
            </a:r>
            <a:r>
              <a:rPr lang="en-IN" sz="1800" dirty="0"/>
              <a:t>-my-header", methods: "*")]</a:t>
            </a:r>
          </a:p>
        </p:txBody>
      </p:sp>
    </p:spTree>
    <p:extLst>
      <p:ext uri="{BB962C8B-B14F-4D97-AF65-F5344CB8AC3E}">
        <p14:creationId xmlns:p14="http://schemas.microsoft.com/office/powerpoint/2010/main" val="235891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Difference between WCF and Web API. When to choose one over the other?</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US" sz="1800" dirty="0" smtClean="0"/>
              <a:t>One of the choices available in .NET for creating RESTful services is WCF. The problem with WCF is that, a lot of configuration is required to turn a WCF service into a RESTful service. The more natural choice for creating RESTful services is ASP.NET Web API, which is specifically created for this purpose.</a:t>
            </a:r>
          </a:p>
          <a:p>
            <a:r>
              <a:rPr lang="en-US" sz="1800" dirty="0" smtClean="0"/>
              <a:t>WCF is more suited for building services that are transport/protocol independent. For example, you want to build a single service, that can be consumed by 2 different clients - Like, a Java client and .NET client. Java client expects transport protocol to be HTTP and message format to be XML for interoperability, where as the .NET client expects the protocol to be TCP and the message format to be binary for performance. For this scenario WCF is the right choice. What we do here is create a single WCF service, and then configure 2 end points one for each client </a:t>
            </a:r>
            <a:endParaRPr lang="en-US" sz="1800" dirty="0">
              <a:solidFill>
                <a:srgbClr val="C00000"/>
              </a:solidFill>
            </a:endParaRPr>
          </a:p>
          <a:p>
            <a:r>
              <a:rPr lang="en-US" sz="1800" dirty="0" smtClean="0"/>
              <a:t>There is nothing wrong to use WCF to create RESTful services. It's just that it's a bit more complex and configuration can be a headache. If you are stuck with .NET 3.5 or you have an existing SOAP service you must support but want to add REST to reach more clients, then use WCF.</a:t>
            </a:r>
          </a:p>
          <a:p>
            <a:r>
              <a:rPr lang="en-US" sz="1800" dirty="0" smtClean="0"/>
              <a:t>If you don't have the limitation of .NET 3.5 and you want to a create brand new restful service then use ASP.NET Web API.</a:t>
            </a:r>
            <a:endParaRPr lang="en-US" sz="1800" dirty="0" smtClean="0">
              <a:solidFill>
                <a:srgbClr val="C00000"/>
              </a:solidFill>
            </a:endParaRPr>
          </a:p>
          <a:p>
            <a:endParaRPr lang="en-US" sz="1800" dirty="0">
              <a:solidFill>
                <a:srgbClr val="C00000"/>
              </a:solidFill>
            </a:endParaRPr>
          </a:p>
          <a:p>
            <a:endParaRPr lang="en-US" sz="1800" dirty="0" smtClean="0">
              <a:solidFill>
                <a:srgbClr val="C00000"/>
              </a:solidFill>
            </a:endParaRP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rmAutofit/>
          </a:bodyPr>
          <a:lstStyle/>
          <a:p>
            <a:r>
              <a:rPr lang="en-US" sz="1800" dirty="0" smtClean="0">
                <a:solidFill>
                  <a:srgbClr val="C00000"/>
                </a:solidFill>
              </a:rPr>
              <a:t>When </a:t>
            </a:r>
            <a:r>
              <a:rPr lang="en-US" sz="1800" dirty="0">
                <a:solidFill>
                  <a:srgbClr val="C00000"/>
                </a:solidFill>
              </a:rPr>
              <a:t>to choose Web API </a:t>
            </a:r>
            <a:r>
              <a:rPr lang="en-US" sz="1800" dirty="0" smtClean="0">
                <a:solidFill>
                  <a:srgbClr val="C00000"/>
                </a:solidFill>
              </a:rPr>
              <a:t>?</a:t>
            </a:r>
          </a:p>
          <a:p>
            <a:pPr fontAlgn="t"/>
            <a:r>
              <a:rPr lang="en-US" sz="1800" dirty="0"/>
              <a:t>If we need a Web Service and don’t need SOAP, then ASP.Net Web API is best choice.</a:t>
            </a:r>
          </a:p>
          <a:p>
            <a:pPr fontAlgn="t"/>
            <a:r>
              <a:rPr lang="en-US" sz="1800" dirty="0"/>
              <a:t>It is Used to build simple, non-SOAP-based HTTP </a:t>
            </a:r>
            <a:r>
              <a:rPr lang="en-US" sz="1800" dirty="0" smtClean="0"/>
              <a:t>Services</a:t>
            </a:r>
            <a:endParaRPr lang="en-US" sz="1800" dirty="0"/>
          </a:p>
          <a:p>
            <a:pPr fontAlgn="t"/>
            <a:r>
              <a:rPr lang="en-US" sz="1800" dirty="0"/>
              <a:t>It doesn't have tedious and extensive configuration like WCF REST service.</a:t>
            </a:r>
          </a:p>
          <a:p>
            <a:pPr fontAlgn="t"/>
            <a:r>
              <a:rPr lang="en-US" sz="1800" dirty="0"/>
              <a:t>Simple service creation with Web API. With WCF REST Services, service creation is difficult.</a:t>
            </a:r>
          </a:p>
          <a:p>
            <a:pPr fontAlgn="t"/>
            <a:r>
              <a:rPr lang="en-US" sz="1800" dirty="0"/>
              <a:t>It is only based on HTTP and easy to define, expose and consume in a REST-</a:t>
            </a:r>
            <a:r>
              <a:rPr lang="en-US" sz="1800" dirty="0" err="1"/>
              <a:t>ful</a:t>
            </a:r>
            <a:r>
              <a:rPr lang="en-US" sz="1800" dirty="0"/>
              <a:t> way.</a:t>
            </a:r>
          </a:p>
          <a:p>
            <a:pPr fontAlgn="t"/>
            <a:r>
              <a:rPr lang="en-US" sz="1800" dirty="0"/>
              <a:t>It is light weight architecture and good for devices which have limited bandwidth like smart phones.</a:t>
            </a:r>
          </a:p>
          <a:p>
            <a:pPr fontAlgn="t"/>
            <a:r>
              <a:rPr lang="en-US" sz="1800" dirty="0"/>
              <a:t>It is open source.</a:t>
            </a:r>
          </a:p>
          <a:p>
            <a:r>
              <a:rPr lang="en-US" sz="1800" dirty="0"/>
              <a:t>It can be hosted with in the </a:t>
            </a:r>
            <a:r>
              <a:rPr lang="en-US" sz="1800" dirty="0" smtClean="0"/>
              <a:t>application </a:t>
            </a:r>
            <a:r>
              <a:rPr lang="en-US" sz="1800" dirty="0"/>
              <a:t>or on IIS.</a:t>
            </a:r>
            <a:endParaRPr lang="en-US" sz="18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3842670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rmAutofit/>
          </a:bodyPr>
          <a:lstStyle/>
          <a:p>
            <a:r>
              <a:rPr lang="en-US" sz="1800" dirty="0" smtClean="0"/>
              <a:t>API stands for Application Programming Interface which allows software applications to communicate with each other via API calls.</a:t>
            </a:r>
            <a:endParaRPr lang="en-IN" sz="1800" dirty="0" smtClean="0"/>
          </a:p>
          <a:p>
            <a:r>
              <a:rPr lang="en-IN" sz="1800" dirty="0" smtClean="0"/>
              <a:t>Web </a:t>
            </a:r>
            <a:r>
              <a:rPr lang="en-IN" sz="1800" dirty="0"/>
              <a:t>API is a framework that makes it easy to build </a:t>
            </a:r>
            <a:r>
              <a:rPr lang="en-IN" sz="1800" dirty="0" smtClean="0"/>
              <a:t> or crate HTTP services</a:t>
            </a:r>
          </a:p>
          <a:p>
            <a:r>
              <a:rPr lang="en-IN" sz="1800" dirty="0" smtClean="0"/>
              <a:t>API services reach </a:t>
            </a:r>
            <a:r>
              <a:rPr lang="en-IN" sz="1800" dirty="0"/>
              <a:t>a broad range of clients, including browsers and mobile devices</a:t>
            </a:r>
            <a:r>
              <a:rPr lang="en-IN" sz="1800" dirty="0" smtClean="0"/>
              <a:t>.</a:t>
            </a:r>
          </a:p>
          <a:p>
            <a:pPr fontAlgn="t"/>
            <a:r>
              <a:rPr lang="en-US" sz="1800" dirty="0" smtClean="0"/>
              <a:t>This is the new framework for building HTTP services with easy and simple way.</a:t>
            </a:r>
            <a:endParaRPr lang="en-IN" sz="1800" dirty="0" smtClean="0"/>
          </a:p>
          <a:p>
            <a:r>
              <a:rPr lang="en-IN" sz="1800" dirty="0" smtClean="0"/>
              <a:t> </a:t>
            </a:r>
            <a:r>
              <a:rPr lang="en-IN" sz="1800" dirty="0"/>
              <a:t>The </a:t>
            </a:r>
            <a:r>
              <a:rPr lang="en-IN" sz="1800" dirty="0" smtClean="0"/>
              <a:t>ASP.NET  </a:t>
            </a:r>
            <a:r>
              <a:rPr lang="en-IN" sz="1800" dirty="0"/>
              <a:t>Web API is an ideal platform for building REST </a:t>
            </a:r>
            <a:r>
              <a:rPr lang="en-IN" sz="1800" dirty="0" smtClean="0"/>
              <a:t>Services on </a:t>
            </a:r>
            <a:r>
              <a:rPr lang="en-IN" sz="1800" dirty="0"/>
              <a:t>the .NET </a:t>
            </a:r>
            <a:r>
              <a:rPr lang="en-IN" sz="1800" dirty="0" smtClean="0"/>
              <a:t>Core/Framework.</a:t>
            </a:r>
          </a:p>
          <a:p>
            <a:r>
              <a:rPr lang="en-US" sz="1800" dirty="0" smtClean="0"/>
              <a:t>Web API services can  be consumed by a broad range of clients like</a:t>
            </a:r>
            <a:br>
              <a:rPr lang="en-US" sz="1800" dirty="0" smtClean="0"/>
            </a:br>
            <a:r>
              <a:rPr lang="en-US" sz="1800" dirty="0" smtClean="0"/>
              <a:t>1. Browsers</a:t>
            </a:r>
            <a:br>
              <a:rPr lang="en-US" sz="1800" dirty="0" smtClean="0"/>
            </a:br>
            <a:r>
              <a:rPr lang="en-US" sz="1800" dirty="0" smtClean="0"/>
              <a:t>2. Mobile applications</a:t>
            </a:r>
            <a:br>
              <a:rPr lang="en-US" sz="1800" dirty="0" smtClean="0"/>
            </a:br>
            <a:r>
              <a:rPr lang="en-US" sz="1800" dirty="0" smtClean="0"/>
              <a:t>3. Desktop applications</a:t>
            </a:r>
            <a:br>
              <a:rPr lang="en-US" sz="1800" dirty="0" smtClean="0"/>
            </a:br>
            <a:r>
              <a:rPr lang="en-US" sz="1800" dirty="0" smtClean="0"/>
              <a:t>4. IOTs( Internet Of Things)</a:t>
            </a:r>
          </a:p>
          <a:p>
            <a:r>
              <a:rPr lang="en-US" sz="1800" dirty="0" smtClean="0"/>
              <a:t>It can be hosted with in IIS or Windows Azure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Autofit/>
          </a:bodyPr>
          <a:lstStyle/>
          <a:p>
            <a:r>
              <a:rPr lang="en-US" sz="1600" dirty="0" smtClean="0">
                <a:solidFill>
                  <a:srgbClr val="C00000"/>
                </a:solidFill>
              </a:rPr>
              <a:t>Why </a:t>
            </a:r>
            <a:r>
              <a:rPr lang="en-US" sz="1600" dirty="0" err="1">
                <a:solidFill>
                  <a:srgbClr val="C00000"/>
                </a:solidFill>
              </a:rPr>
              <a:t>Asp.Net</a:t>
            </a:r>
            <a:r>
              <a:rPr lang="en-US" sz="1600" dirty="0">
                <a:solidFill>
                  <a:srgbClr val="C00000"/>
                </a:solidFill>
              </a:rPr>
              <a:t> Web API (Web API) </a:t>
            </a:r>
            <a:r>
              <a:rPr lang="en-US" sz="1600" dirty="0" smtClean="0">
                <a:solidFill>
                  <a:srgbClr val="C00000"/>
                </a:solidFill>
              </a:rPr>
              <a:t>?</a:t>
            </a:r>
          </a:p>
          <a:p>
            <a:pPr fontAlgn="t"/>
            <a:r>
              <a:rPr lang="en-US" sz="1600" dirty="0"/>
              <a:t> </a:t>
            </a:r>
            <a:r>
              <a:rPr lang="en-US" sz="1600" dirty="0" smtClean="0"/>
              <a:t>Web API is the great framework for exposing your data and service to different-different devices. Moreover Web API is open source an ideal platform for building REST-full services over the .NET Framework/Core. </a:t>
            </a:r>
            <a:endParaRPr lang="en-US" sz="1600" dirty="0"/>
          </a:p>
          <a:p>
            <a:pPr fontAlgn="t"/>
            <a:r>
              <a:rPr lang="en-US" sz="1600" dirty="0"/>
              <a:t>For example twitter,facebook and Google API for the web application and phone apps.</a:t>
            </a:r>
          </a:p>
          <a:p>
            <a:endParaRPr lang="en-US" sz="1600" dirty="0" smtClean="0">
              <a:solidFill>
                <a:srgbClr val="C00000"/>
              </a:solidFill>
            </a:endParaRPr>
          </a:p>
          <a:p>
            <a:endParaRPr lang="en-US" sz="1600" dirty="0">
              <a:solidFill>
                <a:srgbClr val="C00000"/>
              </a:solidFill>
            </a:endParaRPr>
          </a:p>
          <a:p>
            <a:endParaRPr lang="en-US" sz="1600" dirty="0" smtClean="0">
              <a:solidFill>
                <a:srgbClr val="C00000"/>
              </a:solidFill>
            </a:endParaRPr>
          </a:p>
          <a:p>
            <a:endParaRPr lang="en-US" sz="1600" dirty="0">
              <a:solidFill>
                <a:srgbClr val="C00000"/>
              </a:solidFill>
            </a:endParaRPr>
          </a:p>
          <a:p>
            <a:endParaRPr lang="en-US" sz="1600" dirty="0" smtClean="0">
              <a:solidFill>
                <a:srgbClr val="C00000"/>
              </a:solidFill>
            </a:endParaRPr>
          </a:p>
          <a:p>
            <a:endParaRPr lang="en-US" sz="1600" dirty="0" smtClean="0"/>
          </a:p>
          <a:p>
            <a:endParaRPr lang="en-US" sz="1600" dirty="0" smtClean="0"/>
          </a:p>
          <a:p>
            <a:pPr>
              <a:buNone/>
            </a:pPr>
            <a:endParaRPr lang="en-US" sz="1600" dirty="0">
              <a:solidFill>
                <a:srgbClr val="C00000"/>
              </a:solidFill>
            </a:endParaRPr>
          </a:p>
        </p:txBody>
      </p:sp>
      <p:pic>
        <p:nvPicPr>
          <p:cNvPr id="1026" name="Picture 2" descr="C:\Users\Administrator\Desktop\web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3747655" cy="20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29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Service Types</a:t>
            </a:r>
            <a:endParaRPr lang="en-US" sz="2400" dirty="0"/>
          </a:p>
        </p:txBody>
      </p:sp>
      <p:sp>
        <p:nvSpPr>
          <p:cNvPr id="5" name="Content Placeholder 4"/>
          <p:cNvSpPr>
            <a:spLocks noGrp="1"/>
          </p:cNvSpPr>
          <p:nvPr>
            <p:ph sz="quarter" idx="1"/>
          </p:nvPr>
        </p:nvSpPr>
        <p:spPr/>
        <p:txBody>
          <a:bodyPr>
            <a:normAutofit/>
          </a:bodyPr>
          <a:lstStyle/>
          <a:p>
            <a:r>
              <a:rPr lang="en-US" sz="1800" b="1" dirty="0"/>
              <a:t>Web Service</a:t>
            </a:r>
          </a:p>
          <a:p>
            <a:pPr fontAlgn="t"/>
            <a:r>
              <a:rPr lang="en-US" sz="1800" dirty="0"/>
              <a:t>It is based on SOAP and return data in XML form.</a:t>
            </a:r>
          </a:p>
          <a:p>
            <a:pPr fontAlgn="t"/>
            <a:r>
              <a:rPr lang="en-US" sz="1800" dirty="0"/>
              <a:t>It support only HTTP protocol.</a:t>
            </a:r>
          </a:p>
          <a:p>
            <a:pPr fontAlgn="t"/>
            <a:r>
              <a:rPr lang="en-US" sz="1800" dirty="0"/>
              <a:t>It is not open source but can be consumed by any client that understands xml.</a:t>
            </a:r>
          </a:p>
          <a:p>
            <a:pPr fontAlgn="t"/>
            <a:r>
              <a:rPr lang="en-US" sz="1800" dirty="0"/>
              <a:t>It can be hosted only on IIS.</a:t>
            </a:r>
          </a:p>
          <a:p>
            <a:r>
              <a:rPr lang="en-US" sz="1800" b="1" dirty="0"/>
              <a:t>WCF</a:t>
            </a:r>
          </a:p>
          <a:p>
            <a:pPr fontAlgn="t"/>
            <a:r>
              <a:rPr lang="en-US" sz="1800" dirty="0"/>
              <a:t>It is also based on SOAP and return data in XML form.</a:t>
            </a:r>
          </a:p>
          <a:p>
            <a:pPr fontAlgn="t"/>
            <a:r>
              <a:rPr lang="en-US" sz="1800" dirty="0"/>
              <a:t>It is the evolution of the web service(ASMX) and support various protocols like TCP, HTTP, HTTPS, Named Pipes, MSMQ.</a:t>
            </a:r>
          </a:p>
          <a:p>
            <a:pPr fontAlgn="t"/>
            <a:r>
              <a:rPr lang="en-US" sz="1800" dirty="0"/>
              <a:t>The main issue with WCF is, its tedious and extensive configuration.</a:t>
            </a:r>
          </a:p>
          <a:p>
            <a:pPr fontAlgn="t"/>
            <a:r>
              <a:rPr lang="en-US" sz="1800" dirty="0"/>
              <a:t>It is not open source but can be consumed by any client that understands xml.</a:t>
            </a:r>
          </a:p>
          <a:p>
            <a:pPr fontAlgn="t"/>
            <a:r>
              <a:rPr lang="en-US" sz="1800" dirty="0"/>
              <a:t>It can be hosted with in the </a:t>
            </a:r>
            <a:r>
              <a:rPr lang="en-US" sz="1800" dirty="0" err="1"/>
              <a:t>applicaion</a:t>
            </a:r>
            <a:r>
              <a:rPr lang="en-US" sz="1800" dirty="0"/>
              <a:t> or on IIS or using window service.</a:t>
            </a:r>
          </a:p>
          <a:p>
            <a:endParaRPr lang="en-US" sz="1800" dirty="0">
              <a:solidFill>
                <a:srgbClr val="C00000"/>
              </a:solidFill>
            </a:endParaRPr>
          </a:p>
          <a:p>
            <a:endParaRPr lang="en-US" sz="1800" dirty="0" smtClean="0">
              <a:solidFill>
                <a:srgbClr val="C00000"/>
              </a:solidFill>
            </a:endParaRPr>
          </a:p>
          <a:p>
            <a:endParaRPr lang="en-US" sz="18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3465547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Service Types</a:t>
            </a:r>
            <a:endParaRPr lang="en-US" sz="2400" dirty="0"/>
          </a:p>
        </p:txBody>
      </p:sp>
      <p:sp>
        <p:nvSpPr>
          <p:cNvPr id="5" name="Content Placeholder 4"/>
          <p:cNvSpPr>
            <a:spLocks noGrp="1"/>
          </p:cNvSpPr>
          <p:nvPr>
            <p:ph sz="quarter" idx="1"/>
          </p:nvPr>
        </p:nvSpPr>
        <p:spPr/>
        <p:txBody>
          <a:bodyPr>
            <a:normAutofit/>
          </a:bodyPr>
          <a:lstStyle/>
          <a:p>
            <a:r>
              <a:rPr lang="en-US" sz="1800" b="1" dirty="0" smtClean="0"/>
              <a:t>Web API</a:t>
            </a:r>
          </a:p>
          <a:p>
            <a:pPr fontAlgn="t"/>
            <a:r>
              <a:rPr lang="en-US" sz="1800" dirty="0" smtClean="0"/>
              <a:t>This is the new framework for building HTTP services with easy and simple way.</a:t>
            </a:r>
          </a:p>
          <a:p>
            <a:pPr fontAlgn="t"/>
            <a:r>
              <a:rPr lang="en-US" sz="1800" dirty="0" smtClean="0"/>
              <a:t>Web API is open source an ideal platform for building REST-full services over the .NET Core/Framework.</a:t>
            </a:r>
          </a:p>
          <a:p>
            <a:pPr fontAlgn="t"/>
            <a:r>
              <a:rPr lang="en-US" sz="1800" dirty="0" smtClean="0"/>
              <a:t>it use the full features of HTTP (like URIs, request/response headers, caching, versioning, various content formats)</a:t>
            </a:r>
          </a:p>
          <a:p>
            <a:pPr fontAlgn="t"/>
            <a:r>
              <a:rPr lang="en-US" sz="1800" dirty="0" smtClean="0"/>
              <a:t>It can be hosted with in the application or on IIS.</a:t>
            </a:r>
          </a:p>
          <a:p>
            <a:pPr fontAlgn="t"/>
            <a:r>
              <a:rPr lang="en-US" sz="1800" dirty="0" smtClean="0"/>
              <a:t>It is light weight architecture and good for devices which have limited bandwidth like smart phones.</a:t>
            </a:r>
          </a:p>
          <a:p>
            <a:pPr fontAlgn="t"/>
            <a:r>
              <a:rPr lang="en-US" sz="1800" dirty="0" smtClean="0"/>
              <a:t>Responses are formatted by Web API’s MediaTypeFormatter into JSON, XML or whatever format you want to add as a MediaTypeFormatter.</a:t>
            </a: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request/response pipeline</a:t>
            </a:r>
            <a:endParaRPr lang="en-US" dirty="0"/>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smtClean="0">
              <a:solidFill>
                <a:srgbClr val="C00000"/>
              </a:solidFill>
            </a:endParaRPr>
          </a:p>
          <a:p>
            <a:endParaRPr lang="en-US" sz="1800" dirty="0" smtClean="0"/>
          </a:p>
        </p:txBody>
      </p:sp>
      <p:pic>
        <p:nvPicPr>
          <p:cNvPr id="2050" name="Picture 2" descr="http://www.tutorialsteacher.com/Content/images/webapi/webapi-request-pipeline.png"/>
          <p:cNvPicPr>
            <a:picLocks noChangeAspect="1" noChangeArrowheads="1"/>
          </p:cNvPicPr>
          <p:nvPr/>
        </p:nvPicPr>
        <p:blipFill>
          <a:blip r:embed="rId2"/>
          <a:srcRect/>
          <a:stretch>
            <a:fillRect/>
          </a:stretch>
        </p:blipFill>
        <p:spPr bwMode="auto">
          <a:xfrm>
            <a:off x="365554" y="2895600"/>
            <a:ext cx="8368614" cy="2057400"/>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Web API Controller</a:t>
            </a:r>
            <a:endParaRPr lang="en-US" sz="4000" dirty="0"/>
          </a:p>
        </p:txBody>
      </p:sp>
      <p:sp>
        <p:nvSpPr>
          <p:cNvPr id="5" name="Content Placeholder 4"/>
          <p:cNvSpPr>
            <a:spLocks noGrp="1"/>
          </p:cNvSpPr>
          <p:nvPr>
            <p:ph sz="quarter" idx="1"/>
          </p:nvPr>
        </p:nvSpPr>
        <p:spPr/>
        <p:txBody>
          <a:bodyPr>
            <a:normAutofit/>
          </a:bodyPr>
          <a:lstStyle/>
          <a:p>
            <a:r>
              <a:rPr lang="en-US" sz="1600" dirty="0" smtClean="0"/>
              <a:t>Web API Controller is similar to ASP.NET MVC controller. It handles incoming HTTP requests and send response back to the caller.</a:t>
            </a:r>
          </a:p>
          <a:p>
            <a:r>
              <a:rPr lang="en-US" sz="1800" dirty="0" smtClean="0"/>
              <a:t>The name of a controller class must end with "Controller" and it must be derived from System.Web.Http.</a:t>
            </a:r>
            <a:r>
              <a:rPr lang="en-US" sz="1800" b="1" dirty="0" smtClean="0"/>
              <a:t>ApiController</a:t>
            </a:r>
            <a:r>
              <a:rPr lang="en-US" sz="1800" dirty="0" smtClean="0"/>
              <a:t> class. All the public methods of the controller are called action methods.</a:t>
            </a:r>
          </a:p>
          <a:p>
            <a:r>
              <a:rPr lang="en-US" sz="1800" dirty="0" smtClean="0"/>
              <a:t>Based on the incoming request URL and HTTP verb (GET/POST/PUT/PATCH/DELETE), Web API decides which Web API controller and action method to execute e.g. Get() method will handle HTTP GET request, Post() method will handle HTTP POST request, Put() mehtod will handle HTTP PUT request and Delete() method will handle HTTP DELETE request for the above Web API.</a:t>
            </a:r>
            <a:endParaRPr lang="en-US" sz="1800" dirty="0">
              <a:solidFill>
                <a:srgbClr val="C00000"/>
              </a:solidFill>
            </a:endParaRPr>
          </a:p>
          <a:p>
            <a:r>
              <a:rPr lang="en-US" sz="1800" dirty="0" smtClean="0"/>
              <a:t>If you want to write methods that do not start with an HTTP verb then you can apply the appropriate http verb attribute on the method such as HttpGet, HttpPost, HttpPut etc.</a:t>
            </a:r>
            <a:endParaRPr lang="en-US" sz="1800" dirty="0" smtClean="0">
              <a:solidFill>
                <a:srgbClr val="C00000"/>
              </a:solidFill>
            </a:endParaRP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5102</TotalTime>
  <Words>1982</Words>
  <Application>Microsoft Office PowerPoint</Application>
  <PresentationFormat>On-screen Show (4:3)</PresentationFormat>
  <Paragraphs>305</Paragraphs>
  <Slides>36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Tw Cen MT</vt:lpstr>
      <vt:lpstr>Wingdings</vt:lpstr>
      <vt:lpstr>Wingdings 2</vt:lpstr>
      <vt:lpstr>Median</vt:lpstr>
      <vt:lpstr> RESTful service</vt:lpstr>
      <vt:lpstr> RESTful service</vt:lpstr>
      <vt:lpstr> RESTful service</vt:lpstr>
      <vt:lpstr>Web API</vt:lpstr>
      <vt:lpstr>Web API</vt:lpstr>
      <vt:lpstr>Service Types</vt:lpstr>
      <vt:lpstr>Service Types</vt:lpstr>
      <vt:lpstr>request/response pipeline</vt:lpstr>
      <vt:lpstr>Web API Controller</vt:lpstr>
      <vt:lpstr>Web API Controller</vt:lpstr>
      <vt:lpstr>Action Method Naming Conventions</vt:lpstr>
      <vt:lpstr>Test Web API</vt:lpstr>
      <vt:lpstr>POSTMAN</vt:lpstr>
      <vt:lpstr>Content Negotiation in Web API</vt:lpstr>
      <vt:lpstr> MediaTypeFormatters in WebApi</vt:lpstr>
      <vt:lpstr> Action Method Return Type</vt:lpstr>
      <vt:lpstr> Action Method Return Type</vt:lpstr>
      <vt:lpstr> Action Method Return Type</vt:lpstr>
      <vt:lpstr>Web API Routing</vt:lpstr>
      <vt:lpstr>Web API Routing</vt:lpstr>
      <vt:lpstr>parameters of MapHttpRoute()</vt:lpstr>
      <vt:lpstr>Web API Routing</vt:lpstr>
      <vt:lpstr>Configure Multiple Routes</vt:lpstr>
      <vt:lpstr>Attribute Routing</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Difference between WCF and Web API. When to choose one over the other?</vt:lpstr>
      <vt:lpstr>Web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SANTHOSH</cp:lastModifiedBy>
  <cp:revision>117</cp:revision>
  <dcterms:created xsi:type="dcterms:W3CDTF">2006-08-16T00:00:00Z</dcterms:created>
  <dcterms:modified xsi:type="dcterms:W3CDTF">2021-03-22T11:47:02Z</dcterms:modified>
</cp:coreProperties>
</file>