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64" r:id="rId5"/>
    <p:sldId id="265" r:id="rId6"/>
    <p:sldId id="261" r:id="rId7"/>
    <p:sldId id="257" r:id="rId8"/>
    <p:sldId id="258" r:id="rId9"/>
    <p:sldId id="259" r:id="rId10"/>
    <p:sldId id="26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6" d="100"/>
          <a:sy n="46" d="100"/>
        </p:scale>
        <p:origin x="-1310"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4/17/2013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4/17/2013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4/17/2013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4/17/2013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4/17/2013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4/17/2013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4/17/2013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Logging</a:t>
            </a:r>
            <a:endParaRPr lang="en-US" dirty="0"/>
          </a:p>
        </p:txBody>
      </p:sp>
      <p:sp>
        <p:nvSpPr>
          <p:cNvPr id="5" name="Content Placeholder 4"/>
          <p:cNvSpPr>
            <a:spLocks noGrp="1"/>
          </p:cNvSpPr>
          <p:nvPr>
            <p:ph sz="quarter" idx="1"/>
          </p:nvPr>
        </p:nvSpPr>
        <p:spPr/>
        <p:txBody>
          <a:bodyPr>
            <a:normAutofit fontScale="85000" lnSpcReduction="10000"/>
          </a:bodyPr>
          <a:lstStyle/>
          <a:p>
            <a:r>
              <a:rPr lang="en-US" dirty="0" smtClean="0"/>
              <a:t>The errors that occurs may have to be logged so that they can be looked at and traced at a later point of time. </a:t>
            </a:r>
          </a:p>
          <a:p>
            <a:r>
              <a:rPr lang="en-US" dirty="0" smtClean="0"/>
              <a:t>Usually </a:t>
            </a:r>
            <a:r>
              <a:rPr lang="en-US" dirty="0" smtClean="0"/>
              <a:t>the errors are logged in the Windows Event Log. </a:t>
            </a:r>
          </a:p>
          <a:p>
            <a:r>
              <a:rPr lang="en-US" dirty="0" smtClean="0"/>
              <a:t>Security </a:t>
            </a:r>
            <a:r>
              <a:rPr lang="en-US" dirty="0" smtClean="0"/>
              <a:t>Exception occurs if "Full control" is not enabled to EventLog for ASPNET account. One way to get around this problem is to start Visual Studio with Run As Administrator permission. </a:t>
            </a:r>
            <a:endParaRPr lang="en-US" dirty="0" smtClean="0"/>
          </a:p>
          <a:p>
            <a:r>
              <a:rPr lang="en-US" dirty="0" smtClean="0"/>
              <a:t>The </a:t>
            </a:r>
            <a:r>
              <a:rPr lang="en-US" dirty="0" smtClean="0"/>
              <a:t>web server that are hosted in a dedicated server machine (not shared as in web farm etc.) can use Event </a:t>
            </a:r>
            <a:r>
              <a:rPr lang="en-US" dirty="0" smtClean="0"/>
              <a:t>Log.</a:t>
            </a:r>
          </a:p>
          <a:p>
            <a:r>
              <a:rPr lang="en-US" dirty="0" smtClean="0"/>
              <a:t>EventLog </a:t>
            </a:r>
            <a:r>
              <a:rPr lang="en-US" dirty="0" smtClean="0"/>
              <a:t>can be opened in Administrative Tools section of Control Panel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Tracing Methods</a:t>
            </a:r>
            <a:endParaRPr lang="en-US" dirty="0"/>
          </a:p>
        </p:txBody>
      </p:sp>
      <p:sp>
        <p:nvSpPr>
          <p:cNvPr id="5" name="Content Placeholder 4"/>
          <p:cNvSpPr>
            <a:spLocks noGrp="1"/>
          </p:cNvSpPr>
          <p:nvPr>
            <p:ph sz="quarter" idx="1"/>
          </p:nvPr>
        </p:nvSpPr>
        <p:spPr/>
        <p:txBody>
          <a:bodyPr>
            <a:normAutofit/>
          </a:bodyPr>
          <a:lstStyle/>
          <a:p>
            <a:r>
              <a:rPr lang="en-US" dirty="0" smtClean="0"/>
              <a:t>Trace Methods we can access using Trace object which is the object of page class</a:t>
            </a:r>
          </a:p>
          <a:p>
            <a:pPr lvl="1"/>
            <a:r>
              <a:rPr lang="en-US" dirty="0" smtClean="0"/>
              <a:t>Trace.Write (Sample trace output / Custom message)</a:t>
            </a:r>
          </a:p>
          <a:p>
            <a:pPr lvl="1"/>
            <a:r>
              <a:rPr lang="en-US" dirty="0" smtClean="0"/>
              <a:t>Trace.Warn (Sample trace output / Warning / Custom message)</a:t>
            </a:r>
          </a:p>
          <a:p>
            <a:pPr lvl="1"/>
            <a:r>
              <a:rPr lang="en-US" dirty="0" smtClean="0"/>
              <a:t>.When Warn method is used the trace output will display the given message in red.</a:t>
            </a:r>
          </a:p>
          <a:p>
            <a:pPr lvl="1"/>
            <a:r>
              <a:rPr lang="en-US" dirty="0" smtClean="0"/>
              <a:t>Trace.IsEnabled –To enable or disable trace for a page.</a:t>
            </a:r>
          </a:p>
          <a:p>
            <a:pPr lvl="1"/>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990600" y="228600"/>
            <a:ext cx="8153400" cy="990600"/>
          </a:xfrm>
        </p:spPr>
        <p:txBody>
          <a:bodyPr/>
          <a:lstStyle/>
          <a:p>
            <a:r>
              <a:rPr lang="en-US" dirty="0" smtClean="0"/>
              <a:t>Logging</a:t>
            </a:r>
            <a:endParaRPr lang="en-US" dirty="0"/>
          </a:p>
        </p:txBody>
      </p:sp>
      <p:pic>
        <p:nvPicPr>
          <p:cNvPr id="2051" name="Picture 3" descr="C:\Users\santuparsi\Desktop\Capture.PNG"/>
          <p:cNvPicPr>
            <a:picLocks noChangeAspect="1" noChangeArrowheads="1"/>
          </p:cNvPicPr>
          <p:nvPr/>
        </p:nvPicPr>
        <p:blipFill>
          <a:blip r:embed="rId2"/>
          <a:srcRect/>
          <a:stretch>
            <a:fillRect/>
          </a:stretch>
        </p:blipFill>
        <p:spPr bwMode="auto">
          <a:xfrm>
            <a:off x="762000" y="1143000"/>
            <a:ext cx="7696200" cy="5181599"/>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System.Diagnostics.EventLog </a:t>
            </a:r>
            <a:endParaRPr lang="en-US" dirty="0"/>
          </a:p>
        </p:txBody>
      </p:sp>
      <p:sp>
        <p:nvSpPr>
          <p:cNvPr id="5" name="Content Placeholder 4"/>
          <p:cNvSpPr>
            <a:spLocks noGrp="1"/>
          </p:cNvSpPr>
          <p:nvPr>
            <p:ph sz="quarter" idx="1"/>
          </p:nvPr>
        </p:nvSpPr>
        <p:spPr/>
        <p:txBody>
          <a:bodyPr>
            <a:normAutofit fontScale="85000" lnSpcReduction="20000"/>
          </a:bodyPr>
          <a:lstStyle/>
          <a:p>
            <a:r>
              <a:rPr lang="en-US" dirty="0" smtClean="0"/>
              <a:t>This class is used to log an entry into event log </a:t>
            </a:r>
            <a:endParaRPr lang="en-US" dirty="0" smtClean="0"/>
          </a:p>
          <a:p>
            <a:r>
              <a:rPr lang="en-US" dirty="0" smtClean="0"/>
              <a:t> </a:t>
            </a:r>
            <a:r>
              <a:rPr lang="en-US" dirty="0" smtClean="0"/>
              <a:t>The steps to work with event log are usually </a:t>
            </a:r>
            <a:endParaRPr lang="en-US" dirty="0" smtClean="0"/>
          </a:p>
          <a:p>
            <a:r>
              <a:rPr lang="en-US" dirty="0" smtClean="0"/>
              <a:t>1</a:t>
            </a:r>
            <a:r>
              <a:rPr lang="en-US" dirty="0" smtClean="0"/>
              <a:t>. Determine if an event source is registered on the local </a:t>
            </a:r>
            <a:r>
              <a:rPr lang="en-US" dirty="0" smtClean="0"/>
              <a:t>computer static </a:t>
            </a:r>
            <a:r>
              <a:rPr lang="en-US" dirty="0" err="1" smtClean="0"/>
              <a:t>bool</a:t>
            </a:r>
            <a:r>
              <a:rPr lang="en-US" dirty="0" smtClean="0"/>
              <a:t> SourceExists( string source ) </a:t>
            </a:r>
          </a:p>
          <a:p>
            <a:r>
              <a:rPr lang="en-US" dirty="0" smtClean="0"/>
              <a:t>2</a:t>
            </a:r>
            <a:r>
              <a:rPr lang="en-US" dirty="0" smtClean="0"/>
              <a:t>. If event source is not registered, register it </a:t>
            </a:r>
            <a:r>
              <a:rPr lang="en-US" dirty="0" smtClean="0"/>
              <a:t>static </a:t>
            </a:r>
            <a:r>
              <a:rPr lang="en-US" dirty="0" smtClean="0"/>
              <a:t>void CreateEventSource( string source, string logName ) </a:t>
            </a:r>
            <a:endParaRPr lang="en-US" dirty="0" smtClean="0"/>
          </a:p>
          <a:p>
            <a:r>
              <a:rPr lang="en-US" dirty="0" smtClean="0"/>
              <a:t>3</a:t>
            </a:r>
            <a:r>
              <a:rPr lang="en-US" dirty="0" smtClean="0"/>
              <a:t>. Initialize a new instance of the EventLog class and associate the instance with the log. </a:t>
            </a:r>
          </a:p>
          <a:p>
            <a:pPr lvl="1"/>
            <a:r>
              <a:rPr lang="en-US" dirty="0" smtClean="0"/>
              <a:t>EventLog</a:t>
            </a:r>
            <a:r>
              <a:rPr lang="en-US" dirty="0" smtClean="0"/>
              <a:t>() </a:t>
            </a:r>
            <a:r>
              <a:rPr lang="en-US" dirty="0" smtClean="0"/>
              <a:t>- constructor </a:t>
            </a:r>
            <a:r>
              <a:rPr lang="en-US" dirty="0" smtClean="0"/>
              <a:t>and using the Source property log can be associated or EventLog(String </a:t>
            </a:r>
            <a:r>
              <a:rPr lang="en-US" dirty="0" err="1" smtClean="0"/>
              <a:t>src</a:t>
            </a:r>
            <a:r>
              <a:rPr lang="en-US" dirty="0" smtClean="0"/>
              <a:t>) can be used </a:t>
            </a:r>
            <a:endParaRPr lang="en-US" dirty="0" smtClean="0"/>
          </a:p>
          <a:p>
            <a:r>
              <a:rPr lang="en-US" dirty="0" smtClean="0"/>
              <a:t>4</a:t>
            </a:r>
            <a:r>
              <a:rPr lang="en-US" dirty="0" smtClean="0"/>
              <a:t>. Write log entry </a:t>
            </a:r>
            <a:endParaRPr lang="en-US" dirty="0" smtClean="0"/>
          </a:p>
          <a:p>
            <a:pPr lvl="1"/>
            <a:r>
              <a:rPr lang="en-US" dirty="0" smtClean="0"/>
              <a:t> </a:t>
            </a:r>
            <a:r>
              <a:rPr lang="en-US" dirty="0" smtClean="0"/>
              <a:t>void WriteEntry(string msg,EventLogEntryType t) 20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logging events </a:t>
            </a:r>
            <a:endParaRPr lang="en-US" dirty="0"/>
          </a:p>
        </p:txBody>
      </p:sp>
      <p:sp>
        <p:nvSpPr>
          <p:cNvPr id="5" name="Content Placeholder 4"/>
          <p:cNvSpPr>
            <a:spLocks noGrp="1"/>
          </p:cNvSpPr>
          <p:nvPr>
            <p:ph sz="quarter" idx="1"/>
          </p:nvPr>
        </p:nvSpPr>
        <p:spPr/>
        <p:txBody>
          <a:bodyPr>
            <a:noAutofit/>
          </a:bodyPr>
          <a:lstStyle/>
          <a:p>
            <a:r>
              <a:rPr lang="en-US" sz="2400" dirty="0" smtClean="0">
                <a:solidFill>
                  <a:schemeClr val="tx1">
                    <a:lumMod val="75000"/>
                    <a:lumOff val="25000"/>
                  </a:schemeClr>
                </a:solidFill>
              </a:rPr>
              <a:t>Run the VS as administrator. </a:t>
            </a:r>
            <a:endParaRPr lang="en-US" sz="2400" dirty="0" smtClean="0">
              <a:solidFill>
                <a:schemeClr val="tx1">
                  <a:lumMod val="75000"/>
                  <a:lumOff val="25000"/>
                </a:schemeClr>
              </a:solidFill>
            </a:endParaRPr>
          </a:p>
          <a:p>
            <a:r>
              <a:rPr lang="en-US" sz="2400" dirty="0" smtClean="0">
                <a:solidFill>
                  <a:schemeClr val="tx1">
                    <a:lumMod val="75000"/>
                    <a:lumOff val="25000"/>
                  </a:schemeClr>
                </a:solidFill>
              </a:rPr>
              <a:t> </a:t>
            </a:r>
            <a:r>
              <a:rPr lang="en-US" sz="2400" dirty="0" smtClean="0">
                <a:solidFill>
                  <a:schemeClr val="tx1">
                    <a:lumMod val="75000"/>
                    <a:lumOff val="25000"/>
                  </a:schemeClr>
                </a:solidFill>
              </a:rPr>
              <a:t>Let us add the events in the </a:t>
            </a:r>
            <a:r>
              <a:rPr lang="en-US" sz="2400" dirty="0" err="1" smtClean="0">
                <a:solidFill>
                  <a:schemeClr val="tx1">
                    <a:lumMod val="75000"/>
                    <a:lumOff val="25000"/>
                  </a:schemeClr>
                </a:solidFill>
              </a:rPr>
              <a:t>Page_Error</a:t>
            </a:r>
            <a:r>
              <a:rPr lang="en-US" sz="2400" dirty="0" smtClean="0">
                <a:solidFill>
                  <a:schemeClr val="tx1">
                    <a:lumMod val="75000"/>
                    <a:lumOff val="25000"/>
                  </a:schemeClr>
                </a:solidFill>
              </a:rPr>
              <a:t> event handler. </a:t>
            </a:r>
            <a:r>
              <a:rPr lang="en-US" sz="2400" dirty="0" smtClean="0">
                <a:solidFill>
                  <a:schemeClr val="tx1">
                    <a:lumMod val="75000"/>
                    <a:lumOff val="25000"/>
                  </a:schemeClr>
                </a:solidFill>
              </a:rPr>
              <a:t>		void </a:t>
            </a:r>
            <a:r>
              <a:rPr lang="en-US" sz="2400" dirty="0" err="1" smtClean="0">
                <a:solidFill>
                  <a:schemeClr val="tx1">
                    <a:lumMod val="75000"/>
                    <a:lumOff val="25000"/>
                  </a:schemeClr>
                </a:solidFill>
              </a:rPr>
              <a:t>Page_Error</a:t>
            </a:r>
            <a:r>
              <a:rPr lang="en-US" sz="2400" dirty="0" smtClean="0">
                <a:solidFill>
                  <a:schemeClr val="tx1">
                    <a:lumMod val="75000"/>
                    <a:lumOff val="25000"/>
                  </a:schemeClr>
                </a:solidFill>
              </a:rPr>
              <a:t>(object sender, </a:t>
            </a:r>
            <a:r>
              <a:rPr lang="en-US" sz="2400" dirty="0" err="1" smtClean="0">
                <a:solidFill>
                  <a:schemeClr val="tx1">
                    <a:lumMod val="75000"/>
                    <a:lumOff val="25000"/>
                  </a:schemeClr>
                </a:solidFill>
              </a:rPr>
              <a:t>System.EventArgs</a:t>
            </a:r>
            <a:r>
              <a:rPr lang="en-US" sz="2400" dirty="0" smtClean="0">
                <a:solidFill>
                  <a:schemeClr val="tx1">
                    <a:lumMod val="75000"/>
                    <a:lumOff val="25000"/>
                  </a:schemeClr>
                </a:solidFill>
              </a:rPr>
              <a:t> e1) </a:t>
            </a:r>
            <a:r>
              <a:rPr lang="en-US" sz="2400" dirty="0" smtClean="0">
                <a:solidFill>
                  <a:schemeClr val="tx1">
                    <a:lumMod val="75000"/>
                    <a:lumOff val="25000"/>
                  </a:schemeClr>
                </a:solidFill>
              </a:rPr>
              <a:t>	{			 					Exception </a:t>
            </a:r>
            <a:r>
              <a:rPr lang="en-US" sz="2400" dirty="0" smtClean="0">
                <a:solidFill>
                  <a:schemeClr val="tx1">
                    <a:lumMod val="75000"/>
                    <a:lumOff val="25000"/>
                  </a:schemeClr>
                </a:solidFill>
              </a:rPr>
              <a:t>e = </a:t>
            </a:r>
            <a:r>
              <a:rPr lang="en-US" sz="2400" dirty="0" err="1" smtClean="0">
                <a:solidFill>
                  <a:schemeClr val="tx1">
                    <a:lumMod val="75000"/>
                    <a:lumOff val="25000"/>
                  </a:schemeClr>
                </a:solidFill>
              </a:rPr>
              <a:t>Server.GetLastError</a:t>
            </a:r>
            <a:r>
              <a:rPr lang="en-US" sz="2400" dirty="0" smtClean="0">
                <a:solidFill>
                  <a:schemeClr val="tx1">
                    <a:lumMod val="75000"/>
                    <a:lumOff val="25000"/>
                  </a:schemeClr>
                </a:solidFill>
              </a:rPr>
              <a:t>(); </a:t>
            </a:r>
            <a:r>
              <a:rPr lang="en-US" sz="2400" dirty="0" smtClean="0">
                <a:solidFill>
                  <a:schemeClr val="tx1">
                    <a:lumMod val="75000"/>
                    <a:lumOff val="25000"/>
                  </a:schemeClr>
                </a:solidFill>
              </a:rPr>
              <a:t>				string </a:t>
            </a:r>
            <a:r>
              <a:rPr lang="en-US" sz="2400" dirty="0" smtClean="0">
                <a:solidFill>
                  <a:schemeClr val="tx1">
                    <a:lumMod val="75000"/>
                    <a:lumOff val="25000"/>
                  </a:schemeClr>
                </a:solidFill>
              </a:rPr>
              <a:t>s = "Sorry, an error occurred </a:t>
            </a:r>
            <a:r>
              <a:rPr lang="en-US" sz="2400" dirty="0" err="1" smtClean="0">
                <a:solidFill>
                  <a:schemeClr val="tx1">
                    <a:lumMod val="75000"/>
                    <a:lumOff val="25000"/>
                  </a:schemeClr>
                </a:solidFill>
              </a:rPr>
              <a:t>detalis</a:t>
            </a:r>
            <a:r>
              <a:rPr lang="en-US" sz="2400" dirty="0" smtClean="0">
                <a:solidFill>
                  <a:schemeClr val="tx1">
                    <a:lumMod val="75000"/>
                    <a:lumOff val="25000"/>
                  </a:schemeClr>
                </a:solidFill>
              </a:rPr>
              <a:t> of </a:t>
            </a:r>
            <a:r>
              <a:rPr lang="en-US" sz="2400" dirty="0" smtClean="0">
                <a:solidFill>
                  <a:schemeClr val="tx1">
                    <a:lumMod val="75000"/>
                    <a:lumOff val="25000"/>
                  </a:schemeClr>
                </a:solidFill>
              </a:rPr>
              <a:t>			which </a:t>
            </a:r>
            <a:r>
              <a:rPr lang="en-US" sz="2400" dirty="0" smtClean="0">
                <a:solidFill>
                  <a:schemeClr val="tx1">
                    <a:lumMod val="75000"/>
                    <a:lumOff val="25000"/>
                  </a:schemeClr>
                </a:solidFill>
              </a:rPr>
              <a:t>is given below. &lt;BR&gt;" + </a:t>
            </a:r>
            <a:r>
              <a:rPr lang="en-US" sz="2400" dirty="0" err="1" smtClean="0">
                <a:solidFill>
                  <a:schemeClr val="tx1">
                    <a:lumMod val="75000"/>
                    <a:lumOff val="25000"/>
                  </a:schemeClr>
                </a:solidFill>
              </a:rPr>
              <a:t>e.Message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Response.Write</a:t>
            </a:r>
            <a:r>
              <a:rPr lang="en-US" sz="2400" dirty="0" smtClean="0">
                <a:solidFill>
                  <a:schemeClr val="tx1">
                    <a:lumMod val="75000"/>
                    <a:lumOff val="25000"/>
                  </a:schemeClr>
                </a:solidFill>
              </a:rPr>
              <a:t>(s); </a:t>
            </a:r>
            <a:r>
              <a:rPr lang="en-US" sz="2400" dirty="0" smtClean="0">
                <a:solidFill>
                  <a:schemeClr val="tx1">
                    <a:lumMod val="75000"/>
                    <a:lumOff val="25000"/>
                  </a:schemeClr>
                </a:solidFill>
              </a:rPr>
              <a:t>							string </a:t>
            </a:r>
            <a:r>
              <a:rPr lang="en-US" sz="2400" dirty="0" err="1" smtClean="0">
                <a:solidFill>
                  <a:schemeClr val="tx1">
                    <a:lumMod val="75000"/>
                    <a:lumOff val="25000"/>
                  </a:schemeClr>
                </a:solidFill>
              </a:rPr>
              <a:t>SiteLogName</a:t>
            </a:r>
            <a:r>
              <a:rPr lang="en-US" sz="2400" dirty="0" smtClean="0">
                <a:solidFill>
                  <a:schemeClr val="tx1">
                    <a:lumMod val="75000"/>
                    <a:lumOff val="25000"/>
                  </a:schemeClr>
                </a:solidFill>
              </a:rPr>
              <a:t> = "</a:t>
            </a:r>
            <a:r>
              <a:rPr lang="en-US" sz="2400" dirty="0" err="1" smtClean="0">
                <a:solidFill>
                  <a:schemeClr val="tx1">
                    <a:lumMod val="75000"/>
                    <a:lumOff val="25000"/>
                  </a:schemeClr>
                </a:solidFill>
              </a:rPr>
              <a:t>MyASPLearningSite</a:t>
            </a:r>
            <a:r>
              <a:rPr lang="en-US" sz="2400" dirty="0" smtClean="0">
                <a:solidFill>
                  <a:schemeClr val="tx1">
                    <a:lumMod val="75000"/>
                    <a:lumOff val="25000"/>
                  </a:schemeClr>
                </a:solidFill>
              </a:rPr>
              <a:t>"; if(</a:t>
            </a:r>
            <a:r>
              <a:rPr lang="en-US" sz="2400" dirty="0" err="1" smtClean="0">
                <a:solidFill>
                  <a:schemeClr val="tx1">
                    <a:lumMod val="75000"/>
                    <a:lumOff val="25000"/>
                  </a:schemeClr>
                </a:solidFill>
              </a:rPr>
              <a:t>System.Diagnostics.EventLog.SourceExists</a:t>
            </a:r>
            <a:r>
              <a:rPr lang="en-US" sz="2400" dirty="0" smtClean="0">
                <a:solidFill>
                  <a:schemeClr val="tx1">
                    <a:lumMod val="75000"/>
                    <a:lumOff val="25000"/>
                  </a:schemeClr>
                </a:solidFill>
              </a:rPr>
              <a:t>( </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SiteLogName</a:t>
            </a:r>
            <a:r>
              <a:rPr lang="en-US" sz="2400" dirty="0" smtClean="0">
                <a:solidFill>
                  <a:schemeClr val="tx1">
                    <a:lumMod val="75000"/>
                    <a:lumOff val="25000"/>
                  </a:schemeClr>
                </a:solidFill>
              </a:rPr>
              <a:t>) == false){ </a:t>
            </a:r>
            <a:r>
              <a:rPr lang="en-US" sz="2400" dirty="0" err="1" smtClean="0">
                <a:solidFill>
                  <a:schemeClr val="tx1">
                    <a:lumMod val="75000"/>
                    <a:lumOff val="25000"/>
                  </a:schemeClr>
                </a:solidFill>
              </a:rPr>
              <a:t>System.Diagnostics.EventLog.CreateEventSource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SiteLogName</a:t>
            </a:r>
            <a:r>
              <a:rPr lang="en-US" sz="2400" dirty="0" smtClean="0">
                <a:solidFill>
                  <a:schemeClr val="tx1">
                    <a:lumMod val="75000"/>
                    <a:lumOff val="25000"/>
                  </a:schemeClr>
                </a:solidFill>
              </a:rPr>
              <a:t>, "Application"); </a:t>
            </a:r>
            <a:r>
              <a:rPr lang="en-US" sz="2400" dirty="0" smtClean="0">
                <a:solidFill>
                  <a:schemeClr val="tx1">
                    <a:lumMod val="75000"/>
                    <a:lumOff val="25000"/>
                  </a:schemeClr>
                </a:solidFill>
              </a:rPr>
              <a:t>					} </a:t>
            </a:r>
            <a:endParaRPr lang="en-US" sz="2400"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antuparsi\Desktop\Capture1.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Tracing</a:t>
            </a:r>
            <a:endParaRPr lang="en-US" dirty="0"/>
          </a:p>
        </p:txBody>
      </p:sp>
      <p:sp>
        <p:nvSpPr>
          <p:cNvPr id="5" name="Content Placeholder 4"/>
          <p:cNvSpPr>
            <a:spLocks noGrp="1"/>
          </p:cNvSpPr>
          <p:nvPr>
            <p:ph sz="quarter" idx="1"/>
          </p:nvPr>
        </p:nvSpPr>
        <p:spPr/>
        <p:txBody>
          <a:bodyPr>
            <a:normAutofit fontScale="85000" lnSpcReduction="20000"/>
          </a:bodyPr>
          <a:lstStyle/>
          <a:p>
            <a:r>
              <a:rPr lang="en-US" dirty="0" smtClean="0"/>
              <a:t>Tracing is an activity of recording the diagnostic information related to a specific web page that is being executed on the web server.</a:t>
            </a:r>
          </a:p>
          <a:p>
            <a:r>
              <a:rPr lang="en-US" dirty="0" smtClean="0"/>
              <a:t>Tracing Methods:</a:t>
            </a:r>
          </a:p>
          <a:p>
            <a:pPr lvl="0"/>
            <a:r>
              <a:rPr lang="en-US" dirty="0" smtClean="0">
                <a:solidFill>
                  <a:srgbClr val="C00000"/>
                </a:solidFill>
              </a:rPr>
              <a:t>On the Page</a:t>
            </a:r>
          </a:p>
          <a:p>
            <a:pPr lvl="1"/>
            <a:r>
              <a:rPr lang="en-US" dirty="0" smtClean="0"/>
              <a:t>When this method is used, the trace output is displayed on the page that is executed</a:t>
            </a:r>
          </a:p>
          <a:p>
            <a:pPr lvl="0"/>
            <a:r>
              <a:rPr lang="en-US" dirty="0" smtClean="0">
                <a:solidFill>
                  <a:srgbClr val="C00000"/>
                </a:solidFill>
              </a:rPr>
              <a:t>Out of Page</a:t>
            </a:r>
          </a:p>
          <a:p>
            <a:pPr lvl="1"/>
            <a:r>
              <a:rPr lang="en-US" dirty="0" smtClean="0"/>
              <a:t>In this method, the tracing results are not displayed on the page but these are stored on the web server and in the root folder of the application in a file named as trace.axd. After execution of the pages, this file can be viewed on the browser. For example </a:t>
            </a:r>
            <a:r>
              <a:rPr lang="en-US" dirty="0" smtClean="0">
                <a:solidFill>
                  <a:srgbClr val="C00000"/>
                </a:solidFill>
              </a:rPr>
              <a:t>http://yourApplicationroot/trace.axd</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Tracing</a:t>
            </a:r>
            <a:endParaRPr lang="en-US" dirty="0"/>
          </a:p>
        </p:txBody>
      </p:sp>
      <p:sp>
        <p:nvSpPr>
          <p:cNvPr id="5" name="Content Placeholder 4"/>
          <p:cNvSpPr>
            <a:spLocks noGrp="1"/>
          </p:cNvSpPr>
          <p:nvPr>
            <p:ph sz="quarter" idx="1"/>
          </p:nvPr>
        </p:nvSpPr>
        <p:spPr>
          <a:xfrm>
            <a:off x="612648" y="1600200"/>
            <a:ext cx="8153400" cy="4800600"/>
          </a:xfrm>
        </p:spPr>
        <p:txBody>
          <a:bodyPr>
            <a:normAutofit fontScale="92500" lnSpcReduction="20000"/>
          </a:bodyPr>
          <a:lstStyle/>
          <a:p>
            <a:r>
              <a:rPr lang="en-US" dirty="0" smtClean="0"/>
              <a:t>The tracing can be enabled at two Levels:</a:t>
            </a:r>
          </a:p>
          <a:p>
            <a:pPr lvl="1"/>
            <a:r>
              <a:rPr lang="en-US" dirty="0" smtClean="0"/>
              <a:t>Page Level </a:t>
            </a:r>
          </a:p>
          <a:p>
            <a:pPr lvl="1"/>
            <a:r>
              <a:rPr lang="en-US" dirty="0" smtClean="0"/>
              <a:t>Application Level </a:t>
            </a:r>
          </a:p>
          <a:p>
            <a:r>
              <a:rPr lang="en-US" dirty="0" smtClean="0"/>
              <a:t>Working with Page Level Tracing</a:t>
            </a:r>
          </a:p>
          <a:p>
            <a:pPr lvl="1"/>
            <a:r>
              <a:rPr lang="en-US" dirty="0" smtClean="0"/>
              <a:t>The page level tracing can be enabled using page directive</a:t>
            </a:r>
          </a:p>
          <a:p>
            <a:endParaRPr lang="en-US" dirty="0" smtClean="0"/>
          </a:p>
          <a:p>
            <a:endParaRPr lang="en-US" dirty="0" smtClean="0"/>
          </a:p>
          <a:p>
            <a:endParaRPr lang="en-US" dirty="0" smtClean="0"/>
          </a:p>
          <a:p>
            <a:endParaRPr lang="en-US" dirty="0" smtClean="0"/>
          </a:p>
          <a:p>
            <a:r>
              <a:rPr lang="en-US" dirty="0" smtClean="0"/>
              <a:t>To enable and disable the tracing dynamically</a:t>
            </a:r>
          </a:p>
          <a:p>
            <a:r>
              <a:rPr lang="en-US" dirty="0" smtClean="0"/>
              <a:t>To</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6" name="Rounded Rectangle 5"/>
          <p:cNvSpPr/>
          <p:nvPr/>
        </p:nvSpPr>
        <p:spPr>
          <a:xfrm>
            <a:off x="685800" y="3581400"/>
            <a:ext cx="80010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dirty="0" smtClean="0">
                <a:solidFill>
                  <a:schemeClr val="tx1"/>
                </a:solidFill>
                <a:latin typeface="Courier New" pitchFamily="49" charset="0"/>
                <a:ea typeface="Times New Roman" pitchFamily="18" charset="0"/>
                <a:cs typeface="Courier New" pitchFamily="49" charset="0"/>
              </a:rPr>
              <a:t>&lt;%@ Page Language=“c#" </a:t>
            </a:r>
            <a:r>
              <a:rPr lang="en-US" dirty="0" err="1" smtClean="0">
                <a:solidFill>
                  <a:schemeClr val="tx1"/>
                </a:solidFill>
                <a:latin typeface="Courier New" pitchFamily="49" charset="0"/>
                <a:ea typeface="Times New Roman" pitchFamily="18" charset="0"/>
                <a:cs typeface="Courier New" pitchFamily="49" charset="0"/>
              </a:rPr>
              <a:t>AutoEventWireup</a:t>
            </a:r>
            <a:r>
              <a:rPr lang="en-US" dirty="0" smtClean="0">
                <a:solidFill>
                  <a:schemeClr val="tx1"/>
                </a:solidFill>
                <a:latin typeface="Courier New" pitchFamily="49" charset="0"/>
                <a:ea typeface="Times New Roman" pitchFamily="18" charset="0"/>
                <a:cs typeface="Courier New" pitchFamily="49" charset="0"/>
              </a:rPr>
              <a:t>="False" Trace="True" </a:t>
            </a:r>
            <a:r>
              <a:rPr lang="en-US" dirty="0" err="1" smtClean="0">
                <a:solidFill>
                  <a:schemeClr val="tx1"/>
                </a:solidFill>
                <a:latin typeface="Courier New" pitchFamily="49" charset="0"/>
                <a:ea typeface="Times New Roman" pitchFamily="18" charset="0"/>
                <a:cs typeface="Courier New" pitchFamily="49" charset="0"/>
              </a:rPr>
              <a:t>Codebehind</a:t>
            </a:r>
            <a:r>
              <a:rPr lang="en-US" dirty="0" smtClean="0">
                <a:solidFill>
                  <a:schemeClr val="tx1"/>
                </a:solidFill>
                <a:latin typeface="Courier New" pitchFamily="49" charset="0"/>
                <a:ea typeface="Times New Roman" pitchFamily="18" charset="0"/>
                <a:cs typeface="Courier New" pitchFamily="49" charset="0"/>
              </a:rPr>
              <a:t>="</a:t>
            </a:r>
            <a:r>
              <a:rPr lang="en-US" dirty="0" err="1" smtClean="0">
                <a:solidFill>
                  <a:schemeClr val="tx1"/>
                </a:solidFill>
                <a:latin typeface="Courier New" pitchFamily="49" charset="0"/>
                <a:ea typeface="Times New Roman" pitchFamily="18" charset="0"/>
                <a:cs typeface="Courier New" pitchFamily="49" charset="0"/>
              </a:rPr>
              <a:t>TraceTest.aspx.cs</a:t>
            </a:r>
            <a:r>
              <a:rPr lang="en-US" dirty="0" smtClean="0">
                <a:solidFill>
                  <a:schemeClr val="tx1"/>
                </a:solidFill>
                <a:latin typeface="Courier New" pitchFamily="49" charset="0"/>
                <a:ea typeface="Times New Roman" pitchFamily="18" charset="0"/>
                <a:cs typeface="Courier New" pitchFamily="49" charset="0"/>
              </a:rPr>
              <a:t>" Inherits="</a:t>
            </a:r>
            <a:r>
              <a:rPr lang="en-US" dirty="0" err="1" smtClean="0">
                <a:solidFill>
                  <a:schemeClr val="tx1"/>
                </a:solidFill>
                <a:latin typeface="Courier New" pitchFamily="49" charset="0"/>
                <a:ea typeface="Times New Roman" pitchFamily="18" charset="0"/>
                <a:cs typeface="Courier New" pitchFamily="49" charset="0"/>
              </a:rPr>
              <a:t>TracingExample.Test</a:t>
            </a:r>
            <a:r>
              <a:rPr lang="en-US" dirty="0" smtClean="0">
                <a:solidFill>
                  <a:schemeClr val="tx1"/>
                </a:solidFill>
                <a:latin typeface="Courier New" pitchFamily="49" charset="0"/>
                <a:ea typeface="Times New Roman" pitchFamily="18" charset="0"/>
                <a:cs typeface="Courier New" pitchFamily="49" charset="0"/>
              </a:rPr>
              <a:t>"%&gt;</a:t>
            </a:r>
            <a:endParaRPr lang="en-US" sz="4000" dirty="0" smtClean="0">
              <a:solidFill>
                <a:schemeClr val="tx1"/>
              </a:solidFill>
              <a:latin typeface="Arial" pitchFamily="34" charset="0"/>
              <a:cs typeface="Arial" pitchFamily="34" charset="0"/>
            </a:endParaRPr>
          </a:p>
          <a:p>
            <a:pPr algn="ctr"/>
            <a:endParaRPr lang="en-US" dirty="0"/>
          </a:p>
        </p:txBody>
      </p:sp>
      <p:sp>
        <p:nvSpPr>
          <p:cNvPr id="8" name="Rounded Rectangle 7"/>
          <p:cNvSpPr/>
          <p:nvPr/>
        </p:nvSpPr>
        <p:spPr>
          <a:xfrm>
            <a:off x="914400" y="5638800"/>
            <a:ext cx="67056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a:t>
            </a:r>
            <a:r>
              <a:rPr lang="en-US" dirty="0" smtClean="0">
                <a:solidFill>
                  <a:schemeClr val="tx1"/>
                </a:solidFill>
              </a:rPr>
              <a:t>protected void </a:t>
            </a:r>
            <a:r>
              <a:rPr lang="en-US" dirty="0" err="1" smtClean="0">
                <a:solidFill>
                  <a:schemeClr val="tx1"/>
                </a:solidFill>
              </a:rPr>
              <a:t>Page_Load</a:t>
            </a:r>
            <a:r>
              <a:rPr lang="en-US" dirty="0" smtClean="0">
                <a:solidFill>
                  <a:schemeClr val="tx1"/>
                </a:solidFill>
              </a:rPr>
              <a:t>(object sender, </a:t>
            </a:r>
            <a:r>
              <a:rPr lang="en-US" dirty="0" err="1" smtClean="0">
                <a:solidFill>
                  <a:schemeClr val="tx1"/>
                </a:solidFill>
              </a:rPr>
              <a:t>EventArgs</a:t>
            </a:r>
            <a:r>
              <a:rPr lang="en-US" dirty="0" smtClean="0">
                <a:solidFill>
                  <a:schemeClr val="tx1"/>
                </a:solidFill>
              </a:rPr>
              <a:t> e)</a:t>
            </a:r>
          </a:p>
          <a:p>
            <a:r>
              <a:rPr lang="en-US" dirty="0" smtClean="0">
                <a:solidFill>
                  <a:schemeClr val="tx1"/>
                </a:solidFill>
              </a:rPr>
              <a:t>    {</a:t>
            </a:r>
          </a:p>
          <a:p>
            <a:r>
              <a:rPr lang="en-US" dirty="0" smtClean="0">
                <a:solidFill>
                  <a:schemeClr val="tx1"/>
                </a:solidFill>
              </a:rPr>
              <a:t>        Trace.IsEnabled = true;</a:t>
            </a:r>
          </a:p>
          <a:p>
            <a:r>
              <a:rPr lang="en-US" dirty="0" smtClean="0">
                <a:solidFill>
                  <a:schemeClr val="tx1"/>
                </a:solidFill>
              </a:rPr>
              <a:t>    }</a:t>
            </a:r>
            <a:endParaRPr lang="en-US"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Tracing</a:t>
            </a:r>
            <a:endParaRPr lang="en-US" dirty="0"/>
          </a:p>
        </p:txBody>
      </p:sp>
      <p:sp>
        <p:nvSpPr>
          <p:cNvPr id="5" name="Content Placeholder 4"/>
          <p:cNvSpPr>
            <a:spLocks noGrp="1"/>
          </p:cNvSpPr>
          <p:nvPr>
            <p:ph sz="quarter" idx="1"/>
          </p:nvPr>
        </p:nvSpPr>
        <p:spPr/>
        <p:txBody>
          <a:bodyPr>
            <a:normAutofit fontScale="55000" lnSpcReduction="20000"/>
          </a:bodyPr>
          <a:lstStyle/>
          <a:p>
            <a:r>
              <a:rPr lang="en-US" b="1" dirty="0" smtClean="0"/>
              <a:t>Working with Application Level Tracing[Settings required in </a:t>
            </a:r>
            <a:r>
              <a:rPr lang="en-US" b="1" dirty="0" err="1" smtClean="0"/>
              <a:t>web.config</a:t>
            </a:r>
            <a:r>
              <a:rPr lang="en-US" b="1" dirty="0" smtClean="0"/>
              <a:t>]</a:t>
            </a:r>
            <a:endParaRPr lang="en-US" dirty="0" smtClean="0"/>
          </a:p>
          <a:p>
            <a:r>
              <a:rPr lang="en-US" sz="3200" dirty="0" smtClean="0">
                <a:solidFill>
                  <a:srgbClr val="0000FF"/>
                </a:solidFill>
              </a:rPr>
              <a:t>&lt;</a:t>
            </a:r>
            <a:r>
              <a:rPr lang="en-US" sz="3200" dirty="0" smtClean="0">
                <a:solidFill>
                  <a:srgbClr val="A31515"/>
                </a:solidFill>
              </a:rPr>
              <a:t>trace</a:t>
            </a:r>
            <a:r>
              <a:rPr lang="en-US" sz="3200" dirty="0" smtClean="0">
                <a:solidFill>
                  <a:srgbClr val="0000FF"/>
                </a:solidFill>
              </a:rPr>
              <a:t> </a:t>
            </a:r>
            <a:r>
              <a:rPr lang="en-US" sz="3200" dirty="0" smtClean="0">
                <a:solidFill>
                  <a:srgbClr val="FF0000"/>
                </a:solidFill>
              </a:rPr>
              <a:t>enabled</a:t>
            </a:r>
            <a:r>
              <a:rPr lang="en-US" sz="3200" dirty="0" smtClean="0">
                <a:solidFill>
                  <a:srgbClr val="0000FF"/>
                </a:solidFill>
              </a:rPr>
              <a:t>="true" </a:t>
            </a:r>
            <a:r>
              <a:rPr lang="en-US" sz="3200" dirty="0" smtClean="0">
                <a:solidFill>
                  <a:srgbClr val="FF0000"/>
                </a:solidFill>
              </a:rPr>
              <a:t>pageOutput</a:t>
            </a:r>
            <a:r>
              <a:rPr lang="en-US" sz="3200" dirty="0" smtClean="0">
                <a:solidFill>
                  <a:srgbClr val="0000FF"/>
                </a:solidFill>
              </a:rPr>
              <a:t>="true" </a:t>
            </a:r>
            <a:r>
              <a:rPr lang="en-US" sz="3200" dirty="0" smtClean="0">
                <a:solidFill>
                  <a:srgbClr val="FF0000"/>
                </a:solidFill>
              </a:rPr>
              <a:t>requestLimit</a:t>
            </a:r>
            <a:r>
              <a:rPr lang="en-US" sz="3200" dirty="0" smtClean="0">
                <a:solidFill>
                  <a:srgbClr val="0000FF"/>
                </a:solidFill>
              </a:rPr>
              <a:t>="10" </a:t>
            </a:r>
            <a:r>
              <a:rPr lang="en-US" sz="3200" dirty="0" smtClean="0">
                <a:solidFill>
                  <a:srgbClr val="FF0000"/>
                </a:solidFill>
              </a:rPr>
              <a:t>traceMode</a:t>
            </a:r>
            <a:r>
              <a:rPr lang="en-US" sz="3200" dirty="0" smtClean="0">
                <a:solidFill>
                  <a:srgbClr val="0000FF"/>
                </a:solidFill>
              </a:rPr>
              <a:t>="SortByTime" </a:t>
            </a:r>
            <a:r>
              <a:rPr lang="en-US" sz="3200" dirty="0" smtClean="0">
                <a:solidFill>
                  <a:srgbClr val="FF0000"/>
                </a:solidFill>
              </a:rPr>
              <a:t>localOnly</a:t>
            </a:r>
            <a:r>
              <a:rPr lang="en-US" sz="3200" dirty="0" smtClean="0">
                <a:solidFill>
                  <a:srgbClr val="0000FF"/>
                </a:solidFill>
              </a:rPr>
              <a:t>="true" /&gt;</a:t>
            </a:r>
          </a:p>
          <a:p>
            <a:pPr lvl="0"/>
            <a:r>
              <a:rPr lang="en-US" dirty="0" smtClean="0">
                <a:solidFill>
                  <a:srgbClr val="FF0000"/>
                </a:solidFill>
              </a:rPr>
              <a:t>Enabled :</a:t>
            </a:r>
          </a:p>
          <a:p>
            <a:pPr lvl="1"/>
            <a:r>
              <a:rPr lang="en-US" dirty="0" smtClean="0"/>
              <a:t>Enable or Disable tracing for entire application. </a:t>
            </a:r>
          </a:p>
          <a:p>
            <a:pPr lvl="0"/>
            <a:r>
              <a:rPr lang="en-US" dirty="0" smtClean="0">
                <a:solidFill>
                  <a:srgbClr val="FF0000"/>
                </a:solidFill>
              </a:rPr>
              <a:t>PageOutput :</a:t>
            </a:r>
          </a:p>
          <a:p>
            <a:pPr lvl="1"/>
            <a:r>
              <a:rPr lang="en-US" dirty="0" smtClean="0"/>
              <a:t>If this attribute value is set to true then the trace output will be displayed on the page. If value of this attribute is set to false trace, then the trace output can be retrieved using browser. Typically the URL would be http://&lt;yourAppliccationRoot&gt;/trace.axd. </a:t>
            </a:r>
          </a:p>
          <a:p>
            <a:pPr lvl="0"/>
            <a:r>
              <a:rPr lang="en-US" dirty="0" smtClean="0">
                <a:solidFill>
                  <a:srgbClr val="FF0000"/>
                </a:solidFill>
              </a:rPr>
              <a:t>RequestLimit:</a:t>
            </a:r>
          </a:p>
          <a:p>
            <a:pPr lvl="1"/>
            <a:r>
              <a:rPr lang="en-US" dirty="0" smtClean="0"/>
              <a:t>This attribute is active only when the PageOutput attribute value is set to false. This attribute defines the number of page requests that are to be traced. </a:t>
            </a:r>
          </a:p>
          <a:p>
            <a:pPr lvl="0"/>
            <a:r>
              <a:rPr lang="en-US" dirty="0" smtClean="0">
                <a:solidFill>
                  <a:srgbClr val="FF0000"/>
                </a:solidFill>
              </a:rPr>
              <a:t>TraceMode:</a:t>
            </a:r>
          </a:p>
          <a:p>
            <a:pPr lvl="1"/>
            <a:r>
              <a:rPr lang="en-US" dirty="0" smtClean="0"/>
              <a:t>To manage the order of the trace output, this attribute is used. For Example  SortByTime, SortByCategory etc. </a:t>
            </a:r>
          </a:p>
          <a:p>
            <a:pPr lvl="0"/>
            <a:r>
              <a:rPr lang="en-US" dirty="0" smtClean="0">
                <a:solidFill>
                  <a:srgbClr val="FF0000"/>
                </a:solidFill>
              </a:rPr>
              <a:t>localOnly:</a:t>
            </a:r>
          </a:p>
          <a:p>
            <a:pPr lvl="1"/>
            <a:r>
              <a:rPr lang="en-US" dirty="0" smtClean="0"/>
              <a:t>Set this attribute to "false" if you want access the trace log from any client. Otherwise the log will be displayed on local machine only.</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Tracing</a:t>
            </a:r>
            <a:endParaRPr lang="en-US" dirty="0"/>
          </a:p>
        </p:txBody>
      </p:sp>
      <p:sp>
        <p:nvSpPr>
          <p:cNvPr id="5" name="Content Placeholder 4"/>
          <p:cNvSpPr>
            <a:spLocks noGrp="1"/>
          </p:cNvSpPr>
          <p:nvPr>
            <p:ph sz="quarter" idx="1"/>
          </p:nvPr>
        </p:nvSpPr>
        <p:spPr/>
        <p:txBody>
          <a:bodyPr>
            <a:normAutofit fontScale="77500" lnSpcReduction="20000"/>
          </a:bodyPr>
          <a:lstStyle/>
          <a:p>
            <a:r>
              <a:rPr lang="en-US" b="1" dirty="0" smtClean="0"/>
              <a:t>Trace Output</a:t>
            </a:r>
            <a:endParaRPr lang="en-US" dirty="0" smtClean="0"/>
          </a:p>
          <a:p>
            <a:r>
              <a:rPr lang="en-US" dirty="0" smtClean="0"/>
              <a:t>When the trace is enabled we get the trace output. This output contains lot of details, some of the sections are as follows:</a:t>
            </a:r>
          </a:p>
          <a:p>
            <a:pPr lvl="0"/>
            <a:r>
              <a:rPr lang="en-US" b="1" dirty="0" smtClean="0">
                <a:solidFill>
                  <a:srgbClr val="FF0000"/>
                </a:solidFill>
              </a:rPr>
              <a:t>Request Details - </a:t>
            </a:r>
            <a:r>
              <a:rPr lang="en-US" dirty="0" smtClean="0"/>
              <a:t>This section talks about the basic information like session ID, Request Time, Type of HTTP Request, HTTP response details. </a:t>
            </a:r>
          </a:p>
          <a:p>
            <a:pPr lvl="0"/>
            <a:r>
              <a:rPr lang="en-US" b="1" dirty="0" smtClean="0">
                <a:solidFill>
                  <a:srgbClr val="FF0000"/>
                </a:solidFill>
              </a:rPr>
              <a:t>Trace Information - </a:t>
            </a:r>
            <a:r>
              <a:rPr lang="en-US" dirty="0" smtClean="0"/>
              <a:t>This section provides messages and categories. Also, this section will display the log that we have displayed using Trace.Write() or Trace.Warn(). </a:t>
            </a:r>
          </a:p>
          <a:p>
            <a:pPr lvl="0"/>
            <a:r>
              <a:rPr lang="en-US" b="1" dirty="0" smtClean="0">
                <a:solidFill>
                  <a:srgbClr val="FF0000"/>
                </a:solidFill>
              </a:rPr>
              <a:t>Control Tree -</a:t>
            </a:r>
            <a:r>
              <a:rPr lang="en-US" dirty="0" smtClean="0">
                <a:solidFill>
                  <a:srgbClr val="FF0000"/>
                </a:solidFill>
              </a:rPr>
              <a:t> </a:t>
            </a:r>
            <a:r>
              <a:rPr lang="en-US" dirty="0" smtClean="0"/>
              <a:t>This section displays the information about controls that are used within the page that is being executed. </a:t>
            </a:r>
          </a:p>
          <a:p>
            <a:pPr lvl="0"/>
            <a:r>
              <a:rPr lang="en-US" b="1" dirty="0" smtClean="0">
                <a:solidFill>
                  <a:srgbClr val="FF0000"/>
                </a:solidFill>
              </a:rPr>
              <a:t>Cookies Collection -</a:t>
            </a:r>
            <a:r>
              <a:rPr lang="en-US" dirty="0" smtClean="0">
                <a:solidFill>
                  <a:srgbClr val="FF0000"/>
                </a:solidFill>
              </a:rPr>
              <a:t> </a:t>
            </a:r>
            <a:r>
              <a:rPr lang="en-US" dirty="0" smtClean="0"/>
              <a:t>If the page is using any cookies, this section will display the details of those cookies. </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36</TotalTime>
  <Words>799</Words>
  <Application>Microsoft Office PowerPoint</Application>
  <PresentationFormat>On-screen Show (4:3)</PresentationFormat>
  <Paragraphs>76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Median</vt:lpstr>
      <vt:lpstr>Logging</vt:lpstr>
      <vt:lpstr>Logging</vt:lpstr>
      <vt:lpstr>System.Diagnostics.EventLog </vt:lpstr>
      <vt:lpstr>Example: logging events </vt:lpstr>
      <vt:lpstr>Slide 5</vt:lpstr>
      <vt:lpstr>Tracing</vt:lpstr>
      <vt:lpstr>Tracing</vt:lpstr>
      <vt:lpstr>Tracing</vt:lpstr>
      <vt:lpstr>Tracing</vt:lpstr>
      <vt:lpstr>Tracing Methods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Tracing</dc:title>
  <dc:creator>Administrator</dc:creator>
  <cp:lastModifiedBy>santuparsi</cp:lastModifiedBy>
  <cp:revision>6</cp:revision>
  <dcterms:created xsi:type="dcterms:W3CDTF">2006-08-16T00:00:00Z</dcterms:created>
  <dcterms:modified xsi:type="dcterms:W3CDTF">2013-04-17T04:13:14Z</dcterms:modified>
</cp:coreProperties>
</file>