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862E2-DB8E-4AEB-B769-6E8E6CCD9F0D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4AB0-752B-4907-877A-076DC434A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4AB0-752B-4907-877A-076DC434AA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4AB0-752B-4907-877A-076DC434AA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Master pages allow you to create a consistent look and behavior for all the pages (or group of pages) in a Website.</a:t>
            </a:r>
          </a:p>
          <a:p>
            <a:r>
              <a:rPr lang="en-US" dirty="0" smtClean="0"/>
              <a:t>Master page is  a template page where we can design the page template.</a:t>
            </a:r>
          </a:p>
          <a:p>
            <a:r>
              <a:rPr lang="en-US" dirty="0" smtClean="0"/>
              <a:t>A master page provides a template for other pages, with shared layout and functionality. </a:t>
            </a:r>
          </a:p>
          <a:p>
            <a:r>
              <a:rPr lang="en-US" dirty="0" smtClean="0"/>
              <a:t>Master page is not a self executable page</a:t>
            </a:r>
          </a:p>
          <a:p>
            <a:r>
              <a:rPr lang="en-US" dirty="0" smtClean="0"/>
              <a:t>Once we apply the master page </a:t>
            </a:r>
            <a:r>
              <a:rPr lang="en-US" smtClean="0"/>
              <a:t>to </a:t>
            </a:r>
            <a:r>
              <a:rPr lang="en-US" smtClean="0"/>
              <a:t>web</a:t>
            </a:r>
            <a:r>
              <a:rPr lang="en-US" smtClean="0"/>
              <a:t> </a:t>
            </a:r>
            <a:r>
              <a:rPr lang="en-US" dirty="0" smtClean="0"/>
              <a:t>page it  will reflect the same template of the master page.</a:t>
            </a:r>
          </a:p>
          <a:p>
            <a:r>
              <a:rPr lang="en-US" dirty="0" smtClean="0"/>
              <a:t>Master page comes with a control called ContentPlaceHolder the content with in the 		ContentPlaceHolder will change from one page to another</a:t>
            </a:r>
          </a:p>
          <a:p>
            <a:r>
              <a:rPr lang="en-US" dirty="0" smtClean="0"/>
              <a:t>A Master page consist of more than one ContetnPlaceHolder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@ Master</a:t>
            </a:r>
            <a:r>
              <a:rPr lang="en-US" dirty="0" smtClean="0"/>
              <a:t> directive defines it as a master page.</a:t>
            </a:r>
          </a:p>
          <a:p>
            <a:r>
              <a:rPr lang="en-US" sz="2800" dirty="0" smtClean="0">
                <a:highlight>
                  <a:srgbClr val="FFFF00"/>
                </a:highlight>
                <a:latin typeface="Courier New"/>
              </a:rPr>
              <a:t>&lt;%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@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 </a:t>
            </a:r>
            <a:r>
              <a:rPr lang="en-US" sz="2800" b="1" dirty="0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Master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Language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="C#" </a:t>
            </a:r>
            <a:r>
              <a:rPr lang="en-US" sz="2800" b="1" dirty="0" err="1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AutoEventWireup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="true" </a:t>
            </a:r>
            <a:r>
              <a:rPr lang="en-US" sz="2800" b="1" dirty="0" err="1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CodeFile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Site.master.cs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"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Inherits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SiteMaster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" %&gt;</a:t>
            </a:r>
            <a:endParaRPr lang="en-US" dirty="0" smtClean="0"/>
          </a:p>
          <a:p>
            <a:r>
              <a:rPr lang="en-US" dirty="0" smtClean="0"/>
              <a:t>The Extension of Master page is .master.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Master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 smtClean="0">
                <a:highlight>
                  <a:srgbClr val="FFEE62"/>
                </a:highlight>
              </a:rPr>
              <a:t>&lt;%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@ 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Master </a:t>
            </a:r>
            <a:r>
              <a:rPr lang="en-US" sz="3200" dirty="0" smtClean="0">
                <a:solidFill>
                  <a:srgbClr val="FF0000"/>
                </a:solidFill>
                <a:highlight>
                  <a:srgbClr val="FFEE62"/>
                </a:highlight>
              </a:rPr>
              <a:t>Language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="C#" </a:t>
            </a:r>
            <a:r>
              <a:rPr lang="en-US" sz="3200" dirty="0" err="1" smtClean="0">
                <a:solidFill>
                  <a:srgbClr val="FF0000"/>
                </a:solidFill>
                <a:highlight>
                  <a:srgbClr val="FFEE62"/>
                </a:highlight>
              </a:rPr>
              <a:t>AutoEventWireup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="true" </a:t>
            </a:r>
            <a:r>
              <a:rPr lang="en-US" sz="3200" dirty="0" err="1" smtClean="0">
                <a:solidFill>
                  <a:srgbClr val="FF0000"/>
                </a:solidFill>
                <a:highlight>
                  <a:srgbClr val="FFEE62"/>
                </a:highlight>
              </a:rPr>
              <a:t>CodeFile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EE62"/>
                </a:highlight>
              </a:rPr>
              <a:t>MasterPage.master.cs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" </a:t>
            </a:r>
            <a:r>
              <a:rPr lang="en-US" sz="3200" dirty="0" smtClean="0">
                <a:solidFill>
                  <a:srgbClr val="FF0000"/>
                </a:solidFill>
                <a:highlight>
                  <a:srgbClr val="FFEE62"/>
                </a:highlight>
              </a:rPr>
              <a:t>Inherits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EE62"/>
                </a:highlight>
              </a:rPr>
              <a:t>MasterPage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" %&gt;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&lt;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html </a:t>
            </a:r>
            <a:r>
              <a:rPr lang="en-US" sz="3200" dirty="0" err="1" smtClean="0">
                <a:solidFill>
                  <a:srgbClr val="FF0000"/>
                </a:solidFill>
                <a:highlight>
                  <a:srgbClr val="FFEE62"/>
                </a:highlight>
              </a:rPr>
              <a:t>xmlns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="http://www.w3.org/1999/xhtml"&gt;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&lt;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head </a:t>
            </a:r>
            <a:r>
              <a:rPr lang="en-US" sz="3200" dirty="0" err="1" smtClean="0">
                <a:solidFill>
                  <a:srgbClr val="FF0000"/>
                </a:solidFill>
                <a:highlight>
                  <a:srgbClr val="FFEE62"/>
                </a:highlight>
              </a:rPr>
              <a:t>runat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="server"&gt;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    &lt;</a:t>
            </a:r>
            <a:r>
              <a:rPr lang="en-US" sz="3200" dirty="0" err="1" smtClean="0">
                <a:solidFill>
                  <a:srgbClr val="A31515"/>
                </a:solidFill>
                <a:highlight>
                  <a:srgbClr val="FFEE62"/>
                </a:highlight>
              </a:rPr>
              <a:t>asp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EE62"/>
                </a:highlight>
              </a:rPr>
              <a:t>:</a:t>
            </a:r>
            <a:r>
              <a:rPr lang="en-US" sz="3200" dirty="0" err="1" smtClean="0">
                <a:solidFill>
                  <a:srgbClr val="A31515"/>
                </a:solidFill>
                <a:highlight>
                  <a:srgbClr val="FFEE62"/>
                </a:highlight>
              </a:rPr>
              <a:t>ContentPlaceHolder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highlight>
                  <a:srgbClr val="FFEE62"/>
                </a:highlight>
              </a:rPr>
              <a:t>id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="head" </a:t>
            </a:r>
            <a:r>
              <a:rPr lang="en-US" sz="3200" dirty="0" err="1" smtClean="0">
                <a:solidFill>
                  <a:srgbClr val="FF0000"/>
                </a:solidFill>
                <a:highlight>
                  <a:srgbClr val="FFEE62"/>
                </a:highlight>
              </a:rPr>
              <a:t>runat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="server"&gt;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    &lt;/</a:t>
            </a:r>
            <a:r>
              <a:rPr lang="en-US" sz="3200" dirty="0" err="1" smtClean="0">
                <a:solidFill>
                  <a:srgbClr val="A31515"/>
                </a:solidFill>
                <a:highlight>
                  <a:srgbClr val="FFEE62"/>
                </a:highlight>
              </a:rPr>
              <a:t>asp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EE62"/>
                </a:highlight>
              </a:rPr>
              <a:t>:</a:t>
            </a:r>
            <a:r>
              <a:rPr lang="en-US" sz="3200" dirty="0" err="1" smtClean="0">
                <a:solidFill>
                  <a:srgbClr val="A31515"/>
                </a:solidFill>
                <a:highlight>
                  <a:srgbClr val="FFEE62"/>
                </a:highlight>
              </a:rPr>
              <a:t>ContentPlaceHolder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&lt;/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head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&lt;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body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    &lt;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form </a:t>
            </a:r>
            <a:r>
              <a:rPr lang="en-US" sz="3200" dirty="0" smtClean="0">
                <a:solidFill>
                  <a:srgbClr val="FF0000"/>
                </a:solidFill>
                <a:highlight>
                  <a:srgbClr val="FFEE62"/>
                </a:highlight>
              </a:rPr>
              <a:t>id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="form1" </a:t>
            </a:r>
            <a:r>
              <a:rPr lang="en-US" sz="3200" dirty="0" err="1" smtClean="0">
                <a:solidFill>
                  <a:srgbClr val="FF0000"/>
                </a:solidFill>
                <a:highlight>
                  <a:srgbClr val="FFEE62"/>
                </a:highlight>
              </a:rPr>
              <a:t>runat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="server"&gt;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    &lt;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div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        &lt;</a:t>
            </a:r>
            <a:r>
              <a:rPr lang="en-US" sz="3200" dirty="0" err="1" smtClean="0">
                <a:solidFill>
                  <a:srgbClr val="A31515"/>
                </a:solidFill>
                <a:highlight>
                  <a:srgbClr val="FFEE62"/>
                </a:highlight>
              </a:rPr>
              <a:t>asp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EE62"/>
                </a:highlight>
              </a:rPr>
              <a:t>:</a:t>
            </a:r>
            <a:r>
              <a:rPr lang="en-US" sz="3200" dirty="0" err="1" smtClean="0">
                <a:solidFill>
                  <a:srgbClr val="A31515"/>
                </a:solidFill>
                <a:highlight>
                  <a:srgbClr val="FFEE62"/>
                </a:highlight>
              </a:rPr>
              <a:t>ContentPlaceHolder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highlight>
                  <a:srgbClr val="FFEE62"/>
                </a:highlight>
              </a:rPr>
              <a:t>id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="ContentPlaceHolder1" </a:t>
            </a:r>
            <a:r>
              <a:rPr lang="en-US" sz="3200" dirty="0" err="1" smtClean="0">
                <a:solidFill>
                  <a:srgbClr val="FF0000"/>
                </a:solidFill>
                <a:highlight>
                  <a:srgbClr val="FFEE62"/>
                </a:highlight>
              </a:rPr>
              <a:t>runat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="server"&gt;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        &lt;/</a:t>
            </a:r>
            <a:r>
              <a:rPr lang="en-US" sz="3200" dirty="0" err="1" smtClean="0">
                <a:solidFill>
                  <a:srgbClr val="A31515"/>
                </a:solidFill>
                <a:highlight>
                  <a:srgbClr val="FFEE62"/>
                </a:highlight>
              </a:rPr>
              <a:t>asp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EE62"/>
                </a:highlight>
              </a:rPr>
              <a:t>:</a:t>
            </a:r>
            <a:r>
              <a:rPr lang="en-US" sz="3200" dirty="0" err="1" smtClean="0">
                <a:solidFill>
                  <a:srgbClr val="A31515"/>
                </a:solidFill>
                <a:highlight>
                  <a:srgbClr val="FFEE62"/>
                </a:highlight>
              </a:rPr>
              <a:t>ContentPlaceHolder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    &lt;/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div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    &lt;/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form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&lt;/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body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&lt;/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EE62"/>
                </a:highlight>
              </a:rPr>
              <a:t>html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EE62"/>
                </a:highlight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Content Page[.</a:t>
            </a:r>
            <a:r>
              <a:rPr lang="en-US" dirty="0" err="1" smtClean="0"/>
              <a:t>aspx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smtClean="0">
                <a:highlight>
                  <a:srgbClr val="FFFF00"/>
                </a:highlight>
                <a:latin typeface="Courier New"/>
              </a:rPr>
              <a:t>&lt;%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@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 </a:t>
            </a:r>
            <a:r>
              <a:rPr lang="en-US" sz="2800" b="1" dirty="0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Page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Title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="About Us"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Language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="C#"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MasterPageFile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="~/Site.master"  %&gt;</a:t>
            </a:r>
          </a:p>
          <a:p>
            <a:endParaRPr lang="en-US" sz="2800" b="1" dirty="0" smtClean="0">
              <a:solidFill>
                <a:srgbClr val="0000FF"/>
              </a:solidFill>
              <a:highlight>
                <a:srgbClr val="FFFF00"/>
              </a:highlight>
              <a:latin typeface="Courier New"/>
            </a:endParaRP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&lt;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asp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: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Content</a:t>
            </a:r>
            <a:r>
              <a:rPr lang="en-US" sz="2800" b="1" dirty="0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ID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HeaderContent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" </a:t>
            </a:r>
            <a:r>
              <a:rPr lang="en-US" sz="2800" b="1" dirty="0" err="1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runat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="server" </a:t>
            </a:r>
            <a:r>
              <a:rPr lang="en-US" sz="2800" b="1" dirty="0" err="1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ContentPlaceHolderID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HeadContent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"&gt;</a:t>
            </a:r>
          </a:p>
          <a:p>
            <a:endParaRPr lang="en-US" sz="2800" b="1" dirty="0" smtClean="0">
              <a:solidFill>
                <a:srgbClr val="0000FF"/>
              </a:solidFill>
              <a:highlight>
                <a:srgbClr val="FFFF00"/>
              </a:highlight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Here we can declare styles and JavaScript etc.</a:t>
            </a:r>
          </a:p>
          <a:p>
            <a:endParaRPr lang="en-US" sz="2800" b="1" dirty="0" smtClean="0">
              <a:solidFill>
                <a:srgbClr val="0000FF"/>
              </a:solidFill>
              <a:highlight>
                <a:srgbClr val="FFFF00"/>
              </a:highlight>
              <a:latin typeface="Courier New"/>
            </a:endParaRP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&lt;/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asp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: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Content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&gt;</a:t>
            </a:r>
            <a:endParaRPr lang="en-US" sz="2800" b="1" dirty="0" smtClean="0">
              <a:solidFill>
                <a:srgbClr val="0000FF"/>
              </a:solidFill>
              <a:highlight>
                <a:srgbClr val="FFFF00"/>
              </a:highlight>
              <a:latin typeface="Courier New"/>
            </a:endParaRP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&lt;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asp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: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Content</a:t>
            </a:r>
            <a:r>
              <a:rPr lang="en-US" sz="2800" b="1" dirty="0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ID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BodyContent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" </a:t>
            </a:r>
            <a:r>
              <a:rPr lang="en-US" sz="2800" b="1" dirty="0" err="1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runat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="server" </a:t>
            </a:r>
            <a:r>
              <a:rPr lang="en-US" sz="2800" b="1" dirty="0" err="1" smtClean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</a:rPr>
              <a:t>ContentPlaceHolderID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="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MainContent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"&gt;</a:t>
            </a:r>
          </a:p>
          <a:p>
            <a:endParaRPr lang="en-US" sz="2800" b="1" dirty="0" smtClean="0">
              <a:solidFill>
                <a:srgbClr val="0000FF"/>
              </a:solidFill>
              <a:highlight>
                <a:srgbClr val="FFFF00"/>
              </a:highlight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Here we can place all the controls</a:t>
            </a:r>
          </a:p>
          <a:p>
            <a:endParaRPr lang="en-US" sz="2800" b="1" dirty="0" smtClean="0">
              <a:solidFill>
                <a:srgbClr val="0000FF"/>
              </a:solidFill>
              <a:highlight>
                <a:srgbClr val="FFFF00"/>
              </a:highlight>
              <a:latin typeface="Courier New"/>
            </a:endParaRP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&lt;/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asp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: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00"/>
                </a:highlight>
                <a:latin typeface="Courier New"/>
              </a:rPr>
              <a:t>Content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Content Page[.</a:t>
            </a:r>
            <a:r>
              <a:rPr lang="en-US" dirty="0" err="1" smtClean="0"/>
              <a:t>aspx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to all pages with in Website.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Applying Dynamically</a:t>
            </a:r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838200" y="5029200"/>
            <a:ext cx="7239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protected void </a:t>
            </a:r>
            <a:r>
              <a:rPr lang="en-US" b="1" dirty="0" err="1" smtClean="0">
                <a:solidFill>
                  <a:schemeClr val="tx1"/>
                </a:solidFill>
              </a:rPr>
              <a:t>Page_PreInit</a:t>
            </a:r>
            <a:r>
              <a:rPr lang="en-US" b="1" dirty="0" smtClean="0">
                <a:solidFill>
                  <a:schemeClr val="tx1"/>
                </a:solidFill>
              </a:rPr>
              <a:t>(object sender, EventArgs e)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Page.MasterPageFile = "~/</a:t>
            </a:r>
            <a:r>
              <a:rPr lang="en-US" b="1" dirty="0" err="1" smtClean="0">
                <a:solidFill>
                  <a:schemeClr val="tx1"/>
                </a:solidFill>
              </a:rPr>
              <a:t>Site.master</a:t>
            </a:r>
            <a:r>
              <a:rPr lang="en-US" b="1" dirty="0" smtClean="0">
                <a:solidFill>
                  <a:schemeClr val="tx1"/>
                </a:solidFill>
              </a:rPr>
              <a:t>";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95400" y="2209800"/>
            <a:ext cx="4876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&lt;configuration&gt;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&lt;system.web&gt;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&lt;pages masterPageFile="~/Site.master" /&gt;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&lt;/system.web&gt;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&lt;/configuration&gt;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330</Words>
  <Application>Microsoft Office PowerPoint</Application>
  <PresentationFormat>On-screen Show (4:3)</PresentationFormat>
  <Paragraphs>58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Master Page</vt:lpstr>
      <vt:lpstr>Structure of Master Page</vt:lpstr>
      <vt:lpstr>Structure of Content Page[.aspx]</vt:lpstr>
      <vt:lpstr>Structure of Content Page[.aspx]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Page</dc:title>
  <dc:creator/>
  <cp:lastModifiedBy>santu</cp:lastModifiedBy>
  <cp:revision>18</cp:revision>
  <dcterms:created xsi:type="dcterms:W3CDTF">2006-08-16T00:00:00Z</dcterms:created>
  <dcterms:modified xsi:type="dcterms:W3CDTF">2014-08-08T14:11:50Z</dcterms:modified>
</cp:coreProperties>
</file>