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7" r:id="rId4"/>
    <p:sldId id="264" r:id="rId5"/>
    <p:sldId id="260" r:id="rId6"/>
    <p:sldId id="263" r:id="rId7"/>
    <p:sldId id="261"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10/7/2013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10/7/2013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10/7/2013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10/7/2013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10/7/2013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10/7/2013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10/7/2013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Caching</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solidFill>
                  <a:schemeClr val="tx1">
                    <a:lumMod val="75000"/>
                    <a:lumOff val="25000"/>
                  </a:schemeClr>
                </a:solidFill>
              </a:rPr>
              <a:t>Caching is a way of storing frequently used data into temp memory[local memory] for faster access</a:t>
            </a:r>
          </a:p>
          <a:p>
            <a:r>
              <a:rPr lang="en-US" dirty="0" smtClean="0">
                <a:solidFill>
                  <a:schemeClr val="tx1">
                    <a:lumMod val="75000"/>
                    <a:lumOff val="25000"/>
                  </a:schemeClr>
                </a:solidFill>
              </a:rPr>
              <a:t>Caching technique enables you to create high-performance Web applications.</a:t>
            </a:r>
          </a:p>
          <a:p>
            <a:r>
              <a:rPr lang="en-US" dirty="0" smtClean="0">
                <a:solidFill>
                  <a:schemeClr val="tx1">
                    <a:lumMod val="75000"/>
                    <a:lumOff val="25000"/>
                  </a:schemeClr>
                </a:solidFill>
              </a:rPr>
              <a:t>Caching Mechanism works in a way that at the first request, Web pages(or section of it) will be stored in the cache and the subsequent requests served from caching.</a:t>
            </a:r>
          </a:p>
          <a:p>
            <a:r>
              <a:rPr lang="en-US" dirty="0" smtClean="0">
                <a:solidFill>
                  <a:schemeClr val="tx1">
                    <a:lumMod val="75000"/>
                    <a:lumOff val="25000"/>
                  </a:schemeClr>
                </a:solidFill>
              </a:rPr>
              <a:t>Caching reduces network trips to the backend and minimize database access.</a:t>
            </a:r>
          </a:p>
          <a:p>
            <a:r>
              <a:rPr lang="en-US" dirty="0" smtClean="0">
                <a:solidFill>
                  <a:schemeClr val="tx1">
                    <a:lumMod val="75000"/>
                    <a:lumOff val="25000"/>
                  </a:schemeClr>
                </a:solidFill>
              </a:rPr>
              <a:t>Cache  can be entire page data or portion of page data  or individual objects .</a:t>
            </a:r>
          </a:p>
          <a:p>
            <a:r>
              <a:rPr lang="en-US" dirty="0" smtClean="0">
                <a:solidFill>
                  <a:schemeClr val="tx1">
                    <a:lumMod val="75000"/>
                    <a:lumOff val="25000"/>
                  </a:schemeClr>
                </a:solidFill>
              </a:rPr>
              <a:t>Caching is recommended when the webpage requires reading data from database and page is expected with more no of requests.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dirty="0" smtClean="0"/>
              <a:t>SQL Cache invalidation makes cache data dependent on the data stored in </a:t>
            </a:r>
            <a:r>
              <a:rPr lang="en-US" dirty="0" err="1" smtClean="0"/>
              <a:t>Sql</a:t>
            </a:r>
            <a:r>
              <a:rPr lang="en-US" dirty="0" smtClean="0"/>
              <a:t> Server database. If any modification is made on the data on which data is dependent, then the cached data is removed from the database and no validation is performed. this is done with the help of SQL cache invalidation feature of ASP.NET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Caching</a:t>
            </a:r>
            <a:endParaRPr lang="en-US" dirty="0"/>
          </a:p>
        </p:txBody>
      </p:sp>
      <p:sp>
        <p:nvSpPr>
          <p:cNvPr id="5" name="Content Placeholder 4"/>
          <p:cNvSpPr>
            <a:spLocks noGrp="1"/>
          </p:cNvSpPr>
          <p:nvPr>
            <p:ph sz="quarter" idx="1"/>
          </p:nvPr>
        </p:nvSpPr>
        <p:spPr/>
        <p:txBody>
          <a:bodyPr>
            <a:normAutofit/>
          </a:bodyPr>
          <a:lstStyle/>
          <a:p>
            <a:r>
              <a:rPr lang="en-US" b="1" dirty="0" smtClean="0">
                <a:solidFill>
                  <a:srgbClr val="C00000"/>
                </a:solidFill>
              </a:rPr>
              <a:t>Asp.net supports diff types of caching</a:t>
            </a:r>
          </a:p>
          <a:p>
            <a:pPr lvl="1"/>
            <a:r>
              <a:rPr lang="en-US" dirty="0" smtClean="0">
                <a:solidFill>
                  <a:schemeClr val="tx1">
                    <a:lumMod val="75000"/>
                    <a:lumOff val="25000"/>
                  </a:schemeClr>
                </a:solidFill>
              </a:rPr>
              <a:t>OutputCaching</a:t>
            </a:r>
          </a:p>
          <a:p>
            <a:pPr lvl="1"/>
            <a:r>
              <a:rPr lang="en-US" dirty="0" smtClean="0">
                <a:solidFill>
                  <a:schemeClr val="tx1">
                    <a:lumMod val="75000"/>
                    <a:lumOff val="25000"/>
                  </a:schemeClr>
                </a:solidFill>
              </a:rPr>
              <a:t>Fragment Caching[Partial page output caching]</a:t>
            </a:r>
          </a:p>
          <a:p>
            <a:pPr lvl="1"/>
            <a:r>
              <a:rPr lang="en-US" dirty="0" smtClean="0">
                <a:solidFill>
                  <a:schemeClr val="tx1">
                    <a:lumMod val="75000"/>
                    <a:lumOff val="25000"/>
                  </a:schemeClr>
                </a:solidFill>
              </a:rPr>
              <a:t>Data Caching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Output Caching</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smtClean="0">
                <a:solidFill>
                  <a:srgbClr val="C00000"/>
                </a:solidFill>
              </a:rPr>
              <a:t>Output Caching:</a:t>
            </a:r>
          </a:p>
          <a:p>
            <a:r>
              <a:rPr lang="en-US" dirty="0" smtClean="0">
                <a:solidFill>
                  <a:schemeClr val="tx1">
                    <a:lumMod val="75000"/>
                    <a:lumOff val="25000"/>
                  </a:schemeClr>
                </a:solidFill>
              </a:rPr>
              <a:t>This is a simplest form of caching  where u can cache the output of whole page for particular time period</a:t>
            </a:r>
          </a:p>
          <a:p>
            <a:r>
              <a:rPr lang="en-US" dirty="0" smtClean="0">
                <a:solidFill>
                  <a:schemeClr val="tx1">
                    <a:lumMod val="75000"/>
                    <a:lumOff val="25000"/>
                  </a:schemeClr>
                </a:solidFill>
              </a:rPr>
              <a:t>A copy of HTML  that was sent in response to a webpage request is kept in memory and subsequent requests sent to the cached out put until the cache expires.</a:t>
            </a:r>
          </a:p>
          <a:p>
            <a:r>
              <a:rPr lang="en-US" dirty="0" smtClean="0">
                <a:solidFill>
                  <a:schemeClr val="tx1">
                    <a:lumMod val="75000"/>
                    <a:lumOff val="25000"/>
                  </a:schemeClr>
                </a:solidFill>
              </a:rPr>
              <a:t>Output Cache  can be enabled using </a:t>
            </a:r>
            <a:r>
              <a:rPr lang="en-US" dirty="0" smtClean="0"/>
              <a:t>	“</a:t>
            </a:r>
            <a:r>
              <a:rPr lang="en-US" dirty="0" smtClean="0">
                <a:solidFill>
                  <a:srgbClr val="0070C0"/>
                </a:solidFill>
              </a:rPr>
              <a:t>OutputCache</a:t>
            </a:r>
            <a:r>
              <a:rPr lang="en-US" dirty="0" smtClean="0"/>
              <a:t>“  </a:t>
            </a:r>
            <a:r>
              <a:rPr lang="en-US" dirty="0" smtClean="0">
                <a:solidFill>
                  <a:schemeClr val="tx1">
                    <a:lumMod val="75000"/>
                    <a:lumOff val="25000"/>
                  </a:schemeClr>
                </a:solidFill>
              </a:rPr>
              <a:t>directive</a:t>
            </a:r>
          </a:p>
          <a:p>
            <a:r>
              <a:rPr lang="en-US" sz="2400" b="1" dirty="0" smtClean="0">
                <a:solidFill>
                  <a:srgbClr val="C00000"/>
                </a:solidFill>
              </a:rPr>
              <a:t>&lt;% OutputCache duration=“60" VaryByParam="none" %&gt;</a:t>
            </a:r>
            <a:endParaRPr lang="en-US" sz="2400" b="1" dirty="0" smtClean="0"/>
          </a:p>
          <a:p>
            <a:r>
              <a:rPr lang="en-US" dirty="0" smtClean="0">
                <a:solidFill>
                  <a:schemeClr val="tx1">
                    <a:lumMod val="75000"/>
                    <a:lumOff val="25000"/>
                  </a:schemeClr>
                </a:solidFill>
              </a:rPr>
              <a:t>This directive should be appear to the top of the ASPX page.</a:t>
            </a:r>
          </a:p>
          <a:p>
            <a:pPr lvl="1"/>
            <a:endParaRPr lang="en-US" dirty="0" smtClean="0">
              <a:solidFill>
                <a:schemeClr val="tx1">
                  <a:lumMod val="75000"/>
                  <a:lumOff val="25000"/>
                </a:schemeClr>
              </a:solidFill>
            </a:endParaRPr>
          </a:p>
          <a:p>
            <a:pPr lvl="1">
              <a:buNone/>
            </a:pPr>
            <a:endParaRPr lang="en-US" dirty="0" smtClean="0">
              <a:solidFill>
                <a:schemeClr val="tx1">
                  <a:lumMod val="75000"/>
                  <a:lumOff val="25000"/>
                </a:schemeClr>
              </a:solidFill>
            </a:endParaRPr>
          </a:p>
          <a:p>
            <a:pPr lvl="1"/>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Output Caching</a:t>
            </a:r>
            <a:endParaRPr lang="en-US" dirty="0"/>
          </a:p>
        </p:txBody>
      </p:sp>
      <p:sp>
        <p:nvSpPr>
          <p:cNvPr id="5" name="Content Placeholder 4"/>
          <p:cNvSpPr>
            <a:spLocks noGrp="1"/>
          </p:cNvSpPr>
          <p:nvPr>
            <p:ph sz="quarter" idx="1"/>
          </p:nvPr>
        </p:nvSpPr>
        <p:spPr/>
        <p:txBody>
          <a:bodyPr>
            <a:normAutofit/>
          </a:bodyPr>
          <a:lstStyle/>
          <a:p>
            <a:r>
              <a:rPr lang="en-US" dirty="0" smtClean="0">
                <a:solidFill>
                  <a:schemeClr val="tx1">
                    <a:lumMod val="75000"/>
                    <a:lumOff val="25000"/>
                  </a:schemeClr>
                </a:solidFill>
              </a:rPr>
              <a:t>Attributes of OutputCache directive</a:t>
            </a:r>
          </a:p>
          <a:p>
            <a:pPr lvl="1"/>
            <a:r>
              <a:rPr lang="en-US" b="1" dirty="0" smtClean="0">
                <a:solidFill>
                  <a:schemeClr val="tx1">
                    <a:lumMod val="75000"/>
                    <a:lumOff val="25000"/>
                  </a:schemeClr>
                </a:solidFill>
              </a:rPr>
              <a:t>Duration(Required): </a:t>
            </a:r>
            <a:r>
              <a:rPr lang="en-US" dirty="0" smtClean="0">
                <a:solidFill>
                  <a:schemeClr val="tx1">
                    <a:lumMod val="75000"/>
                    <a:lumOff val="25000"/>
                  </a:schemeClr>
                </a:solidFill>
              </a:rPr>
              <a:t>Time in seconds, the page should be cached.</a:t>
            </a:r>
          </a:p>
          <a:p>
            <a:pPr lvl="1"/>
            <a:r>
              <a:rPr lang="en-US" b="1" dirty="0" smtClean="0">
                <a:solidFill>
                  <a:schemeClr val="tx1">
                    <a:lumMod val="75000"/>
                    <a:lumOff val="25000"/>
                  </a:schemeClr>
                </a:solidFill>
              </a:rPr>
              <a:t>Location(Optional):</a:t>
            </a:r>
            <a:r>
              <a:rPr lang="en-US" dirty="0" smtClean="0">
                <a:solidFill>
                  <a:schemeClr val="tx1">
                    <a:lumMod val="75000"/>
                    <a:lumOff val="25000"/>
                  </a:schemeClr>
                </a:solidFill>
              </a:rPr>
              <a:t>Specifies where cache should be placed, it must be one of any,Client,DownStream,None,Server,ServerAndClient.</a:t>
            </a:r>
          </a:p>
          <a:p>
            <a:pPr lvl="1"/>
            <a:r>
              <a:rPr lang="en-US" b="1" dirty="0" smtClean="0">
                <a:solidFill>
                  <a:schemeClr val="tx1">
                    <a:lumMod val="75000"/>
                    <a:lumOff val="25000"/>
                  </a:schemeClr>
                </a:solidFill>
              </a:rPr>
              <a:t>VaryByParam(Required):</a:t>
            </a:r>
            <a:r>
              <a:rPr lang="en-US" dirty="0" smtClean="0">
                <a:solidFill>
                  <a:schemeClr val="tx1">
                    <a:lumMod val="75000"/>
                    <a:lumOff val="25000"/>
                  </a:schemeClr>
                </a:solidFill>
              </a:rPr>
              <a:t>With this property we can set Multiple cache versions based on Multiple parameters.</a:t>
            </a:r>
          </a:p>
          <a:p>
            <a:pPr lvl="1"/>
            <a:r>
              <a:rPr lang="en-US" b="1" dirty="0" smtClean="0">
                <a:solidFill>
                  <a:schemeClr val="tx1">
                    <a:lumMod val="75000"/>
                    <a:lumOff val="25000"/>
                  </a:schemeClr>
                </a:solidFill>
              </a:rPr>
              <a:t>VaryByControl(Optional):</a:t>
            </a:r>
            <a:r>
              <a:rPr lang="en-US" dirty="0" smtClean="0">
                <a:solidFill>
                  <a:schemeClr val="tx1">
                    <a:lumMod val="75000"/>
                    <a:lumOff val="25000"/>
                  </a:schemeClr>
                </a:solidFill>
              </a:rPr>
              <a:t>it varies the cache depending the value of the specified control.</a:t>
            </a:r>
          </a:p>
          <a:p>
            <a:pPr lvl="1"/>
            <a:endParaRPr lang="en-US" dirty="0" smtClean="0">
              <a:solidFill>
                <a:schemeClr val="tx1">
                  <a:lumMod val="75000"/>
                  <a:lumOff val="25000"/>
                </a:schemeClr>
              </a:solidFill>
            </a:endParaRPr>
          </a:p>
          <a:p>
            <a:pPr lvl="1">
              <a:buNone/>
            </a:pPr>
            <a:endParaRPr lang="en-US" dirty="0" smtClean="0">
              <a:solidFill>
                <a:schemeClr val="tx1">
                  <a:lumMod val="75000"/>
                  <a:lumOff val="25000"/>
                </a:schemeClr>
              </a:solidFill>
            </a:endParaRPr>
          </a:p>
          <a:p>
            <a:pPr lvl="1"/>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Fragment Caching</a:t>
            </a:r>
            <a:endParaRPr lang="en-US" dirty="0"/>
          </a:p>
        </p:txBody>
      </p:sp>
      <p:sp>
        <p:nvSpPr>
          <p:cNvPr id="5" name="Content Placeholder 4"/>
          <p:cNvSpPr>
            <a:spLocks noGrp="1"/>
          </p:cNvSpPr>
          <p:nvPr>
            <p:ph sz="quarter" idx="1"/>
          </p:nvPr>
        </p:nvSpPr>
        <p:spPr/>
        <p:txBody>
          <a:bodyPr>
            <a:normAutofit/>
          </a:bodyPr>
          <a:lstStyle/>
          <a:p>
            <a:r>
              <a:rPr lang="en-US" b="1" dirty="0" smtClean="0">
                <a:solidFill>
                  <a:srgbClr val="C00000"/>
                </a:solidFill>
              </a:rPr>
              <a:t>Fragment caching:</a:t>
            </a:r>
          </a:p>
          <a:p>
            <a:pPr lvl="1"/>
            <a:r>
              <a:rPr lang="en-US" dirty="0" smtClean="0">
                <a:solidFill>
                  <a:schemeClr val="tx1">
                    <a:lumMod val="75000"/>
                    <a:lumOff val="25000"/>
                  </a:schemeClr>
                </a:solidFill>
              </a:rPr>
              <a:t>Fragment cache can be used to cache the partial page data instead of using entire page data.</a:t>
            </a:r>
          </a:p>
          <a:p>
            <a:pPr lvl="1"/>
            <a:r>
              <a:rPr lang="en-US" dirty="0" smtClean="0">
                <a:solidFill>
                  <a:schemeClr val="tx1">
                    <a:lumMod val="75000"/>
                    <a:lumOff val="25000"/>
                  </a:schemeClr>
                </a:solidFill>
              </a:rPr>
              <a:t>Fragment cache can be done using User Controls that holds the data that needs to be put in cache.</a:t>
            </a:r>
          </a:p>
          <a:p>
            <a:pPr lvl="1"/>
            <a:r>
              <a:rPr lang="en-US" dirty="0" smtClean="0">
                <a:solidFill>
                  <a:schemeClr val="tx1">
                    <a:lumMod val="75000"/>
                    <a:lumOff val="25000"/>
                  </a:schemeClr>
                </a:solidFill>
              </a:rPr>
              <a:t>Fragment caching uses the same syntax of page level output caching, but applied to a user control(.ascx file) instead of to a webform(.aspx file) so that the output of the user control will be kept in cache.</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Caching</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rgbClr val="C00000"/>
                </a:solidFill>
              </a:rPr>
              <a:t>Data caching:</a:t>
            </a:r>
          </a:p>
          <a:p>
            <a:pPr lvl="1"/>
            <a:r>
              <a:rPr lang="en-US" dirty="0" smtClean="0">
                <a:solidFill>
                  <a:schemeClr val="tx1">
                    <a:lumMod val="75000"/>
                    <a:lumOff val="25000"/>
                  </a:schemeClr>
                </a:solidFill>
              </a:rPr>
              <a:t>The Real Flexibility  and power of caching in asp.net is Data Caching.</a:t>
            </a:r>
          </a:p>
          <a:p>
            <a:pPr lvl="1"/>
            <a:r>
              <a:rPr lang="en-US" dirty="0" smtClean="0">
                <a:solidFill>
                  <a:schemeClr val="tx1">
                    <a:lumMod val="75000"/>
                    <a:lumOff val="25000"/>
                  </a:schemeClr>
                </a:solidFill>
              </a:rPr>
              <a:t>Data caching implements caching programmatically.</a:t>
            </a:r>
          </a:p>
          <a:p>
            <a:pPr lvl="1"/>
            <a:r>
              <a:rPr lang="en-US" dirty="0" smtClean="0">
                <a:solidFill>
                  <a:schemeClr val="tx1">
                    <a:lumMod val="75000"/>
                    <a:lumOff val="25000"/>
                  </a:schemeClr>
                </a:solidFill>
              </a:rPr>
              <a:t>Data Caching Expose by Cache Object.</a:t>
            </a:r>
          </a:p>
          <a:p>
            <a:pPr lvl="1"/>
            <a:r>
              <a:rPr lang="en-US" dirty="0" smtClean="0">
                <a:solidFill>
                  <a:schemeClr val="tx1">
                    <a:lumMod val="75000"/>
                    <a:lumOff val="25000"/>
                  </a:schemeClr>
                </a:solidFill>
              </a:rPr>
              <a:t>Using the Cache Object we can store custom data[ any object or value] in the cache memory.</a:t>
            </a:r>
          </a:p>
          <a:p>
            <a:pPr lvl="1"/>
            <a:r>
              <a:rPr lang="en-US" dirty="0" smtClean="0">
                <a:solidFill>
                  <a:schemeClr val="tx1">
                    <a:lumMod val="75000"/>
                    <a:lumOff val="25000"/>
                  </a:schemeClr>
                </a:solidFill>
              </a:rPr>
              <a:t>The Cache Object stores items as key-value pairs and values can be added,remove and retrived from the cache object using its various methods.</a:t>
            </a:r>
          </a:p>
          <a:p>
            <a:pPr lvl="1"/>
            <a:r>
              <a:rPr lang="en-US" dirty="0" smtClean="0">
                <a:solidFill>
                  <a:schemeClr val="tx1">
                    <a:lumMod val="75000"/>
                    <a:lumOff val="25000"/>
                  </a:schemeClr>
                </a:solidFill>
              </a:rPr>
              <a:t>Data Caching in .NET is implemented by the Cache class or </a:t>
            </a:r>
            <a:r>
              <a:rPr lang="en-US" dirty="0" smtClean="0">
                <a:solidFill>
                  <a:srgbClr val="0070C0"/>
                </a:solidFill>
              </a:rPr>
              <a:t>System.Web.Caching.Cache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Caching</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dirty="0" smtClean="0">
                <a:solidFill>
                  <a:srgbClr val="C00000"/>
                </a:solidFill>
              </a:rPr>
              <a:t>storing data:</a:t>
            </a:r>
          </a:p>
          <a:p>
            <a:pPr lvl="1"/>
            <a:r>
              <a:rPr lang="en-US" dirty="0" smtClean="0">
                <a:solidFill>
                  <a:schemeClr val="tx1">
                    <a:lumMod val="75000"/>
                    <a:lumOff val="25000"/>
                  </a:schemeClr>
                </a:solidFill>
              </a:rPr>
              <a:t>cache[“key"]=value store value of object</a:t>
            </a:r>
          </a:p>
          <a:p>
            <a:pPr lvl="1"/>
            <a:r>
              <a:rPr lang="en-US" dirty="0" smtClean="0">
                <a:solidFill>
                  <a:schemeClr val="tx1">
                    <a:lumMod val="75000"/>
                    <a:lumOff val="25000"/>
                  </a:schemeClr>
                </a:solidFill>
              </a:rPr>
              <a:t>cache. Insert(“key", value)</a:t>
            </a:r>
          </a:p>
          <a:p>
            <a:pPr lvl="1"/>
            <a:r>
              <a:rPr lang="en-US" dirty="0" smtClean="0">
                <a:solidFill>
                  <a:schemeClr val="tx1">
                    <a:lumMod val="75000"/>
                    <a:lumOff val="25000"/>
                  </a:schemeClr>
                </a:solidFill>
              </a:rPr>
              <a:t>the value will be stored in the form of object</a:t>
            </a:r>
          </a:p>
          <a:p>
            <a:r>
              <a:rPr lang="en-US" dirty="0" smtClean="0">
                <a:solidFill>
                  <a:srgbClr val="C00000"/>
                </a:solidFill>
              </a:rPr>
              <a:t>Reading data:</a:t>
            </a:r>
          </a:p>
          <a:p>
            <a:pPr lvl="1"/>
            <a:r>
              <a:rPr lang="en-US" dirty="0" smtClean="0">
                <a:solidFill>
                  <a:schemeClr val="tx1">
                    <a:lumMod val="75000"/>
                    <a:lumOff val="25000"/>
                  </a:schemeClr>
                </a:solidFill>
              </a:rPr>
              <a:t>var=cache[“key"]-it returns object type. it should be type casted to require type</a:t>
            </a:r>
          </a:p>
          <a:p>
            <a:r>
              <a:rPr lang="en-US" dirty="0" smtClean="0">
                <a:solidFill>
                  <a:srgbClr val="C00000"/>
                </a:solidFill>
              </a:rPr>
              <a:t>Remove items from Cache</a:t>
            </a:r>
            <a:r>
              <a:rPr lang="en-US" dirty="0" smtClean="0">
                <a:solidFill>
                  <a:schemeClr val="tx1">
                    <a:lumMod val="75000"/>
                    <a:lumOff val="25000"/>
                  </a:schemeClr>
                </a:solidFill>
              </a:rPr>
              <a:t>:</a:t>
            </a:r>
          </a:p>
          <a:p>
            <a:pPr lvl="1"/>
            <a:r>
              <a:rPr lang="en-US" dirty="0" smtClean="0">
                <a:solidFill>
                  <a:schemeClr val="tx1">
                    <a:lumMod val="75000"/>
                    <a:lumOff val="25000"/>
                  </a:schemeClr>
                </a:solidFill>
              </a:rPr>
              <a:t>Cache. Remove[“key”]</a:t>
            </a:r>
          </a:p>
          <a:p>
            <a:r>
              <a:rPr lang="en-US" dirty="0" smtClean="0">
                <a:solidFill>
                  <a:schemeClr val="tx1">
                    <a:lumMod val="75000"/>
                    <a:lumOff val="25000"/>
                  </a:schemeClr>
                </a:solidFill>
              </a:rPr>
              <a:t>Note: data caching provides data common to all the clients to website.</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Data Caching</a:t>
            </a:r>
            <a:endParaRPr lang="en-US" dirty="0"/>
          </a:p>
        </p:txBody>
      </p:sp>
      <p:sp>
        <p:nvSpPr>
          <p:cNvPr id="5" name="Content Placeholder 4"/>
          <p:cNvSpPr>
            <a:spLocks noGrp="1"/>
          </p:cNvSpPr>
          <p:nvPr>
            <p:ph sz="quarter" idx="1"/>
          </p:nvPr>
        </p:nvSpPr>
        <p:spPr/>
        <p:txBody>
          <a:bodyPr>
            <a:normAutofit fontScale="70000" lnSpcReduction="20000"/>
          </a:bodyPr>
          <a:lstStyle/>
          <a:p>
            <a:pPr marL="320040" lvl="1" indent="-320040">
              <a:spcBef>
                <a:spcPts val="700"/>
              </a:spcBef>
              <a:buClr>
                <a:schemeClr val="accent2"/>
              </a:buClr>
              <a:buSzPct val="60000"/>
              <a:buFont typeface="Wingdings" pitchFamily="2" charset="2"/>
              <a:buChar char="q"/>
            </a:pPr>
            <a:r>
              <a:rPr lang="en-US" dirty="0" smtClean="0">
                <a:solidFill>
                  <a:schemeClr val="tx1">
                    <a:lumMod val="75000"/>
                    <a:lumOff val="25000"/>
                  </a:schemeClr>
                </a:solidFill>
              </a:rPr>
              <a:t>The expiration of cache object can be controlled based on dependencies.</a:t>
            </a:r>
          </a:p>
          <a:p>
            <a:pPr marL="320040" lvl="1" indent="-320040">
              <a:spcBef>
                <a:spcPts val="700"/>
              </a:spcBef>
              <a:buClr>
                <a:schemeClr val="accent2"/>
              </a:buClr>
              <a:buSzPct val="60000"/>
              <a:buFont typeface="Wingdings" pitchFamily="2" charset="2"/>
              <a:buChar char="q"/>
            </a:pPr>
            <a:r>
              <a:rPr lang="en-US" dirty="0" smtClean="0">
                <a:solidFill>
                  <a:srgbClr val="0070C0"/>
                </a:solidFill>
              </a:rPr>
              <a:t>Time dependency:</a:t>
            </a:r>
          </a:p>
          <a:p>
            <a:pPr marL="594360" lvl="2" indent="-320040">
              <a:spcBef>
                <a:spcPts val="700"/>
              </a:spcBef>
              <a:buSzPct val="60000"/>
              <a:buFont typeface="Wingdings" pitchFamily="2" charset="2"/>
              <a:buChar char="q"/>
            </a:pPr>
            <a:r>
              <a:rPr lang="en-US" dirty="0" smtClean="0">
                <a:solidFill>
                  <a:schemeClr val="tx1">
                    <a:lumMod val="75000"/>
                    <a:lumOff val="25000"/>
                  </a:schemeClr>
                </a:solidFill>
              </a:rPr>
              <a:t>Allows you to define the expiration time of a particular item.</a:t>
            </a:r>
          </a:p>
          <a:p>
            <a:pPr marL="320040" lvl="1" indent="-320040">
              <a:spcBef>
                <a:spcPts val="700"/>
              </a:spcBef>
              <a:buClr>
                <a:schemeClr val="accent2"/>
              </a:buClr>
              <a:buSzPct val="60000"/>
              <a:buFont typeface="Wingdings" pitchFamily="2" charset="2"/>
              <a:buChar char="q"/>
            </a:pPr>
            <a:r>
              <a:rPr lang="en-US" dirty="0" smtClean="0">
                <a:solidFill>
                  <a:srgbClr val="0070C0"/>
                </a:solidFill>
              </a:rPr>
              <a:t>File dependency:</a:t>
            </a:r>
          </a:p>
          <a:p>
            <a:pPr marL="594360" lvl="2" indent="-320040">
              <a:spcBef>
                <a:spcPts val="700"/>
              </a:spcBef>
              <a:buSzPct val="60000"/>
              <a:buFont typeface="Wingdings" pitchFamily="2" charset="2"/>
              <a:buChar char="q"/>
            </a:pPr>
            <a:r>
              <a:rPr lang="en-US" dirty="0" smtClean="0">
                <a:solidFill>
                  <a:schemeClr val="tx1">
                    <a:lumMod val="75000"/>
                    <a:lumOff val="25000"/>
                  </a:schemeClr>
                </a:solidFill>
              </a:rPr>
              <a:t>Allows you to validate a cached item with external file, such as XML,access database(.mdb).if there is any change in external files, the cached item becomes obsolete and is removed from cache.</a:t>
            </a:r>
          </a:p>
          <a:p>
            <a:pPr marL="320040" lvl="1" indent="-320040">
              <a:spcBef>
                <a:spcPts val="700"/>
              </a:spcBef>
              <a:buClr>
                <a:schemeClr val="accent2"/>
              </a:buClr>
              <a:buSzPct val="60000"/>
              <a:buFont typeface="Wingdings" pitchFamily="2" charset="2"/>
              <a:buChar char="q"/>
            </a:pPr>
            <a:r>
              <a:rPr lang="en-US" dirty="0" smtClean="0">
                <a:solidFill>
                  <a:srgbClr val="0070C0"/>
                </a:solidFill>
              </a:rPr>
              <a:t>Key based dependency:</a:t>
            </a:r>
          </a:p>
          <a:p>
            <a:pPr marL="594360" lvl="2" indent="-320040">
              <a:spcBef>
                <a:spcPts val="700"/>
              </a:spcBef>
              <a:buSzPct val="60000"/>
              <a:buFont typeface="Wingdings" pitchFamily="2" charset="2"/>
              <a:buChar char="q"/>
            </a:pPr>
            <a:r>
              <a:rPr lang="en-US" dirty="0" smtClean="0">
                <a:solidFill>
                  <a:schemeClr val="tx1">
                    <a:lumMod val="75000"/>
                    <a:lumOff val="25000"/>
                  </a:schemeClr>
                </a:solidFill>
              </a:rPr>
              <a:t>Allows you to manage the relationship among cached items, which depends on each other. This means if one cache item is updated or removed ,the dependent cache item is also updated or removed from the cache.</a:t>
            </a:r>
          </a:p>
          <a:p>
            <a:pPr marL="320040" lvl="1" indent="-320040">
              <a:spcBef>
                <a:spcPts val="700"/>
              </a:spcBef>
              <a:buClr>
                <a:schemeClr val="accent2"/>
              </a:buClr>
              <a:buSzPct val="60000"/>
              <a:buFont typeface="Wingdings" pitchFamily="2" charset="2"/>
              <a:buChar char="q"/>
            </a:pPr>
            <a:r>
              <a:rPr lang="en-US" dirty="0" smtClean="0">
                <a:solidFill>
                  <a:srgbClr val="0070C0"/>
                </a:solidFill>
              </a:rPr>
              <a:t>SQL Dependency:</a:t>
            </a:r>
          </a:p>
          <a:p>
            <a:pPr marL="594360" lvl="2" indent="-320040">
              <a:spcBef>
                <a:spcPts val="700"/>
              </a:spcBef>
              <a:buSzPct val="60000"/>
              <a:buFont typeface="Wingdings" pitchFamily="2" charset="2"/>
              <a:buChar char="q"/>
            </a:pPr>
            <a:r>
              <a:rPr lang="en-US" dirty="0" smtClean="0">
                <a:solidFill>
                  <a:schemeClr val="tx1">
                    <a:lumMod val="75000"/>
                    <a:lumOff val="25000"/>
                  </a:schemeClr>
                </a:solidFill>
              </a:rPr>
              <a:t>Allows you to validate a cached item with the SQL database. If there is any change in the SQL database, the cached items becomes obsolete and is removed from cache.</a:t>
            </a:r>
          </a:p>
          <a:p>
            <a:pPr marL="594360" lvl="2" indent="-320040">
              <a:spcBef>
                <a:spcPts val="700"/>
              </a:spcBef>
              <a:buSzPct val="60000"/>
              <a:buFont typeface="Wingdings" pitchFamily="2" charset="2"/>
              <a:buChar char="q"/>
            </a:pPr>
            <a:r>
              <a:rPr lang="en-US" dirty="0" smtClean="0">
                <a:solidFill>
                  <a:schemeClr val="tx1">
                    <a:lumMod val="75000"/>
                    <a:lumOff val="25000"/>
                  </a:schemeClr>
                </a:solidFill>
              </a:rPr>
              <a:t>The SqlCacheDependency Class allows a cache data to be dependent o a database.</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Cache Notification and SQL Cache Invalidation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SQL Cache Notification allows you to configure SQL Server to provide notification when any changes occur in the database on which the cache data is dependent.</a:t>
            </a:r>
          </a:p>
          <a:p>
            <a:endParaRPr lang="en-US" dirty="0" smtClean="0"/>
          </a:p>
          <a:p>
            <a:endParaRPr lang="en-US" dirty="0" smtClean="0"/>
          </a:p>
          <a:p>
            <a:endParaRPr lang="en-US" dirty="0" smtClean="0"/>
          </a:p>
          <a:p>
            <a:endParaRPr lang="en-US" dirty="0" smtClean="0"/>
          </a:p>
          <a:p>
            <a:r>
              <a:rPr lang="en-US" dirty="0" err="1" smtClean="0"/>
              <a:t>ed</a:t>
            </a:r>
            <a:r>
              <a:rPr lang="en-US" dirty="0" smtClean="0"/>
              <a:t>-enable database for SQL Cache dependency</a:t>
            </a:r>
          </a:p>
          <a:p>
            <a:r>
              <a:rPr lang="en-US" dirty="0" smtClean="0"/>
              <a:t>et –enable table for SQL Cache dependency</a:t>
            </a:r>
          </a:p>
          <a:p>
            <a:endParaRPr lang="en-US" dirty="0" smtClean="0"/>
          </a:p>
          <a:p>
            <a:endParaRPr lang="en-US" dirty="0" smtClean="0"/>
          </a:p>
          <a:p>
            <a:endParaRPr lang="en-US" dirty="0" smtClean="0"/>
          </a:p>
          <a:p>
            <a:endParaRPr lang="en-US" dirty="0"/>
          </a:p>
        </p:txBody>
      </p:sp>
      <p:sp>
        <p:nvSpPr>
          <p:cNvPr id="4" name="Rounded Rectangle 3"/>
          <p:cNvSpPr/>
          <p:nvPr/>
        </p:nvSpPr>
        <p:spPr>
          <a:xfrm>
            <a:off x="762000" y="2895600"/>
            <a:ext cx="7315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Enable Cache Notification[Type the following in command </a:t>
            </a:r>
            <a:r>
              <a:rPr lang="en-US" sz="2000" dirty="0" err="1" smtClean="0"/>
              <a:t>promt</a:t>
            </a:r>
            <a:r>
              <a:rPr lang="en-US" sz="2000" dirty="0" smtClean="0"/>
              <a:t>]</a:t>
            </a:r>
          </a:p>
          <a:p>
            <a:pPr algn="ctr"/>
            <a:r>
              <a:rPr lang="en-US" sz="2400" smtClean="0">
                <a:solidFill>
                  <a:srgbClr val="C00000"/>
                </a:solidFill>
              </a:rPr>
              <a:t>aspnet_regsql.exe </a:t>
            </a:r>
            <a:r>
              <a:rPr lang="en-US" sz="2400" dirty="0" smtClean="0">
                <a:solidFill>
                  <a:srgbClr val="C00000"/>
                </a:solidFill>
              </a:rPr>
              <a:t>-S &lt;server&gt; -U &lt;username&gt; -P &lt;password&gt; -</a:t>
            </a:r>
            <a:r>
              <a:rPr lang="en-US" sz="2400" dirty="0" err="1" smtClean="0">
                <a:solidFill>
                  <a:srgbClr val="C00000"/>
                </a:solidFill>
              </a:rPr>
              <a:t>ed</a:t>
            </a:r>
            <a:r>
              <a:rPr lang="en-US" sz="2400" dirty="0" smtClean="0">
                <a:solidFill>
                  <a:srgbClr val="C00000"/>
                </a:solidFill>
              </a:rPr>
              <a:t> -d &lt;</a:t>
            </a:r>
            <a:r>
              <a:rPr lang="en-US" sz="2400" dirty="0" err="1" smtClean="0">
                <a:solidFill>
                  <a:srgbClr val="C00000"/>
                </a:solidFill>
              </a:rPr>
              <a:t>databasename</a:t>
            </a:r>
            <a:r>
              <a:rPr lang="en-US" sz="2400" dirty="0" smtClean="0">
                <a:solidFill>
                  <a:srgbClr val="C00000"/>
                </a:solidFill>
              </a:rPr>
              <a:t>&gt; -et -t &lt;</a:t>
            </a:r>
            <a:r>
              <a:rPr lang="en-US" sz="2400" dirty="0" err="1" smtClean="0">
                <a:solidFill>
                  <a:srgbClr val="C00000"/>
                </a:solidFill>
              </a:rPr>
              <a:t>tablename</a:t>
            </a:r>
            <a:r>
              <a:rPr lang="en-US" sz="2400" dirty="0" smtClean="0">
                <a:solidFill>
                  <a:srgbClr val="C00000"/>
                </a:solidFill>
              </a:rPr>
              <a:t>&gt;</a:t>
            </a:r>
            <a:endParaRPr lang="en-US" sz="2400" dirty="0">
              <a:solidFill>
                <a:srgbClr val="C0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616</TotalTime>
  <Words>816</Words>
  <Application>Microsoft Office PowerPoint</Application>
  <PresentationFormat>On-screen Show (4:3)</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Caching</vt:lpstr>
      <vt:lpstr>Types of Caching</vt:lpstr>
      <vt:lpstr>Output Caching</vt:lpstr>
      <vt:lpstr>Output Caching</vt:lpstr>
      <vt:lpstr>Fragment Caching</vt:lpstr>
      <vt:lpstr>Data Caching</vt:lpstr>
      <vt:lpstr>Data Caching</vt:lpstr>
      <vt:lpstr>Data Caching</vt:lpstr>
      <vt:lpstr>SQL Cache Notification and SQL Cache Invalidation</vt:lpstr>
      <vt:lpstr>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dc:title>
  <dc:creator/>
  <cp:lastModifiedBy>Admin</cp:lastModifiedBy>
  <cp:revision>49</cp:revision>
  <dcterms:created xsi:type="dcterms:W3CDTF">2006-08-16T00:00:00Z</dcterms:created>
  <dcterms:modified xsi:type="dcterms:W3CDTF">2013-10-07T05:39:44Z</dcterms:modified>
</cp:coreProperties>
</file>