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1" r:id="rId3"/>
    <p:sldId id="267" r:id="rId4"/>
    <p:sldId id="257" r:id="rId5"/>
    <p:sldId id="262" r:id="rId6"/>
    <p:sldId id="258" r:id="rId7"/>
    <p:sldId id="264" r:id="rId8"/>
    <p:sldId id="268" r:id="rId9"/>
    <p:sldId id="269" r:id="rId10"/>
    <p:sldId id="270" r:id="rId11"/>
    <p:sldId id="263" r:id="rId12"/>
    <p:sldId id="271" r:id="rId13"/>
    <p:sldId id="265" r:id="rId14"/>
    <p:sldId id="266" r:id="rId15"/>
    <p:sldId id="26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0" d="100"/>
          <a:sy n="60" d="100"/>
        </p:scale>
        <p:origin x="-1428" y="-16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8/7/2012</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8/7/2012</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8/7/2012</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8/7/2012</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8/7/2012</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8/7/2012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8/7/2012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8/7/2012</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8/7/2012</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Webserver Overview</a:t>
            </a:r>
            <a:endParaRPr lang="en-US" dirty="0"/>
          </a:p>
        </p:txBody>
      </p:sp>
      <p:sp>
        <p:nvSpPr>
          <p:cNvPr id="5" name="Content Placeholder 4"/>
          <p:cNvSpPr>
            <a:spLocks noGrp="1"/>
          </p:cNvSpPr>
          <p:nvPr>
            <p:ph sz="quarter" idx="1"/>
          </p:nvPr>
        </p:nvSpPr>
        <p:spPr>
          <a:xfrm>
            <a:off x="457200" y="1935480"/>
            <a:ext cx="8229600" cy="4617720"/>
          </a:xfrm>
        </p:spPr>
        <p:txBody>
          <a:bodyPr/>
          <a:lstStyle/>
          <a:p>
            <a:r>
              <a:rPr lang="en-US" dirty="0" smtClean="0"/>
              <a:t>A Webserver is a software which will manage WebPages and execute server side coding</a:t>
            </a:r>
          </a:p>
          <a:p>
            <a:r>
              <a:rPr lang="en-US" i="1" dirty="0" smtClean="0"/>
              <a:t>“Web Server” is require </a:t>
            </a:r>
            <a:r>
              <a:rPr lang="en-US" dirty="0" smtClean="0"/>
              <a:t> when we want to host the application on a centralized location and wanted to access from many locations with diff users. </a:t>
            </a:r>
          </a:p>
          <a:p>
            <a:r>
              <a:rPr lang="en-US" dirty="0" smtClean="0"/>
              <a:t>Web server is responsible for handle all the requests that are coming from clients, process them and provide the responses.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 Architecture of IIS</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solidFill>
                  <a:srgbClr val="C00000"/>
                </a:solidFill>
              </a:rPr>
              <a:t>ISAPI filter :</a:t>
            </a:r>
          </a:p>
          <a:p>
            <a:pPr lvl="1"/>
            <a:r>
              <a:rPr lang="en-US" dirty="0" smtClean="0"/>
              <a:t>Microsoft  ISAPI technology as part of Internet Information Server (IIS). It Overcome the problems of earlier CGI(Common Gateway Interface) Technology.</a:t>
            </a:r>
            <a:endParaRPr lang="en-US" dirty="0" smtClean="0">
              <a:solidFill>
                <a:srgbClr val="C00000"/>
              </a:solidFill>
            </a:endParaRPr>
          </a:p>
          <a:p>
            <a:pPr lvl="1"/>
            <a:r>
              <a:rPr lang="en-US" dirty="0" smtClean="0"/>
              <a:t>ISAPI stands for Internet Server Application Programming Interface.</a:t>
            </a:r>
          </a:p>
          <a:p>
            <a:pPr lvl="1"/>
            <a:r>
              <a:rPr lang="en-US" dirty="0" smtClean="0"/>
              <a:t>ISAPI filters process the asp.net page requests in web server.</a:t>
            </a:r>
          </a:p>
          <a:p>
            <a:pPr lvl="1"/>
            <a:r>
              <a:rPr lang="en-US" dirty="0" smtClean="0"/>
              <a:t>ISAPI filter will have several runtime modules called as ISAPI extensions. </a:t>
            </a:r>
          </a:p>
          <a:p>
            <a:pPr lvl="1"/>
            <a:r>
              <a:rPr lang="en-US" dirty="0" smtClean="0"/>
              <a:t>To process the request ISAPI filter takes the help of these runtime modules. </a:t>
            </a:r>
          </a:p>
          <a:p>
            <a:pPr lvl="1"/>
            <a:r>
              <a:rPr lang="en-US" dirty="0" smtClean="0"/>
              <a:t>The runtime module loaded for ASP page is asp.dll. </a:t>
            </a:r>
          </a:p>
          <a:p>
            <a:pPr lvl="1"/>
            <a:r>
              <a:rPr lang="en-US" dirty="0" smtClean="0"/>
              <a:t>The runtime module for ASP.NET page is ASPNET_ISAPI.dll.</a:t>
            </a:r>
          </a:p>
          <a:p>
            <a:pPr lvl="1"/>
            <a:r>
              <a:rPr lang="en-US" dirty="0" smtClean="0"/>
              <a:t>From ISAPI filter request is processed to the "</a:t>
            </a:r>
            <a:r>
              <a:rPr lang="en-US" b="1" i="1" dirty="0" smtClean="0"/>
              <a:t>worker process</a:t>
            </a:r>
            <a:r>
              <a:rPr lang="en-US" dirty="0" smtClean="0"/>
              <a:t>".</a:t>
            </a:r>
          </a:p>
          <a:p>
            <a:pPr lvl="1">
              <a:buNone/>
            </a:pPr>
            <a:endParaRPr lang="en-US" dirty="0" smtClean="0"/>
          </a:p>
          <a:p>
            <a:pPr lvl="1"/>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Internal Architecture of IIS</a:t>
            </a:r>
            <a:endParaRPr lang="en-US" dirty="0"/>
          </a:p>
        </p:txBody>
      </p:sp>
      <p:sp>
        <p:nvSpPr>
          <p:cNvPr id="5" name="Content Placeholder 4"/>
          <p:cNvSpPr>
            <a:spLocks noGrp="1"/>
          </p:cNvSpPr>
          <p:nvPr>
            <p:ph sz="quarter" idx="1"/>
          </p:nvPr>
        </p:nvSpPr>
        <p:spPr/>
        <p:txBody>
          <a:bodyPr>
            <a:normAutofit fontScale="92500" lnSpcReduction="20000"/>
          </a:bodyPr>
          <a:lstStyle/>
          <a:p>
            <a:r>
              <a:rPr lang="en-US" dirty="0" smtClean="0">
                <a:solidFill>
                  <a:srgbClr val="C00000"/>
                </a:solidFill>
              </a:rPr>
              <a:t>Worker Process:</a:t>
            </a:r>
          </a:p>
          <a:p>
            <a:pPr lvl="1"/>
            <a:r>
              <a:rPr lang="en-US" dirty="0" smtClean="0"/>
              <a:t> A </a:t>
            </a:r>
            <a:r>
              <a:rPr lang="en-US" dirty="0" smtClean="0">
                <a:solidFill>
                  <a:schemeClr val="tx1">
                    <a:lumMod val="85000"/>
                    <a:lumOff val="15000"/>
                  </a:schemeClr>
                </a:solidFill>
              </a:rPr>
              <a:t>Worker Process (aspnet_wp.exe) runs the ASP.Net application in the Web server IIS. </a:t>
            </a:r>
          </a:p>
          <a:p>
            <a:pPr lvl="1"/>
            <a:r>
              <a:rPr lang="en-US" dirty="0" smtClean="0">
                <a:solidFill>
                  <a:schemeClr val="tx1">
                    <a:lumMod val="85000"/>
                    <a:lumOff val="15000"/>
                  </a:schemeClr>
                </a:solidFill>
              </a:rPr>
              <a:t>This process is responsible to manage all the request and response that are coming from client system.  </a:t>
            </a:r>
          </a:p>
          <a:p>
            <a:pPr lvl="1"/>
            <a:r>
              <a:rPr lang="en-US" dirty="0" smtClean="0">
                <a:solidFill>
                  <a:schemeClr val="tx1">
                    <a:lumMod val="85000"/>
                    <a:lumOff val="15000"/>
                  </a:schemeClr>
                </a:solidFill>
              </a:rPr>
              <a:t>All the ASP.Net functionality runs under the scope of worker process.  </a:t>
            </a:r>
          </a:p>
          <a:p>
            <a:pPr lvl="1"/>
            <a:r>
              <a:rPr lang="en-US" dirty="0" smtClean="0">
                <a:solidFill>
                  <a:schemeClr val="tx1">
                    <a:lumMod val="85000"/>
                    <a:lumOff val="15000"/>
                  </a:schemeClr>
                </a:solidFill>
              </a:rPr>
              <a:t>When a request comes to the server from a client worker process is responsible to generate the request and response. In a single word we can say worker process is the heart of ASP.NET Web Application which runs on IIS.</a:t>
            </a:r>
          </a:p>
          <a:p>
            <a:pPr lvl="1"/>
            <a:r>
              <a:rPr lang="en-US" dirty="0" smtClean="0">
                <a:solidFill>
                  <a:schemeClr val="tx1">
                    <a:lumMod val="85000"/>
                    <a:lumOff val="15000"/>
                  </a:schemeClr>
                </a:solidFill>
              </a:rPr>
              <a:t>Asp.net runtime engine comes with a worker process called aspnet_wp.exe</a:t>
            </a:r>
            <a:endParaRPr lang="en-US" dirty="0">
              <a:solidFill>
                <a:schemeClr val="tx1">
                  <a:lumMod val="85000"/>
                  <a:lumOff val="15000"/>
                </a:schemeClr>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Internal Architecture of IIS</a:t>
            </a:r>
            <a:endParaRPr lang="en-US" dirty="0"/>
          </a:p>
        </p:txBody>
      </p:sp>
      <p:sp>
        <p:nvSpPr>
          <p:cNvPr id="5" name="Content Placeholder 4"/>
          <p:cNvSpPr>
            <a:spLocks noGrp="1"/>
          </p:cNvSpPr>
          <p:nvPr>
            <p:ph sz="quarter" idx="1"/>
          </p:nvPr>
        </p:nvSpPr>
        <p:spPr/>
        <p:txBody>
          <a:bodyPr>
            <a:normAutofit fontScale="92500"/>
          </a:bodyPr>
          <a:lstStyle/>
          <a:p>
            <a:pPr marL="320040" lvl="1">
              <a:lnSpc>
                <a:spcPct val="115000"/>
              </a:lnSpc>
              <a:spcBef>
                <a:spcPts val="0"/>
              </a:spcBef>
              <a:spcAft>
                <a:spcPts val="1000"/>
              </a:spcAft>
            </a:pPr>
            <a:r>
              <a:rPr lang="en-US" dirty="0" smtClean="0">
                <a:solidFill>
                  <a:srgbClr val="333333"/>
                </a:solidFill>
                <a:latin typeface="Verdana"/>
                <a:ea typeface="Times New Roman"/>
                <a:cs typeface="Calibri"/>
              </a:rPr>
              <a:t>Worker </a:t>
            </a:r>
            <a:r>
              <a:rPr lang="en-US" dirty="0" smtClean="0">
                <a:solidFill>
                  <a:srgbClr val="333333"/>
                </a:solidFill>
                <a:latin typeface="Verdana"/>
                <a:ea typeface="Times New Roman"/>
                <a:cs typeface="Calibri"/>
              </a:rPr>
              <a:t>process sends the request to HTTPPIPE line.(HTTP Pipeline is nonetheless collection of </a:t>
            </a:r>
            <a:r>
              <a:rPr lang="en-US" dirty="0" err="1" smtClean="0">
                <a:solidFill>
                  <a:srgbClr val="333333"/>
                </a:solidFill>
                <a:latin typeface="Verdana"/>
                <a:ea typeface="Times New Roman"/>
                <a:cs typeface="Calibri"/>
              </a:rPr>
              <a:t>.net</a:t>
            </a:r>
            <a:r>
              <a:rPr lang="en-US" dirty="0" smtClean="0">
                <a:solidFill>
                  <a:srgbClr val="333333"/>
                </a:solidFill>
                <a:latin typeface="Verdana"/>
                <a:ea typeface="Times New Roman"/>
                <a:cs typeface="Calibri"/>
              </a:rPr>
              <a:t> framework classes). HTTP Pipeline compiles the request into a library and makes a call to HTTP runtime and runtime creates an instance of page class</a:t>
            </a:r>
            <a:endParaRPr lang="en-US" sz="3700" dirty="0" smtClean="0">
              <a:latin typeface="Calibri"/>
              <a:ea typeface="Times New Roman"/>
              <a:cs typeface="Times New Roman"/>
            </a:endParaRPr>
          </a:p>
          <a:p>
            <a:pPr marL="0" marR="0">
              <a:lnSpc>
                <a:spcPct val="115000"/>
              </a:lnSpc>
              <a:spcBef>
                <a:spcPts val="0"/>
              </a:spcBef>
              <a:spcAft>
                <a:spcPts val="1000"/>
              </a:spcAft>
            </a:pPr>
            <a:r>
              <a:rPr lang="en-US" sz="3200" dirty="0" smtClean="0">
                <a:solidFill>
                  <a:srgbClr val="0000FF"/>
                </a:solidFill>
                <a:latin typeface="Verdana"/>
                <a:ea typeface="Times New Roman"/>
                <a:cs typeface="Calibri"/>
              </a:rPr>
              <a:t>public</a:t>
            </a:r>
            <a:r>
              <a:rPr lang="en-US" sz="3200" dirty="0" smtClean="0">
                <a:solidFill>
                  <a:srgbClr val="333333"/>
                </a:solidFill>
                <a:latin typeface="Verdana"/>
                <a:ea typeface="Times New Roman"/>
                <a:cs typeface="Calibri"/>
              </a:rPr>
              <a:t> </a:t>
            </a:r>
            <a:r>
              <a:rPr lang="en-US" sz="3200" dirty="0" smtClean="0">
                <a:solidFill>
                  <a:srgbClr val="0000FF"/>
                </a:solidFill>
                <a:latin typeface="Verdana"/>
                <a:ea typeface="Times New Roman"/>
                <a:cs typeface="Calibri"/>
              </a:rPr>
              <a:t>class</a:t>
            </a:r>
            <a:r>
              <a:rPr lang="en-US" sz="3200" dirty="0" smtClean="0">
                <a:solidFill>
                  <a:srgbClr val="333333"/>
                </a:solidFill>
                <a:latin typeface="Verdana"/>
                <a:ea typeface="Times New Roman"/>
                <a:cs typeface="Calibri"/>
              </a:rPr>
              <a:t> </a:t>
            </a:r>
            <a:r>
              <a:rPr lang="en-US" sz="3200" dirty="0" smtClean="0">
                <a:solidFill>
                  <a:srgbClr val="008080"/>
                </a:solidFill>
                <a:latin typeface="Verdana"/>
                <a:ea typeface="Times New Roman"/>
                <a:cs typeface="Calibri"/>
              </a:rPr>
              <a:t>File</a:t>
            </a:r>
            <a:r>
              <a:rPr lang="en-US" sz="3200" dirty="0" smtClean="0">
                <a:solidFill>
                  <a:srgbClr val="333333"/>
                </a:solidFill>
                <a:latin typeface="Verdana"/>
                <a:ea typeface="Times New Roman"/>
                <a:cs typeface="Calibri"/>
              </a:rPr>
              <a:t> : </a:t>
            </a:r>
            <a:r>
              <a:rPr lang="en-US" sz="3200" dirty="0" err="1" smtClean="0">
                <a:solidFill>
                  <a:srgbClr val="333333"/>
                </a:solidFill>
                <a:latin typeface="Verdana"/>
                <a:ea typeface="Times New Roman"/>
                <a:cs typeface="Calibri"/>
              </a:rPr>
              <a:t>System.Web.UI.</a:t>
            </a:r>
            <a:r>
              <a:rPr lang="en-US" sz="3200" dirty="0" err="1" smtClean="0">
                <a:solidFill>
                  <a:srgbClr val="008080"/>
                </a:solidFill>
                <a:latin typeface="Verdana"/>
                <a:ea typeface="Times New Roman"/>
                <a:cs typeface="Calibri"/>
              </a:rPr>
              <a:t>Page</a:t>
            </a:r>
            <a:r>
              <a:rPr lang="en-US" sz="3200" dirty="0" smtClean="0">
                <a:solidFill>
                  <a:srgbClr val="008080"/>
                </a:solidFill>
                <a:latin typeface="Verdana"/>
                <a:ea typeface="Times New Roman"/>
                <a:cs typeface="Calibri"/>
              </a:rPr>
              <a:t/>
            </a:r>
            <a:br>
              <a:rPr lang="en-US" sz="3200" dirty="0" smtClean="0">
                <a:solidFill>
                  <a:srgbClr val="008080"/>
                </a:solidFill>
                <a:latin typeface="Verdana"/>
                <a:ea typeface="Times New Roman"/>
                <a:cs typeface="Calibri"/>
              </a:rPr>
            </a:br>
            <a:r>
              <a:rPr lang="en-US" sz="3200" dirty="0" smtClean="0">
                <a:solidFill>
                  <a:srgbClr val="008080"/>
                </a:solidFill>
                <a:latin typeface="Verdana"/>
                <a:ea typeface="Times New Roman"/>
                <a:cs typeface="Calibri"/>
              </a:rPr>
              <a:t>		</a:t>
            </a:r>
            <a:r>
              <a:rPr lang="en-US" sz="3200" dirty="0" smtClean="0">
                <a:solidFill>
                  <a:srgbClr val="333333"/>
                </a:solidFill>
                <a:latin typeface="Verdana"/>
                <a:ea typeface="Times New Roman"/>
                <a:cs typeface="Calibri"/>
              </a:rPr>
              <a:t>{</a:t>
            </a:r>
          </a:p>
          <a:p>
            <a:pPr marL="0" marR="0">
              <a:lnSpc>
                <a:spcPct val="115000"/>
              </a:lnSpc>
              <a:spcBef>
                <a:spcPts val="0"/>
              </a:spcBef>
              <a:spcAft>
                <a:spcPts val="1000"/>
              </a:spcAft>
            </a:pPr>
            <a:r>
              <a:rPr lang="en-US" sz="3200" dirty="0" smtClean="0">
                <a:solidFill>
                  <a:srgbClr val="333333"/>
                </a:solidFill>
                <a:latin typeface="Verdana"/>
                <a:ea typeface="Times New Roman"/>
                <a:cs typeface="Calibri"/>
              </a:rPr>
              <a:t> </a:t>
            </a:r>
            <a:r>
              <a:rPr lang="en-US" sz="3200" dirty="0" smtClean="0">
                <a:solidFill>
                  <a:srgbClr val="333333"/>
                </a:solidFill>
                <a:latin typeface="Verdana"/>
                <a:ea typeface="Times New Roman"/>
                <a:cs typeface="Calibri"/>
              </a:rPr>
              <a:t>           </a:t>
            </a:r>
            <a:r>
              <a:rPr lang="en-US" dirty="0" smtClean="0">
                <a:solidFill>
                  <a:srgbClr val="333333"/>
                </a:solidFill>
                <a:latin typeface="Verdana"/>
                <a:ea typeface="Times New Roman"/>
                <a:cs typeface="Calibri"/>
              </a:rPr>
              <a:t>}</a:t>
            </a:r>
            <a:endParaRPr lang="en-US" sz="3100" dirty="0">
              <a:latin typeface="Calibri"/>
              <a:ea typeface="Times New Roman"/>
              <a:cs typeface="Times New Roman"/>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Internal Architecture of IIS 6 Model</a:t>
            </a:r>
            <a:endParaRPr lang="en-US" dirty="0"/>
          </a:p>
        </p:txBody>
      </p:sp>
      <p:pic>
        <p:nvPicPr>
          <p:cNvPr id="2050" name="Picture 2" descr="D:\TRAINING CONTENT\TRAINING NOTES\ASP.NET\WEBSERVER\iis6-model.gif"/>
          <p:cNvPicPr>
            <a:picLocks noGrp="1" noChangeAspect="1" noChangeArrowheads="1"/>
          </p:cNvPicPr>
          <p:nvPr>
            <p:ph sz="quarter" idx="1"/>
          </p:nvPr>
        </p:nvPicPr>
        <p:blipFill>
          <a:blip r:embed="rId2"/>
          <a:srcRect/>
          <a:stretch>
            <a:fillRect/>
          </a:stretch>
        </p:blipFill>
        <p:spPr bwMode="auto">
          <a:xfrm>
            <a:off x="381000" y="1600200"/>
            <a:ext cx="8458200" cy="4952999"/>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Application Pool</a:t>
            </a:r>
            <a:endParaRPr lang="en-US" dirty="0"/>
          </a:p>
        </p:txBody>
      </p:sp>
      <p:sp>
        <p:nvSpPr>
          <p:cNvPr id="5" name="Content Placeholder 4"/>
          <p:cNvSpPr>
            <a:spLocks noGrp="1"/>
          </p:cNvSpPr>
          <p:nvPr>
            <p:ph sz="quarter" idx="1"/>
          </p:nvPr>
        </p:nvSpPr>
        <p:spPr/>
        <p:txBody>
          <a:bodyPr>
            <a:normAutofit fontScale="85000" lnSpcReduction="20000"/>
          </a:bodyPr>
          <a:lstStyle/>
          <a:p>
            <a:r>
              <a:rPr lang="en-US" dirty="0" smtClean="0">
                <a:solidFill>
                  <a:srgbClr val="C00000"/>
                </a:solidFill>
              </a:rPr>
              <a:t>Application Pool: </a:t>
            </a:r>
            <a:r>
              <a:rPr lang="en-US" dirty="0" smtClean="0"/>
              <a:t> Application pool is the container of worker process.  </a:t>
            </a:r>
          </a:p>
          <a:p>
            <a:r>
              <a:rPr lang="en-US" dirty="0" smtClean="0"/>
              <a:t>Application pools is used to separate sets of IIS worker processes that share the same configuration.  </a:t>
            </a:r>
          </a:p>
          <a:p>
            <a:r>
              <a:rPr lang="en-US" dirty="0" smtClean="0"/>
              <a:t>Application pools enables a better security, reliability, and availability for any web application.  </a:t>
            </a:r>
          </a:p>
          <a:p>
            <a:r>
              <a:rPr lang="en-US" dirty="0" smtClean="0"/>
              <a:t>The worker process serves as the process boundary that separates each application pool so that when one worker process or application is having an issue or recycles, other applications or worker processes are not affected. </a:t>
            </a:r>
          </a:p>
          <a:p>
            <a:r>
              <a:rPr lang="en-US" dirty="0" smtClean="0"/>
              <a:t>This makes sure that a particular web application doesn't not impact other web application as they  are configured into different application pools.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Webserver Overview</a:t>
            </a:r>
            <a:endParaRPr lang="en-US" dirty="0"/>
          </a:p>
        </p:txBody>
      </p:sp>
      <p:sp>
        <p:nvSpPr>
          <p:cNvPr id="5" name="Content Placeholder 4"/>
          <p:cNvSpPr>
            <a:spLocks noGrp="1"/>
          </p:cNvSpPr>
          <p:nvPr>
            <p:ph sz="quarter" idx="1"/>
          </p:nvPr>
        </p:nvSpPr>
        <p:spPr/>
        <p:txBody>
          <a:bodyPr>
            <a:normAutofit fontScale="92500" lnSpcReduction="10000"/>
          </a:bodyPr>
          <a:lstStyle/>
          <a:p>
            <a:r>
              <a:rPr lang="en-US" dirty="0" smtClean="0"/>
              <a:t>Virtual Directory:</a:t>
            </a:r>
          </a:p>
          <a:p>
            <a:pPr lvl="1"/>
            <a:r>
              <a:rPr lang="en-US" dirty="0" smtClean="0"/>
              <a:t>Virtual directory is a alias for physical path</a:t>
            </a:r>
          </a:p>
          <a:p>
            <a:r>
              <a:rPr lang="en-US" dirty="0" smtClean="0"/>
              <a:t>open files in physical path</a:t>
            </a:r>
          </a:p>
          <a:p>
            <a:pPr lvl="1"/>
            <a:r>
              <a:rPr lang="en-US" dirty="0" smtClean="0"/>
              <a:t>http://localhost/filename [if the webserver in same system]</a:t>
            </a:r>
          </a:p>
          <a:p>
            <a:pPr lvl="1"/>
            <a:r>
              <a:rPr lang="en-US" dirty="0" smtClean="0"/>
              <a:t>http://servername/filename [if the webserver in server system]</a:t>
            </a:r>
          </a:p>
          <a:p>
            <a:r>
              <a:rPr lang="en-US" dirty="0" smtClean="0"/>
              <a:t>open files in virtual directory:</a:t>
            </a:r>
          </a:p>
          <a:p>
            <a:pPr lvl="1"/>
            <a:r>
              <a:rPr lang="en-US" dirty="0" smtClean="0"/>
              <a:t>http://localhost/virtualdirectryname/filename [if the webserver in same system]</a:t>
            </a:r>
          </a:p>
          <a:p>
            <a:pPr lvl="1"/>
            <a:r>
              <a:rPr lang="en-US" dirty="0" smtClean="0"/>
              <a:t>http://servername/virtualdirectryname/filename [if the webserver in server system]</a:t>
            </a:r>
          </a:p>
          <a:p>
            <a:endParaRPr lang="en-US" dirty="0" smtClean="0"/>
          </a:p>
          <a:p>
            <a:endParaRPr lang="en-US" dirty="0" smtClean="0"/>
          </a:p>
          <a:p>
            <a:pPr lvl="0"/>
            <a:endParaRPr lang="en-US" dirty="0" smtClean="0"/>
          </a:p>
          <a:p>
            <a:pPr lvl="0"/>
            <a:endParaRPr lang="en-US" dirty="0" smtClean="0"/>
          </a:p>
          <a:p>
            <a:pPr lvl="0"/>
            <a:endParaRPr lang="en-US" dirty="0" smtClean="0"/>
          </a:p>
          <a:p>
            <a:pPr lvl="1"/>
            <a:endParaRPr lang="en-US" dirty="0" smtClean="0"/>
          </a:p>
          <a:p>
            <a:pPr lvl="1"/>
            <a:endParaRPr lang="en-US" dirty="0" smtClean="0"/>
          </a:p>
          <a:p>
            <a:pPr lvl="1"/>
            <a:endParaRPr lang="en-US" dirty="0" smtClean="0"/>
          </a:p>
          <a:p>
            <a:pPr lvl="1"/>
            <a:endParaRPr lang="en-US" dirty="0" smtClean="0"/>
          </a:p>
          <a:p>
            <a:pPr>
              <a:buNone/>
            </a:pPr>
            <a:endParaRPr lang="en-US" dirty="0" smtClean="0"/>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Webserver Overview</a:t>
            </a:r>
            <a:endParaRPr lang="en-US" dirty="0"/>
          </a:p>
        </p:txBody>
      </p:sp>
      <p:pic>
        <p:nvPicPr>
          <p:cNvPr id="6" name="Content Placeholder 5" descr="http://www.dotnetfunda.com/UserFiles/ArticlesFiles/Abhijit%20Jana_634041500763171406_Firstone.JPG"/>
          <p:cNvPicPr>
            <a:picLocks noGrp="1"/>
          </p:cNvPicPr>
          <p:nvPr>
            <p:ph sz="quarter" idx="1"/>
          </p:nvPr>
        </p:nvPicPr>
        <p:blipFill>
          <a:blip r:embed="rId2"/>
          <a:srcRect/>
          <a:stretch>
            <a:fillRect/>
          </a:stretch>
        </p:blipFill>
        <p:spPr bwMode="auto">
          <a:xfrm>
            <a:off x="762000" y="1600200"/>
            <a:ext cx="7772400" cy="480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Webserver Overview</a:t>
            </a:r>
            <a:endParaRPr lang="en-US" dirty="0"/>
          </a:p>
        </p:txBody>
      </p:sp>
      <p:sp>
        <p:nvSpPr>
          <p:cNvPr id="5" name="Content Placeholder 4"/>
          <p:cNvSpPr>
            <a:spLocks noGrp="1"/>
          </p:cNvSpPr>
          <p:nvPr>
            <p:ph sz="quarter" idx="1"/>
          </p:nvPr>
        </p:nvSpPr>
        <p:spPr/>
        <p:txBody>
          <a:bodyPr>
            <a:normAutofit fontScale="92500" lnSpcReduction="10000"/>
          </a:bodyPr>
          <a:lstStyle/>
          <a:p>
            <a:r>
              <a:rPr lang="en-US" dirty="0" smtClean="0"/>
              <a:t>Webserver get the request from client and give the response to the client using diff protocols like http,ftp,https etc.</a:t>
            </a:r>
          </a:p>
          <a:p>
            <a:r>
              <a:rPr lang="en-US" dirty="0" smtClean="0"/>
              <a:t>Diff Technologies used diff web servers.</a:t>
            </a:r>
          </a:p>
          <a:p>
            <a:r>
              <a:rPr lang="en-US" dirty="0" smtClean="0"/>
              <a:t>Java</a:t>
            </a:r>
          </a:p>
          <a:p>
            <a:pPr lvl="1"/>
            <a:r>
              <a:rPr lang="en-US" dirty="0" smtClean="0"/>
              <a:t>Jsp-tomcat,apache</a:t>
            </a:r>
          </a:p>
          <a:p>
            <a:r>
              <a:rPr lang="en-US" dirty="0" smtClean="0"/>
              <a:t>Php</a:t>
            </a:r>
          </a:p>
          <a:p>
            <a:pPr lvl="1"/>
            <a:r>
              <a:rPr lang="en-US" dirty="0" smtClean="0"/>
              <a:t>Tomcat, apache</a:t>
            </a:r>
          </a:p>
          <a:p>
            <a:r>
              <a:rPr lang="en-US" dirty="0" smtClean="0"/>
              <a:t>.NET</a:t>
            </a:r>
          </a:p>
          <a:p>
            <a:pPr lvl="1"/>
            <a:r>
              <a:rPr lang="en-US" dirty="0" smtClean="0"/>
              <a:t>Asp. Net- IIS(Internet Information service)</a:t>
            </a:r>
          </a:p>
          <a:p>
            <a:pPr lvl="1"/>
            <a:endParaRPr lang="en-US" dirty="0" smtClean="0"/>
          </a:p>
          <a:p>
            <a:pPr>
              <a:buNone/>
            </a:pPr>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What is IIS</a:t>
            </a:r>
            <a:endParaRPr lang="en-US" dirty="0"/>
          </a:p>
        </p:txBody>
      </p:sp>
      <p:sp>
        <p:nvSpPr>
          <p:cNvPr id="5" name="Content Placeholder 4"/>
          <p:cNvSpPr>
            <a:spLocks noGrp="1"/>
          </p:cNvSpPr>
          <p:nvPr>
            <p:ph sz="quarter" idx="1"/>
          </p:nvPr>
        </p:nvSpPr>
        <p:spPr/>
        <p:txBody>
          <a:bodyPr>
            <a:normAutofit/>
          </a:bodyPr>
          <a:lstStyle/>
          <a:p>
            <a:pPr lvl="1"/>
            <a:r>
              <a:rPr lang="en-US" dirty="0" smtClean="0"/>
              <a:t>IIS (Internet Information Server) is one of the most powerful web servers from Microsoft that is used to host your ASP.NET Web application. </a:t>
            </a:r>
          </a:p>
          <a:p>
            <a:pPr lvl="1"/>
            <a:r>
              <a:rPr lang="en-US" dirty="0" smtClean="0"/>
              <a:t>IIS has it's own ASP.NET Process Engine  to handle the ASP.NET request. So, when a request comes from client to server, IIS takes that request and  process it and send response back to clients.</a:t>
            </a:r>
          </a:p>
          <a:p>
            <a:pPr lvl="1"/>
            <a:endParaRPr lang="en-US" dirty="0" smtClean="0"/>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Webserver Overview</a:t>
            </a:r>
            <a:endParaRPr lang="en-US" dirty="0"/>
          </a:p>
        </p:txBody>
      </p:sp>
      <p:sp>
        <p:nvSpPr>
          <p:cNvPr id="5" name="Content Placeholder 4"/>
          <p:cNvSpPr>
            <a:spLocks noGrp="1"/>
          </p:cNvSpPr>
          <p:nvPr>
            <p:ph sz="quarter" idx="1"/>
          </p:nvPr>
        </p:nvSpPr>
        <p:spPr/>
        <p:txBody>
          <a:bodyPr>
            <a:normAutofit/>
          </a:bodyPr>
          <a:lstStyle/>
          <a:p>
            <a:pPr>
              <a:buNone/>
            </a:pPr>
            <a:endParaRPr lang="en-US" dirty="0" smtClean="0"/>
          </a:p>
          <a:p>
            <a:endParaRPr lang="en-US" dirty="0" smtClean="0"/>
          </a:p>
          <a:p>
            <a:endParaRPr lang="en-US" dirty="0" smtClean="0"/>
          </a:p>
          <a:p>
            <a:endParaRPr lang="en-US" dirty="0"/>
          </a:p>
        </p:txBody>
      </p:sp>
      <p:pic>
        <p:nvPicPr>
          <p:cNvPr id="7" name="Picture 6" descr="http://www.dotnetfunda.com/UserFiles/ArticlesFiles/Abhijit%20Jana_634041501029987812_IISProcessRequest.JPG"/>
          <p:cNvPicPr/>
          <p:nvPr/>
        </p:nvPicPr>
        <p:blipFill>
          <a:blip r:embed="rId2"/>
          <a:srcRect/>
          <a:stretch>
            <a:fillRect/>
          </a:stretch>
        </p:blipFill>
        <p:spPr bwMode="auto">
          <a:xfrm>
            <a:off x="533400" y="1524000"/>
            <a:ext cx="8610599" cy="4648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Webserver Overview</a:t>
            </a:r>
            <a:endParaRPr lang="en-US" dirty="0"/>
          </a:p>
        </p:txBody>
      </p:sp>
      <p:sp>
        <p:nvSpPr>
          <p:cNvPr id="5" name="Content Placeholder 4"/>
          <p:cNvSpPr>
            <a:spLocks noGrp="1"/>
          </p:cNvSpPr>
          <p:nvPr>
            <p:ph sz="quarter" idx="1"/>
          </p:nvPr>
        </p:nvSpPr>
        <p:spPr/>
        <p:txBody>
          <a:bodyPr>
            <a:normAutofit fontScale="92500" lnSpcReduction="20000"/>
          </a:bodyPr>
          <a:lstStyle/>
          <a:p>
            <a:r>
              <a:rPr lang="en-US" dirty="0" smtClean="0"/>
              <a:t>IIS comes inbuilt with operating systems.</a:t>
            </a:r>
          </a:p>
          <a:p>
            <a:r>
              <a:rPr lang="en-US" dirty="0" smtClean="0"/>
              <a:t>IIS comes with Diff versions.</a:t>
            </a:r>
          </a:p>
          <a:p>
            <a:pPr>
              <a:buNone/>
            </a:pPr>
            <a:r>
              <a:rPr lang="en-US" dirty="0" smtClean="0"/>
              <a:t>			</a:t>
            </a:r>
          </a:p>
          <a:p>
            <a:pPr>
              <a:buNone/>
            </a:pPr>
            <a:r>
              <a:rPr lang="en-US" dirty="0" smtClean="0"/>
              <a:t>			Windows XP 			IIS5.5</a:t>
            </a:r>
          </a:p>
          <a:p>
            <a:pPr>
              <a:buNone/>
            </a:pPr>
            <a:r>
              <a:rPr lang="en-US" dirty="0" smtClean="0"/>
              <a:t>			Windows Server 2000	IIS5.0</a:t>
            </a:r>
          </a:p>
          <a:p>
            <a:pPr>
              <a:buNone/>
            </a:pPr>
            <a:r>
              <a:rPr lang="en-US" dirty="0" smtClean="0"/>
              <a:t>			Windows Server 2003	IIS6.0</a:t>
            </a:r>
          </a:p>
          <a:p>
            <a:pPr>
              <a:buNone/>
            </a:pPr>
            <a:r>
              <a:rPr lang="en-US" dirty="0" smtClean="0"/>
              <a:t>			Windows Vista		IIS7.0</a:t>
            </a:r>
          </a:p>
          <a:p>
            <a:pPr>
              <a:buNone/>
            </a:pPr>
            <a:r>
              <a:rPr lang="en-US" dirty="0" smtClean="0"/>
              <a:t>			Windows7     		IIS7.5</a:t>
            </a:r>
          </a:p>
          <a:p>
            <a:pPr>
              <a:buNone/>
            </a:pPr>
            <a:r>
              <a:rPr lang="en-US" dirty="0" smtClean="0"/>
              <a:t>	Default physical path of webserver:</a:t>
            </a:r>
          </a:p>
          <a:p>
            <a:pPr>
              <a:buNone/>
            </a:pPr>
            <a:r>
              <a:rPr lang="en-US" dirty="0" smtClean="0"/>
              <a:t>	</a:t>
            </a:r>
            <a:r>
              <a:rPr lang="en-US" dirty="0" smtClean="0">
                <a:solidFill>
                  <a:srgbClr val="C00000"/>
                </a:solidFill>
              </a:rPr>
              <a:t>c:inetpub/</a:t>
            </a:r>
            <a:r>
              <a:rPr lang="en-US" dirty="0" err="1" smtClean="0">
                <a:solidFill>
                  <a:srgbClr val="C00000"/>
                </a:solidFill>
              </a:rPr>
              <a:t>wwwroot</a:t>
            </a:r>
            <a:endParaRPr lang="en-US" dirty="0" smtClean="0">
              <a:solidFill>
                <a:srgbClr val="C00000"/>
              </a:solidFill>
            </a:endParaRPr>
          </a:p>
          <a:p>
            <a:pPr>
              <a:buNone/>
            </a:pPr>
            <a:endParaRPr lang="en-US" dirty="0" smtClean="0"/>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Internal Architecture of IIS 5.5 Model</a:t>
            </a:r>
            <a:endParaRPr lang="en-US" dirty="0"/>
          </a:p>
        </p:txBody>
      </p:sp>
      <p:pic>
        <p:nvPicPr>
          <p:cNvPr id="1026" name="Picture 2" descr="D:\TRAINING CONTENT\TRAINING NOTES\ASP.NET\WEBSERVER\iis5-model.gif"/>
          <p:cNvPicPr>
            <a:picLocks noGrp="1" noChangeAspect="1" noChangeArrowheads="1"/>
          </p:cNvPicPr>
          <p:nvPr>
            <p:ph sz="quarter" idx="1"/>
          </p:nvPr>
        </p:nvPicPr>
        <p:blipFill>
          <a:blip r:embed="rId2"/>
          <a:srcRect/>
          <a:stretch>
            <a:fillRect/>
          </a:stretch>
        </p:blipFill>
        <p:spPr bwMode="auto">
          <a:xfrm>
            <a:off x="381000" y="1447801"/>
            <a:ext cx="8458200" cy="487680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 Architecture of IIS</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We know when a request comes from Client (Browser) and sends to Server (we call it as Web server) in turn server process the request and sends response back to the client in according to the client request.</a:t>
            </a:r>
          </a:p>
          <a:p>
            <a:r>
              <a:rPr lang="en-US" dirty="0" smtClean="0"/>
              <a:t>But internally in the web server there is quite interesting process that happens. To get aware of that process we should first of all know the architecture of the IIS</a:t>
            </a:r>
          </a:p>
          <a:p>
            <a:r>
              <a:rPr lang="en-US" dirty="0" smtClean="0"/>
              <a:t>It mainly consists of 3 Parts/Files</a:t>
            </a:r>
          </a:p>
          <a:p>
            <a:pPr lvl="1"/>
            <a:r>
              <a:rPr lang="en-US" dirty="0" smtClean="0"/>
              <a:t>1.Inetinfo.exe</a:t>
            </a:r>
          </a:p>
          <a:p>
            <a:pPr lvl="1"/>
            <a:r>
              <a:rPr lang="en-US" dirty="0" smtClean="0"/>
              <a:t>2.ISAPI Filer (Container for Internet Server Application Interface dlls),</a:t>
            </a:r>
          </a:p>
          <a:p>
            <a:pPr lvl="1"/>
            <a:r>
              <a:rPr lang="en-US" dirty="0" smtClean="0"/>
              <a:t>3.Worker Process (aspnet_wp.exe)</a:t>
            </a:r>
          </a:p>
          <a:p>
            <a:pPr lvl="1"/>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 Architecture of IIS</a:t>
            </a:r>
            <a:endParaRPr lang="en-US" dirty="0"/>
          </a:p>
        </p:txBody>
      </p:sp>
      <p:sp>
        <p:nvSpPr>
          <p:cNvPr id="3" name="Content Placeholder 2"/>
          <p:cNvSpPr>
            <a:spLocks noGrp="1"/>
          </p:cNvSpPr>
          <p:nvPr>
            <p:ph sz="quarter" idx="1"/>
          </p:nvPr>
        </p:nvSpPr>
        <p:spPr/>
        <p:txBody>
          <a:bodyPr>
            <a:normAutofit/>
          </a:bodyPr>
          <a:lstStyle/>
          <a:p>
            <a:r>
              <a:rPr lang="en-US" dirty="0" smtClean="0">
                <a:solidFill>
                  <a:srgbClr val="C00000"/>
                </a:solidFill>
              </a:rPr>
              <a:t>Inetinfo.exe:</a:t>
            </a:r>
          </a:p>
          <a:p>
            <a:pPr lvl="1"/>
            <a:r>
              <a:rPr lang="en-US" dirty="0" smtClean="0"/>
              <a:t>Inetinfo.exe is the ASP.Net request handler</a:t>
            </a:r>
          </a:p>
          <a:p>
            <a:pPr lvl="1"/>
            <a:r>
              <a:rPr lang="en-US" dirty="0" smtClean="0"/>
              <a:t>It handles the requests from the client .</a:t>
            </a:r>
          </a:p>
          <a:p>
            <a:pPr lvl="1"/>
            <a:r>
              <a:rPr lang="en-US" dirty="0" smtClean="0"/>
              <a:t>If it's for static resources like HTML files or image files inetinfo.exe process the request and sent to client.</a:t>
            </a:r>
          </a:p>
          <a:p>
            <a:pPr lvl="1"/>
            <a:r>
              <a:rPr lang="en-US" dirty="0" smtClean="0"/>
              <a:t>If the request is with extension aspx/asp, inetinfo.exe processes the request to ISAPI filter.</a:t>
            </a:r>
          </a:p>
          <a:p>
            <a:endParaRPr lang="en-US" dirty="0" smtClean="0"/>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350</TotalTime>
  <Words>442</Words>
  <Application>Microsoft Office PowerPoint</Application>
  <PresentationFormat>On-screen Show (4:3)</PresentationFormat>
  <Paragraphs>104</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Median</vt:lpstr>
      <vt:lpstr>Webserver Overview</vt:lpstr>
      <vt:lpstr>Webserver Overview</vt:lpstr>
      <vt:lpstr>Webserver Overview</vt:lpstr>
      <vt:lpstr>What is IIS</vt:lpstr>
      <vt:lpstr>Webserver Overview</vt:lpstr>
      <vt:lpstr>Webserver Overview</vt:lpstr>
      <vt:lpstr>Internal Architecture of IIS 5.5 Model</vt:lpstr>
      <vt:lpstr>Internal Architecture of IIS</vt:lpstr>
      <vt:lpstr>Internal Architecture of IIS</vt:lpstr>
      <vt:lpstr>Internal Architecture of IIS</vt:lpstr>
      <vt:lpstr>Internal Architecture of IIS</vt:lpstr>
      <vt:lpstr>Internal Architecture of IIS</vt:lpstr>
      <vt:lpstr>Internal Architecture of IIS 6 Model</vt:lpstr>
      <vt:lpstr>Application Pool</vt:lpstr>
      <vt:lpstr>Webserver Overview</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Webserver Overview</dc:title>
  <dc:creator/>
  <cp:lastModifiedBy>santuparsi</cp:lastModifiedBy>
  <cp:revision>36</cp:revision>
  <dcterms:created xsi:type="dcterms:W3CDTF">2006-08-16T00:00:00Z</dcterms:created>
  <dcterms:modified xsi:type="dcterms:W3CDTF">2012-08-07T05:11:58Z</dcterms:modified>
</cp:coreProperties>
</file>