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E51A6604-FF82-4B18-8895-4539A3EC1DEA}" type="datetimeFigureOut">
              <a:rPr lang="es-MX" smtClean="0"/>
              <a:t>20/11/2024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785DC62-2039-47F7-B47A-378FDBA8A8D9}" type="slidenum">
              <a:rPr lang="es-MX" smtClean="0"/>
              <a:t>‹Nº›</a:t>
            </a:fld>
            <a:endParaRPr lang="es-MX"/>
          </a:p>
        </p:txBody>
      </p:sp>
    </p:spTree>
    <p:extLst>
      <p:ext uri="{BB962C8B-B14F-4D97-AF65-F5344CB8AC3E}">
        <p14:creationId xmlns:p14="http://schemas.microsoft.com/office/powerpoint/2010/main" val="114181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51A6604-FF82-4B18-8895-4539A3EC1DEA}" type="datetimeFigureOut">
              <a:rPr lang="es-MX" smtClean="0"/>
              <a:t>20/11/2024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785DC62-2039-47F7-B47A-378FDBA8A8D9}" type="slidenum">
              <a:rPr lang="es-MX" smtClean="0"/>
              <a:t>‹Nº›</a:t>
            </a:fld>
            <a:endParaRPr lang="es-MX"/>
          </a:p>
        </p:txBody>
      </p:sp>
    </p:spTree>
    <p:extLst>
      <p:ext uri="{BB962C8B-B14F-4D97-AF65-F5344CB8AC3E}">
        <p14:creationId xmlns:p14="http://schemas.microsoft.com/office/powerpoint/2010/main" val="297992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51A6604-FF82-4B18-8895-4539A3EC1DEA}" type="datetimeFigureOut">
              <a:rPr lang="es-MX" smtClean="0"/>
              <a:t>20/11/2024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785DC62-2039-47F7-B47A-378FDBA8A8D9}" type="slidenum">
              <a:rPr lang="es-MX" smtClean="0"/>
              <a:t>‹Nº›</a:t>
            </a:fld>
            <a:endParaRPr lang="es-MX"/>
          </a:p>
        </p:txBody>
      </p:sp>
    </p:spTree>
    <p:extLst>
      <p:ext uri="{BB962C8B-B14F-4D97-AF65-F5344CB8AC3E}">
        <p14:creationId xmlns:p14="http://schemas.microsoft.com/office/powerpoint/2010/main" val="302508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51A6604-FF82-4B18-8895-4539A3EC1DEA}" type="datetimeFigureOut">
              <a:rPr lang="es-MX" smtClean="0"/>
              <a:t>20/11/2024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785DC62-2039-47F7-B47A-378FDBA8A8D9}" type="slidenum">
              <a:rPr lang="es-MX" smtClean="0"/>
              <a:t>‹Nº›</a:t>
            </a:fld>
            <a:endParaRPr lang="es-MX"/>
          </a:p>
        </p:txBody>
      </p:sp>
    </p:spTree>
    <p:extLst>
      <p:ext uri="{BB962C8B-B14F-4D97-AF65-F5344CB8AC3E}">
        <p14:creationId xmlns:p14="http://schemas.microsoft.com/office/powerpoint/2010/main" val="38269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51A6604-FF82-4B18-8895-4539A3EC1DEA}" type="datetimeFigureOut">
              <a:rPr lang="es-MX" smtClean="0"/>
              <a:t>20/11/2024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785DC62-2039-47F7-B47A-378FDBA8A8D9}" type="slidenum">
              <a:rPr lang="es-MX" smtClean="0"/>
              <a:t>‹Nº›</a:t>
            </a:fld>
            <a:endParaRPr lang="es-MX"/>
          </a:p>
        </p:txBody>
      </p:sp>
    </p:spTree>
    <p:extLst>
      <p:ext uri="{BB962C8B-B14F-4D97-AF65-F5344CB8AC3E}">
        <p14:creationId xmlns:p14="http://schemas.microsoft.com/office/powerpoint/2010/main" val="73388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E51A6604-FF82-4B18-8895-4539A3EC1DEA}" type="datetimeFigureOut">
              <a:rPr lang="es-MX" smtClean="0"/>
              <a:t>20/11/2024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785DC62-2039-47F7-B47A-378FDBA8A8D9}" type="slidenum">
              <a:rPr lang="es-MX" smtClean="0"/>
              <a:t>‹Nº›</a:t>
            </a:fld>
            <a:endParaRPr lang="es-MX"/>
          </a:p>
        </p:txBody>
      </p:sp>
    </p:spTree>
    <p:extLst>
      <p:ext uri="{BB962C8B-B14F-4D97-AF65-F5344CB8AC3E}">
        <p14:creationId xmlns:p14="http://schemas.microsoft.com/office/powerpoint/2010/main" val="100717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E51A6604-FF82-4B18-8895-4539A3EC1DEA}" type="datetimeFigureOut">
              <a:rPr lang="es-MX" smtClean="0"/>
              <a:t>20/11/2024</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E785DC62-2039-47F7-B47A-378FDBA8A8D9}" type="slidenum">
              <a:rPr lang="es-MX" smtClean="0"/>
              <a:t>‹Nº›</a:t>
            </a:fld>
            <a:endParaRPr lang="es-MX"/>
          </a:p>
        </p:txBody>
      </p:sp>
    </p:spTree>
    <p:extLst>
      <p:ext uri="{BB962C8B-B14F-4D97-AF65-F5344CB8AC3E}">
        <p14:creationId xmlns:p14="http://schemas.microsoft.com/office/powerpoint/2010/main" val="41528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E51A6604-FF82-4B18-8895-4539A3EC1DEA}" type="datetimeFigureOut">
              <a:rPr lang="es-MX" smtClean="0"/>
              <a:t>20/11/2024</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E785DC62-2039-47F7-B47A-378FDBA8A8D9}" type="slidenum">
              <a:rPr lang="es-MX" smtClean="0"/>
              <a:t>‹Nº›</a:t>
            </a:fld>
            <a:endParaRPr lang="es-MX"/>
          </a:p>
        </p:txBody>
      </p:sp>
    </p:spTree>
    <p:extLst>
      <p:ext uri="{BB962C8B-B14F-4D97-AF65-F5344CB8AC3E}">
        <p14:creationId xmlns:p14="http://schemas.microsoft.com/office/powerpoint/2010/main" val="3214536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51A6604-FF82-4B18-8895-4539A3EC1DEA}" type="datetimeFigureOut">
              <a:rPr lang="es-MX" smtClean="0"/>
              <a:t>20/11/2024</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E785DC62-2039-47F7-B47A-378FDBA8A8D9}" type="slidenum">
              <a:rPr lang="es-MX" smtClean="0"/>
              <a:t>‹Nº›</a:t>
            </a:fld>
            <a:endParaRPr lang="es-MX"/>
          </a:p>
        </p:txBody>
      </p:sp>
    </p:spTree>
    <p:extLst>
      <p:ext uri="{BB962C8B-B14F-4D97-AF65-F5344CB8AC3E}">
        <p14:creationId xmlns:p14="http://schemas.microsoft.com/office/powerpoint/2010/main" val="417291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51A6604-FF82-4B18-8895-4539A3EC1DEA}" type="datetimeFigureOut">
              <a:rPr lang="es-MX" smtClean="0"/>
              <a:t>20/11/2024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785DC62-2039-47F7-B47A-378FDBA8A8D9}" type="slidenum">
              <a:rPr lang="es-MX" smtClean="0"/>
              <a:t>‹Nº›</a:t>
            </a:fld>
            <a:endParaRPr lang="es-MX"/>
          </a:p>
        </p:txBody>
      </p:sp>
    </p:spTree>
    <p:extLst>
      <p:ext uri="{BB962C8B-B14F-4D97-AF65-F5344CB8AC3E}">
        <p14:creationId xmlns:p14="http://schemas.microsoft.com/office/powerpoint/2010/main" val="397611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51A6604-FF82-4B18-8895-4539A3EC1DEA}" type="datetimeFigureOut">
              <a:rPr lang="es-MX" smtClean="0"/>
              <a:t>20/11/2024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785DC62-2039-47F7-B47A-378FDBA8A8D9}" type="slidenum">
              <a:rPr lang="es-MX" smtClean="0"/>
              <a:t>‹Nº›</a:t>
            </a:fld>
            <a:endParaRPr lang="es-MX"/>
          </a:p>
        </p:txBody>
      </p:sp>
    </p:spTree>
    <p:extLst>
      <p:ext uri="{BB962C8B-B14F-4D97-AF65-F5344CB8AC3E}">
        <p14:creationId xmlns:p14="http://schemas.microsoft.com/office/powerpoint/2010/main" val="118777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A6604-FF82-4B18-8895-4539A3EC1DEA}" type="datetimeFigureOut">
              <a:rPr lang="es-MX" smtClean="0"/>
              <a:t>20/11/2024</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5DC62-2039-47F7-B47A-378FDBA8A8D9}" type="slidenum">
              <a:rPr lang="es-MX" smtClean="0"/>
              <a:t>‹Nº›</a:t>
            </a:fld>
            <a:endParaRPr lang="es-MX"/>
          </a:p>
        </p:txBody>
      </p:sp>
    </p:spTree>
    <p:extLst>
      <p:ext uri="{BB962C8B-B14F-4D97-AF65-F5344CB8AC3E}">
        <p14:creationId xmlns:p14="http://schemas.microsoft.com/office/powerpoint/2010/main" val="43629678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sharp-facilito.blogspot.com/2013/07/metodo-de-ordenamiento-de-insercion-binaria-en-c-sharp.html" TargetMode="External"/><Relationship Id="rId2" Type="http://schemas.openxmlformats.org/officeDocument/2006/relationships/hyperlink" Target="https://prezi.com/o6gox6jglssg/insercion-binaria/" TargetMode="External"/><Relationship Id="rId1" Type="http://schemas.openxmlformats.org/officeDocument/2006/relationships/slideLayout" Target="../slideLayouts/slideLayout2.xml"/><Relationship Id="rId5" Type="http://schemas.openxmlformats.org/officeDocument/2006/relationships/hyperlink" Target="https://es.khanacademy.org/computing/computer-science/algorithms/binary-search/a/running-time-of-binary-search" TargetMode="External"/><Relationship Id="rId4" Type="http://schemas.openxmlformats.org/officeDocument/2006/relationships/hyperlink" Target="https://www.youtube.com/watch?v=aiAyxB44rRg&amp;ab_channel=MarianaDelaVega"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Lenin1280621/Lenin1280621.github.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latin typeface="Arial" panose="020B0604020202020204" pitchFamily="34" charset="0"/>
                <a:cs typeface="Arial" panose="020B0604020202020204" pitchFamily="34" charset="0"/>
              </a:rPr>
              <a:t>Inserción Binaria</a:t>
            </a:r>
            <a:endParaRPr lang="es-MX"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p:txBody>
          <a:bodyPr>
            <a:normAutofit fontScale="77500" lnSpcReduction="20000"/>
          </a:bodyPr>
          <a:lstStyle/>
          <a:p>
            <a:r>
              <a:rPr lang="es-MX" dirty="0" smtClean="0">
                <a:latin typeface="Arial" panose="020B0604020202020204" pitchFamily="34" charset="0"/>
                <a:cs typeface="Arial" panose="020B0604020202020204" pitchFamily="34" charset="0"/>
              </a:rPr>
              <a:t>Algoritmo y estructura de datos (551)</a:t>
            </a:r>
          </a:p>
          <a:p>
            <a:r>
              <a:rPr lang="es-MX" dirty="0" smtClean="0">
                <a:latin typeface="Arial" panose="020B0604020202020204" pitchFamily="34" charset="0"/>
                <a:cs typeface="Arial" panose="020B0604020202020204" pitchFamily="34" charset="0"/>
              </a:rPr>
              <a:t>2024-2</a:t>
            </a:r>
          </a:p>
          <a:p>
            <a:r>
              <a:rPr lang="es-MX" dirty="0" smtClean="0">
                <a:latin typeface="Arial" panose="020B0604020202020204" pitchFamily="34" charset="0"/>
                <a:cs typeface="Arial" panose="020B0604020202020204" pitchFamily="34" charset="0"/>
              </a:rPr>
              <a:t>Palacio Guerrero Alma Leticia</a:t>
            </a:r>
          </a:p>
          <a:p>
            <a:endParaRPr lang="es-MX" dirty="0">
              <a:latin typeface="Arial" panose="020B0604020202020204" pitchFamily="34" charset="0"/>
              <a:cs typeface="Arial" panose="020B0604020202020204" pitchFamily="34" charset="0"/>
            </a:endParaRPr>
          </a:p>
          <a:p>
            <a:r>
              <a:rPr lang="es-MX" dirty="0" smtClean="0">
                <a:latin typeface="Arial" panose="020B0604020202020204" pitchFamily="34" charset="0"/>
                <a:cs typeface="Arial" panose="020B0604020202020204" pitchFamily="34" charset="0"/>
              </a:rPr>
              <a:t>Martinez Rojas Carlos Lenin</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86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latin typeface="Arial" panose="020B0604020202020204" pitchFamily="34" charset="0"/>
                <a:cs typeface="Arial" panose="020B0604020202020204" pitchFamily="34" charset="0"/>
              </a:rPr>
              <a:t>Orígenes</a:t>
            </a:r>
            <a:endParaRPr lang="es-MX"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Autofit/>
          </a:bodyPr>
          <a:lstStyle/>
          <a:p>
            <a:pPr algn="ctr"/>
            <a:endParaRPr lang="es-ES" sz="2400" dirty="0" smtClean="0">
              <a:latin typeface="Arial" panose="020B0604020202020204" pitchFamily="34" charset="0"/>
              <a:cs typeface="Arial" panose="020B0604020202020204" pitchFamily="34" charset="0"/>
            </a:endParaRPr>
          </a:p>
          <a:p>
            <a:pPr marL="0" indent="0" algn="just">
              <a:buNone/>
            </a:pPr>
            <a:r>
              <a:rPr lang="es-ES" sz="2400" dirty="0" smtClean="0">
                <a:latin typeface="Arial" panose="020B0604020202020204" pitchFamily="34" charset="0"/>
                <a:cs typeface="Arial" panose="020B0604020202020204" pitchFamily="34" charset="0"/>
              </a:rPr>
              <a:t>El método de ordenamiento por inserción binaria es una optimización del algoritmo de ordenamiento por inserción. Mientras que el método de inserción básico recorre secuencialmente las posiciones de la lista para ubicar dónde insertar un elemento, este enfoque utiliza búsqueda binaria para encontrar esa posición de manera más eficiente, reduciendo el número de comparaciones necesarias.</a:t>
            </a:r>
          </a:p>
          <a:p>
            <a:pPr algn="just"/>
            <a:endParaRPr lang="es-ES" sz="2400" dirty="0" smtClean="0">
              <a:latin typeface="Arial" panose="020B0604020202020204" pitchFamily="34" charset="0"/>
              <a:cs typeface="Arial" panose="020B0604020202020204" pitchFamily="34" charset="0"/>
            </a:endParaRPr>
          </a:p>
          <a:p>
            <a:pPr marL="0" indent="0" algn="just">
              <a:buNone/>
            </a:pPr>
            <a:r>
              <a:rPr lang="es-ES" sz="2400" dirty="0" smtClean="0">
                <a:latin typeface="Arial" panose="020B0604020202020204" pitchFamily="34" charset="0"/>
                <a:cs typeface="Arial" panose="020B0604020202020204" pitchFamily="34" charset="0"/>
              </a:rPr>
              <a:t>Es un algoritmo útil para listas pequeñas o parcialmente ordenadas, ya que es sencillo de implementar y eficiente en esos casos.</a:t>
            </a:r>
          </a:p>
          <a:p>
            <a:endParaRPr lang="es-MX" sz="3600" dirty="0"/>
          </a:p>
        </p:txBody>
      </p:sp>
    </p:spTree>
    <p:extLst>
      <p:ext uri="{BB962C8B-B14F-4D97-AF65-F5344CB8AC3E}">
        <p14:creationId xmlns:p14="http://schemas.microsoft.com/office/powerpoint/2010/main" val="97164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latin typeface="Arial" panose="020B0604020202020204" pitchFamily="34" charset="0"/>
                <a:cs typeface="Arial" panose="020B0604020202020204" pitchFamily="34" charset="0"/>
              </a:rPr>
              <a:t>Características</a:t>
            </a:r>
            <a:endParaRPr lang="es-MX"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825625"/>
            <a:ext cx="5128260" cy="4351338"/>
          </a:xfrm>
        </p:spPr>
        <p:txBody>
          <a:bodyPr/>
          <a:lstStyle/>
          <a:p>
            <a:r>
              <a:rPr lang="es-MX" dirty="0" smtClean="0">
                <a:latin typeface="Arial" panose="020B0604020202020204" pitchFamily="34" charset="0"/>
                <a:cs typeface="Arial" panose="020B0604020202020204" pitchFamily="34" charset="0"/>
              </a:rPr>
              <a:t>Ventajas</a:t>
            </a:r>
          </a:p>
          <a:p>
            <a:pPr lvl="1"/>
            <a:r>
              <a:rPr lang="es-MX" dirty="0" smtClean="0">
                <a:latin typeface="Arial" panose="020B0604020202020204" pitchFamily="34" charset="0"/>
                <a:cs typeface="Arial" panose="020B0604020202020204" pitchFamily="34" charset="0"/>
              </a:rPr>
              <a:t>Menos comparaciones: Reduce el número de comparaciones gracias a la inserción binaria.</a:t>
            </a:r>
          </a:p>
          <a:p>
            <a:pPr lvl="1"/>
            <a:r>
              <a:rPr lang="es-MX" dirty="0" smtClean="0">
                <a:latin typeface="Arial" panose="020B0604020202020204" pitchFamily="34" charset="0"/>
                <a:cs typeface="Arial" panose="020B0604020202020204" pitchFamily="34" charset="0"/>
              </a:rPr>
              <a:t>Simple: Fácil de entender e implementar.</a:t>
            </a:r>
          </a:p>
          <a:p>
            <a:pPr lvl="1"/>
            <a:r>
              <a:rPr lang="es-MX" dirty="0" smtClean="0">
                <a:latin typeface="Arial" panose="020B0604020202020204" pitchFamily="34" charset="0"/>
                <a:cs typeface="Arial" panose="020B0604020202020204" pitchFamily="34" charset="0"/>
              </a:rPr>
              <a:t>Eficientes para listas no muy grandes.</a:t>
            </a:r>
            <a:endParaRPr lang="es-MX" dirty="0">
              <a:latin typeface="Arial" panose="020B0604020202020204" pitchFamily="34" charset="0"/>
              <a:cs typeface="Arial" panose="020B0604020202020204" pitchFamily="34" charset="0"/>
            </a:endParaRPr>
          </a:p>
        </p:txBody>
      </p:sp>
      <p:sp>
        <p:nvSpPr>
          <p:cNvPr id="4" name="Marcador de contenido 2"/>
          <p:cNvSpPr txBox="1">
            <a:spLocks/>
          </p:cNvSpPr>
          <p:nvPr/>
        </p:nvSpPr>
        <p:spPr>
          <a:xfrm>
            <a:off x="5966460" y="1825625"/>
            <a:ext cx="51282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smtClean="0">
                <a:latin typeface="Arial" panose="020B0604020202020204" pitchFamily="34" charset="0"/>
                <a:cs typeface="Arial" panose="020B0604020202020204" pitchFamily="34" charset="0"/>
              </a:rPr>
              <a:t>Desventajas</a:t>
            </a:r>
          </a:p>
          <a:p>
            <a:pPr lvl="1"/>
            <a:r>
              <a:rPr lang="es-MX" dirty="0" smtClean="0">
                <a:latin typeface="Arial" panose="020B0604020202020204" pitchFamily="34" charset="0"/>
                <a:cs typeface="Arial" panose="020B0604020202020204" pitchFamily="34" charset="0"/>
              </a:rPr>
              <a:t>Desplazamientos costosos: Ya que la inserción sigue siendo directa.</a:t>
            </a:r>
          </a:p>
          <a:p>
            <a:pPr lvl="1"/>
            <a:r>
              <a:rPr lang="es-MX" dirty="0" smtClean="0">
                <a:latin typeface="Arial" panose="020B0604020202020204" pitchFamily="34" charset="0"/>
                <a:cs typeface="Arial" panose="020B0604020202020204" pitchFamily="34" charset="0"/>
              </a:rPr>
              <a:t>Poco eficientes para listas grandes</a:t>
            </a:r>
          </a:p>
        </p:txBody>
      </p:sp>
    </p:spTree>
    <p:extLst>
      <p:ext uri="{BB962C8B-B14F-4D97-AF65-F5344CB8AC3E}">
        <p14:creationId xmlns:p14="http://schemas.microsoft.com/office/powerpoint/2010/main" val="227707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MX" dirty="0" smtClean="0">
                <a:latin typeface="Arial" panose="020B0604020202020204" pitchFamily="34" charset="0"/>
                <a:cs typeface="Arial" panose="020B0604020202020204" pitchFamily="34" charset="0"/>
              </a:rPr>
              <a:t>Pasos básicos</a:t>
            </a:r>
          </a:p>
          <a:p>
            <a:pPr marL="914400" lvl="1" indent="-457200">
              <a:buFont typeface="+mj-lt"/>
              <a:buAutoNum type="arabicPeriod"/>
            </a:pPr>
            <a:r>
              <a:rPr lang="es-ES" dirty="0" smtClean="0">
                <a:latin typeface="Arial" panose="020B0604020202020204" pitchFamily="34" charset="0"/>
                <a:cs typeface="Arial" panose="020B0604020202020204" pitchFamily="34" charset="0"/>
              </a:rPr>
              <a:t>Recorre cada elemento de la lista (desde el segundo hasta el último).</a:t>
            </a:r>
          </a:p>
          <a:p>
            <a:pPr marL="914400" lvl="1" indent="-457200">
              <a:buFont typeface="+mj-lt"/>
              <a:buAutoNum type="arabicPeriod"/>
            </a:pPr>
            <a:endParaRPr lang="es-ES" dirty="0" smtClean="0">
              <a:latin typeface="Arial" panose="020B0604020202020204" pitchFamily="34" charset="0"/>
              <a:cs typeface="Arial" panose="020B0604020202020204" pitchFamily="34" charset="0"/>
            </a:endParaRPr>
          </a:p>
          <a:p>
            <a:pPr marL="914400" lvl="1" indent="-457200">
              <a:buFont typeface="+mj-lt"/>
              <a:buAutoNum type="arabicPeriod"/>
            </a:pPr>
            <a:r>
              <a:rPr lang="es-ES" dirty="0" smtClean="0">
                <a:latin typeface="Arial" panose="020B0604020202020204" pitchFamily="34" charset="0"/>
                <a:cs typeface="Arial" panose="020B0604020202020204" pitchFamily="34" charset="0"/>
              </a:rPr>
              <a:t>Para cada elemento, utiliza búsqueda binaria para determinar la posición correcta..</a:t>
            </a:r>
          </a:p>
          <a:p>
            <a:pPr marL="914400" lvl="1" indent="-457200">
              <a:buFont typeface="+mj-lt"/>
              <a:buAutoNum type="arabicPeriod"/>
            </a:pPr>
            <a:endParaRPr lang="es-ES" dirty="0" smtClean="0">
              <a:latin typeface="Arial" panose="020B0604020202020204" pitchFamily="34" charset="0"/>
              <a:cs typeface="Arial" panose="020B0604020202020204" pitchFamily="34" charset="0"/>
            </a:endParaRPr>
          </a:p>
          <a:p>
            <a:pPr marL="914400" lvl="1" indent="-457200">
              <a:buFont typeface="+mj-lt"/>
              <a:buAutoNum type="arabicPeriod"/>
            </a:pPr>
            <a:r>
              <a:rPr lang="es-ES" dirty="0" smtClean="0">
                <a:latin typeface="Arial" panose="020B0604020202020204" pitchFamily="34" charset="0"/>
                <a:cs typeface="Arial" panose="020B0604020202020204" pitchFamily="34" charset="0"/>
              </a:rPr>
              <a:t>Mueve los elementos mayores hacia la derecha para hacer espacio en la posición calculada.</a:t>
            </a:r>
          </a:p>
          <a:p>
            <a:pPr marL="914400" lvl="1" indent="-457200">
              <a:buFont typeface="+mj-lt"/>
              <a:buAutoNum type="arabicPeriod"/>
            </a:pPr>
            <a:endParaRPr lang="es-ES" dirty="0" smtClean="0">
              <a:latin typeface="Arial" panose="020B0604020202020204" pitchFamily="34" charset="0"/>
              <a:cs typeface="Arial" panose="020B0604020202020204" pitchFamily="34" charset="0"/>
            </a:endParaRPr>
          </a:p>
          <a:p>
            <a:pPr marL="914400" lvl="1" indent="-457200">
              <a:buFont typeface="+mj-lt"/>
              <a:buAutoNum type="arabicPeriod"/>
            </a:pPr>
            <a:r>
              <a:rPr lang="es-ES" dirty="0" smtClean="0">
                <a:latin typeface="Arial" panose="020B0604020202020204" pitchFamily="34" charset="0"/>
                <a:cs typeface="Arial" panose="020B0604020202020204" pitchFamily="34" charset="0"/>
              </a:rPr>
              <a:t>Inserta el elemento en la posición correcta.</a:t>
            </a:r>
          </a:p>
          <a:p>
            <a:pPr marL="914400" lvl="1" indent="-457200">
              <a:buFont typeface="+mj-lt"/>
              <a:buAutoNum type="arabicPeriod"/>
            </a:pPr>
            <a:endParaRPr lang="es-ES" dirty="0" smtClean="0">
              <a:latin typeface="Arial" panose="020B0604020202020204" pitchFamily="34" charset="0"/>
              <a:cs typeface="Arial" panose="020B0604020202020204" pitchFamily="34" charset="0"/>
            </a:endParaRPr>
          </a:p>
          <a:p>
            <a:pPr marL="914400" lvl="1" indent="-457200">
              <a:buFont typeface="+mj-lt"/>
              <a:buAutoNum type="arabicPeriod"/>
            </a:pPr>
            <a:r>
              <a:rPr lang="es-ES" dirty="0" smtClean="0">
                <a:latin typeface="Arial" panose="020B0604020202020204" pitchFamily="34" charset="0"/>
                <a:cs typeface="Arial" panose="020B0604020202020204" pitchFamily="34" charset="0"/>
              </a:rPr>
              <a:t>Repite hasta que toda la lista esté ordenada.</a:t>
            </a:r>
            <a:endParaRPr lang="es-MX" dirty="0">
              <a:latin typeface="Arial" panose="020B0604020202020204" pitchFamily="34" charset="0"/>
              <a:cs typeface="Arial" panose="020B0604020202020204" pitchFamily="34" charset="0"/>
            </a:endParaRPr>
          </a:p>
        </p:txBody>
      </p:sp>
      <p:sp>
        <p:nvSpPr>
          <p:cNvPr id="4" name="Título 1"/>
          <p:cNvSpPr>
            <a:spLocks noGrp="1"/>
          </p:cNvSpPr>
          <p:nvPr>
            <p:ph type="title"/>
          </p:nvPr>
        </p:nvSpPr>
        <p:spPr/>
        <p:txBody>
          <a:bodyPr/>
          <a:lstStyle/>
          <a:p>
            <a:r>
              <a:rPr lang="es-MX" dirty="0" smtClean="0">
                <a:latin typeface="Arial" panose="020B0604020202020204" pitchFamily="34" charset="0"/>
                <a:cs typeface="Arial" panose="020B0604020202020204" pitchFamily="34" charset="0"/>
              </a:rPr>
              <a:t>Descripción del algoritmo</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30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latin typeface="Arial" panose="020B0604020202020204" pitchFamily="34" charset="0"/>
                <a:cs typeface="Arial" panose="020B0604020202020204" pitchFamily="34" charset="0"/>
              </a:rPr>
              <a:t>Tiempo de Ejecución</a:t>
            </a:r>
            <a:endParaRPr lang="es-MX"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r>
              <a:rPr lang="es-MX" dirty="0" smtClean="0"/>
              <a:t>Mejor de los casos O(n): Cuando todos los elementos del arreglo están ordenados.</a:t>
            </a:r>
          </a:p>
          <a:p>
            <a:endParaRPr lang="es-MX" dirty="0"/>
          </a:p>
          <a:p>
            <a:r>
              <a:rPr lang="es-MX" dirty="0" smtClean="0"/>
              <a:t>Peor de los casos O(n^2): Cuando todos los elementos están ordenados de forma inversa.  Aunque la búsqueda sea O(log n), mover los elementos es O(n).</a:t>
            </a:r>
          </a:p>
          <a:p>
            <a:endParaRPr lang="es-MX" dirty="0"/>
          </a:p>
          <a:p>
            <a:r>
              <a:rPr lang="es-MX" dirty="0" smtClean="0"/>
              <a:t>Casos promedio O(n log n) y O(n^2): Depende de que tan desordenada esté el arreglo.</a:t>
            </a:r>
            <a:endParaRPr lang="es-MX" dirty="0"/>
          </a:p>
        </p:txBody>
      </p:sp>
    </p:spTree>
    <p:extLst>
      <p:ext uri="{BB962C8B-B14F-4D97-AF65-F5344CB8AC3E}">
        <p14:creationId xmlns:p14="http://schemas.microsoft.com/office/powerpoint/2010/main" val="276210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a:t>
            </a:r>
            <a:endParaRPr lang="es-MX" dirty="0"/>
          </a:p>
        </p:txBody>
      </p:sp>
      <p:pic>
        <p:nvPicPr>
          <p:cNvPr id="6" name="Marcador de contenido 5"/>
          <p:cNvPicPr>
            <a:picLocks noGrp="1" noChangeAspect="1"/>
          </p:cNvPicPr>
          <p:nvPr>
            <p:ph idx="1"/>
          </p:nvPr>
        </p:nvPicPr>
        <p:blipFill>
          <a:blip r:embed="rId2"/>
          <a:stretch>
            <a:fillRect/>
          </a:stretch>
        </p:blipFill>
        <p:spPr>
          <a:xfrm>
            <a:off x="1987252" y="1908316"/>
            <a:ext cx="8081201" cy="3710605"/>
          </a:xfrm>
          <a:prstGeom prst="rect">
            <a:avLst/>
          </a:prstGeom>
        </p:spPr>
      </p:pic>
    </p:spTree>
    <p:extLst>
      <p:ext uri="{BB962C8B-B14F-4D97-AF65-F5344CB8AC3E}">
        <p14:creationId xmlns:p14="http://schemas.microsoft.com/office/powerpoint/2010/main" val="96644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a:t>
            </a:r>
            <a:endParaRPr lang="es-MX" dirty="0"/>
          </a:p>
        </p:txBody>
      </p:sp>
      <p:pic>
        <p:nvPicPr>
          <p:cNvPr id="4" name="Marcador de contenido 3"/>
          <p:cNvPicPr>
            <a:picLocks noGrp="1" noChangeAspect="1"/>
          </p:cNvPicPr>
          <p:nvPr>
            <p:ph idx="1"/>
          </p:nvPr>
        </p:nvPicPr>
        <p:blipFill>
          <a:blip r:embed="rId2"/>
          <a:stretch>
            <a:fillRect/>
          </a:stretch>
        </p:blipFill>
        <p:spPr>
          <a:xfrm>
            <a:off x="2368652" y="1690688"/>
            <a:ext cx="7454696" cy="4362077"/>
          </a:xfrm>
          <a:prstGeom prst="rect">
            <a:avLst/>
          </a:prstGeom>
        </p:spPr>
      </p:pic>
    </p:spTree>
    <p:extLst>
      <p:ext uri="{BB962C8B-B14F-4D97-AF65-F5344CB8AC3E}">
        <p14:creationId xmlns:p14="http://schemas.microsoft.com/office/powerpoint/2010/main" val="126895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Bibliografía</a:t>
            </a:r>
            <a:endParaRPr lang="es-MX" dirty="0"/>
          </a:p>
        </p:txBody>
      </p:sp>
      <p:sp>
        <p:nvSpPr>
          <p:cNvPr id="3" name="Marcador de contenido 2"/>
          <p:cNvSpPr>
            <a:spLocks noGrp="1"/>
          </p:cNvSpPr>
          <p:nvPr>
            <p:ph idx="1"/>
          </p:nvPr>
        </p:nvSpPr>
        <p:spPr/>
        <p:txBody>
          <a:bodyPr>
            <a:normAutofit lnSpcReduction="10000"/>
          </a:bodyPr>
          <a:lstStyle/>
          <a:p>
            <a:r>
              <a:rPr lang="es-MX" dirty="0" smtClean="0">
                <a:hlinkClick r:id="rId2"/>
              </a:rPr>
              <a:t>https://prezi.com/o6gox6jglssg/insercion-binaria/</a:t>
            </a:r>
            <a:endParaRPr lang="es-MX" dirty="0" smtClean="0"/>
          </a:p>
          <a:p>
            <a:endParaRPr lang="es-MX" dirty="0"/>
          </a:p>
          <a:p>
            <a:r>
              <a:rPr lang="es-MX" dirty="0" smtClean="0">
                <a:hlinkClick r:id="rId3"/>
              </a:rPr>
              <a:t>https://csharp-facilito.blogspot.com/2013/07/metodo-de-ordenamiento-de-insercion-binaria-en-c-sharp.html</a:t>
            </a:r>
            <a:endParaRPr lang="es-MX" dirty="0" smtClean="0"/>
          </a:p>
          <a:p>
            <a:endParaRPr lang="es-MX" dirty="0"/>
          </a:p>
          <a:p>
            <a:r>
              <a:rPr lang="es-MX" dirty="0" smtClean="0">
                <a:hlinkClick r:id="rId4"/>
              </a:rPr>
              <a:t>https://www.youtube.com/watch?v=aiAyxB44rRg&amp;ab_channel=MarianaDelaVega</a:t>
            </a:r>
            <a:endParaRPr lang="es-MX" dirty="0" smtClean="0"/>
          </a:p>
          <a:p>
            <a:endParaRPr lang="es-MX" dirty="0"/>
          </a:p>
          <a:p>
            <a:r>
              <a:rPr lang="es-MX" dirty="0" smtClean="0">
                <a:hlinkClick r:id="rId5"/>
              </a:rPr>
              <a:t>https://es.khanacademy.org/computing/computer-science/algorithms/binary-search/a/running-time-of-binary-search</a:t>
            </a:r>
            <a:endParaRPr lang="es-MX" dirty="0" smtClean="0"/>
          </a:p>
          <a:p>
            <a:pPr marL="0" indent="0">
              <a:buNone/>
            </a:pPr>
            <a:endParaRPr lang="es-MX" dirty="0"/>
          </a:p>
        </p:txBody>
      </p:sp>
    </p:spTree>
    <p:extLst>
      <p:ext uri="{BB962C8B-B14F-4D97-AF65-F5344CB8AC3E}">
        <p14:creationId xmlns:p14="http://schemas.microsoft.com/office/powerpoint/2010/main" val="18668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Pagina web</a:t>
            </a:r>
            <a:endParaRPr lang="es-MX" dirty="0"/>
          </a:p>
        </p:txBody>
      </p:sp>
      <p:sp>
        <p:nvSpPr>
          <p:cNvPr id="3" name="Marcador de contenido 2"/>
          <p:cNvSpPr>
            <a:spLocks noGrp="1"/>
          </p:cNvSpPr>
          <p:nvPr>
            <p:ph idx="1"/>
          </p:nvPr>
        </p:nvSpPr>
        <p:spPr/>
        <p:txBody>
          <a:bodyPr/>
          <a:lstStyle/>
          <a:p>
            <a:r>
              <a:rPr lang="es-MX" dirty="0" smtClean="0">
                <a:hlinkClick r:id="rId2"/>
              </a:rPr>
              <a:t>https://github.com/Lenin1280621/Lenin1280621.github.io</a:t>
            </a:r>
            <a:endParaRPr lang="es-MX" dirty="0" smtClean="0"/>
          </a:p>
          <a:p>
            <a:endParaRPr lang="es-MX"/>
          </a:p>
          <a:p>
            <a:endParaRPr lang="es-MX" dirty="0"/>
          </a:p>
        </p:txBody>
      </p:sp>
    </p:spTree>
    <p:extLst>
      <p:ext uri="{BB962C8B-B14F-4D97-AF65-F5344CB8AC3E}">
        <p14:creationId xmlns:p14="http://schemas.microsoft.com/office/powerpoint/2010/main" val="22397530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300</Words>
  <Application>Microsoft Office PowerPoint</Application>
  <PresentationFormat>Panorámica</PresentationFormat>
  <Paragraphs>48</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Inserción Binaria</vt:lpstr>
      <vt:lpstr>Orígenes</vt:lpstr>
      <vt:lpstr>Características</vt:lpstr>
      <vt:lpstr>Descripción del algoritmo</vt:lpstr>
      <vt:lpstr>Tiempo de Ejecución</vt:lpstr>
      <vt:lpstr>Código</vt:lpstr>
      <vt:lpstr>Código</vt:lpstr>
      <vt:lpstr>Bibliografía</vt:lpstr>
      <vt:lpstr>Pagina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Inserción Binaria</dc:title>
  <dc:creator>Lenin Martinez</dc:creator>
  <cp:lastModifiedBy>Lenin Martinez</cp:lastModifiedBy>
  <cp:revision>6</cp:revision>
  <dcterms:created xsi:type="dcterms:W3CDTF">2024-11-20T20:34:57Z</dcterms:created>
  <dcterms:modified xsi:type="dcterms:W3CDTF">2024-11-20T21:53:13Z</dcterms:modified>
</cp:coreProperties>
</file>