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2d5b7c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f2d5b7c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f2d5b7c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f2d5b7c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f2d5b7c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f2d5b7c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2d5b7c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2d5b7c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2d5b7c6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2d5b7c6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2d5b7c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2d5b7c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2d5b7c6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f2d5b7c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2d5b7c6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2d5b7c6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1f9ff187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1f9ff187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f2d5b7c6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f2d5b7c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2d5b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2d5b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f2d5b7c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f2d5b7c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f9ff187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f9ff187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f2d5b7c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f2d5b7c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1f9ff187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1f9ff187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1f9ff187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1f9ff187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1f9ff187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1f9ff187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1f9ff187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1f9ff187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Ordenación por Inserción Directa y Binaria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210">
                <a:solidFill>
                  <a:schemeClr val="dk1"/>
                </a:solidFill>
              </a:rPr>
              <a:t>Algoritmos y Estructura de Datos</a:t>
            </a:r>
            <a:endParaRPr sz="12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210">
                <a:solidFill>
                  <a:schemeClr val="dk1"/>
                </a:solidFill>
              </a:rPr>
              <a:t>551</a:t>
            </a:r>
            <a:endParaRPr sz="12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210">
                <a:solidFill>
                  <a:schemeClr val="dk1"/>
                </a:solidFill>
              </a:rPr>
              <a:t>Palacio Guerrero Alma Leticia</a:t>
            </a:r>
            <a:endParaRPr sz="12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210">
                <a:solidFill>
                  <a:schemeClr val="dk1"/>
                </a:solidFill>
              </a:rPr>
              <a:t>Ramirez Vidrio Erick Adrian</a:t>
            </a:r>
            <a:endParaRPr sz="12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210">
                <a:solidFill>
                  <a:schemeClr val="dk1"/>
                </a:solidFill>
              </a:rPr>
              <a:t>Martinez Rojas Carlos Lenin</a:t>
            </a:r>
            <a:endParaRPr sz="12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Algoritmo de </a:t>
            </a:r>
            <a:r>
              <a:rPr b="1" lang="es"/>
              <a:t>Inserción</a:t>
            </a:r>
            <a:r>
              <a:rPr b="1" lang="es"/>
              <a:t> Binaria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984975"/>
            <a:ext cx="42603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Mejora la inserción directa usando búsqueda binaria para encontrar la posición correcta.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998" y="1152475"/>
            <a:ext cx="3505301" cy="37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</a:t>
            </a:r>
            <a:r>
              <a:rPr lang="es"/>
              <a:t>Básicos: </a:t>
            </a:r>
            <a:r>
              <a:rPr lang="es"/>
              <a:t>Inserción Binaria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1.- </a:t>
            </a:r>
            <a:r>
              <a:rPr lang="es">
                <a:solidFill>
                  <a:schemeClr val="dk1"/>
                </a:solidFill>
              </a:rPr>
              <a:t>Identificar el Arreglo Ordenado: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tiene un arreglo (o lista) de números que ya está ordenado.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2.- </a:t>
            </a:r>
            <a:r>
              <a:rPr lang="es">
                <a:solidFill>
                  <a:schemeClr val="dk1"/>
                </a:solidFill>
              </a:rPr>
              <a:t>Determinar el Elemento a Insertar: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decide qué número nuevo se quiere insertar en este arreglo.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Básicos: Inserción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829">
                <a:solidFill>
                  <a:schemeClr val="dk1"/>
                </a:solidFill>
              </a:rPr>
              <a:t>3.-Búsqueda del Lugar Correcto: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829">
                <a:solidFill>
                  <a:schemeClr val="dk1"/>
                </a:solidFill>
              </a:rPr>
              <a:t>(Utiliza un método llamado búsqueda binaria para encontrar rápidamente dónde debe ir el nuevo número.)</a:t>
            </a:r>
            <a:endParaRPr sz="18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829">
                <a:solidFill>
                  <a:schemeClr val="dk1"/>
                </a:solidFill>
              </a:rPr>
              <a:t>Divide el arreglo a la mitad y compara el nuevo número con el número en el medio.</a:t>
            </a:r>
            <a:endParaRPr sz="1829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829">
                <a:solidFill>
                  <a:schemeClr val="dk1"/>
                </a:solidFill>
              </a:rPr>
              <a:t>Si el nuevo número es menor, mira en la mitad izquierda.</a:t>
            </a:r>
            <a:endParaRPr sz="1829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829">
                <a:solidFill>
                  <a:schemeClr val="dk1"/>
                </a:solidFill>
              </a:rPr>
              <a:t>Si el nuevo número es mayor, mira en la mitad derecha.</a:t>
            </a:r>
            <a:endParaRPr sz="1829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829">
                <a:solidFill>
                  <a:schemeClr val="dk1"/>
                </a:solidFill>
              </a:rPr>
              <a:t>Repite este proceso hasta que encuentres el lugar correcto.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Básicos: Inserción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4.- Mover Elementos: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Una vez que  se sabe dónde debe ir el nuevo número, se mueven los números mayores una posición a la derecha para hacer espacio.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5.- </a:t>
            </a:r>
            <a:r>
              <a:rPr lang="es">
                <a:solidFill>
                  <a:schemeClr val="dk1"/>
                </a:solidFill>
              </a:rPr>
              <a:t>Insertar el Nuevo Número: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Coloca el nuevo número en el lugar correcto.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Desventajas: Inserción Binaria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1238975" y="1166950"/>
            <a:ext cx="66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Ventajas</a:t>
            </a:r>
            <a:r>
              <a:rPr lang="es">
                <a:solidFill>
                  <a:schemeClr val="dk1"/>
                </a:solidFill>
              </a:rPr>
              <a:t>: Más eficiente que la inserción directa (búsqueda en O(log n)).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Desventajas</a:t>
            </a:r>
            <a:r>
              <a:rPr lang="es">
                <a:solidFill>
                  <a:schemeClr val="dk1"/>
                </a:solidFill>
              </a:rPr>
              <a:t>: Aún tiene un costo de desplazamiento (O(n) en el peor caso).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 </a:t>
            </a:r>
            <a:endParaRPr b="1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75" y="1017725"/>
            <a:ext cx="7027025" cy="38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75" y="1228075"/>
            <a:ext cx="7056000" cy="3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Conclusión</a:t>
            </a:r>
            <a:endParaRPr b="1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Ambos métodos son útiles para listas pequeñas y casi ordenadas. Mientras que la inserción directa es más simple y fácil de entender, la inserción binaria puede ofrecer mejoras en eficiencia de comparaciones en ciertos casos. Para listas más grandes y desordenadas, se deben considerar algoritmos de ordenamiento más avanzados como quicksort o mergesort, que ofrecen una mejor eficiencia en términos de complejidad temporal.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Referencias</a:t>
            </a:r>
            <a:endParaRPr b="1"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Cormen, T. H., Leiserson, C. E., Rivest, R. L., &amp; Stein, C. (2009). Introduction to Algorithms (3rd ed.). MIT Press.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Sedgewick, R., &amp; Wayne, K. (2011). Algorithms (4th ed.). Addison-Wesley Professional.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Weiss, M. A. (2012). Data Structures and Algorithm Analysis in C (3rd ed.). Pearson.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Knuth, D. E. (1998). The Art of Computer Programming, Volume 3: Sorting and Searching (2nd ed.). Addison-Wesley Professional.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923750"/>
            <a:ext cx="85206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000">
                <a:solidFill>
                  <a:schemeClr val="dk1"/>
                </a:solidFill>
              </a:rPr>
              <a:t>Gracias por su </a:t>
            </a:r>
            <a:r>
              <a:rPr lang="es" sz="6000">
                <a:solidFill>
                  <a:schemeClr val="dk1"/>
                </a:solidFill>
              </a:rPr>
              <a:t>atención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 ordenación es una operación fundamental en la informática que organiza elementos en un orden específico.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Dos métodos comunes de ordenación son la inserción directa y la inserción binaria.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Comprender y aplicar los algoritmos de ordenación por inserción directa y binaria.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Analizar la eficiencia y el funcionamiento de cada método.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Ventajas: Simple y fácil de implementar.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Desventajas: Ineficiente para grandes conjuntos de datos (O(n^2) en el peor caso).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algoritmo de ordenación por inserción directa funciona de manera similar a cómo </a:t>
            </a:r>
            <a:r>
              <a:rPr lang="es">
                <a:solidFill>
                  <a:schemeClr val="dk1"/>
                </a:solidFill>
              </a:rPr>
              <a:t>ordenamos</a:t>
            </a:r>
            <a:r>
              <a:rPr lang="es">
                <a:solidFill>
                  <a:schemeClr val="dk1"/>
                </a:solidFill>
              </a:rPr>
              <a:t> las cartas en tu mano. Tomando una carta a la vez, la colocas en la posición correcta entre las cartas ya ordenadas.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175" y="2284925"/>
            <a:ext cx="4629649" cy="26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Inserción Directa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Inserta cada elemento en su posición correcta moviendo los elementos mayores hacia la derecha.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Pasos: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Comenzar desde el segundo elemento.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Comparar el elemento actual con los anteriores.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Desplazar los elementos mayores.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Insertar el elemento en la posición correcta.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Lista Inicial: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Datos: [12, 11, 13, 5, 6]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Sin cambios.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Iteración 1: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Clave: 11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Comparar y desplazar 12 a la derecha.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Insertar 11.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Resultado: [11, 12, 13, 5, 6]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 Iteración 2: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Clave: 13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 se requiere desplazamiento.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Resultado: [11, 12, 13, 5, 6]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Iteración 3: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Clave: 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Comparar y desplazar 13, 12, y 11 a la derecha.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Insertar 5.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Resultado: [5, 11, 12, 13, 6]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Iteración 4: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Clave: 6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Comparar y desplazar 13, 12, y 11 a la derecha.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Insertar 6.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Resultado: [5, 6, 11, 12, 13]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200" y="1903725"/>
            <a:ext cx="4201101" cy="19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Función para ordenar un arreglo usando el algoritmo de inserción directa.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Iterar sobre cada elemento del arreglo empezando desde el segundo.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Almacenar el valor del elemento actual como clave.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Inicializar j con el índice del elemento anterior al actual.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Mover los elementos del arreglo que son mayores que la clave a una posición </a:t>
            </a:r>
            <a:r>
              <a:rPr lang="es" sz="1180">
                <a:solidFill>
                  <a:schemeClr val="dk1"/>
                </a:solidFill>
              </a:rPr>
              <a:t>delante</a:t>
            </a:r>
            <a:r>
              <a:rPr lang="es" sz="1180">
                <a:solidFill>
                  <a:schemeClr val="dk1"/>
                </a:solidFill>
              </a:rPr>
              <a:t> de su posición actual.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Desplazar el elemento arr[j] una posición hacia la derecha.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Decrementar j para seguir comparando con el siguiente elemento a la izquierda.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AutoNum type="arabicPeriod"/>
            </a:pPr>
            <a:r>
              <a:rPr lang="es" sz="1180">
                <a:solidFill>
                  <a:schemeClr val="dk1"/>
                </a:solidFill>
              </a:rPr>
              <a:t>Insertar la clave en su posición correcta.</a:t>
            </a:r>
            <a:endParaRPr sz="11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s" sz="1180">
                <a:solidFill>
                  <a:schemeClr val="dk1"/>
                </a:solidFill>
              </a:rPr>
              <a:t>       </a:t>
            </a:r>
            <a:endParaRPr sz="1180"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218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Función para imprimir los elementos de un arreglo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Iterar sobre cada elemento del arreglo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Imprimir el valor del elemento actual seguido de un espacio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Imprimir un salto de línea al final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Función principal que se ejecuta al inicio del programa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Definir un arreglo de enteros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Calcular el número de elementos en el arreglo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Llamar a la función insertionSort para ordenar el arreglo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Llamar a la función printArray para imprimir el arreglo ordenado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>
                <a:solidFill>
                  <a:schemeClr val="dk1"/>
                </a:solidFill>
              </a:rPr>
              <a:t>Retornar 0 para indicar que el programa terminó correctamente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925"/>
            <a:ext cx="4321849" cy="3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