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62" r:id="rId5"/>
    <p:sldId id="261" r:id="rId6"/>
    <p:sldId id="273" r:id="rId7"/>
    <p:sldId id="264" r:id="rId8"/>
    <p:sldId id="266" r:id="rId9"/>
    <p:sldId id="267" r:id="rId10"/>
    <p:sldId id="268" r:id="rId11"/>
    <p:sldId id="276" r:id="rId12"/>
    <p:sldId id="274" r:id="rId13"/>
    <p:sldId id="275"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26-12-2023</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26-12-2023</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dexin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ulti-coloured graphs and numbers">
            <a:extLst>
              <a:ext uri="{FF2B5EF4-FFF2-40B4-BE49-F238E27FC236}">
                <a16:creationId xmlns:a16="http://schemas.microsoft.com/office/drawing/2014/main" id="{F6BD8C90-F997-EEE4-E114-A17389D316FE}"/>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7" name="Rectangle 1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404553" y="3091928"/>
            <a:ext cx="9078562" cy="2387600"/>
          </a:xfrm>
        </p:spPr>
        <p:txBody>
          <a:bodyPr>
            <a:normAutofit/>
          </a:bodyPr>
          <a:lstStyle/>
          <a:p>
            <a:pPr algn="l"/>
            <a:r>
              <a:rPr lang="en-US" sz="6100" dirty="0">
                <a:solidFill>
                  <a:schemeClr val="bg1"/>
                </a:solidFill>
              </a:rPr>
              <a:t>AED to CAD Exchange Rate </a:t>
            </a:r>
            <a:br>
              <a:rPr lang="en-US" sz="6100" dirty="0">
                <a:solidFill>
                  <a:schemeClr val="bg1"/>
                </a:solidFill>
              </a:rPr>
            </a:br>
            <a:r>
              <a:rPr lang="en-US" sz="6100" dirty="0">
                <a:solidFill>
                  <a:schemeClr val="bg1"/>
                </a:solidFill>
              </a:rPr>
              <a:t>Forecasting</a:t>
            </a:r>
            <a:endParaRPr lang="en-IN" sz="6100" dirty="0">
              <a:solidFill>
                <a:schemeClr val="bg1"/>
              </a:solidFill>
            </a:endParaRPr>
          </a:p>
        </p:txBody>
      </p:sp>
      <p:sp>
        <p:nvSpPr>
          <p:cNvPr id="19" name="Rectangle: Rounded Corners 1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404553" y="5624945"/>
            <a:ext cx="9078562" cy="592975"/>
          </a:xfrm>
        </p:spPr>
        <p:txBody>
          <a:bodyPr anchor="ctr">
            <a:normAutofit/>
          </a:bodyPr>
          <a:lstStyle/>
          <a:p>
            <a:pPr algn="l"/>
            <a:r>
              <a:rPr lang="en-US">
                <a:solidFill>
                  <a:schemeClr val="bg1"/>
                </a:solidFill>
              </a:rPr>
              <a:t>Lenin Prakash Vasudevan</a:t>
            </a:r>
            <a:endParaRPr lang="en-IN">
              <a:solidFill>
                <a:schemeClr val="bg1"/>
              </a:solidFill>
            </a:endParaRPr>
          </a:p>
        </p:txBody>
      </p:sp>
    </p:spTree>
    <p:extLst>
      <p:ext uri="{BB962C8B-B14F-4D97-AF65-F5344CB8AC3E}">
        <p14:creationId xmlns:p14="http://schemas.microsoft.com/office/powerpoint/2010/main" val="2469693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pic>
        <p:nvPicPr>
          <p:cNvPr id="7" name="Content Placeholder 6" descr="A graph with red and blue dots&#10;&#10;Description automatically generated">
            <a:extLst>
              <a:ext uri="{FF2B5EF4-FFF2-40B4-BE49-F238E27FC236}">
                <a16:creationId xmlns:a16="http://schemas.microsoft.com/office/drawing/2014/main" id="{2C1BC389-857F-0328-84EC-B1C61B4DA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532" y="1825625"/>
            <a:ext cx="5480935" cy="4351338"/>
          </a:xfrm>
        </p:spPr>
      </p:pic>
    </p:spTree>
    <p:extLst>
      <p:ext uri="{BB962C8B-B14F-4D97-AF65-F5344CB8AC3E}">
        <p14:creationId xmlns:p14="http://schemas.microsoft.com/office/powerpoint/2010/main" val="2734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pic>
        <p:nvPicPr>
          <p:cNvPr id="6" name="Content Placeholder 5" descr="A graph of a stock market&#10;&#10;Description automatically generated">
            <a:extLst>
              <a:ext uri="{FF2B5EF4-FFF2-40B4-BE49-F238E27FC236}">
                <a16:creationId xmlns:a16="http://schemas.microsoft.com/office/drawing/2014/main" id="{13B7EA88-611A-2EAB-33EF-CCCA25F7B8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566" y="1825625"/>
            <a:ext cx="7962868" cy="4351338"/>
          </a:xfrm>
        </p:spPr>
      </p:pic>
    </p:spTree>
    <p:extLst>
      <p:ext uri="{BB962C8B-B14F-4D97-AF65-F5344CB8AC3E}">
        <p14:creationId xmlns:p14="http://schemas.microsoft.com/office/powerpoint/2010/main" val="271093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pic>
        <p:nvPicPr>
          <p:cNvPr id="7" name="Content Placeholder 6" descr="A graph showing a line graph&#10;&#10;Description automatically generated with medium confidence">
            <a:extLst>
              <a:ext uri="{FF2B5EF4-FFF2-40B4-BE49-F238E27FC236}">
                <a16:creationId xmlns:a16="http://schemas.microsoft.com/office/drawing/2014/main" id="{677F566C-76B0-2E7A-8680-B008260F7A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791" y="1825625"/>
            <a:ext cx="8042417" cy="4351338"/>
          </a:xfrm>
        </p:spPr>
      </p:pic>
    </p:spTree>
    <p:extLst>
      <p:ext uri="{BB962C8B-B14F-4D97-AF65-F5344CB8AC3E}">
        <p14:creationId xmlns:p14="http://schemas.microsoft.com/office/powerpoint/2010/main" val="52797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pic>
        <p:nvPicPr>
          <p:cNvPr id="6" name="Content Placeholder 5" descr="A graph of a graph with blue lines&#10;&#10;Description automatically generated">
            <a:extLst>
              <a:ext uri="{FF2B5EF4-FFF2-40B4-BE49-F238E27FC236}">
                <a16:creationId xmlns:a16="http://schemas.microsoft.com/office/drawing/2014/main" id="{2C4791B2-9E55-DC08-373A-01CE598F78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82" y="1690688"/>
            <a:ext cx="5193802" cy="3977648"/>
          </a:xfrm>
        </p:spPr>
      </p:pic>
      <p:pic>
        <p:nvPicPr>
          <p:cNvPr id="9" name="Picture 8" descr="A graph of a function&#10;&#10;Description automatically generated">
            <a:extLst>
              <a:ext uri="{FF2B5EF4-FFF2-40B4-BE49-F238E27FC236}">
                <a16:creationId xmlns:a16="http://schemas.microsoft.com/office/drawing/2014/main" id="{3F0D05E4-7C9B-8F95-21ED-10DB4B342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128" y="1690688"/>
            <a:ext cx="5193802" cy="3977648"/>
          </a:xfrm>
          <a:prstGeom prst="rect">
            <a:avLst/>
          </a:prstGeom>
        </p:spPr>
      </p:pic>
      <p:sp>
        <p:nvSpPr>
          <p:cNvPr id="12" name="Rectangle 2">
            <a:extLst>
              <a:ext uri="{FF2B5EF4-FFF2-40B4-BE49-F238E27FC236}">
                <a16:creationId xmlns:a16="http://schemas.microsoft.com/office/drawing/2014/main" id="{FD7157A2-F7F4-8942-5EC7-0885BBA62343}"/>
              </a:ext>
            </a:extLst>
          </p:cNvPr>
          <p:cNvSpPr>
            <a:spLocks noChangeArrowheads="1"/>
          </p:cNvSpPr>
          <p:nvPr/>
        </p:nvSpPr>
        <p:spPr bwMode="auto">
          <a:xfrm>
            <a:off x="0" y="0"/>
            <a:ext cx="48641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1A3F6347-1145-A991-ACCB-2C0BFE67260B}"/>
              </a:ext>
            </a:extLst>
          </p:cNvPr>
          <p:cNvSpPr>
            <a:spLocks noChangeArrowheads="1"/>
          </p:cNvSpPr>
          <p:nvPr/>
        </p:nvSpPr>
        <p:spPr bwMode="auto">
          <a:xfrm>
            <a:off x="152400" y="152400"/>
            <a:ext cx="48641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E8DFF93-4C54-D2AC-C31D-B5FADC545102}"/>
              </a:ext>
            </a:extLst>
          </p:cNvPr>
          <p:cNvSpPr txBox="1"/>
          <p:nvPr/>
        </p:nvSpPr>
        <p:spPr>
          <a:xfrm>
            <a:off x="838200" y="5668336"/>
            <a:ext cx="10889729" cy="923330"/>
          </a:xfrm>
          <a:prstGeom prst="rect">
            <a:avLst/>
          </a:prstGeom>
          <a:noFill/>
        </p:spPr>
        <p:txBody>
          <a:bodyPr wrap="square" rtlCol="0">
            <a:spAutoFit/>
          </a:bodyPr>
          <a:lstStyle/>
          <a:p>
            <a:pPr algn="just"/>
            <a:r>
              <a:rPr lang="en-US" dirty="0"/>
              <a:t>Due to constraints on my computer's processing capabilities, I faced difficulties in executing the results as the computational demands were notably high, primarily due to elevated CPU usage.</a:t>
            </a:r>
          </a:p>
          <a:p>
            <a:endParaRPr lang="en-IN" dirty="0"/>
          </a:p>
        </p:txBody>
      </p:sp>
    </p:spTree>
    <p:extLst>
      <p:ext uri="{BB962C8B-B14F-4D97-AF65-F5344CB8AC3E}">
        <p14:creationId xmlns:p14="http://schemas.microsoft.com/office/powerpoint/2010/main" val="206624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normAutofit fontScale="92500" lnSpcReduction="10000"/>
          </a:bodyPr>
          <a:lstStyle/>
          <a:p>
            <a:pPr marL="0" indent="0" algn="just">
              <a:buNone/>
            </a:pPr>
            <a:endParaRPr lang="en-US" dirty="0"/>
          </a:p>
          <a:p>
            <a:pPr marL="0" indent="0" algn="just">
              <a:buNone/>
            </a:pPr>
            <a:r>
              <a:rPr lang="en-US" dirty="0"/>
              <a:t>In conclusion, while computational challenges were encountered with the SARIMA model due to high CPU usage, the LSTM predictions for the AED to CAD exchange rate were exceptionally accurate, closely mirroring the actual values. This underscores the effectiveness of LSTM in capturing intricate patterns, despite the limitations faced with SARIMA. The project highlights the need to balance model complexity with computational resources for successful forecasting implementations.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dirty="0"/>
              <a:t>Dataset:-</a:t>
            </a:r>
            <a:endParaRPr lang="en-IN" dirty="0"/>
          </a:p>
          <a:p>
            <a:pPr marL="0" indent="0">
              <a:buNone/>
            </a:pPr>
            <a:r>
              <a:rPr lang="en-US"/>
              <a:t> Indexing</a:t>
            </a:r>
            <a:r>
              <a:rPr lang="en-US" dirty="0"/>
              <a:t>.com. (Year). Title of the Data Set. Retrieved from </a:t>
            </a:r>
            <a:r>
              <a:rPr lang="en-US" dirty="0">
                <a:hlinkClick r:id="rId2"/>
              </a:rPr>
              <a:t>https://www.indexing.com/</a:t>
            </a:r>
            <a:endParaRPr lang="en-US" dirty="0"/>
          </a:p>
          <a:p>
            <a:endParaRPr lang="en-US" dirty="0"/>
          </a:p>
        </p:txBody>
      </p:sp>
    </p:spTree>
    <p:extLst>
      <p:ext uri="{BB962C8B-B14F-4D97-AF65-F5344CB8AC3E}">
        <p14:creationId xmlns:p14="http://schemas.microsoft.com/office/powerpoint/2010/main" val="145081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04DF-0706-F2FF-F9AE-F43A728D0916}"/>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35769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pPr marL="0" indent="0">
              <a:buNone/>
            </a:pPr>
            <a:endParaRPr lang="en-US" dirty="0"/>
          </a:p>
          <a:p>
            <a:pPr algn="just"/>
            <a:r>
              <a:rPr lang="en-US" dirty="0"/>
              <a:t>In this project, I am leveraging two decades' worth of historical data on the AED to CAD exchange rate to forecast future currency trends. Employing advanced time series forecasting techniques, including Linear regression, ARIMA, SARIMA, and LSTM machine learning models, I aim to develop accurate predictions for the exchange rate dynamics. </a:t>
            </a:r>
          </a:p>
          <a:p>
            <a:pPr algn="just"/>
            <a:r>
              <a:rPr lang="en-US" dirty="0"/>
              <a:t>This comprehensive analysis utilizes the rich historical context to enhance the forecasting capabilities, providing insights into potential trends and fluctuations in the AED to CAD exchange rate</a:t>
            </a:r>
            <a:endParaRPr lang="en-IN" dirty="0"/>
          </a:p>
        </p:txBody>
      </p:sp>
    </p:spTree>
    <p:extLst>
      <p:ext uri="{BB962C8B-B14F-4D97-AF65-F5344CB8AC3E}">
        <p14:creationId xmlns:p14="http://schemas.microsoft.com/office/powerpoint/2010/main" val="398688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84794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C6E-7E42-5861-0921-4A732B7FE6EB}"/>
              </a:ext>
            </a:extLst>
          </p:cNvPr>
          <p:cNvSpPr>
            <a:spLocks noGrp="1"/>
          </p:cNvSpPr>
          <p:nvPr>
            <p:ph type="title"/>
          </p:nvPr>
        </p:nvSpPr>
        <p:spPr>
          <a:xfrm>
            <a:off x="838200" y="1371700"/>
            <a:ext cx="10515600" cy="641925"/>
          </a:xfrm>
        </p:spPr>
        <p:txBody>
          <a:bodyPr>
            <a:normAutofit/>
          </a:bodyPr>
          <a:lstStyle/>
          <a:p>
            <a:r>
              <a:rPr lang="en-US" sz="2800" dirty="0"/>
              <a:t>Data types in each Column:-</a:t>
            </a:r>
            <a:endParaRPr lang="en-IN" sz="2800" dirty="0"/>
          </a:p>
        </p:txBody>
      </p:sp>
      <p:sp>
        <p:nvSpPr>
          <p:cNvPr id="3" name="Content Placeholder 2">
            <a:extLst>
              <a:ext uri="{FF2B5EF4-FFF2-40B4-BE49-F238E27FC236}">
                <a16:creationId xmlns:a16="http://schemas.microsoft.com/office/drawing/2014/main" id="{5CDE194B-2C49-EA28-F2F5-60B79EDC5363}"/>
              </a:ext>
            </a:extLst>
          </p:cNvPr>
          <p:cNvSpPr>
            <a:spLocks noGrp="1"/>
          </p:cNvSpPr>
          <p:nvPr>
            <p:ph idx="1"/>
          </p:nvPr>
        </p:nvSpPr>
        <p:spPr>
          <a:xfrm>
            <a:off x="838200" y="2013625"/>
            <a:ext cx="10515600" cy="4163337"/>
          </a:xfrm>
        </p:spPr>
        <p:txBody>
          <a:bodyPr>
            <a:normAutofit fontScale="92500" lnSpcReduction="10000"/>
          </a:bodyPr>
          <a:lstStyle/>
          <a:p>
            <a:pPr marL="0" indent="0">
              <a:buNone/>
            </a:pPr>
            <a:r>
              <a:rPr lang="en-US" dirty="0"/>
              <a:t>Missing values in the dataset:</a:t>
            </a:r>
          </a:p>
          <a:p>
            <a:pPr marL="0" indent="0">
              <a:buNone/>
            </a:pPr>
            <a:r>
              <a:rPr lang="en-US" dirty="0"/>
              <a:t>Date        0</a:t>
            </a:r>
          </a:p>
          <a:p>
            <a:pPr marL="0" indent="0">
              <a:buNone/>
            </a:pPr>
            <a:r>
              <a:rPr lang="en-US" dirty="0"/>
              <a:t>Price       0</a:t>
            </a:r>
          </a:p>
          <a:p>
            <a:pPr marL="0" indent="0">
              <a:buNone/>
            </a:pPr>
            <a:r>
              <a:rPr lang="en-US" dirty="0"/>
              <a:t>Open        0</a:t>
            </a:r>
          </a:p>
          <a:p>
            <a:pPr marL="0" indent="0">
              <a:buNone/>
            </a:pPr>
            <a:r>
              <a:rPr lang="en-US" dirty="0"/>
              <a:t>High        0</a:t>
            </a:r>
          </a:p>
          <a:p>
            <a:pPr marL="0" indent="0">
              <a:buNone/>
            </a:pPr>
            <a:r>
              <a:rPr lang="en-US" dirty="0"/>
              <a:t>Low         0</a:t>
            </a:r>
          </a:p>
          <a:p>
            <a:pPr marL="0" indent="0">
              <a:buNone/>
            </a:pPr>
            <a:r>
              <a:rPr lang="en-US" dirty="0"/>
              <a:t>Volume    317</a:t>
            </a:r>
          </a:p>
          <a:p>
            <a:pPr marL="0" indent="0">
              <a:buNone/>
            </a:pPr>
            <a:r>
              <a:rPr lang="en-US" dirty="0"/>
              <a:t>Change      0</a:t>
            </a:r>
          </a:p>
          <a:p>
            <a:pPr marL="0" indent="0">
              <a:buNone/>
            </a:pPr>
            <a:r>
              <a:rPr lang="en-US" dirty="0" err="1"/>
              <a:t>dtype</a:t>
            </a:r>
            <a:r>
              <a:rPr lang="en-US" dirty="0"/>
              <a:t>: int64</a:t>
            </a:r>
          </a:p>
          <a:p>
            <a:pPr marL="0" indent="0">
              <a:buNone/>
            </a:pPr>
            <a:endParaRPr lang="en-IN" dirty="0"/>
          </a:p>
        </p:txBody>
      </p:sp>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451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B46C9E-2346-7B1A-509C-06392D8A709B}"/>
              </a:ext>
            </a:extLst>
          </p:cNvPr>
          <p:cNvSpPr txBox="1"/>
          <p:nvPr/>
        </p:nvSpPr>
        <p:spPr>
          <a:xfrm>
            <a:off x="582005" y="355697"/>
            <a:ext cx="1126975" cy="769441"/>
          </a:xfrm>
          <a:prstGeom prst="rect">
            <a:avLst/>
          </a:prstGeom>
          <a:noFill/>
        </p:spPr>
        <p:txBody>
          <a:bodyPr wrap="none" rtlCol="0">
            <a:spAutoFit/>
          </a:bodyPr>
          <a:lstStyle/>
          <a:p>
            <a:r>
              <a:rPr lang="en-US" sz="4400" dirty="0"/>
              <a:t>EDA</a:t>
            </a:r>
            <a:endParaRPr lang="en-IN" sz="4400" dirty="0"/>
          </a:p>
        </p:txBody>
      </p:sp>
      <p:pic>
        <p:nvPicPr>
          <p:cNvPr id="14" name="Content Placeholder 13">
            <a:extLst>
              <a:ext uri="{FF2B5EF4-FFF2-40B4-BE49-F238E27FC236}">
                <a16:creationId xmlns:a16="http://schemas.microsoft.com/office/drawing/2014/main" id="{BA7661F5-AFA8-69C2-9681-A8942908FC20}"/>
              </a:ext>
            </a:extLst>
          </p:cNvPr>
          <p:cNvPicPr>
            <a:picLocks noGrp="1" noChangeAspect="1"/>
          </p:cNvPicPr>
          <p:nvPr>
            <p:ph idx="1"/>
          </p:nvPr>
        </p:nvPicPr>
        <p:blipFill>
          <a:blip r:embed="rId2"/>
          <a:stretch>
            <a:fillRect/>
          </a:stretch>
        </p:blipFill>
        <p:spPr>
          <a:xfrm>
            <a:off x="537663" y="1818479"/>
            <a:ext cx="10067925" cy="2114550"/>
          </a:xfrm>
        </p:spPr>
      </p:pic>
      <p:sp>
        <p:nvSpPr>
          <p:cNvPr id="16" name="TextBox 15">
            <a:extLst>
              <a:ext uri="{FF2B5EF4-FFF2-40B4-BE49-F238E27FC236}">
                <a16:creationId xmlns:a16="http://schemas.microsoft.com/office/drawing/2014/main" id="{FBACE78E-5253-5789-0E88-239873B034CA}"/>
              </a:ext>
            </a:extLst>
          </p:cNvPr>
          <p:cNvSpPr txBox="1"/>
          <p:nvPr/>
        </p:nvSpPr>
        <p:spPr>
          <a:xfrm>
            <a:off x="1284051" y="1527352"/>
            <a:ext cx="1628844" cy="369332"/>
          </a:xfrm>
          <a:prstGeom prst="rect">
            <a:avLst/>
          </a:prstGeom>
          <a:noFill/>
        </p:spPr>
        <p:txBody>
          <a:bodyPr wrap="none" rtlCol="0">
            <a:spAutoFit/>
          </a:bodyPr>
          <a:lstStyle/>
          <a:p>
            <a:r>
              <a:rPr lang="en-US" dirty="0"/>
              <a:t>Raw Data Plot:-</a:t>
            </a:r>
            <a:endParaRPr lang="en-IN" dirty="0"/>
          </a:p>
        </p:txBody>
      </p:sp>
      <p:pic>
        <p:nvPicPr>
          <p:cNvPr id="20" name="Picture 19">
            <a:extLst>
              <a:ext uri="{FF2B5EF4-FFF2-40B4-BE49-F238E27FC236}">
                <a16:creationId xmlns:a16="http://schemas.microsoft.com/office/drawing/2014/main" id="{2AE41903-D0D3-1000-2819-F27DF6E0DC47}"/>
              </a:ext>
            </a:extLst>
          </p:cNvPr>
          <p:cNvPicPr>
            <a:picLocks noChangeAspect="1"/>
          </p:cNvPicPr>
          <p:nvPr/>
        </p:nvPicPr>
        <p:blipFill>
          <a:blip r:embed="rId3"/>
          <a:stretch>
            <a:fillRect/>
          </a:stretch>
        </p:blipFill>
        <p:spPr>
          <a:xfrm>
            <a:off x="566238" y="4416798"/>
            <a:ext cx="10039350" cy="2143125"/>
          </a:xfrm>
          <a:prstGeom prst="rect">
            <a:avLst/>
          </a:prstGeom>
        </p:spPr>
      </p:pic>
      <p:sp>
        <p:nvSpPr>
          <p:cNvPr id="22" name="TextBox 21">
            <a:extLst>
              <a:ext uri="{FF2B5EF4-FFF2-40B4-BE49-F238E27FC236}">
                <a16:creationId xmlns:a16="http://schemas.microsoft.com/office/drawing/2014/main" id="{98FAA8A3-AEF8-36E8-FF7E-8E5590CEC7FE}"/>
              </a:ext>
            </a:extLst>
          </p:cNvPr>
          <p:cNvSpPr txBox="1"/>
          <p:nvPr/>
        </p:nvSpPr>
        <p:spPr>
          <a:xfrm>
            <a:off x="1284051" y="4118721"/>
            <a:ext cx="1275029" cy="369332"/>
          </a:xfrm>
          <a:prstGeom prst="rect">
            <a:avLst/>
          </a:prstGeom>
          <a:noFill/>
        </p:spPr>
        <p:txBody>
          <a:bodyPr wrap="none" rtlCol="0">
            <a:spAutoFit/>
          </a:bodyPr>
          <a:lstStyle/>
          <a:p>
            <a:r>
              <a:rPr lang="en-US" dirty="0"/>
              <a:t>Trend Plot:-</a:t>
            </a:r>
            <a:endParaRPr lang="en-IN" dirty="0"/>
          </a:p>
        </p:txBody>
      </p:sp>
    </p:spTree>
    <p:extLst>
      <p:ext uri="{BB962C8B-B14F-4D97-AF65-F5344CB8AC3E}">
        <p14:creationId xmlns:p14="http://schemas.microsoft.com/office/powerpoint/2010/main" val="22007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B46C9E-2346-7B1A-509C-06392D8A709B}"/>
              </a:ext>
            </a:extLst>
          </p:cNvPr>
          <p:cNvSpPr txBox="1"/>
          <p:nvPr/>
        </p:nvSpPr>
        <p:spPr>
          <a:xfrm>
            <a:off x="582005" y="355697"/>
            <a:ext cx="1126975" cy="769441"/>
          </a:xfrm>
          <a:prstGeom prst="rect">
            <a:avLst/>
          </a:prstGeom>
          <a:noFill/>
        </p:spPr>
        <p:txBody>
          <a:bodyPr wrap="none" rtlCol="0">
            <a:spAutoFit/>
          </a:bodyPr>
          <a:lstStyle/>
          <a:p>
            <a:r>
              <a:rPr lang="en-US" sz="4400" dirty="0"/>
              <a:t>EDA</a:t>
            </a:r>
            <a:endParaRPr lang="en-IN" sz="4400" dirty="0"/>
          </a:p>
        </p:txBody>
      </p:sp>
      <p:sp>
        <p:nvSpPr>
          <p:cNvPr id="16" name="TextBox 15">
            <a:extLst>
              <a:ext uri="{FF2B5EF4-FFF2-40B4-BE49-F238E27FC236}">
                <a16:creationId xmlns:a16="http://schemas.microsoft.com/office/drawing/2014/main" id="{FBACE78E-5253-5789-0E88-239873B034CA}"/>
              </a:ext>
            </a:extLst>
          </p:cNvPr>
          <p:cNvSpPr txBox="1"/>
          <p:nvPr/>
        </p:nvSpPr>
        <p:spPr>
          <a:xfrm>
            <a:off x="1284051" y="1527352"/>
            <a:ext cx="1569660" cy="369332"/>
          </a:xfrm>
          <a:prstGeom prst="rect">
            <a:avLst/>
          </a:prstGeom>
          <a:noFill/>
        </p:spPr>
        <p:txBody>
          <a:bodyPr wrap="none" rtlCol="0">
            <a:spAutoFit/>
          </a:bodyPr>
          <a:lstStyle/>
          <a:p>
            <a:r>
              <a:rPr lang="en-US" dirty="0"/>
              <a:t>Seasonal Plot:-</a:t>
            </a:r>
            <a:endParaRPr lang="en-IN" dirty="0"/>
          </a:p>
        </p:txBody>
      </p:sp>
      <p:sp>
        <p:nvSpPr>
          <p:cNvPr id="22" name="TextBox 21">
            <a:extLst>
              <a:ext uri="{FF2B5EF4-FFF2-40B4-BE49-F238E27FC236}">
                <a16:creationId xmlns:a16="http://schemas.microsoft.com/office/drawing/2014/main" id="{98FAA8A3-AEF8-36E8-FF7E-8E5590CEC7FE}"/>
              </a:ext>
            </a:extLst>
          </p:cNvPr>
          <p:cNvSpPr txBox="1"/>
          <p:nvPr/>
        </p:nvSpPr>
        <p:spPr>
          <a:xfrm>
            <a:off x="1284051" y="4118721"/>
            <a:ext cx="1527149" cy="369332"/>
          </a:xfrm>
          <a:prstGeom prst="rect">
            <a:avLst/>
          </a:prstGeom>
          <a:noFill/>
        </p:spPr>
        <p:txBody>
          <a:bodyPr wrap="none" rtlCol="0">
            <a:spAutoFit/>
          </a:bodyPr>
          <a:lstStyle/>
          <a:p>
            <a:r>
              <a:rPr lang="en-US" dirty="0"/>
              <a:t>Residual Plot:-</a:t>
            </a:r>
            <a:endParaRPr lang="en-IN" dirty="0"/>
          </a:p>
        </p:txBody>
      </p:sp>
      <p:pic>
        <p:nvPicPr>
          <p:cNvPr id="6" name="Picture 5">
            <a:extLst>
              <a:ext uri="{FF2B5EF4-FFF2-40B4-BE49-F238E27FC236}">
                <a16:creationId xmlns:a16="http://schemas.microsoft.com/office/drawing/2014/main" id="{B1C4F60D-9859-48F7-93DB-00B8FF16133E}"/>
              </a:ext>
            </a:extLst>
          </p:cNvPr>
          <p:cNvPicPr>
            <a:picLocks noChangeAspect="1"/>
          </p:cNvPicPr>
          <p:nvPr/>
        </p:nvPicPr>
        <p:blipFill>
          <a:blip r:embed="rId2"/>
          <a:stretch>
            <a:fillRect/>
          </a:stretch>
        </p:blipFill>
        <p:spPr>
          <a:xfrm>
            <a:off x="537663" y="1986622"/>
            <a:ext cx="10048875" cy="2114550"/>
          </a:xfrm>
          <a:prstGeom prst="rect">
            <a:avLst/>
          </a:prstGeom>
        </p:spPr>
      </p:pic>
      <p:pic>
        <p:nvPicPr>
          <p:cNvPr id="8" name="Picture 7">
            <a:extLst>
              <a:ext uri="{FF2B5EF4-FFF2-40B4-BE49-F238E27FC236}">
                <a16:creationId xmlns:a16="http://schemas.microsoft.com/office/drawing/2014/main" id="{D918FD78-32E6-81A0-7812-83000BD6B114}"/>
              </a:ext>
            </a:extLst>
          </p:cNvPr>
          <p:cNvPicPr>
            <a:picLocks noChangeAspect="1"/>
          </p:cNvPicPr>
          <p:nvPr/>
        </p:nvPicPr>
        <p:blipFill>
          <a:blip r:embed="rId3"/>
          <a:stretch>
            <a:fillRect/>
          </a:stretch>
        </p:blipFill>
        <p:spPr>
          <a:xfrm>
            <a:off x="582005" y="4381725"/>
            <a:ext cx="10048875" cy="2105025"/>
          </a:xfrm>
          <a:prstGeom prst="rect">
            <a:avLst/>
          </a:prstGeom>
        </p:spPr>
      </p:pic>
    </p:spTree>
    <p:extLst>
      <p:ext uri="{BB962C8B-B14F-4D97-AF65-F5344CB8AC3E}">
        <p14:creationId xmlns:p14="http://schemas.microsoft.com/office/powerpoint/2010/main" val="201346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pPr lvl="1" algn="just"/>
            <a:r>
              <a:rPr lang="en-US" dirty="0"/>
              <a:t>In this dataset, we focus exclusively on the "Price" and "Date" columns, excluding all other variables under the assumption that they exhibit a seasonal pattern.</a:t>
            </a:r>
          </a:p>
        </p:txBody>
      </p:sp>
    </p:spTree>
    <p:extLst>
      <p:ext uri="{BB962C8B-B14F-4D97-AF65-F5344CB8AC3E}">
        <p14:creationId xmlns:p14="http://schemas.microsoft.com/office/powerpoint/2010/main" val="382278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6601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Setting Index and Date:</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2396315"/>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are deleting all the columns expect Price and Date.</a:t>
            </a:r>
          </a:p>
          <a:p>
            <a:pPr marL="0" indent="0">
              <a:buFont typeface="Arial" panose="020B0604020202020204" pitchFamily="34" charset="0"/>
              <a:buNone/>
            </a:pPr>
            <a:r>
              <a:rPr lang="en-US" dirty="0"/>
              <a:t>The Dataset has Date column so we are assigning it in date format.</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1770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a:xfrm>
            <a:off x="838200" y="1439694"/>
            <a:ext cx="10515600" cy="4737269"/>
          </a:xfrm>
        </p:spPr>
        <p:txBody>
          <a:bodyPr>
            <a:normAutofit fontScale="92500" lnSpcReduction="20000"/>
          </a:bodyPr>
          <a:lstStyle/>
          <a:p>
            <a:pPr algn="just"/>
            <a:r>
              <a:rPr lang="en-US" dirty="0"/>
              <a:t>In this project, we employed a combination of time-tested machine learning models to forecast the AED to CAD exchange rate based on historical data spanning the past two decades.</a:t>
            </a:r>
          </a:p>
          <a:p>
            <a:pPr algn="just"/>
            <a:r>
              <a:rPr lang="en-US" dirty="0"/>
              <a:t>we utilized Linear regression, ARIMA (</a:t>
            </a:r>
            <a:r>
              <a:rPr lang="en-US" dirty="0" err="1"/>
              <a:t>AutoRegressive</a:t>
            </a:r>
            <a:r>
              <a:rPr lang="en-US" dirty="0"/>
              <a:t> Integrated Moving Average) and SARIMA (Seasonal ARIMA) models, which are well-suited for capturing time-dependent patterns and seasonality inherent in financial time series data. Additionally, we incorporated LSTM (Long Short-Term Memory) neural network models, known for their effectiveness in capturing long-term dependencies and intricate patterns in sequential data. </a:t>
            </a:r>
          </a:p>
          <a:p>
            <a:pPr algn="just"/>
            <a:r>
              <a:rPr lang="en-US" dirty="0"/>
              <a:t>Each model contributes distinct strengths to our analysis: ARIMA and SARIMA are adept at handling temporal patterns and seasonality, while LSTM excels in capturing intricate relationships in the data. By employing this diverse set of models, we aim to leverage their respective strengths to enhance the accuracy and robustness of our exchange rate predictions.</a:t>
            </a:r>
            <a:endParaRPr lang="en-IN" dirty="0"/>
          </a:p>
        </p:txBody>
      </p:sp>
    </p:spTree>
    <p:extLst>
      <p:ext uri="{BB962C8B-B14F-4D97-AF65-F5344CB8AC3E}">
        <p14:creationId xmlns:p14="http://schemas.microsoft.com/office/powerpoint/2010/main" val="211620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531</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Inter</vt:lpstr>
      <vt:lpstr>Office Theme</vt:lpstr>
      <vt:lpstr>AED to CAD Exchange Rate  Forecasting</vt:lpstr>
      <vt:lpstr>Introduction:-</vt:lpstr>
      <vt:lpstr>Agenda:-</vt:lpstr>
      <vt:lpstr>Data types in each Column:-</vt:lpstr>
      <vt:lpstr>PowerPoint Presentation</vt:lpstr>
      <vt:lpstr>PowerPoint Presentation</vt:lpstr>
      <vt:lpstr>Assumption:-</vt:lpstr>
      <vt:lpstr>PowerPoint Presentation</vt:lpstr>
      <vt:lpstr>ML model:</vt:lpstr>
      <vt:lpstr>ML model:</vt:lpstr>
      <vt:lpstr>ML model:</vt:lpstr>
      <vt:lpstr>ML model:</vt:lpstr>
      <vt:lpstr>ML model:</vt:lpstr>
      <vt:lpstr>Conclusion:-</vt:lpstr>
      <vt:lpstr>Data Collection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10</cp:revision>
  <dcterms:created xsi:type="dcterms:W3CDTF">2023-12-24T20:18:15Z</dcterms:created>
  <dcterms:modified xsi:type="dcterms:W3CDTF">2023-12-26T21:49:20Z</dcterms:modified>
</cp:coreProperties>
</file>