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2" r:id="rId5"/>
    <p:sldId id="261" r:id="rId6"/>
    <p:sldId id="260" r:id="rId7"/>
    <p:sldId id="272" r:id="rId8"/>
    <p:sldId id="263" r:id="rId9"/>
    <p:sldId id="264" r:id="rId10"/>
    <p:sldId id="265" r:id="rId11"/>
    <p:sldId id="259"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6AD40-3F75-4204-A97B-FD626FBF1939}" type="datetimeFigureOut">
              <a:rPr lang="en-IN" smtClean="0"/>
              <a:t>26-12-2023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4948C-F2BD-4808-8E20-FAA737938335}" type="slidenum">
              <a:rPr lang="en-IN" smtClean="0"/>
              <a:t>‹#›</a:t>
            </a:fld>
            <a:endParaRPr lang="en-IN"/>
          </a:p>
        </p:txBody>
      </p:sp>
    </p:spTree>
    <p:extLst>
      <p:ext uri="{BB962C8B-B14F-4D97-AF65-F5344CB8AC3E}">
        <p14:creationId xmlns:p14="http://schemas.microsoft.com/office/powerpoint/2010/main" val="387291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treemap</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DC01-D791-9BDC-9754-828141CC8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1A9A61-444C-6861-6CB5-07E544E62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AC720C-D2B2-11BD-D007-55854374730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95752AA5-D90E-1288-ADD7-D374560D6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8BA35-452C-B5D1-ACBC-2BE0675011E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53348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D581-ACDA-E252-D8DC-A2FB6A10F3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5D9B0-2D89-E19A-F16A-8A6804EB4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76FA6-5E69-A86A-0904-76E9CE6123B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87B021C-2014-A0F3-479D-74951888E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F888-7E55-DDBA-8998-7365FBF6DD7D}"/>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1366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109F2-8239-3042-A802-47CA0C37B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C8AE-01E3-BF58-7769-C482EC745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FA5CE-AF8D-4A5D-0050-B8203A582386}"/>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B3837D3-C361-A456-5723-24FE38996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E959D-1E67-C9F6-68E4-39FD887A567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1084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BE96-ECFB-5FF0-B04C-CBF1EF3C3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5D4EB-BAAC-F229-2E8E-9FD217AE8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2A55C-03D2-106D-87F2-524BCE7658BB}"/>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2AA539A9-F688-67AB-44E9-78A537838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509DE-3403-87AB-612F-1C41D5C7FD7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177259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9C6-B7C4-78EA-6AD3-F50F5F96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32D0F7-1E4D-61F5-1D78-517335CF8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ED3BD-B74E-E995-1121-A57B930C9ECD}"/>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CF24D8B0-65AD-2615-D112-8E1425AB3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71E99-2053-976C-6EC9-95024ED9C15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5969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95B2-FFDE-DF3F-958D-6297F4C2B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D8384-27DC-7114-F5DB-55AD5181A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95A35-EAB1-14D0-4261-AD8518FCF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EB6DD3-0F16-BEB5-BE6B-4EB32DC09448}"/>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DCF3A490-BE9A-DF7B-FD77-594BC915B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30F3A-2D4F-E979-FEAE-74E5A9E244F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627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B34-1532-5270-93B6-5AF068001B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1847C-4FF4-D460-61DD-498D4F801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D84BE-CB8D-D669-B197-88F2B9DD4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33163-B992-9F74-816D-BC4DD7AA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B3194-BD48-7BB1-7B84-F9F8DBCB1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6AFB2-D82A-0C3A-7E17-844B97C5D540}"/>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8" name="Footer Placeholder 7">
            <a:extLst>
              <a:ext uri="{FF2B5EF4-FFF2-40B4-BE49-F238E27FC236}">
                <a16:creationId xmlns:a16="http://schemas.microsoft.com/office/drawing/2014/main" id="{6B0416C9-2FEE-6006-1E34-E52EDCE30A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5A0F2-6C72-309D-1FC2-1A8CD7AA679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3825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F4C-0C5C-2833-80DF-39841488D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971EC8-540A-5DC3-1CF6-58ADFAF7DA1C}"/>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4" name="Footer Placeholder 3">
            <a:extLst>
              <a:ext uri="{FF2B5EF4-FFF2-40B4-BE49-F238E27FC236}">
                <a16:creationId xmlns:a16="http://schemas.microsoft.com/office/drawing/2014/main" id="{BF2496CB-C2AB-E67B-742C-C44FCEE13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A8D35C-1101-8449-43BB-D26D00B4B06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8664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25D23-0674-E2F6-368A-5DAAEE842D92}"/>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3" name="Footer Placeholder 2">
            <a:extLst>
              <a:ext uri="{FF2B5EF4-FFF2-40B4-BE49-F238E27FC236}">
                <a16:creationId xmlns:a16="http://schemas.microsoft.com/office/drawing/2014/main" id="{7A6DDB13-C54D-BDE6-C2B9-F664B79B73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3202E0-51EB-63CC-2064-267B84FB404B}"/>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416952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F8F-EF5A-233D-C1D2-565598913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7AC12-30E2-BCA0-4E51-73EA69C91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63DDC-FB5C-CCDF-6F56-F673517B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B67B9-A767-664D-6F7F-AEB6F168B7A9}"/>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5D82A58-6039-FA77-6693-82241D4D3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1A134-22DF-476A-C175-368E3C32E4D5}"/>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9428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0F4-4FF2-CB71-8907-F7792AF0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CD761-A5FD-9E9D-685B-C44E318A2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EF531B-808A-5BF2-7B5B-AACE5FFD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A3A69-8349-C235-7554-48AF14402C3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9AC2D1A-0798-F681-542D-ACE5EC30F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8208A-6BB7-5417-F648-837D4939649E}"/>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66611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E9FEF-C825-8047-5578-3CF8BC03A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B57A3-EE85-9B87-6592-116A2037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0F4C0-4067-B640-0544-36A79571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1646877E-B631-CE97-3798-EDAB11B0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2EEB6A-15E7-C378-5939-225FA8EEF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9DFDD-B98F-4D37-ADC0-82595D7937F2}" type="slidenum">
              <a:rPr lang="en-IN" smtClean="0"/>
              <a:t>‹#›</a:t>
            </a:fld>
            <a:endParaRPr lang="en-IN"/>
          </a:p>
        </p:txBody>
      </p:sp>
    </p:spTree>
    <p:extLst>
      <p:ext uri="{BB962C8B-B14F-4D97-AF65-F5344CB8AC3E}">
        <p14:creationId xmlns:p14="http://schemas.microsoft.com/office/powerpoint/2010/main" val="377109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14fec528-4067-4b68-8fe9-6e744ac493b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and black vertical lines&#10;&#10;Description automatically generated">
            <a:extLst>
              <a:ext uri="{FF2B5EF4-FFF2-40B4-BE49-F238E27FC236}">
                <a16:creationId xmlns:a16="http://schemas.microsoft.com/office/drawing/2014/main" id="{FBB69AA2-79B4-90E3-9E0A-3BE3E97105AF}"/>
              </a:ext>
            </a:extLst>
          </p:cNvPr>
          <p:cNvPicPr>
            <a:picLocks noChangeAspect="1"/>
          </p:cNvPicPr>
          <p:nvPr/>
        </p:nvPicPr>
        <p:blipFill rotWithShape="1">
          <a:blip r:embed="rId2">
            <a:alphaModFix amt="50000"/>
          </a:blip>
          <a:srcRect b="19929"/>
          <a:stretch/>
        </p:blipFill>
        <p:spPr>
          <a:xfrm>
            <a:off x="20" y="1"/>
            <a:ext cx="12191980" cy="6857999"/>
          </a:xfrm>
          <a:prstGeom prst="rect">
            <a:avLst/>
          </a:prstGeom>
        </p:spPr>
      </p:pic>
      <p:sp>
        <p:nvSpPr>
          <p:cNvPr id="2" name="Title 1">
            <a:extLst>
              <a:ext uri="{FF2B5EF4-FFF2-40B4-BE49-F238E27FC236}">
                <a16:creationId xmlns:a16="http://schemas.microsoft.com/office/drawing/2014/main" id="{31084999-5EE3-2E6F-FC0B-3A34EBEC803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Air Quality analysis in </a:t>
            </a:r>
            <a:br>
              <a:rPr lang="en-US" dirty="0">
                <a:solidFill>
                  <a:srgbClr val="FFFFFF"/>
                </a:solidFill>
              </a:rPr>
            </a:br>
            <a:r>
              <a:rPr lang="en-US" dirty="0">
                <a:solidFill>
                  <a:srgbClr val="FFFFFF"/>
                </a:solidFill>
              </a:rPr>
              <a:t>New York city</a:t>
            </a:r>
            <a:endParaRPr lang="en-IN" dirty="0">
              <a:solidFill>
                <a:srgbClr val="FFFFFF"/>
              </a:solidFill>
            </a:endParaRPr>
          </a:p>
        </p:txBody>
      </p:sp>
      <p:sp>
        <p:nvSpPr>
          <p:cNvPr id="3" name="Subtitle 2">
            <a:extLst>
              <a:ext uri="{FF2B5EF4-FFF2-40B4-BE49-F238E27FC236}">
                <a16:creationId xmlns:a16="http://schemas.microsoft.com/office/drawing/2014/main" id="{86010EEC-4C12-4EE3-AE85-70323B563A74}"/>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Lenin Prakash Vasudevan</a:t>
            </a:r>
            <a:endParaRPr lang="en-IN">
              <a:solidFill>
                <a:srgbClr val="FFFFFF"/>
              </a:solidFill>
            </a:endParaRPr>
          </a:p>
        </p:txBody>
      </p:sp>
    </p:spTree>
    <p:extLst>
      <p:ext uri="{BB962C8B-B14F-4D97-AF65-F5344CB8AC3E}">
        <p14:creationId xmlns:p14="http://schemas.microsoft.com/office/powerpoint/2010/main" val="24696931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C339-4155-7520-F23D-573C98CF1B90}"/>
              </a:ext>
            </a:extLst>
          </p:cNvPr>
          <p:cNvSpPr>
            <a:spLocks noGrp="1"/>
          </p:cNvSpPr>
          <p:nvPr>
            <p:ph type="title"/>
          </p:nvPr>
        </p:nvSpPr>
        <p:spPr>
          <a:xfrm>
            <a:off x="322635" y="2665378"/>
            <a:ext cx="2595664" cy="1301582"/>
          </a:xfrm>
        </p:spPr>
        <p:txBody>
          <a:bodyPr/>
          <a:lstStyle/>
          <a:p>
            <a:r>
              <a:rPr lang="en-US" dirty="0"/>
              <a:t>Flow Chart:-</a:t>
            </a:r>
            <a:endParaRPr lang="en-IN" dirty="0"/>
          </a:p>
        </p:txBody>
      </p:sp>
      <p:pic>
        <p:nvPicPr>
          <p:cNvPr id="5" name="Content Placeholder 4" descr="A diagram of a diagram&#10;&#10;Description automatically generated">
            <a:extLst>
              <a:ext uri="{FF2B5EF4-FFF2-40B4-BE49-F238E27FC236}">
                <a16:creationId xmlns:a16="http://schemas.microsoft.com/office/drawing/2014/main" id="{83A9DD83-B26F-0945-CE07-D890271B5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9538" y="606380"/>
            <a:ext cx="7808283" cy="5645239"/>
          </a:xfrm>
        </p:spPr>
      </p:pic>
      <p:sp>
        <p:nvSpPr>
          <p:cNvPr id="6" name="TextBox 5">
            <a:extLst>
              <a:ext uri="{FF2B5EF4-FFF2-40B4-BE49-F238E27FC236}">
                <a16:creationId xmlns:a16="http://schemas.microsoft.com/office/drawing/2014/main" id="{4F02D1AD-A5F7-3A80-E29A-4946A900021D}"/>
              </a:ext>
            </a:extLst>
          </p:cNvPr>
          <p:cNvSpPr txBox="1"/>
          <p:nvPr/>
        </p:nvSpPr>
        <p:spPr>
          <a:xfrm>
            <a:off x="437745" y="4484451"/>
            <a:ext cx="2665666" cy="646331"/>
          </a:xfrm>
          <a:prstGeom prst="rect">
            <a:avLst/>
          </a:prstGeom>
          <a:noFill/>
        </p:spPr>
        <p:txBody>
          <a:bodyPr wrap="none" rtlCol="0">
            <a:spAutoFit/>
          </a:bodyPr>
          <a:lstStyle/>
          <a:p>
            <a:r>
              <a:rPr lang="en-US" dirty="0"/>
              <a:t>Using this Logic we fill the </a:t>
            </a:r>
          </a:p>
          <a:p>
            <a:r>
              <a:rPr lang="en-US" dirty="0"/>
              <a:t>Message column.</a:t>
            </a:r>
            <a:endParaRPr lang="en-IN" dirty="0"/>
          </a:p>
        </p:txBody>
      </p:sp>
    </p:spTree>
    <p:extLst>
      <p:ext uri="{BB962C8B-B14F-4D97-AF65-F5344CB8AC3E}">
        <p14:creationId xmlns:p14="http://schemas.microsoft.com/office/powerpoint/2010/main" val="161271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EDD-C10E-D912-5769-2C86F867B669}"/>
              </a:ext>
            </a:extLst>
          </p:cNvPr>
          <p:cNvSpPr>
            <a:spLocks noGrp="1"/>
          </p:cNvSpPr>
          <p:nvPr>
            <p:ph type="title"/>
          </p:nvPr>
        </p:nvSpPr>
        <p:spPr/>
        <p:txBody>
          <a:bodyPr/>
          <a:lstStyle/>
          <a:p>
            <a:r>
              <a:rPr lang="en-US"/>
              <a:t>Data Preprocessing:-</a:t>
            </a:r>
            <a:endParaRPr lang="en-IN" dirty="0"/>
          </a:p>
        </p:txBody>
      </p:sp>
      <p:sp>
        <p:nvSpPr>
          <p:cNvPr id="3" name="Content Placeholder 2">
            <a:extLst>
              <a:ext uri="{FF2B5EF4-FFF2-40B4-BE49-F238E27FC236}">
                <a16:creationId xmlns:a16="http://schemas.microsoft.com/office/drawing/2014/main" id="{7FE16411-5023-71D3-53F1-9670AD0B4B6C}"/>
              </a:ext>
            </a:extLst>
          </p:cNvPr>
          <p:cNvSpPr>
            <a:spLocks noGrp="1"/>
          </p:cNvSpPr>
          <p:nvPr>
            <p:ph idx="1"/>
          </p:nvPr>
        </p:nvSpPr>
        <p:spPr/>
        <p:txBody>
          <a:bodyPr/>
          <a:lstStyle/>
          <a:p>
            <a:r>
              <a:rPr lang="en-US"/>
              <a:t>Finding Null values</a:t>
            </a:r>
          </a:p>
          <a:p>
            <a:r>
              <a:rPr lang="en-US"/>
              <a:t>Dropping unnecessary columns</a:t>
            </a:r>
          </a:p>
          <a:p>
            <a:pPr marL="0" indent="0">
              <a:buNone/>
            </a:pPr>
            <a:endParaRPr lang="en-IN" dirty="0"/>
          </a:p>
        </p:txBody>
      </p:sp>
    </p:spTree>
    <p:extLst>
      <p:ext uri="{BB962C8B-B14F-4D97-AF65-F5344CB8AC3E}">
        <p14:creationId xmlns:p14="http://schemas.microsoft.com/office/powerpoint/2010/main" val="308747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E79F-3878-C98F-A7A8-894FDA962242}"/>
              </a:ext>
            </a:extLst>
          </p:cNvPr>
          <p:cNvSpPr>
            <a:spLocks noGrp="1"/>
          </p:cNvSpPr>
          <p:nvPr>
            <p:ph type="title"/>
          </p:nvPr>
        </p:nvSpPr>
        <p:spPr/>
        <p:txBody>
          <a:bodyPr/>
          <a:lstStyle/>
          <a:p>
            <a:r>
              <a:rPr lang="en-US" dirty="0"/>
              <a:t>Data Conversion:</a:t>
            </a:r>
            <a:endParaRPr lang="en-IN" dirty="0"/>
          </a:p>
        </p:txBody>
      </p:sp>
      <p:sp>
        <p:nvSpPr>
          <p:cNvPr id="3" name="Content Placeholder 2">
            <a:extLst>
              <a:ext uri="{FF2B5EF4-FFF2-40B4-BE49-F238E27FC236}">
                <a16:creationId xmlns:a16="http://schemas.microsoft.com/office/drawing/2014/main" id="{B5E318AC-BAC9-7FF3-EA12-D8E5DF8CF0DA}"/>
              </a:ext>
            </a:extLst>
          </p:cNvPr>
          <p:cNvSpPr>
            <a:spLocks noGrp="1"/>
          </p:cNvSpPr>
          <p:nvPr>
            <p:ph idx="1"/>
          </p:nvPr>
        </p:nvSpPr>
        <p:spPr>
          <a:xfrm>
            <a:off x="838200" y="1825625"/>
            <a:ext cx="10515600" cy="1510962"/>
          </a:xfrm>
        </p:spPr>
        <p:txBody>
          <a:bodyPr/>
          <a:lstStyle/>
          <a:p>
            <a:pPr marL="0" indent="0">
              <a:buNone/>
            </a:pPr>
            <a:r>
              <a:rPr lang="en-US" dirty="0"/>
              <a:t>Through label encoding, we have transformed categorical data into numerical representations. The columns that have been converted include “Name” and “Geo Type Name encoded.”</a:t>
            </a:r>
            <a:endParaRPr lang="en-IN" dirty="0"/>
          </a:p>
        </p:txBody>
      </p:sp>
      <p:sp>
        <p:nvSpPr>
          <p:cNvPr id="4" name="Title 1">
            <a:extLst>
              <a:ext uri="{FF2B5EF4-FFF2-40B4-BE49-F238E27FC236}">
                <a16:creationId xmlns:a16="http://schemas.microsoft.com/office/drawing/2014/main" id="{74587816-91E1-B6E3-0547-87165E56A8FE}"/>
              </a:ext>
            </a:extLst>
          </p:cNvPr>
          <p:cNvSpPr txBox="1">
            <a:spLocks/>
          </p:cNvSpPr>
          <p:nvPr/>
        </p:nvSpPr>
        <p:spPr>
          <a:xfrm>
            <a:off x="838200" y="2858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Setting Index and Date:</a:t>
            </a:r>
            <a:endParaRPr lang="en-IN" dirty="0"/>
          </a:p>
        </p:txBody>
      </p:sp>
      <p:sp>
        <p:nvSpPr>
          <p:cNvPr id="5" name="Content Placeholder 2">
            <a:extLst>
              <a:ext uri="{FF2B5EF4-FFF2-40B4-BE49-F238E27FC236}">
                <a16:creationId xmlns:a16="http://schemas.microsoft.com/office/drawing/2014/main" id="{4650CF47-EC48-06C3-A334-238ED1495AAB}"/>
              </a:ext>
            </a:extLst>
          </p:cNvPr>
          <p:cNvSpPr txBox="1">
            <a:spLocks/>
          </p:cNvSpPr>
          <p:nvPr/>
        </p:nvSpPr>
        <p:spPr>
          <a:xfrm>
            <a:off x="838200" y="3923557"/>
            <a:ext cx="10515600" cy="1510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have set the "Unique ID" as the index since it uniquely identifies each row. Additionally, we have defined the "</a:t>
            </a:r>
            <a:r>
              <a:rPr lang="en-US" dirty="0" err="1"/>
              <a:t>Start_Date</a:t>
            </a:r>
            <a:r>
              <a:rPr lang="en-US" dirty="0"/>
              <a:t>" column as a date to facilitate date-related operations.</a:t>
            </a:r>
            <a:endParaRPr lang="en-IN" dirty="0"/>
          </a:p>
        </p:txBody>
      </p:sp>
    </p:spTree>
    <p:extLst>
      <p:ext uri="{BB962C8B-B14F-4D97-AF65-F5344CB8AC3E}">
        <p14:creationId xmlns:p14="http://schemas.microsoft.com/office/powerpoint/2010/main" val="3177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1B4E-2E64-14C9-6EE1-254744E339AC}"/>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45DD1A2B-C456-555E-8E87-ED0FD6F56653}"/>
              </a:ext>
            </a:extLst>
          </p:cNvPr>
          <p:cNvSpPr>
            <a:spLocks noGrp="1"/>
          </p:cNvSpPr>
          <p:nvPr>
            <p:ph idx="1"/>
          </p:nvPr>
        </p:nvSpPr>
        <p:spPr/>
        <p:txBody>
          <a:bodyPr/>
          <a:lstStyle/>
          <a:p>
            <a:pPr marL="0" indent="0" algn="just">
              <a:buNone/>
            </a:pPr>
            <a:r>
              <a:rPr lang="en-US" dirty="0"/>
              <a:t>We are preparing to predict the risk levels (Message column) using selected features. The features (X) include 'Name', 'Measure Info Encoded', 'Geo Type Name encoded', and '</a:t>
            </a:r>
            <a:r>
              <a:rPr lang="en-US" dirty="0" err="1"/>
              <a:t>Normalized_Data_Value</a:t>
            </a:r>
            <a:r>
              <a:rPr lang="en-US" dirty="0"/>
              <a:t>', while the target variable (Y) is the 'Message' column.</a:t>
            </a:r>
            <a:endParaRPr lang="en-IN" dirty="0"/>
          </a:p>
        </p:txBody>
      </p:sp>
    </p:spTree>
    <p:extLst>
      <p:ext uri="{BB962C8B-B14F-4D97-AF65-F5344CB8AC3E}">
        <p14:creationId xmlns:p14="http://schemas.microsoft.com/office/powerpoint/2010/main" val="21162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3FE2D667-6D59-94EB-4C56-6157CC8E8B24}"/>
              </a:ext>
            </a:extLst>
          </p:cNvPr>
          <p:cNvSpPr>
            <a:spLocks noGrp="1"/>
          </p:cNvSpPr>
          <p:nvPr>
            <p:ph idx="1"/>
          </p:nvPr>
        </p:nvSpPr>
        <p:spPr/>
        <p:txBody>
          <a:bodyPr/>
          <a:lstStyle/>
          <a:p>
            <a:pPr marL="0" indent="0">
              <a:buNone/>
            </a:pPr>
            <a:r>
              <a:rPr lang="en-US" dirty="0"/>
              <a:t>We employed three classification models, namely K-Nearest Neighbors (KNN), Decision Tree, and Random Forest. Here are their respective accuracy scores:</a:t>
            </a:r>
            <a:endParaRPr lang="en-IN" dirty="0"/>
          </a:p>
        </p:txBody>
      </p:sp>
      <p:graphicFrame>
        <p:nvGraphicFramePr>
          <p:cNvPr id="4" name="Table 3">
            <a:extLst>
              <a:ext uri="{FF2B5EF4-FFF2-40B4-BE49-F238E27FC236}">
                <a16:creationId xmlns:a16="http://schemas.microsoft.com/office/drawing/2014/main" id="{5AB25DEC-0FDD-AB30-BC0B-89B7D367F32C}"/>
              </a:ext>
            </a:extLst>
          </p:cNvPr>
          <p:cNvGraphicFramePr>
            <a:graphicFrameLocks noGrp="1"/>
          </p:cNvGraphicFramePr>
          <p:nvPr>
            <p:extLst>
              <p:ext uri="{D42A27DB-BD31-4B8C-83A1-F6EECF244321}">
                <p14:modId xmlns:p14="http://schemas.microsoft.com/office/powerpoint/2010/main" val="1057007050"/>
              </p:ext>
            </p:extLst>
          </p:nvPr>
        </p:nvGraphicFramePr>
        <p:xfrm>
          <a:off x="4301246" y="3429000"/>
          <a:ext cx="3589508" cy="1711960"/>
        </p:xfrm>
        <a:graphic>
          <a:graphicData uri="http://schemas.openxmlformats.org/drawingml/2006/table">
            <a:tbl>
              <a:tblPr firstRow="1" bandRow="1">
                <a:tableStyleId>{5C22544A-7EE6-4342-B048-85BDC9FD1C3A}</a:tableStyleId>
              </a:tblPr>
              <a:tblGrid>
                <a:gridCol w="1794754">
                  <a:extLst>
                    <a:ext uri="{9D8B030D-6E8A-4147-A177-3AD203B41FA5}">
                      <a16:colId xmlns:a16="http://schemas.microsoft.com/office/drawing/2014/main" val="951051798"/>
                    </a:ext>
                  </a:extLst>
                </a:gridCol>
                <a:gridCol w="1794754">
                  <a:extLst>
                    <a:ext uri="{9D8B030D-6E8A-4147-A177-3AD203B41FA5}">
                      <a16:colId xmlns:a16="http://schemas.microsoft.com/office/drawing/2014/main" val="1635869857"/>
                    </a:ext>
                  </a:extLst>
                </a:gridCol>
              </a:tblGrid>
              <a:tr h="427990">
                <a:tc>
                  <a:txBody>
                    <a:bodyPr/>
                    <a:lstStyle/>
                    <a:p>
                      <a:r>
                        <a:rPr lang="en-US" dirty="0"/>
                        <a:t>ML Model</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2130337870"/>
                  </a:ext>
                </a:extLst>
              </a:tr>
              <a:tr h="427990">
                <a:tc>
                  <a:txBody>
                    <a:bodyPr/>
                    <a:lstStyle/>
                    <a:p>
                      <a:r>
                        <a:rPr lang="en-US" dirty="0"/>
                        <a:t>KNN</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227655110"/>
                  </a:ext>
                </a:extLst>
              </a:tr>
              <a:tr h="427990">
                <a:tc>
                  <a:txBody>
                    <a:bodyPr/>
                    <a:lstStyle/>
                    <a:p>
                      <a:r>
                        <a:rPr lang="en-US" dirty="0"/>
                        <a:t>Decision Tree</a:t>
                      </a:r>
                      <a:endParaRPr lang="en-IN" dirty="0"/>
                    </a:p>
                  </a:txBody>
                  <a:tcPr/>
                </a:tc>
                <a:tc>
                  <a:txBody>
                    <a:bodyPr/>
                    <a:lstStyle/>
                    <a:p>
                      <a:r>
                        <a:rPr lang="en-US" dirty="0"/>
                        <a:t>1</a:t>
                      </a:r>
                    </a:p>
                  </a:txBody>
                  <a:tcPr/>
                </a:tc>
                <a:extLst>
                  <a:ext uri="{0D108BD9-81ED-4DB2-BD59-A6C34878D82A}">
                    <a16:rowId xmlns:a16="http://schemas.microsoft.com/office/drawing/2014/main" val="995829799"/>
                  </a:ext>
                </a:extLst>
              </a:tr>
              <a:tr h="427990">
                <a:tc>
                  <a:txBody>
                    <a:bodyPr/>
                    <a:lstStyle/>
                    <a:p>
                      <a:r>
                        <a:rPr lang="en-US" dirty="0"/>
                        <a:t>Random Forest</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144849638"/>
                  </a:ext>
                </a:extLst>
              </a:tr>
            </a:tbl>
          </a:graphicData>
        </a:graphic>
      </p:graphicFrame>
    </p:spTree>
    <p:extLst>
      <p:ext uri="{BB962C8B-B14F-4D97-AF65-F5344CB8AC3E}">
        <p14:creationId xmlns:p14="http://schemas.microsoft.com/office/powerpoint/2010/main" val="2734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D2B9-FEB3-D269-D21E-FDBDAFC6F7C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AA4DFD-D273-B2D5-5B87-D69B12820F76}"/>
              </a:ext>
            </a:extLst>
          </p:cNvPr>
          <p:cNvSpPr>
            <a:spLocks noGrp="1"/>
          </p:cNvSpPr>
          <p:nvPr>
            <p:ph idx="1"/>
          </p:nvPr>
        </p:nvSpPr>
        <p:spPr>
          <a:xfrm>
            <a:off x="838200" y="1825625"/>
            <a:ext cx="10515600" cy="2892290"/>
          </a:xfrm>
        </p:spPr>
        <p:txBody>
          <a:bodyPr/>
          <a:lstStyle/>
          <a:p>
            <a:pPr marL="0" indent="0" algn="just">
              <a:buNone/>
            </a:pPr>
            <a:r>
              <a:rPr lang="en-US" dirty="0"/>
              <a:t>In summary, our project delved into air quality data, analyzing pollutants' impact on health. We preprocessed data, categorized pollution levels, and employed KNN, Decision Tree, and Random Forest models. These models, after label encoding, provided accuracy insights for informed decision-making in public health and environmental management. The project establishes a foundational understanding for future air quality assessments and predictions.</a:t>
            </a:r>
            <a:endParaRPr lang="en-IN" dirty="0"/>
          </a:p>
        </p:txBody>
      </p:sp>
    </p:spTree>
    <p:extLst>
      <p:ext uri="{BB962C8B-B14F-4D97-AF65-F5344CB8AC3E}">
        <p14:creationId xmlns:p14="http://schemas.microsoft.com/office/powerpoint/2010/main" val="369310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04E-4CF0-70A2-EA7C-CADCA521C7CE}"/>
              </a:ext>
            </a:extLst>
          </p:cNvPr>
          <p:cNvSpPr>
            <a:spLocks noGrp="1"/>
          </p:cNvSpPr>
          <p:nvPr>
            <p:ph type="title"/>
          </p:nvPr>
        </p:nvSpPr>
        <p:spPr/>
        <p:txBody>
          <a:bodyPr/>
          <a:lstStyle/>
          <a:p>
            <a:r>
              <a:rPr lang="en-US"/>
              <a:t>Data Collection</a:t>
            </a:r>
            <a:endParaRPr lang="en-IN" dirty="0"/>
          </a:p>
        </p:txBody>
      </p:sp>
      <p:sp>
        <p:nvSpPr>
          <p:cNvPr id="3" name="Content Placeholder 2">
            <a:extLst>
              <a:ext uri="{FF2B5EF4-FFF2-40B4-BE49-F238E27FC236}">
                <a16:creationId xmlns:a16="http://schemas.microsoft.com/office/drawing/2014/main" id="{3EE90203-FDFD-8811-ABAB-1E55C8327DB4}"/>
              </a:ext>
            </a:extLst>
          </p:cNvPr>
          <p:cNvSpPr>
            <a:spLocks noGrp="1"/>
          </p:cNvSpPr>
          <p:nvPr>
            <p:ph idx="1"/>
          </p:nvPr>
        </p:nvSpPr>
        <p:spPr/>
        <p:txBody>
          <a:bodyPr/>
          <a:lstStyle/>
          <a:p>
            <a:r>
              <a:rPr lang="en-US" dirty="0"/>
              <a:t>Air Quality Dataset. Data.gov. https://catalog.data.gov/dataset/air-quality.</a:t>
            </a:r>
            <a:endParaRPr lang="en-IN" dirty="0"/>
          </a:p>
        </p:txBody>
      </p:sp>
    </p:spTree>
    <p:extLst>
      <p:ext uri="{BB962C8B-B14F-4D97-AF65-F5344CB8AC3E}">
        <p14:creationId xmlns:p14="http://schemas.microsoft.com/office/powerpoint/2010/main" val="145081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04DF-0706-F2FF-F9AE-F43A728D0916}"/>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35769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A28E-01EF-5861-362F-7FD4CB5DA85C}"/>
              </a:ext>
            </a:extLst>
          </p:cNvPr>
          <p:cNvSpPr>
            <a:spLocks noGrp="1"/>
          </p:cNvSpPr>
          <p:nvPr>
            <p:ph type="title"/>
          </p:nvPr>
        </p:nvSpPr>
        <p:spPr>
          <a:xfrm>
            <a:off x="761803" y="350196"/>
            <a:ext cx="4646904" cy="1624520"/>
          </a:xfrm>
        </p:spPr>
        <p:txBody>
          <a:bodyPr anchor="ctr">
            <a:normAutofit/>
          </a:bodyPr>
          <a:lstStyle/>
          <a:p>
            <a:r>
              <a:rPr lang="en-US" sz="4000"/>
              <a:t>Introduction:-</a:t>
            </a:r>
            <a:endParaRPr lang="en-IN" sz="4000"/>
          </a:p>
        </p:txBody>
      </p:sp>
      <p:sp>
        <p:nvSpPr>
          <p:cNvPr id="3" name="Content Placeholder 2">
            <a:extLst>
              <a:ext uri="{FF2B5EF4-FFF2-40B4-BE49-F238E27FC236}">
                <a16:creationId xmlns:a16="http://schemas.microsoft.com/office/drawing/2014/main" id="{F461D758-FF05-6385-BAC7-B62A07718145}"/>
              </a:ext>
            </a:extLst>
          </p:cNvPr>
          <p:cNvSpPr>
            <a:spLocks noGrp="1"/>
          </p:cNvSpPr>
          <p:nvPr>
            <p:ph idx="1"/>
          </p:nvPr>
        </p:nvSpPr>
        <p:spPr>
          <a:xfrm>
            <a:off x="761802" y="2743200"/>
            <a:ext cx="4646905" cy="3613149"/>
          </a:xfrm>
        </p:spPr>
        <p:txBody>
          <a:bodyPr anchor="ctr">
            <a:normAutofit/>
          </a:bodyPr>
          <a:lstStyle/>
          <a:p>
            <a:r>
              <a:rPr lang="en-US" sz="1400"/>
              <a:t>Delving into the urban fabric of New York City, we confront a pressing environmental challenge — air pollution. </a:t>
            </a:r>
          </a:p>
          <a:p>
            <a:r>
              <a:rPr lang="en-US" sz="1400"/>
              <a:t>This ubiquitous threat affects every citizen, yet its nuances unfold uniquely across neighborhoods, characterized by variations in pollutant emissions, exposure levels, and community vulnerability.</a:t>
            </a:r>
          </a:p>
          <a:p>
            <a:r>
              <a:rPr lang="en-US" sz="1400"/>
              <a:t>The health toll of exposure to common air pollutants is profound, manifesting in respiratory and cardiovascular diseases, cancers, and premature mortality. </a:t>
            </a:r>
          </a:p>
          <a:p>
            <a:r>
              <a:rPr lang="en-US" sz="1400"/>
              <a:t>Our exploration employs key indicators, offering a temporal and spatial lens to comprehensively characterize air quality and its impact on public health throughout different corners of NYC.</a:t>
            </a:r>
            <a:endParaRPr lang="en-IN" sz="1400"/>
          </a:p>
        </p:txBody>
      </p:sp>
      <p:pic>
        <p:nvPicPr>
          <p:cNvPr id="5" name="Picture 4" descr="Cityscape against on daylight">
            <a:extLst>
              <a:ext uri="{FF2B5EF4-FFF2-40B4-BE49-F238E27FC236}">
                <a16:creationId xmlns:a16="http://schemas.microsoft.com/office/drawing/2014/main" id="{9B40D49F-D8E8-2434-9991-7D06B7996BD0}"/>
              </a:ext>
            </a:extLst>
          </p:cNvPr>
          <p:cNvPicPr>
            <a:picLocks noChangeAspect="1"/>
          </p:cNvPicPr>
          <p:nvPr/>
        </p:nvPicPr>
        <p:blipFill rotWithShape="1">
          <a:blip r:embed="rId2"/>
          <a:srcRect l="36252" r="14360"/>
          <a:stretch/>
        </p:blipFill>
        <p:spPr>
          <a:xfrm>
            <a:off x="6096000" y="1"/>
            <a:ext cx="6102825" cy="6858000"/>
          </a:xfrm>
          <a:prstGeom prst="rect">
            <a:avLst/>
          </a:prstGeom>
        </p:spPr>
      </p:pic>
    </p:spTree>
    <p:extLst>
      <p:ext uri="{BB962C8B-B14F-4D97-AF65-F5344CB8AC3E}">
        <p14:creationId xmlns:p14="http://schemas.microsoft.com/office/powerpoint/2010/main" val="149666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r>
              <a:rPr lang="en-US" dirty="0"/>
              <a:t>Introduction to the Case</a:t>
            </a:r>
          </a:p>
          <a:p>
            <a:r>
              <a:rPr lang="en-US" dirty="0"/>
              <a:t>Agenda</a:t>
            </a:r>
          </a:p>
          <a:p>
            <a:r>
              <a:rPr lang="en-US" dirty="0"/>
              <a:t>EDA</a:t>
            </a:r>
          </a:p>
          <a:p>
            <a:r>
              <a:rPr lang="en-US" dirty="0"/>
              <a:t>Data preprocessing</a:t>
            </a:r>
          </a:p>
          <a:p>
            <a:r>
              <a:rPr lang="en-US" dirty="0"/>
              <a:t>Machine Learning models</a:t>
            </a:r>
          </a:p>
          <a:p>
            <a:r>
              <a:rPr lang="en-US" dirty="0"/>
              <a:t>Conclusion</a:t>
            </a:r>
          </a:p>
          <a:p>
            <a:pPr marL="0" indent="0">
              <a:buNone/>
            </a:pPr>
            <a:endParaRPr lang="en-IN" dirty="0"/>
          </a:p>
        </p:txBody>
      </p:sp>
    </p:spTree>
    <p:extLst>
      <p:ext uri="{BB962C8B-B14F-4D97-AF65-F5344CB8AC3E}">
        <p14:creationId xmlns:p14="http://schemas.microsoft.com/office/powerpoint/2010/main" val="398688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1C6E-7E42-5861-0921-4A732B7FE6EB}"/>
              </a:ext>
            </a:extLst>
          </p:cNvPr>
          <p:cNvSpPr>
            <a:spLocks noGrp="1"/>
          </p:cNvSpPr>
          <p:nvPr>
            <p:ph type="title"/>
          </p:nvPr>
        </p:nvSpPr>
        <p:spPr>
          <a:xfrm>
            <a:off x="838200" y="1371700"/>
            <a:ext cx="10515600" cy="641925"/>
          </a:xfrm>
        </p:spPr>
        <p:txBody>
          <a:bodyPr>
            <a:normAutofit/>
          </a:bodyPr>
          <a:lstStyle/>
          <a:p>
            <a:r>
              <a:rPr lang="en-US" sz="2800" dirty="0"/>
              <a:t>Data types in each Column:-</a:t>
            </a:r>
            <a:endParaRPr lang="en-IN" sz="2800" dirty="0"/>
          </a:p>
        </p:txBody>
      </p:sp>
      <p:sp>
        <p:nvSpPr>
          <p:cNvPr id="3" name="Content Placeholder 2">
            <a:extLst>
              <a:ext uri="{FF2B5EF4-FFF2-40B4-BE49-F238E27FC236}">
                <a16:creationId xmlns:a16="http://schemas.microsoft.com/office/drawing/2014/main" id="{5CDE194B-2C49-EA28-F2F5-60B79EDC5363}"/>
              </a:ext>
            </a:extLst>
          </p:cNvPr>
          <p:cNvSpPr>
            <a:spLocks noGrp="1"/>
          </p:cNvSpPr>
          <p:nvPr>
            <p:ph idx="1"/>
          </p:nvPr>
        </p:nvSpPr>
        <p:spPr>
          <a:xfrm>
            <a:off x="838200" y="2013625"/>
            <a:ext cx="10515600" cy="4163337"/>
          </a:xfrm>
        </p:spPr>
        <p:txBody>
          <a:bodyPr>
            <a:normAutofit fontScale="92500" lnSpcReduction="10000"/>
          </a:bodyPr>
          <a:lstStyle/>
          <a:p>
            <a:pPr marL="0" indent="0">
              <a:buNone/>
            </a:pPr>
            <a:r>
              <a:rPr lang="en-US" sz="2100" dirty="0"/>
              <a:t>Unique ID           int64</a:t>
            </a:r>
          </a:p>
          <a:p>
            <a:pPr marL="0" indent="0">
              <a:buNone/>
            </a:pPr>
            <a:r>
              <a:rPr lang="en-US" sz="2100" dirty="0"/>
              <a:t>Indicator ID        int64</a:t>
            </a:r>
          </a:p>
          <a:p>
            <a:pPr marL="0" indent="0">
              <a:buNone/>
            </a:pPr>
            <a:r>
              <a:rPr lang="en-US" sz="2100" dirty="0"/>
              <a:t>Name               object</a:t>
            </a:r>
          </a:p>
          <a:p>
            <a:pPr marL="0" indent="0">
              <a:buNone/>
            </a:pPr>
            <a:r>
              <a:rPr lang="en-US" sz="2100" dirty="0"/>
              <a:t>Measure            object</a:t>
            </a:r>
          </a:p>
          <a:p>
            <a:pPr marL="0" indent="0">
              <a:buNone/>
            </a:pPr>
            <a:r>
              <a:rPr lang="en-US" sz="2100" dirty="0"/>
              <a:t>Measure Info       object</a:t>
            </a:r>
          </a:p>
          <a:p>
            <a:pPr marL="0" indent="0">
              <a:buNone/>
            </a:pPr>
            <a:r>
              <a:rPr lang="en-US" sz="2100" dirty="0"/>
              <a:t>Geo Type Name      object</a:t>
            </a:r>
          </a:p>
          <a:p>
            <a:pPr marL="0" indent="0">
              <a:buNone/>
            </a:pPr>
            <a:r>
              <a:rPr lang="en-US" sz="2100" dirty="0"/>
              <a:t>Geo Join ID         int64</a:t>
            </a:r>
          </a:p>
          <a:p>
            <a:pPr marL="0" indent="0">
              <a:buNone/>
            </a:pPr>
            <a:r>
              <a:rPr lang="en-US" sz="2100" dirty="0"/>
              <a:t>Geo Place Name     object</a:t>
            </a:r>
          </a:p>
          <a:p>
            <a:pPr marL="0" indent="0">
              <a:buNone/>
            </a:pPr>
            <a:r>
              <a:rPr lang="en-US" sz="2100" dirty="0" err="1"/>
              <a:t>Start_Date</a:t>
            </a:r>
            <a:r>
              <a:rPr lang="en-US" sz="2100" dirty="0"/>
              <a:t>         object</a:t>
            </a:r>
          </a:p>
          <a:p>
            <a:pPr marL="0" indent="0">
              <a:buNone/>
            </a:pPr>
            <a:r>
              <a:rPr lang="en-US" sz="2100" dirty="0"/>
              <a:t>Data Value        float64</a:t>
            </a:r>
          </a:p>
          <a:p>
            <a:pPr marL="0" indent="0">
              <a:buNone/>
            </a:pPr>
            <a:r>
              <a:rPr lang="en-US" sz="2100" dirty="0"/>
              <a:t>Message           float64</a:t>
            </a:r>
          </a:p>
          <a:p>
            <a:pPr marL="0" indent="0">
              <a:buNone/>
            </a:pPr>
            <a:endParaRPr lang="en-IN" dirty="0"/>
          </a:p>
        </p:txBody>
      </p:sp>
      <p:sp>
        <p:nvSpPr>
          <p:cNvPr id="5" name="TextBox 4">
            <a:extLst>
              <a:ext uri="{FF2B5EF4-FFF2-40B4-BE49-F238E27FC236}">
                <a16:creationId xmlns:a16="http://schemas.microsoft.com/office/drawing/2014/main" id="{855033A2-88FC-0876-F02B-BA17E602D595}"/>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4518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BE877BE-7262-FDC0-0AD2-FC84066A3256}"/>
              </a:ext>
            </a:extLst>
          </p:cNvPr>
          <p:cNvGraphicFramePr>
            <a:graphicFrameLocks noGrp="1"/>
          </p:cNvGraphicFramePr>
          <p:nvPr>
            <p:ph idx="1"/>
            <p:extLst>
              <p:ext uri="{D42A27DB-BD31-4B8C-83A1-F6EECF244321}">
                <p14:modId xmlns:p14="http://schemas.microsoft.com/office/powerpoint/2010/main" val="3598398798"/>
              </p:ext>
            </p:extLst>
          </p:nvPr>
        </p:nvGraphicFramePr>
        <p:xfrm>
          <a:off x="1943504" y="643467"/>
          <a:ext cx="8304993" cy="5571080"/>
        </p:xfrm>
        <a:graphic>
          <a:graphicData uri="http://schemas.openxmlformats.org/drawingml/2006/table">
            <a:tbl>
              <a:tblPr firstRow="1" bandRow="1"/>
              <a:tblGrid>
                <a:gridCol w="6342062">
                  <a:extLst>
                    <a:ext uri="{9D8B030D-6E8A-4147-A177-3AD203B41FA5}">
                      <a16:colId xmlns:a16="http://schemas.microsoft.com/office/drawing/2014/main" val="3171250636"/>
                    </a:ext>
                  </a:extLst>
                </a:gridCol>
                <a:gridCol w="1962931">
                  <a:extLst>
                    <a:ext uri="{9D8B030D-6E8A-4147-A177-3AD203B41FA5}">
                      <a16:colId xmlns:a16="http://schemas.microsoft.com/office/drawing/2014/main" val="1220825162"/>
                    </a:ext>
                  </a:extLst>
                </a:gridCol>
              </a:tblGrid>
              <a:tr h="278554">
                <a:tc>
                  <a:txBody>
                    <a:bodyPr/>
                    <a:lstStyle/>
                    <a:p>
                      <a:pPr algn="l" fontAlgn="b"/>
                      <a:r>
                        <a:rPr lang="en-US" sz="1400" b="1" i="0" u="none" strike="noStrike" dirty="0">
                          <a:solidFill>
                            <a:srgbClr val="000000"/>
                          </a:solidFill>
                          <a:effectLst/>
                          <a:latin typeface="Calibri" panose="020F0502020204030204" pitchFamily="34" charset="0"/>
                        </a:rPr>
                        <a:t>R</a:t>
                      </a:r>
                      <a:r>
                        <a:rPr lang="en-IN" sz="1400" b="1" i="0" u="none" strike="noStrike" dirty="0" err="1">
                          <a:solidFill>
                            <a:srgbClr val="000000"/>
                          </a:solidFill>
                          <a:effectLst/>
                          <a:latin typeface="Calibri" panose="020F0502020204030204" pitchFamily="34" charset="0"/>
                        </a:rPr>
                        <a:t>esource</a:t>
                      </a:r>
                      <a:r>
                        <a:rPr lang="en-IN" sz="1400" b="1" i="0" u="none" strike="noStrike" dirty="0">
                          <a:solidFill>
                            <a:srgbClr val="000000"/>
                          </a:solidFill>
                          <a:effectLst/>
                          <a:latin typeface="Calibri" panose="020F0502020204030204" pitchFamily="34" charset="0"/>
                        </a:rPr>
                        <a:t> Name</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1" i="0" u="none" strike="noStrike">
                          <a:solidFill>
                            <a:srgbClr val="000000"/>
                          </a:solidFill>
                          <a:effectLst/>
                          <a:latin typeface="Calibri" panose="020F0502020204030204" pitchFamily="34" charset="0"/>
                        </a:rPr>
                        <a:t>Count of Name</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45540401"/>
                  </a:ext>
                </a:extLst>
              </a:tr>
              <a:tr h="278554">
                <a:tc>
                  <a:txBody>
                    <a:bodyPr/>
                    <a:lstStyle/>
                    <a:p>
                      <a:pPr algn="l" fontAlgn="b"/>
                      <a:r>
                        <a:rPr lang="en-IN" sz="1400" b="0" i="0" u="none" strike="noStrike" dirty="0">
                          <a:solidFill>
                            <a:srgbClr val="000000"/>
                          </a:solidFill>
                          <a:effectLst/>
                          <a:latin typeface="Calibri" panose="020F0502020204030204" pitchFamily="34" charset="0"/>
                        </a:rPr>
                        <a:t>Annual vehicle miles </a:t>
                      </a:r>
                      <a:r>
                        <a:rPr lang="en-IN" sz="1400" b="0" i="0" u="none" strike="noStrike" dirty="0" err="1">
                          <a:solidFill>
                            <a:srgbClr val="000000"/>
                          </a:solidFill>
                          <a:effectLst/>
                          <a:latin typeface="Calibri" panose="020F0502020204030204" pitchFamily="34" charset="0"/>
                        </a:rPr>
                        <a:t>traveled</a:t>
                      </a:r>
                      <a:endParaRPr lang="en-IN" sz="1400" b="0" i="0" u="none" strike="noStrike" dirty="0">
                        <a:solidFill>
                          <a:srgbClr val="000000"/>
                        </a:solidFill>
                        <a:effectLst/>
                        <a:latin typeface="Calibri" panose="020F0502020204030204" pitchFamily="34" charset="0"/>
                      </a:endParaRP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400" b="0" i="0" u="none" strike="noStrike">
                          <a:solidFill>
                            <a:srgbClr val="000000"/>
                          </a:solidFill>
                          <a:effectLst/>
                          <a:latin typeface="Calibri" panose="020F0502020204030204" pitchFamily="34" charset="0"/>
                        </a:rPr>
                        <a:t>209</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175547890"/>
                  </a:ext>
                </a:extLst>
              </a:tr>
              <a:tr h="278554">
                <a:tc>
                  <a:txBody>
                    <a:bodyPr/>
                    <a:lstStyle/>
                    <a:p>
                      <a:pPr algn="l" fontAlgn="b"/>
                      <a:r>
                        <a:rPr lang="en-US" sz="1400" b="0" i="0" u="none" strike="noStrike" dirty="0">
                          <a:solidFill>
                            <a:srgbClr val="000000"/>
                          </a:solidFill>
                          <a:effectLst/>
                          <a:latin typeface="Calibri" panose="020F0502020204030204" pitchFamily="34" charset="0"/>
                        </a:rPr>
                        <a:t>Annual vehicle miles travelled (cars)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214</a:t>
                      </a:r>
                    </a:p>
                  </a:txBody>
                  <a:tcPr marL="10020" marR="10020" marT="10020" marB="0" anchor="b">
                    <a:lnL>
                      <a:noFill/>
                    </a:lnL>
                    <a:lnR>
                      <a:noFill/>
                    </a:lnR>
                    <a:lnT>
                      <a:noFill/>
                    </a:lnT>
                    <a:lnB>
                      <a:noFill/>
                    </a:lnB>
                  </a:tcPr>
                </a:tc>
                <a:extLst>
                  <a:ext uri="{0D108BD9-81ED-4DB2-BD59-A6C34878D82A}">
                    <a16:rowId xmlns:a16="http://schemas.microsoft.com/office/drawing/2014/main" val="1862213931"/>
                  </a:ext>
                </a:extLst>
              </a:tr>
              <a:tr h="278554">
                <a:tc>
                  <a:txBody>
                    <a:bodyPr/>
                    <a:lstStyle/>
                    <a:p>
                      <a:pPr algn="l" fontAlgn="b"/>
                      <a:r>
                        <a:rPr lang="en-US" sz="1400" b="0" i="0" u="none" strike="noStrike" dirty="0">
                          <a:solidFill>
                            <a:srgbClr val="000000"/>
                          </a:solidFill>
                          <a:effectLst/>
                          <a:latin typeface="Calibri" panose="020F0502020204030204" pitchFamily="34" charset="0"/>
                        </a:rPr>
                        <a:t>Annual vehicle miles travelled (trucks)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209</a:t>
                      </a:r>
                    </a:p>
                  </a:txBody>
                  <a:tcPr marL="10020" marR="10020" marT="10020" marB="0" anchor="b">
                    <a:lnL>
                      <a:noFill/>
                    </a:lnL>
                    <a:lnR>
                      <a:noFill/>
                    </a:lnR>
                    <a:lnT>
                      <a:noFill/>
                    </a:lnT>
                    <a:lnB>
                      <a:noFill/>
                    </a:lnB>
                  </a:tcPr>
                </a:tc>
                <a:extLst>
                  <a:ext uri="{0D108BD9-81ED-4DB2-BD59-A6C34878D82A}">
                    <a16:rowId xmlns:a16="http://schemas.microsoft.com/office/drawing/2014/main" val="2355672859"/>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emergency department visits due to PM2.5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2412241794"/>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emergency departments visits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2920268225"/>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hospitalizations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429571232"/>
                  </a:ext>
                </a:extLst>
              </a:tr>
              <a:tr h="278554">
                <a:tc>
                  <a:txBody>
                    <a:bodyPr/>
                    <a:lstStyle/>
                    <a:p>
                      <a:pPr algn="l" fontAlgn="b"/>
                      <a:r>
                        <a:rPr lang="fr-FR" sz="1400" b="0" i="0" u="none" strike="noStrike" dirty="0">
                          <a:solidFill>
                            <a:srgbClr val="000000"/>
                          </a:solidFill>
                          <a:effectLst/>
                          <a:latin typeface="Calibri" panose="020F0502020204030204" pitchFamily="34" charset="0"/>
                        </a:rPr>
                        <a:t>Boiler Emissions- Total NOx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945797078"/>
                  </a:ext>
                </a:extLst>
              </a:tr>
              <a:tr h="278554">
                <a:tc>
                  <a:txBody>
                    <a:bodyPr/>
                    <a:lstStyle/>
                    <a:p>
                      <a:pPr algn="l" fontAlgn="b"/>
                      <a:r>
                        <a:rPr lang="fr-FR" sz="1400" b="0" i="0" u="none" strike="noStrike" dirty="0">
                          <a:solidFill>
                            <a:srgbClr val="000000"/>
                          </a:solidFill>
                          <a:effectLst/>
                          <a:latin typeface="Calibri" panose="020F0502020204030204" pitchFamily="34" charset="0"/>
                        </a:rPr>
                        <a:t>Boiler Emissions- Total PM2.5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2933811416"/>
                  </a:ext>
                </a:extLst>
              </a:tr>
              <a:tr h="278554">
                <a:tc>
                  <a:txBody>
                    <a:bodyPr/>
                    <a:lstStyle/>
                    <a:p>
                      <a:pPr algn="l" fontAlgn="b"/>
                      <a:r>
                        <a:rPr lang="en-IN" sz="1400" b="0" i="0" u="none" strike="noStrike" dirty="0">
                          <a:solidFill>
                            <a:srgbClr val="000000"/>
                          </a:solidFill>
                          <a:effectLst/>
                          <a:latin typeface="Calibri" panose="020F0502020204030204" pitchFamily="34" charset="0"/>
                        </a:rPr>
                        <a:t>Boiler Emissions- Total SO2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2052630649"/>
                  </a:ext>
                </a:extLst>
              </a:tr>
              <a:tr h="278554">
                <a:tc>
                  <a:txBody>
                    <a:bodyPr/>
                    <a:lstStyle/>
                    <a:p>
                      <a:pPr algn="l" fontAlgn="b"/>
                      <a:r>
                        <a:rPr lang="en-US" sz="1400" b="0" i="0" u="none" strike="noStrike" dirty="0">
                          <a:solidFill>
                            <a:srgbClr val="000000"/>
                          </a:solidFill>
                          <a:effectLst/>
                          <a:latin typeface="Calibri" panose="020F0502020204030204" pitchFamily="34" charset="0"/>
                        </a:rPr>
                        <a:t>Cardiac and respiratory deaths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2063702830"/>
                  </a:ext>
                </a:extLst>
              </a:tr>
              <a:tr h="278554">
                <a:tc>
                  <a:txBody>
                    <a:bodyPr/>
                    <a:lstStyle/>
                    <a:p>
                      <a:pPr algn="l" fontAlgn="b"/>
                      <a:r>
                        <a:rPr lang="en-US" sz="1400" b="0" i="0" u="none" strike="noStrike" dirty="0">
                          <a:solidFill>
                            <a:srgbClr val="000000"/>
                          </a:solidFill>
                          <a:effectLst/>
                          <a:latin typeface="Calibri" panose="020F0502020204030204" pitchFamily="34" charset="0"/>
                        </a:rPr>
                        <a:t>Cardiovascular hospitalizations due to PM2.5 (age 40+)</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1769763829"/>
                  </a:ext>
                </a:extLst>
              </a:tr>
              <a:tr h="278554">
                <a:tc>
                  <a:txBody>
                    <a:bodyPr/>
                    <a:lstStyle/>
                    <a:p>
                      <a:pPr algn="l" fontAlgn="b"/>
                      <a:r>
                        <a:rPr lang="en-IN" sz="1400" b="0" i="0" u="none" strike="noStrike" dirty="0">
                          <a:solidFill>
                            <a:srgbClr val="000000"/>
                          </a:solidFill>
                          <a:effectLst/>
                          <a:latin typeface="Calibri" panose="020F0502020204030204" pitchFamily="34" charset="0"/>
                        </a:rPr>
                        <a:t>Deaths due to PM2.5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1703346360"/>
                  </a:ext>
                </a:extLst>
              </a:tr>
              <a:tr h="278554">
                <a:tc>
                  <a:txBody>
                    <a:bodyPr/>
                    <a:lstStyle/>
                    <a:p>
                      <a:pPr algn="l" fontAlgn="b"/>
                      <a:r>
                        <a:rPr lang="en-IN" sz="1400" b="0" i="0" u="none" strike="noStrike" dirty="0">
                          <a:solidFill>
                            <a:srgbClr val="000000"/>
                          </a:solidFill>
                          <a:effectLst/>
                          <a:latin typeface="Calibri" panose="020F0502020204030204" pitchFamily="34" charset="0"/>
                        </a:rPr>
                        <a:t>Fine particles (PM 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5499</a:t>
                      </a:r>
                    </a:p>
                  </a:txBody>
                  <a:tcPr marL="10020" marR="10020" marT="10020" marB="0" anchor="b">
                    <a:lnL>
                      <a:noFill/>
                    </a:lnL>
                    <a:lnR>
                      <a:noFill/>
                    </a:lnR>
                    <a:lnT>
                      <a:noFill/>
                    </a:lnT>
                    <a:lnB>
                      <a:noFill/>
                    </a:lnB>
                  </a:tcPr>
                </a:tc>
                <a:extLst>
                  <a:ext uri="{0D108BD9-81ED-4DB2-BD59-A6C34878D82A}">
                    <a16:rowId xmlns:a16="http://schemas.microsoft.com/office/drawing/2014/main" val="1603391129"/>
                  </a:ext>
                </a:extLst>
              </a:tr>
              <a:tr h="278554">
                <a:tc>
                  <a:txBody>
                    <a:bodyPr/>
                    <a:lstStyle/>
                    <a:p>
                      <a:pPr algn="l" fontAlgn="b"/>
                      <a:r>
                        <a:rPr lang="en-IN" sz="1400" b="0" i="0" u="none" strike="noStrike" dirty="0">
                          <a:solidFill>
                            <a:srgbClr val="000000"/>
                          </a:solidFill>
                          <a:effectLst/>
                          <a:latin typeface="Calibri" panose="020F0502020204030204" pitchFamily="34" charset="0"/>
                        </a:rPr>
                        <a:t>Nitrogen dioxide (NO2)</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5499</a:t>
                      </a:r>
                    </a:p>
                  </a:txBody>
                  <a:tcPr marL="10020" marR="10020" marT="10020" marB="0" anchor="b">
                    <a:lnL>
                      <a:noFill/>
                    </a:lnL>
                    <a:lnR>
                      <a:noFill/>
                    </a:lnR>
                    <a:lnT>
                      <a:noFill/>
                    </a:lnT>
                    <a:lnB>
                      <a:noFill/>
                    </a:lnB>
                  </a:tcPr>
                </a:tc>
                <a:extLst>
                  <a:ext uri="{0D108BD9-81ED-4DB2-BD59-A6C34878D82A}">
                    <a16:rowId xmlns:a16="http://schemas.microsoft.com/office/drawing/2014/main" val="691897661"/>
                  </a:ext>
                </a:extLst>
              </a:tr>
              <a:tr h="278554">
                <a:tc>
                  <a:txBody>
                    <a:bodyPr/>
                    <a:lstStyle/>
                    <a:p>
                      <a:pPr algn="l" fontAlgn="b"/>
                      <a:r>
                        <a:rPr lang="en-IN" sz="1400" b="0" i="0" u="none" strike="noStrike" dirty="0">
                          <a:solidFill>
                            <a:srgbClr val="000000"/>
                          </a:solidFill>
                          <a:effectLst/>
                          <a:latin typeface="Calibri" panose="020F0502020204030204" pitchFamily="34" charset="0"/>
                        </a:rPr>
                        <a:t>Outdoor Air Toxics - Benzene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203</a:t>
                      </a:r>
                    </a:p>
                  </a:txBody>
                  <a:tcPr marL="10020" marR="10020" marT="10020" marB="0" anchor="b">
                    <a:lnL>
                      <a:noFill/>
                    </a:lnL>
                    <a:lnR>
                      <a:noFill/>
                    </a:lnR>
                    <a:lnT>
                      <a:noFill/>
                    </a:lnT>
                    <a:lnB>
                      <a:noFill/>
                    </a:lnB>
                  </a:tcPr>
                </a:tc>
                <a:extLst>
                  <a:ext uri="{0D108BD9-81ED-4DB2-BD59-A6C34878D82A}">
                    <a16:rowId xmlns:a16="http://schemas.microsoft.com/office/drawing/2014/main" val="581573598"/>
                  </a:ext>
                </a:extLst>
              </a:tr>
              <a:tr h="278554">
                <a:tc>
                  <a:txBody>
                    <a:bodyPr/>
                    <a:lstStyle/>
                    <a:p>
                      <a:pPr algn="l" fontAlgn="b"/>
                      <a:r>
                        <a:rPr lang="en-IN" sz="1400" b="0" i="0" u="none" strike="noStrike" dirty="0">
                          <a:solidFill>
                            <a:srgbClr val="000000"/>
                          </a:solidFill>
                          <a:effectLst/>
                          <a:latin typeface="Calibri" panose="020F0502020204030204" pitchFamily="34" charset="0"/>
                        </a:rPr>
                        <a:t>Outdoor Air Toxics - Formaldehyde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203</a:t>
                      </a:r>
                    </a:p>
                  </a:txBody>
                  <a:tcPr marL="10020" marR="10020" marT="10020" marB="0" anchor="b">
                    <a:lnL>
                      <a:noFill/>
                    </a:lnL>
                    <a:lnR>
                      <a:noFill/>
                    </a:lnR>
                    <a:lnT>
                      <a:noFill/>
                    </a:lnT>
                    <a:lnB>
                      <a:noFill/>
                    </a:lnB>
                  </a:tcPr>
                </a:tc>
                <a:extLst>
                  <a:ext uri="{0D108BD9-81ED-4DB2-BD59-A6C34878D82A}">
                    <a16:rowId xmlns:a16="http://schemas.microsoft.com/office/drawing/2014/main" val="2455644329"/>
                  </a:ext>
                </a:extLst>
              </a:tr>
              <a:tr h="278554">
                <a:tc>
                  <a:txBody>
                    <a:bodyPr/>
                    <a:lstStyle/>
                    <a:p>
                      <a:pPr algn="l" fontAlgn="b"/>
                      <a:r>
                        <a:rPr lang="en-IN" sz="1400" b="0" i="0" u="none" strike="noStrike" dirty="0">
                          <a:solidFill>
                            <a:srgbClr val="000000"/>
                          </a:solidFill>
                          <a:effectLst/>
                          <a:latin typeface="Calibri" panose="020F0502020204030204" pitchFamily="34" charset="0"/>
                        </a:rPr>
                        <a:t>Ozone (O3)</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1974</a:t>
                      </a:r>
                    </a:p>
                  </a:txBody>
                  <a:tcPr marL="10020" marR="10020" marT="10020" marB="0" anchor="b">
                    <a:lnL>
                      <a:noFill/>
                    </a:lnL>
                    <a:lnR>
                      <a:noFill/>
                    </a:lnR>
                    <a:lnT>
                      <a:noFill/>
                    </a:lnT>
                    <a:lnB>
                      <a:noFill/>
                    </a:lnB>
                  </a:tcPr>
                </a:tc>
                <a:extLst>
                  <a:ext uri="{0D108BD9-81ED-4DB2-BD59-A6C34878D82A}">
                    <a16:rowId xmlns:a16="http://schemas.microsoft.com/office/drawing/2014/main" val="2845286783"/>
                  </a:ext>
                </a:extLst>
              </a:tr>
              <a:tr h="278554">
                <a:tc>
                  <a:txBody>
                    <a:bodyPr/>
                    <a:lstStyle/>
                    <a:p>
                      <a:pPr algn="l" fontAlgn="b"/>
                      <a:r>
                        <a:rPr lang="en-US" sz="1400" b="0" i="0" u="none" strike="noStrike" dirty="0">
                          <a:solidFill>
                            <a:srgbClr val="000000"/>
                          </a:solidFill>
                          <a:effectLst/>
                          <a:latin typeface="Calibri" panose="020F0502020204030204" pitchFamily="34" charset="0"/>
                        </a:rPr>
                        <a:t>Respiratory hospitalizations due to PM2.5 (age 20+)</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92298286"/>
                  </a:ext>
                </a:extLst>
              </a:tr>
              <a:tr h="278554">
                <a:tc>
                  <a:txBody>
                    <a:bodyPr/>
                    <a:lstStyle/>
                    <a:p>
                      <a:pPr algn="l" fontAlgn="b"/>
                      <a:r>
                        <a:rPr lang="en-IN" sz="1400" b="1" i="0" u="none" strike="noStrike">
                          <a:solidFill>
                            <a:srgbClr val="000000"/>
                          </a:solidFill>
                          <a:effectLst/>
                          <a:latin typeface="Calibri" panose="020F0502020204030204" pitchFamily="34" charset="0"/>
                        </a:rPr>
                        <a:t>Grand Total</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400" b="1" i="0" u="none" strike="noStrike" dirty="0">
                          <a:solidFill>
                            <a:srgbClr val="000000"/>
                          </a:solidFill>
                          <a:effectLst/>
                          <a:latin typeface="Calibri" panose="020F0502020204030204" pitchFamily="34" charset="0"/>
                        </a:rPr>
                        <a:t>16218</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60364749"/>
                  </a:ext>
                </a:extLst>
              </a:tr>
            </a:tbl>
          </a:graphicData>
        </a:graphic>
      </p:graphicFrame>
      <p:sp>
        <p:nvSpPr>
          <p:cNvPr id="2" name="TextBox 1">
            <a:extLst>
              <a:ext uri="{FF2B5EF4-FFF2-40B4-BE49-F238E27FC236}">
                <a16:creationId xmlns:a16="http://schemas.microsoft.com/office/drawing/2014/main" id="{8FB46C9E-2346-7B1A-509C-06392D8A709B}"/>
              </a:ext>
            </a:extLst>
          </p:cNvPr>
          <p:cNvSpPr txBox="1"/>
          <p:nvPr/>
        </p:nvSpPr>
        <p:spPr>
          <a:xfrm>
            <a:off x="582005" y="355697"/>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0071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5CAC-2D6F-4DA6-C352-40D9E5277FDE}"/>
              </a:ext>
            </a:extLst>
          </p:cNvPr>
          <p:cNvSpPr>
            <a:spLocks noGrp="1"/>
          </p:cNvSpPr>
          <p:nvPr>
            <p:ph type="title"/>
          </p:nvPr>
        </p:nvSpPr>
        <p:spPr>
          <a:xfrm>
            <a:off x="838200" y="643185"/>
            <a:ext cx="10515600" cy="1325563"/>
          </a:xfrm>
        </p:spPr>
        <p:txBody>
          <a:bodyPr/>
          <a:lstStyle/>
          <a:p>
            <a:r>
              <a:rPr lang="en-US" dirty="0"/>
              <a:t>Name Vs data value</a:t>
            </a:r>
            <a:endParaRPr lang="en-IN" dirty="0"/>
          </a:p>
        </p:txBody>
      </p:sp>
      <p:pic>
        <p:nvPicPr>
          <p:cNvPr id="5" name="Content Placeholder 4">
            <a:extLst>
              <a:ext uri="{FF2B5EF4-FFF2-40B4-BE49-F238E27FC236}">
                <a16:creationId xmlns:a16="http://schemas.microsoft.com/office/drawing/2014/main" id="{72723DB2-B737-99EF-F274-D86E618F107B}"/>
              </a:ext>
            </a:extLst>
          </p:cNvPr>
          <p:cNvPicPr>
            <a:picLocks noGrp="1" noChangeAspect="1"/>
          </p:cNvPicPr>
          <p:nvPr>
            <p:ph idx="1"/>
          </p:nvPr>
        </p:nvPicPr>
        <p:blipFill>
          <a:blip r:embed="rId2"/>
          <a:stretch>
            <a:fillRect/>
          </a:stretch>
        </p:blipFill>
        <p:spPr>
          <a:xfrm>
            <a:off x="1862905" y="1825625"/>
            <a:ext cx="8466190" cy="4351338"/>
          </a:xfrm>
        </p:spPr>
      </p:pic>
      <p:sp>
        <p:nvSpPr>
          <p:cNvPr id="3" name="TextBox 2">
            <a:extLst>
              <a:ext uri="{FF2B5EF4-FFF2-40B4-BE49-F238E27FC236}">
                <a16:creationId xmlns:a16="http://schemas.microsoft.com/office/drawing/2014/main" id="{9E6DBE5A-F050-8890-8A46-7A26FD613F6D}"/>
              </a:ext>
            </a:extLst>
          </p:cNvPr>
          <p:cNvSpPr txBox="1"/>
          <p:nvPr/>
        </p:nvSpPr>
        <p:spPr>
          <a:xfrm>
            <a:off x="468549" y="258465"/>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371797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ree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972239AF-C9AE-A1C9-9653-69C25BB67F20}"/>
              </a:ext>
            </a:extLst>
          </p:cNvPr>
          <p:cNvPicPr>
            <a:picLocks noGrp="1" noChangeAspect="1"/>
          </p:cNvPicPr>
          <p:nvPr>
            <p:ph idx="1"/>
          </p:nvPr>
        </p:nvPicPr>
        <p:blipFill>
          <a:blip r:embed="rId2"/>
          <a:stretch>
            <a:fillRect/>
          </a:stretch>
        </p:blipFill>
        <p:spPr>
          <a:xfrm>
            <a:off x="643467" y="934466"/>
            <a:ext cx="10905066" cy="498906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2987B8-1430-48DB-42B4-4EF580173543}"/>
              </a:ext>
            </a:extLst>
          </p:cNvPr>
          <p:cNvSpPr txBox="1"/>
          <p:nvPr/>
        </p:nvSpPr>
        <p:spPr>
          <a:xfrm>
            <a:off x="3264519" y="484995"/>
            <a:ext cx="5662961" cy="369332"/>
          </a:xfrm>
          <a:prstGeom prst="rect">
            <a:avLst/>
          </a:prstGeom>
          <a:noFill/>
        </p:spPr>
        <p:txBody>
          <a:bodyPr wrap="none" rtlCol="0">
            <a:spAutoFit/>
          </a:bodyPr>
          <a:lstStyle/>
          <a:p>
            <a:r>
              <a:rPr lang="en-US" dirty="0"/>
              <a:t>Finding the Minimum and Maximum values for each name</a:t>
            </a:r>
            <a:endParaRPr lang="en-IN" dirty="0"/>
          </a:p>
        </p:txBody>
      </p:sp>
      <p:sp>
        <p:nvSpPr>
          <p:cNvPr id="2" name="TextBox 1">
            <a:extLst>
              <a:ext uri="{FF2B5EF4-FFF2-40B4-BE49-F238E27FC236}">
                <a16:creationId xmlns:a16="http://schemas.microsoft.com/office/drawing/2014/main" id="{148C5D7F-38F7-6744-A3D2-A5B7BF072D00}"/>
              </a:ext>
            </a:extLst>
          </p:cNvPr>
          <p:cNvSpPr txBox="1"/>
          <p:nvPr/>
        </p:nvSpPr>
        <p:spPr>
          <a:xfrm>
            <a:off x="1382366" y="229435"/>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50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7AC-9AB1-E97C-A8CD-634A4E16F239}"/>
              </a:ext>
            </a:extLst>
          </p:cNvPr>
          <p:cNvSpPr>
            <a:spLocks noGrp="1"/>
          </p:cNvSpPr>
          <p:nvPr>
            <p:ph type="title"/>
          </p:nvPr>
        </p:nvSpPr>
        <p:spPr/>
        <p:txBody>
          <a:bodyPr/>
          <a:lstStyle/>
          <a:p>
            <a:r>
              <a:rPr lang="en-US" dirty="0"/>
              <a:t>Assumption:-</a:t>
            </a:r>
            <a:endParaRPr lang="en-IN" dirty="0"/>
          </a:p>
        </p:txBody>
      </p:sp>
      <p:sp>
        <p:nvSpPr>
          <p:cNvPr id="3" name="Content Placeholder 2">
            <a:extLst>
              <a:ext uri="{FF2B5EF4-FFF2-40B4-BE49-F238E27FC236}">
                <a16:creationId xmlns:a16="http://schemas.microsoft.com/office/drawing/2014/main" id="{1C3CEB83-9605-50F8-B0F6-0084F22C44A0}"/>
              </a:ext>
            </a:extLst>
          </p:cNvPr>
          <p:cNvSpPr>
            <a:spLocks noGrp="1"/>
          </p:cNvSpPr>
          <p:nvPr>
            <p:ph idx="1"/>
          </p:nvPr>
        </p:nvSpPr>
        <p:spPr/>
        <p:txBody>
          <a:bodyPr/>
          <a:lstStyle/>
          <a:p>
            <a:r>
              <a:rPr lang="en-US" dirty="0"/>
              <a:t>In this project, we determined the maximum values(Data Values) for each category.</a:t>
            </a:r>
          </a:p>
          <a:p>
            <a:pPr marL="914400" lvl="1" indent="-457200">
              <a:buFont typeface="+mj-lt"/>
              <a:buAutoNum type="arabicPeriod"/>
            </a:pPr>
            <a:r>
              <a:rPr lang="en-US" dirty="0"/>
              <a:t>If a new value falls below 30%, it is classified as Low risk. </a:t>
            </a:r>
          </a:p>
          <a:p>
            <a:pPr marL="914400" lvl="1" indent="-457200">
              <a:buFont typeface="+mj-lt"/>
              <a:buAutoNum type="arabicPeriod"/>
            </a:pPr>
            <a:r>
              <a:rPr lang="en-US" dirty="0"/>
              <a:t>If the value is between 30% and 60%, it is categorized as Medium risk.</a:t>
            </a:r>
          </a:p>
          <a:p>
            <a:pPr marL="914400" lvl="1" indent="-457200">
              <a:buFont typeface="+mj-lt"/>
              <a:buAutoNum type="arabicPeriod"/>
            </a:pPr>
            <a:r>
              <a:rPr lang="en-US" dirty="0"/>
              <a:t>For values exceeding 60%, they are identified as High risk.</a:t>
            </a:r>
          </a:p>
          <a:p>
            <a:pPr marL="457200" lvl="1" indent="0">
              <a:buNone/>
            </a:pPr>
            <a:endParaRPr lang="en-US" dirty="0"/>
          </a:p>
        </p:txBody>
      </p:sp>
    </p:spTree>
    <p:extLst>
      <p:ext uri="{BB962C8B-B14F-4D97-AF65-F5344CB8AC3E}">
        <p14:creationId xmlns:p14="http://schemas.microsoft.com/office/powerpoint/2010/main" val="382278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681</Words>
  <Application>Microsoft Office PowerPoint</Application>
  <PresentationFormat>Widescreen</PresentationFormat>
  <Paragraphs>107</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Air Quality analysis in  New York city</vt:lpstr>
      <vt:lpstr>Introduction:-</vt:lpstr>
      <vt:lpstr>Agenda:-</vt:lpstr>
      <vt:lpstr>Data types in each Column:-</vt:lpstr>
      <vt:lpstr>PowerPoint Presentation</vt:lpstr>
      <vt:lpstr>Name Vs data value</vt:lpstr>
      <vt:lpstr>Page 1</vt:lpstr>
      <vt:lpstr>PowerPoint Presentation</vt:lpstr>
      <vt:lpstr>Assumption:-</vt:lpstr>
      <vt:lpstr>Flow Chart:-</vt:lpstr>
      <vt:lpstr>Data Preprocessing:-</vt:lpstr>
      <vt:lpstr>Data Conversion:</vt:lpstr>
      <vt:lpstr>ML model:</vt:lpstr>
      <vt:lpstr>ML model:</vt:lpstr>
      <vt:lpstr>Conclusion:-</vt:lpstr>
      <vt:lpstr>Data Collection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NewYork city</dc:title>
  <dc:creator>Lenin Prakash Vasudevan</dc:creator>
  <cp:lastModifiedBy>Lenin Prakash Vasudevan</cp:lastModifiedBy>
  <cp:revision>7</cp:revision>
  <dcterms:created xsi:type="dcterms:W3CDTF">2023-12-24T20:18:15Z</dcterms:created>
  <dcterms:modified xsi:type="dcterms:W3CDTF">2023-12-26T22:19:07Z</dcterms:modified>
</cp:coreProperties>
</file>