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71" r:id="rId4"/>
    <p:sldId id="258" r:id="rId5"/>
    <p:sldId id="262" r:id="rId6"/>
    <p:sldId id="261" r:id="rId7"/>
    <p:sldId id="274" r:id="rId8"/>
    <p:sldId id="275" r:id="rId9"/>
    <p:sldId id="276" r:id="rId10"/>
    <p:sldId id="260" r:id="rId11"/>
    <p:sldId id="263" r:id="rId12"/>
    <p:sldId id="264" r:id="rId13"/>
    <p:sldId id="259" r:id="rId14"/>
    <p:sldId id="266" r:id="rId15"/>
    <p:sldId id="267" r:id="rId16"/>
    <p:sldId id="268" r:id="rId17"/>
    <p:sldId id="269"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0930F-2033-4F10-97DD-95E259281A85}" type="datetimeFigureOut">
              <a:rPr lang="en-IN" smtClean="0"/>
              <a:t>26-12-2023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96574-D584-463B-9661-C8FDE57A6277}" type="slidenum">
              <a:rPr lang="en-IN" smtClean="0"/>
              <a:t>‹#›</a:t>
            </a:fld>
            <a:endParaRPr lang="en-IN"/>
          </a:p>
        </p:txBody>
      </p:sp>
    </p:spTree>
    <p:extLst>
      <p:ext uri="{BB962C8B-B14F-4D97-AF65-F5344CB8AC3E}">
        <p14:creationId xmlns:p14="http://schemas.microsoft.com/office/powerpoint/2010/main" val="279622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25318/9810048501-eng" TargetMode="External"/><Relationship Id="rId2" Type="http://schemas.openxmlformats.org/officeDocument/2006/relationships/hyperlink" Target="https://www150.statcan.gc.ca/t1/tbl1/en/tv.action?pid=981004850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0350469-7218-480e-8cca-3c267b2c52c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0350469-7218-480e-8cca-3c267b2c52c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0350469-7218-480e-8cca-3c267b2c52c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a city&#10;&#10;Description automatically generated">
            <a:extLst>
              <a:ext uri="{FF2B5EF4-FFF2-40B4-BE49-F238E27FC236}">
                <a16:creationId xmlns:a16="http://schemas.microsoft.com/office/drawing/2014/main" id="{F8C13171-4557-4C5D-D29B-690114F0F346}"/>
              </a:ext>
            </a:extLst>
          </p:cNvPr>
          <p:cNvPicPr>
            <a:picLocks noChangeAspect="1"/>
          </p:cNvPicPr>
          <p:nvPr/>
        </p:nvPicPr>
        <p:blipFill rotWithShape="1">
          <a:blip r:embed="rId2">
            <a:extLst>
              <a:ext uri="{28A0092B-C50C-407E-A947-70E740481C1C}">
                <a14:useLocalDpi xmlns:a14="http://schemas.microsoft.com/office/drawing/2010/main" val="0"/>
              </a:ext>
            </a:extLst>
          </a:blip>
          <a:srcRect t="28079" r="9089" b="-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477981" y="1122363"/>
            <a:ext cx="4023360" cy="3204134"/>
          </a:xfrm>
        </p:spPr>
        <p:txBody>
          <a:bodyPr anchor="b">
            <a:normAutofit fontScale="90000"/>
          </a:bodyPr>
          <a:lstStyle/>
          <a:p>
            <a:pPr algn="l"/>
            <a:r>
              <a:rPr lang="en-IN" dirty="0"/>
              <a:t>Exploring Labour Force Dynamics</a:t>
            </a:r>
            <a:endParaRPr lang="en-US" sz="4800" dirty="0"/>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477981" y="6011410"/>
            <a:ext cx="4023359" cy="441814"/>
          </a:xfrm>
        </p:spPr>
        <p:txBody>
          <a:bodyPr>
            <a:normAutofit/>
          </a:bodyPr>
          <a:lstStyle/>
          <a:p>
            <a:pPr algn="l"/>
            <a:r>
              <a:rPr lang="en-US" sz="2000" dirty="0"/>
              <a:t>Lenin Prakash Vasudevan</a:t>
            </a:r>
            <a:endParaRPr lang="en-IN"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F75C85-401D-ED97-6485-63712DADDD43}"/>
              </a:ext>
            </a:extLst>
          </p:cNvPr>
          <p:cNvSpPr txBox="1"/>
          <p:nvPr/>
        </p:nvSpPr>
        <p:spPr>
          <a:xfrm>
            <a:off x="477982" y="4805464"/>
            <a:ext cx="3335262" cy="830997"/>
          </a:xfrm>
          <a:prstGeom prst="rect">
            <a:avLst/>
          </a:prstGeom>
          <a:noFill/>
        </p:spPr>
        <p:txBody>
          <a:bodyPr wrap="square" rtlCol="0">
            <a:spAutoFit/>
          </a:bodyPr>
          <a:lstStyle/>
          <a:p>
            <a:r>
              <a:rPr lang="en-US" sz="2400" dirty="0"/>
              <a:t>Unveiling Insights from Canada's Workforce</a:t>
            </a:r>
            <a:endParaRPr lang="en-IN" sz="2400" dirty="0"/>
          </a:p>
        </p:txBody>
      </p:sp>
    </p:spTree>
    <p:extLst>
      <p:ext uri="{BB962C8B-B14F-4D97-AF65-F5344CB8AC3E}">
        <p14:creationId xmlns:p14="http://schemas.microsoft.com/office/powerpoint/2010/main" val="246969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3DB363-1C66-BA98-8E2A-660CCB532602}"/>
              </a:ext>
            </a:extLst>
          </p:cNvPr>
          <p:cNvPicPr>
            <a:picLocks noGrp="1" noChangeAspect="1"/>
          </p:cNvPicPr>
          <p:nvPr>
            <p:ph idx="1"/>
          </p:nvPr>
        </p:nvPicPr>
        <p:blipFill>
          <a:blip r:embed="rId2"/>
          <a:stretch>
            <a:fillRect/>
          </a:stretch>
        </p:blipFill>
        <p:spPr>
          <a:xfrm>
            <a:off x="2575372" y="2013625"/>
            <a:ext cx="7041256" cy="4351338"/>
          </a:xfrm>
        </p:spPr>
      </p:pic>
      <p:sp>
        <p:nvSpPr>
          <p:cNvPr id="6" name="Title 5">
            <a:extLst>
              <a:ext uri="{FF2B5EF4-FFF2-40B4-BE49-F238E27FC236}">
                <a16:creationId xmlns:a16="http://schemas.microsoft.com/office/drawing/2014/main" id="{E782DEA2-BC9D-475E-8782-DFFF44FF3BF8}"/>
              </a:ext>
            </a:extLst>
          </p:cNvPr>
          <p:cNvSpPr txBox="1">
            <a:spLocks noGrp="1"/>
          </p:cNvSpPr>
          <p:nvPr>
            <p:ph type="title"/>
          </p:nvPr>
        </p:nvSpPr>
        <p:spPr>
          <a:xfrm>
            <a:off x="838200" y="365125"/>
            <a:ext cx="10515600" cy="1325563"/>
          </a:xfrm>
          <a:prstGeom prst="rect">
            <a:avLst/>
          </a:prstGeom>
          <a:noFill/>
        </p:spPr>
        <p:txBody>
          <a:bodyPr wrap="none" rtlCol="0">
            <a:spAutoFit/>
          </a:bodyPr>
          <a:lstStyle/>
          <a:p>
            <a:r>
              <a:rPr lang="en-US" sz="4400" dirty="0"/>
              <a:t>EDA</a:t>
            </a:r>
            <a:endParaRPr lang="en-IN" sz="4400" dirty="0"/>
          </a:p>
        </p:txBody>
      </p:sp>
      <p:sp>
        <p:nvSpPr>
          <p:cNvPr id="7" name="Title 1">
            <a:extLst>
              <a:ext uri="{FF2B5EF4-FFF2-40B4-BE49-F238E27FC236}">
                <a16:creationId xmlns:a16="http://schemas.microsoft.com/office/drawing/2014/main" id="{1976A6C6-EDD3-F38C-A2B8-AFF576FE92E9}"/>
              </a:ext>
            </a:extLst>
          </p:cNvPr>
          <p:cNvSpPr txBox="1">
            <a:spLocks/>
          </p:cNvSpPr>
          <p:nvPr/>
        </p:nvSpPr>
        <p:spPr>
          <a:xfrm>
            <a:off x="838200" y="1371700"/>
            <a:ext cx="10515600" cy="641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 vs Age:-</a:t>
            </a:r>
            <a:endParaRPr lang="en-IN" sz="2800" dirty="0"/>
          </a:p>
        </p:txBody>
      </p:sp>
    </p:spTree>
    <p:extLst>
      <p:ext uri="{BB962C8B-B14F-4D97-AF65-F5344CB8AC3E}">
        <p14:creationId xmlns:p14="http://schemas.microsoft.com/office/powerpoint/2010/main" val="371797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8A387B0-FE79-60D6-4C09-10F8B420458A}"/>
              </a:ext>
            </a:extLst>
          </p:cNvPr>
          <p:cNvPicPr>
            <a:picLocks noGrp="1" noChangeAspect="1"/>
          </p:cNvPicPr>
          <p:nvPr>
            <p:ph idx="1"/>
          </p:nvPr>
        </p:nvPicPr>
        <p:blipFill>
          <a:blip r:embed="rId2"/>
          <a:stretch>
            <a:fillRect/>
          </a:stretch>
        </p:blipFill>
        <p:spPr>
          <a:xfrm>
            <a:off x="2129215" y="1825625"/>
            <a:ext cx="7933570" cy="4351338"/>
          </a:xfrm>
        </p:spPr>
      </p:pic>
      <p:sp>
        <p:nvSpPr>
          <p:cNvPr id="8" name="TextBox 7">
            <a:extLst>
              <a:ext uri="{FF2B5EF4-FFF2-40B4-BE49-F238E27FC236}">
                <a16:creationId xmlns:a16="http://schemas.microsoft.com/office/drawing/2014/main" id="{C2DC038B-89D7-5300-DEDE-FD05BA16B94B}"/>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9" name="Title 1">
            <a:extLst>
              <a:ext uri="{FF2B5EF4-FFF2-40B4-BE49-F238E27FC236}">
                <a16:creationId xmlns:a16="http://schemas.microsoft.com/office/drawing/2014/main" id="{093E47DE-BEFF-DA4F-46CB-37F8BCEE8558}"/>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GEO location:-</a:t>
            </a:r>
            <a:endParaRPr lang="en-IN" sz="2800" dirty="0"/>
          </a:p>
        </p:txBody>
      </p:sp>
    </p:spTree>
    <p:extLst>
      <p:ext uri="{BB962C8B-B14F-4D97-AF65-F5344CB8AC3E}">
        <p14:creationId xmlns:p14="http://schemas.microsoft.com/office/powerpoint/2010/main" val="50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pPr marL="457200" lvl="1" indent="0" algn="just">
              <a:buNone/>
            </a:pPr>
            <a:endParaRPr lang="en-US" dirty="0"/>
          </a:p>
          <a:p>
            <a:pPr marL="457200" lvl="1" indent="0" algn="just">
              <a:buNone/>
            </a:pPr>
            <a:r>
              <a:rPr lang="en-US" dirty="0"/>
              <a:t>For this project, our focus is solely on aggregating data for Canada as a whole, without delving into specific territories or cities. This approach is based on the understanding that Canada's overall data encapsulates the cumulative information across all categories under labor types, providing a comprehensive perspective on the national labor force dynamics.</a:t>
            </a:r>
          </a:p>
        </p:txBody>
      </p:sp>
    </p:spTree>
    <p:extLst>
      <p:ext uri="{BB962C8B-B14F-4D97-AF65-F5344CB8AC3E}">
        <p14:creationId xmlns:p14="http://schemas.microsoft.com/office/powerpoint/2010/main" val="382278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a:t>
            </a:r>
            <a:r>
              <a:rPr lang="en-US" dirty="0" err="1"/>
              <a:t>Seperation</a:t>
            </a:r>
            <a:r>
              <a:rPr lang="en-US" dirty="0"/>
              <a:t>:</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We are separating numerical data and categorical data.</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Finding the number of clusters:</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are trying to find the optimal number of clusters for this dataset using elbow method.</a:t>
            </a:r>
            <a:endParaRPr lang="en-IN" dirty="0"/>
          </a:p>
        </p:txBody>
      </p:sp>
      <p:pic>
        <p:nvPicPr>
          <p:cNvPr id="7" name="Picture 6" descr="A graph of a graph&#10;&#10;Description automatically generated">
            <a:extLst>
              <a:ext uri="{FF2B5EF4-FFF2-40B4-BE49-F238E27FC236}">
                <a16:creationId xmlns:a16="http://schemas.microsoft.com/office/drawing/2014/main" id="{D785EABE-22A5-3B77-B256-31C2B790E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502" y="4449029"/>
            <a:ext cx="3455045" cy="2268799"/>
          </a:xfrm>
          <a:prstGeom prst="rect">
            <a:avLst/>
          </a:prstGeom>
        </p:spPr>
      </p:pic>
    </p:spTree>
    <p:extLst>
      <p:ext uri="{BB962C8B-B14F-4D97-AF65-F5344CB8AC3E}">
        <p14:creationId xmlns:p14="http://schemas.microsoft.com/office/powerpoint/2010/main" val="31770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normAutofit lnSpcReduction="10000"/>
          </a:bodyPr>
          <a:lstStyle/>
          <a:p>
            <a:pPr marL="0" indent="0" algn="just">
              <a:buNone/>
            </a:pPr>
            <a:r>
              <a:rPr lang="en-US" dirty="0"/>
              <a:t>In this model, we employ the </a:t>
            </a:r>
            <a:r>
              <a:rPr lang="en-US" dirty="0">
                <a:highlight>
                  <a:srgbClr val="FFFF00"/>
                </a:highlight>
              </a:rPr>
              <a:t>K-Prototypes clustering algorithm</a:t>
            </a:r>
            <a:r>
              <a:rPr lang="en-US" dirty="0"/>
              <a:t> to categorize data into two distinct clusters based on both numerical and categorical features. </a:t>
            </a:r>
          </a:p>
          <a:p>
            <a:pPr marL="0" indent="0" algn="just">
              <a:buNone/>
            </a:pPr>
            <a:r>
              <a:rPr lang="en-US" dirty="0"/>
              <a:t>The approach involves one-hot encoding categorical variables, standardizing numerical features, and then applying the </a:t>
            </a:r>
            <a:r>
              <a:rPr lang="en-US" dirty="0" err="1"/>
              <a:t>KPrototypes</a:t>
            </a:r>
            <a:r>
              <a:rPr lang="en-US" dirty="0"/>
              <a:t> algorithm, initializing with the 'Cao' method. By combining information from various types of features, this model enhances the clustering process and provides valuable insights into patterns within the dataset. </a:t>
            </a:r>
          </a:p>
          <a:p>
            <a:pPr marL="0" indent="0" algn="just">
              <a:buNone/>
            </a:pPr>
            <a:r>
              <a:rPr lang="en-US" dirty="0"/>
              <a:t>The resulting clusters aim to capture the inherent structure in the data, shedding light on potential distinctions in labor force dynamics across different groups.</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756705752"/>
              </p:ext>
            </p:extLst>
          </p:nvPr>
        </p:nvGraphicFramePr>
        <p:xfrm>
          <a:off x="7365459" y="3048983"/>
          <a:ext cx="3589508" cy="14960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Number of Cluster</a:t>
                      </a:r>
                      <a:endParaRPr lang="en-IN" dirty="0"/>
                    </a:p>
                  </a:txBody>
                  <a:tcPr/>
                </a:tc>
                <a:tc>
                  <a:txBody>
                    <a:bodyPr/>
                    <a:lstStyle/>
                    <a:p>
                      <a:r>
                        <a:rPr lang="en-US" dirty="0"/>
                        <a:t>Data</a:t>
                      </a:r>
                      <a:endParaRPr lang="en-IN" dirty="0"/>
                    </a:p>
                  </a:txBody>
                  <a:tcPr/>
                </a:tc>
                <a:extLst>
                  <a:ext uri="{0D108BD9-81ED-4DB2-BD59-A6C34878D82A}">
                    <a16:rowId xmlns:a16="http://schemas.microsoft.com/office/drawing/2014/main" val="2130337870"/>
                  </a:ext>
                </a:extLst>
              </a:tr>
              <a:tr h="427990">
                <a:tc>
                  <a:txBody>
                    <a:bodyPr/>
                    <a:lstStyle/>
                    <a:p>
                      <a:r>
                        <a:rPr lang="en-US" dirty="0"/>
                        <a:t>Cluster 0</a:t>
                      </a:r>
                      <a:endParaRPr lang="en-IN" dirty="0"/>
                    </a:p>
                  </a:txBody>
                  <a:tcPr/>
                </a:tc>
                <a:tc>
                  <a:txBody>
                    <a:bodyPr/>
                    <a:lstStyle/>
                    <a:p>
                      <a:r>
                        <a:rPr lang="en-US" dirty="0"/>
                        <a:t>110</a:t>
                      </a:r>
                      <a:endParaRPr lang="en-IN" dirty="0"/>
                    </a:p>
                  </a:txBody>
                  <a:tcPr/>
                </a:tc>
                <a:extLst>
                  <a:ext uri="{0D108BD9-81ED-4DB2-BD59-A6C34878D82A}">
                    <a16:rowId xmlns:a16="http://schemas.microsoft.com/office/drawing/2014/main" val="4227655110"/>
                  </a:ext>
                </a:extLst>
              </a:tr>
              <a:tr h="427990">
                <a:tc>
                  <a:txBody>
                    <a:bodyPr/>
                    <a:lstStyle/>
                    <a:p>
                      <a:r>
                        <a:rPr lang="en-US" dirty="0"/>
                        <a:t>Cluster 1</a:t>
                      </a:r>
                      <a:endParaRPr lang="en-IN" dirty="0"/>
                    </a:p>
                  </a:txBody>
                  <a:tcPr/>
                </a:tc>
                <a:tc>
                  <a:txBody>
                    <a:bodyPr/>
                    <a:lstStyle/>
                    <a:p>
                      <a:r>
                        <a:rPr lang="en-US" dirty="0"/>
                        <a:t>10</a:t>
                      </a:r>
                    </a:p>
                  </a:txBody>
                  <a:tcPr/>
                </a:tc>
                <a:extLst>
                  <a:ext uri="{0D108BD9-81ED-4DB2-BD59-A6C34878D82A}">
                    <a16:rowId xmlns:a16="http://schemas.microsoft.com/office/drawing/2014/main" val="995829799"/>
                  </a:ext>
                </a:extLst>
              </a:tr>
            </a:tbl>
          </a:graphicData>
        </a:graphic>
      </p:graphicFrame>
      <p:pic>
        <p:nvPicPr>
          <p:cNvPr id="5" name="Picture 4" descr="A graph with yellow dots and a purple line&#10;&#10;Description automatically generated">
            <a:extLst>
              <a:ext uri="{FF2B5EF4-FFF2-40B4-BE49-F238E27FC236}">
                <a16:creationId xmlns:a16="http://schemas.microsoft.com/office/drawing/2014/main" id="{188B46F2-8A1E-4DE6-7E34-395909EED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03" y="1716749"/>
            <a:ext cx="5184658" cy="4160528"/>
          </a:xfrm>
          <a:prstGeom prst="rect">
            <a:avLst/>
          </a:prstGeom>
        </p:spPr>
      </p:pic>
    </p:spTree>
    <p:extLst>
      <p:ext uri="{BB962C8B-B14F-4D97-AF65-F5344CB8AC3E}">
        <p14:creationId xmlns:p14="http://schemas.microsoft.com/office/powerpoint/2010/main" val="273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normAutofit fontScale="92500" lnSpcReduction="10000"/>
          </a:bodyPr>
          <a:lstStyle/>
          <a:p>
            <a:pPr marL="0" indent="0" algn="just">
              <a:buNone/>
            </a:pPr>
            <a:r>
              <a:rPr lang="en-US" dirty="0"/>
              <a:t>The K-Prototypes clustering of Canada's labor force data identifies two clusters based on age, gender, and labor force status. </a:t>
            </a:r>
          </a:p>
          <a:p>
            <a:pPr marL="0" indent="0" algn="just">
              <a:buNone/>
            </a:pPr>
            <a:r>
              <a:rPr lang="en-US" dirty="0"/>
              <a:t>Integrating numerical and categorical features, the analysis offers nuanced insights into employment patterns for individuals aged 15 and above across diverse regions. </a:t>
            </a:r>
          </a:p>
          <a:p>
            <a:pPr marL="0" indent="0" algn="just">
              <a:buNone/>
            </a:pPr>
            <a:r>
              <a:rPr lang="en-US" dirty="0"/>
              <a:t>This holistic approach informs targeted strategies and policies, contributing to a comprehensive understanding of Canada's employment landscape, crucial for stakeholders and policymakers.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dirty="0"/>
              <a:t>Data Resource:-</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b="1" dirty="0"/>
              <a:t>citation: </a:t>
            </a:r>
            <a:r>
              <a:rPr lang="en-US" dirty="0"/>
              <a:t>Statistics Canada. </a:t>
            </a:r>
            <a:r>
              <a:rPr lang="en-US" dirty="0">
                <a:hlinkClick r:id="rId2"/>
              </a:rPr>
              <a:t>Table 98-10-0485-01  </a:t>
            </a:r>
            <a:r>
              <a:rPr lang="en-US" dirty="0" err="1">
                <a:hlinkClick r:id="rId2"/>
              </a:rPr>
              <a:t>Labour</a:t>
            </a:r>
            <a:r>
              <a:rPr lang="en-US" dirty="0">
                <a:hlinkClick r:id="rId2"/>
              </a:rPr>
              <a:t> force status by age and gender: Canada, provinces and territories, census divisions and census subdivisions</a:t>
            </a:r>
            <a:endParaRPr lang="en-US" dirty="0"/>
          </a:p>
          <a:p>
            <a:r>
              <a:rPr lang="en-US" b="1" dirty="0"/>
              <a:t>DOI: </a:t>
            </a:r>
            <a:r>
              <a:rPr lang="en-US" dirty="0">
                <a:hlinkClick r:id="rId3"/>
              </a:rPr>
              <a:t>https://doi.org/10.25318/9810048501-eng</a:t>
            </a:r>
            <a:r>
              <a:rPr lang="en-US" dirty="0"/>
              <a:t> </a:t>
            </a:r>
          </a:p>
          <a:p>
            <a:pPr marL="0" indent="0">
              <a:buNone/>
            </a:pPr>
            <a:endParaRPr lang="en-IN" dirty="0"/>
          </a:p>
        </p:txBody>
      </p:sp>
    </p:spTree>
    <p:extLst>
      <p:ext uri="{BB962C8B-B14F-4D97-AF65-F5344CB8AC3E}">
        <p14:creationId xmlns:p14="http://schemas.microsoft.com/office/powerpoint/2010/main" val="145081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FEA-FB97-AF4A-9144-E37E42B0B1E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29589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pPr algn="just"/>
            <a:r>
              <a:rPr lang="en-US" sz="2000" dirty="0"/>
              <a:t>In this presentation, we're taking a closer look at how people in Canada work, considering things like age, gender, and what kind of jobs they have. </a:t>
            </a:r>
          </a:p>
          <a:p>
            <a:pPr algn="just"/>
            <a:r>
              <a:rPr lang="en-US" sz="2000" dirty="0"/>
              <a:t>We're using information from the 2021 Census, which gives us a snapshot of 25% of the population. </a:t>
            </a:r>
          </a:p>
          <a:p>
            <a:pPr algn="just"/>
            <a:r>
              <a:rPr lang="en-US" sz="2000" dirty="0"/>
              <a:t>Our goal is to discover interesting details about work across different places in Canada, from the whole country down to smaller areas. </a:t>
            </a:r>
          </a:p>
          <a:p>
            <a:pPr algn="just"/>
            <a:r>
              <a:rPr lang="en-US" sz="2000" dirty="0"/>
              <a:t>By doing this, we hope to better understand how people who are 15 years and older take on jobs and contribute to Canada's workforce, revealing the different ways employment happens across the country.</a:t>
            </a:r>
            <a:endParaRPr lang="en-IN" sz="2000" dirty="0"/>
          </a:p>
          <a:p>
            <a:pPr marL="0" indent="0">
              <a:buNone/>
            </a:pPr>
            <a:endParaRPr lang="en-IN" dirty="0"/>
          </a:p>
        </p:txBody>
      </p:sp>
    </p:spTree>
    <p:extLst>
      <p:ext uri="{BB962C8B-B14F-4D97-AF65-F5344CB8AC3E}">
        <p14:creationId xmlns:p14="http://schemas.microsoft.com/office/powerpoint/2010/main" val="12398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33B-FA6A-D379-A83B-59FA9240FB07}"/>
              </a:ext>
            </a:extLst>
          </p:cNvPr>
          <p:cNvSpPr>
            <a:spLocks noGrp="1"/>
          </p:cNvSpPr>
          <p:nvPr>
            <p:ph type="title"/>
          </p:nvPr>
        </p:nvSpPr>
        <p:spPr/>
        <p:txBody>
          <a:bodyPr/>
          <a:lstStyle/>
          <a:p>
            <a:r>
              <a:rPr lang="en-IN" dirty="0"/>
              <a:t> Overview of Dataset</a:t>
            </a:r>
          </a:p>
        </p:txBody>
      </p:sp>
      <p:sp>
        <p:nvSpPr>
          <p:cNvPr id="3" name="Content Placeholder 2">
            <a:extLst>
              <a:ext uri="{FF2B5EF4-FFF2-40B4-BE49-F238E27FC236}">
                <a16:creationId xmlns:a16="http://schemas.microsoft.com/office/drawing/2014/main" id="{64638985-A18D-10D5-F121-BEA16779D2DB}"/>
              </a:ext>
            </a:extLst>
          </p:cNvPr>
          <p:cNvSpPr>
            <a:spLocks noGrp="1"/>
          </p:cNvSpPr>
          <p:nvPr>
            <p:ph idx="1"/>
          </p:nvPr>
        </p:nvSpPr>
        <p:spPr/>
        <p:txBody>
          <a:bodyPr/>
          <a:lstStyle/>
          <a:p>
            <a:pPr algn="just"/>
            <a:r>
              <a:rPr lang="en-US" dirty="0"/>
              <a:t>Introduction to the dataset: "</a:t>
            </a:r>
            <a:r>
              <a:rPr lang="en-US" dirty="0" err="1"/>
              <a:t>Labour</a:t>
            </a:r>
            <a:r>
              <a:rPr lang="en-US" dirty="0"/>
              <a:t> force status by age and gender: Canada, provinces and territories, census divisions, and census subdivisions" (Table: 98-10-0485-01).</a:t>
            </a:r>
          </a:p>
          <a:p>
            <a:pPr algn="just"/>
            <a:r>
              <a:rPr lang="en-US" dirty="0"/>
              <a:t>Release Date: November 15, 2023.</a:t>
            </a:r>
          </a:p>
          <a:p>
            <a:pPr algn="just"/>
            <a:r>
              <a:rPr lang="en-US" dirty="0"/>
              <a:t>Geography Coverage: Canada, Province or territory, Census division, Census subdivision.</a:t>
            </a:r>
          </a:p>
          <a:p>
            <a:pPr algn="just"/>
            <a:r>
              <a:rPr lang="en-US" dirty="0"/>
              <a:t>Universe: Population aged 15 years and over in private households, 2021 Census — 25% Sample data.</a:t>
            </a:r>
            <a:endParaRPr lang="en-IN" dirty="0"/>
          </a:p>
        </p:txBody>
      </p:sp>
    </p:spTree>
    <p:extLst>
      <p:ext uri="{BB962C8B-B14F-4D97-AF65-F5344CB8AC3E}">
        <p14:creationId xmlns:p14="http://schemas.microsoft.com/office/powerpoint/2010/main" val="1306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Overview of Dataset</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a:t>
            </a:r>
            <a:endParaRPr lang="en-IN" sz="2800" dirty="0"/>
          </a:p>
        </p:txBody>
      </p:sp>
      <p:pic>
        <p:nvPicPr>
          <p:cNvPr id="6" name="Content Placeholder 5">
            <a:extLst>
              <a:ext uri="{FF2B5EF4-FFF2-40B4-BE49-F238E27FC236}">
                <a16:creationId xmlns:a16="http://schemas.microsoft.com/office/drawing/2014/main" id="{391063AA-CDC2-992D-6EE6-F6311A055359}"/>
              </a:ext>
            </a:extLst>
          </p:cNvPr>
          <p:cNvPicPr>
            <a:picLocks noGrp="1" noChangeAspect="1"/>
          </p:cNvPicPr>
          <p:nvPr>
            <p:ph idx="1"/>
          </p:nvPr>
        </p:nvPicPr>
        <p:blipFill>
          <a:blip r:embed="rId2"/>
          <a:stretch>
            <a:fillRect/>
          </a:stretch>
        </p:blipFill>
        <p:spPr>
          <a:xfrm>
            <a:off x="2100262" y="2280444"/>
            <a:ext cx="7991475" cy="3629025"/>
          </a:xfrm>
        </p:spPr>
      </p:pic>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DDD0C57-AE3B-F3E5-D859-DA986BB00884}"/>
              </a:ext>
            </a:extLst>
          </p:cNvPr>
          <p:cNvPicPr>
            <a:picLocks noGrp="1" noChangeAspect="1"/>
          </p:cNvPicPr>
          <p:nvPr>
            <p:ph idx="1"/>
          </p:nvPr>
        </p:nvPicPr>
        <p:blipFill>
          <a:blip r:embed="rId2"/>
          <a:stretch>
            <a:fillRect/>
          </a:stretch>
        </p:blipFill>
        <p:spPr>
          <a:xfrm>
            <a:off x="3395662" y="2315369"/>
            <a:ext cx="5400675" cy="3371850"/>
          </a:xfrm>
        </p:spPr>
      </p:pic>
      <p:sp>
        <p:nvSpPr>
          <p:cNvPr id="7" name="TextBox 6">
            <a:extLst>
              <a:ext uri="{FF2B5EF4-FFF2-40B4-BE49-F238E27FC236}">
                <a16:creationId xmlns:a16="http://schemas.microsoft.com/office/drawing/2014/main" id="{669DCEBB-A26F-AB71-E066-D21CF6DB4890}"/>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8" name="Title 1">
            <a:extLst>
              <a:ext uri="{FF2B5EF4-FFF2-40B4-BE49-F238E27FC236}">
                <a16:creationId xmlns:a16="http://schemas.microsoft.com/office/drawing/2014/main" id="{76E3FC68-2157-4D3F-0D68-D09F38257625}"/>
              </a:ext>
            </a:extLst>
          </p:cNvPr>
          <p:cNvSpPr>
            <a:spLocks noGrp="1"/>
          </p:cNvSpPr>
          <p:nvPr>
            <p:ph type="title"/>
          </p:nvPr>
        </p:nvSpPr>
        <p:spPr>
          <a:xfrm>
            <a:off x="838200" y="1371700"/>
            <a:ext cx="10515600" cy="641925"/>
          </a:xfrm>
        </p:spPr>
        <p:txBody>
          <a:bodyPr>
            <a:normAutofit/>
          </a:bodyPr>
          <a:lstStyle/>
          <a:p>
            <a:r>
              <a:rPr lang="en-US" sz="2800" dirty="0"/>
              <a:t>Total Men vs Type Women:-</a:t>
            </a:r>
            <a:endParaRPr lang="en-IN" sz="2800" dirty="0"/>
          </a:p>
        </p:txBody>
      </p:sp>
    </p:spTree>
    <p:extLst>
      <p:ext uri="{BB962C8B-B14F-4D97-AF65-F5344CB8AC3E}">
        <p14:creationId xmlns:p14="http://schemas.microsoft.com/office/powerpoint/2010/main" val="220071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unnel ,funne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618</Words>
  <Application>Microsoft Office PowerPoint</Application>
  <PresentationFormat>Widescreen</PresentationFormat>
  <Paragraphs>70</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Exploring Labour Force Dynamics</vt:lpstr>
      <vt:lpstr>Introduction:-</vt:lpstr>
      <vt:lpstr> Overview of Dataset</vt:lpstr>
      <vt:lpstr>Agenda:-</vt:lpstr>
      <vt:lpstr>Total Labour vs Type of Labour foce status:-</vt:lpstr>
      <vt:lpstr>Total Men vs Type Women:-</vt:lpstr>
      <vt:lpstr>Page 1</vt:lpstr>
      <vt:lpstr>Page 2</vt:lpstr>
      <vt:lpstr>Page 3</vt:lpstr>
      <vt:lpstr>EDA</vt:lpstr>
      <vt:lpstr>Total Labour vs GEO location:-</vt:lpstr>
      <vt:lpstr>Assumption:-</vt:lpstr>
      <vt:lpstr>Data Preprocessing:-</vt:lpstr>
      <vt:lpstr>Data Seperation:</vt:lpstr>
      <vt:lpstr>ML model:</vt:lpstr>
      <vt:lpstr>ML model:</vt:lpstr>
      <vt:lpstr>Conclusion:-</vt:lpstr>
      <vt:lpstr>Data Resource:-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10</cp:revision>
  <dcterms:created xsi:type="dcterms:W3CDTF">2023-12-24T20:18:15Z</dcterms:created>
  <dcterms:modified xsi:type="dcterms:W3CDTF">2023-12-26T22:07:28Z</dcterms:modified>
</cp:coreProperties>
</file>