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5BA1-4669-59EE-5D92-6033575FB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FF55EB-BA92-928C-A38E-7288D472B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52D296-3123-643E-5FF1-643D7CE1023B}"/>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2FB1DD4E-2E1E-5E59-538B-C21859820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542FD-7653-782F-416E-804016048062}"/>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8348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A056-88A4-5A21-C724-0B1089A2F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75B7A-0B4B-3DCE-C05E-86C62690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B5A87-3A80-51CF-2E61-33A23A8E6A98}"/>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9D7D5583-D2FB-CE0F-F3FD-A1BC54753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895A4-ED2E-94A3-BD25-E2CB11B3A293}"/>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6365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5F67-605F-9139-4BEE-9BB5D8E68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DA319-7EA8-E6E0-20C2-456F4AF9E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23E57-089A-B64B-A580-4C81B81C146B}"/>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DEEB2106-B4D5-532A-62D3-F0A42E9BB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7B4F8-6E86-EC15-328E-D37D1461C847}"/>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9501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B98D-2A85-7B5D-9706-ABA83C59E7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913E7-00C4-7CD9-F3DB-2D2E5E7C7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9AC5D3-8E44-8A65-5B00-348D7A46310A}"/>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A9A7C373-1F01-AF2B-248F-92109AB69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A28CB-7C74-FFDA-F838-9D82CC103287}"/>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408959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16F7-2642-FA6C-6B9B-D5A4CA8C2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2E9BBD-A942-A701-5580-AE784B1FBF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9B971-4C9A-CA1E-A89F-2ABE679D4B88}"/>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16BF5AAB-4F0C-084E-2469-C29C94E41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13D1A-0601-F5EF-378D-88E58A74F20C}"/>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35502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B550-FB52-F44F-4A41-282866E35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2F31F-8DB4-B669-D9F1-B883E78A3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5620CA-F11D-5C15-636A-B77470D41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86D895-81A1-C79E-80FA-185B577CA1A6}"/>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D7D5D17F-73E7-1E85-9C22-D00B8B988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5CD76-8DC2-3594-A3F7-B3AEC42FEB94}"/>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18892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6C12-4FC5-E257-BF2A-9773D39946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4FC88D-50D3-820F-490D-6FBD5A6CB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F8A83-F1E9-CBDB-F6AD-7A80B77DF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A26200-C513-E9F0-7DEE-295137858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FB020-C40C-CBE2-953A-6B527D230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EA603-EAE6-F278-B313-6546DFECA70C}"/>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8" name="Footer Placeholder 7">
            <a:extLst>
              <a:ext uri="{FF2B5EF4-FFF2-40B4-BE49-F238E27FC236}">
                <a16:creationId xmlns:a16="http://schemas.microsoft.com/office/drawing/2014/main" id="{88A9B0C0-07C0-0538-0EBF-5EF84F4533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FE111B-DC98-2D65-292B-84C826C20D6C}"/>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365818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0C06-9A28-4693-2A56-C0B60A3779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FA2E4C-0299-E45A-0064-11B024D6AB63}"/>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4" name="Footer Placeholder 3">
            <a:extLst>
              <a:ext uri="{FF2B5EF4-FFF2-40B4-BE49-F238E27FC236}">
                <a16:creationId xmlns:a16="http://schemas.microsoft.com/office/drawing/2014/main" id="{DBE5D46C-8799-ECBD-05EA-10E2E36ADA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BCDCF6-DEEF-A936-6CAF-8C3169A2E372}"/>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225848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03CAF-20ED-B2DD-C0F2-B88EF4C81284}"/>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3" name="Footer Placeholder 2">
            <a:extLst>
              <a:ext uri="{FF2B5EF4-FFF2-40B4-BE49-F238E27FC236}">
                <a16:creationId xmlns:a16="http://schemas.microsoft.com/office/drawing/2014/main" id="{9A641E22-0A71-CAC9-7681-FBF28B7664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282708-D8D7-9039-637C-3702D140891D}"/>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346014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6144-5282-227B-FB5F-2720884B1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CB22CD-7287-E208-158D-B3AE42B28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8D461-4569-4A9B-904C-CC248E53B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B3305-29A2-CC1D-1930-1E090BE29BE9}"/>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824A3F64-3F33-96B7-2CA0-2DBFA2489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0611B-634E-6FA4-B1F8-A4716E4893A5}"/>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425173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E4F9-05F7-CE46-4E39-9714C2D53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0AE771-ABE3-418D-E638-E4B2855CA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0F29A6-4B9A-42D8-1555-67D89283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EBAC0-8AAC-A67D-6F60-8E0A2DE3D7F4}"/>
              </a:ext>
            </a:extLst>
          </p:cNvPr>
          <p:cNvSpPr>
            <a:spLocks noGrp="1"/>
          </p:cNvSpPr>
          <p:nvPr>
            <p:ph type="dt" sz="half" idx="10"/>
          </p:nvPr>
        </p:nvSpPr>
        <p:spPr/>
        <p:txBody>
          <a:bodyPr/>
          <a:lstStyle/>
          <a:p>
            <a:fld id="{1A3CB489-A94D-48EE-AC4F-1279A630A6D2}" type="datetimeFigureOut">
              <a:rPr lang="en-IN" smtClean="0"/>
              <a:t>22-05-2024</a:t>
            </a:fld>
            <a:endParaRPr lang="en-IN"/>
          </a:p>
        </p:txBody>
      </p:sp>
      <p:sp>
        <p:nvSpPr>
          <p:cNvPr id="6" name="Footer Placeholder 5">
            <a:extLst>
              <a:ext uri="{FF2B5EF4-FFF2-40B4-BE49-F238E27FC236}">
                <a16:creationId xmlns:a16="http://schemas.microsoft.com/office/drawing/2014/main" id="{DAE38E7D-518C-B287-F067-DF40BE757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BB6C0-F9EE-6AB2-609B-2F30A043E034}"/>
              </a:ext>
            </a:extLst>
          </p:cNvPr>
          <p:cNvSpPr>
            <a:spLocks noGrp="1"/>
          </p:cNvSpPr>
          <p:nvPr>
            <p:ph type="sldNum" sz="quarter" idx="12"/>
          </p:nvPr>
        </p:nvSpPr>
        <p:spPr/>
        <p:txBody>
          <a:bodyPr/>
          <a:lstStyle/>
          <a:p>
            <a:fld id="{396E63A1-CEC7-445B-B8F1-A200D7EC9BFE}" type="slidenum">
              <a:rPr lang="en-IN" smtClean="0"/>
              <a:t>‹#›</a:t>
            </a:fld>
            <a:endParaRPr lang="en-IN"/>
          </a:p>
        </p:txBody>
      </p:sp>
    </p:spTree>
    <p:extLst>
      <p:ext uri="{BB962C8B-B14F-4D97-AF65-F5344CB8AC3E}">
        <p14:creationId xmlns:p14="http://schemas.microsoft.com/office/powerpoint/2010/main" val="68455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67E70-E8A8-58D7-4FE9-2E868C745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2C301-3643-F32F-CB83-E14CF6AA6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D897A-D886-FB2E-0587-1A42F0855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3CB489-A94D-48EE-AC4F-1279A630A6D2}" type="datetimeFigureOut">
              <a:rPr lang="en-IN" smtClean="0"/>
              <a:t>22-05-2024</a:t>
            </a:fld>
            <a:endParaRPr lang="en-IN"/>
          </a:p>
        </p:txBody>
      </p:sp>
      <p:sp>
        <p:nvSpPr>
          <p:cNvPr id="5" name="Footer Placeholder 4">
            <a:extLst>
              <a:ext uri="{FF2B5EF4-FFF2-40B4-BE49-F238E27FC236}">
                <a16:creationId xmlns:a16="http://schemas.microsoft.com/office/drawing/2014/main" id="{15F07CF4-2261-64B4-661A-86A4A0F09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85891DA-23CA-9FF5-EB45-E7806E558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6E63A1-CEC7-445B-B8F1-A200D7EC9BFE}" type="slidenum">
              <a:rPr lang="en-IN" smtClean="0"/>
              <a:t>‹#›</a:t>
            </a:fld>
            <a:endParaRPr lang="en-IN"/>
          </a:p>
        </p:txBody>
      </p:sp>
    </p:spTree>
    <p:extLst>
      <p:ext uri="{BB962C8B-B14F-4D97-AF65-F5344CB8AC3E}">
        <p14:creationId xmlns:p14="http://schemas.microsoft.com/office/powerpoint/2010/main" val="40322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ata.wa.gov/d/f6w7-q2d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D5569-E7CE-9270-440A-A35C62FF2ABE}"/>
              </a:ext>
            </a:extLst>
          </p:cNvPr>
          <p:cNvPicPr>
            <a:picLocks noChangeAspect="1"/>
          </p:cNvPicPr>
          <p:nvPr/>
        </p:nvPicPr>
        <p:blipFill rotWithShape="1">
          <a:blip r:embed="rId2"/>
          <a:srcRect b="25000"/>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F8B96-819D-36F1-542F-D2568C7E86C2}"/>
              </a:ext>
            </a:extLst>
          </p:cNvPr>
          <p:cNvSpPr>
            <a:spLocks noGrp="1"/>
          </p:cNvSpPr>
          <p:nvPr>
            <p:ph type="ctrTitle"/>
          </p:nvPr>
        </p:nvSpPr>
        <p:spPr>
          <a:xfrm>
            <a:off x="2090528" y="2299176"/>
            <a:ext cx="4131368" cy="1571164"/>
          </a:xfrm>
        </p:spPr>
        <p:txBody>
          <a:bodyPr anchor="t">
            <a:normAutofit/>
          </a:bodyPr>
          <a:lstStyle/>
          <a:p>
            <a:pPr algn="l"/>
            <a:r>
              <a:rPr lang="en-US" sz="3600"/>
              <a:t>Electric vehicle population Data</a:t>
            </a:r>
            <a:endParaRPr lang="en-IN" sz="3600"/>
          </a:p>
        </p:txBody>
      </p:sp>
      <p:sp>
        <p:nvSpPr>
          <p:cNvPr id="3" name="Subtitle 2">
            <a:extLst>
              <a:ext uri="{FF2B5EF4-FFF2-40B4-BE49-F238E27FC236}">
                <a16:creationId xmlns:a16="http://schemas.microsoft.com/office/drawing/2014/main" id="{1214BCFA-7587-167B-BCE6-420EC7312E85}"/>
              </a:ext>
            </a:extLst>
          </p:cNvPr>
          <p:cNvSpPr>
            <a:spLocks noGrp="1"/>
          </p:cNvSpPr>
          <p:nvPr>
            <p:ph type="subTitle" idx="1"/>
          </p:nvPr>
        </p:nvSpPr>
        <p:spPr>
          <a:xfrm>
            <a:off x="2090529" y="4199213"/>
            <a:ext cx="4191938" cy="598548"/>
          </a:xfrm>
        </p:spPr>
        <p:txBody>
          <a:bodyPr anchor="ctr">
            <a:normAutofit/>
          </a:bodyPr>
          <a:lstStyle/>
          <a:p>
            <a:pPr algn="l"/>
            <a:r>
              <a:rPr lang="en-US" sz="1800"/>
              <a:t>Lenin Prakash Vasudevan</a:t>
            </a:r>
            <a:endParaRPr lang="en-IN" sz="1800"/>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11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Data Preprocessing:</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r>
              <a:rPr lang="en-IN" dirty="0">
                <a:solidFill>
                  <a:srgbClr val="111111"/>
                </a:solidFill>
                <a:latin typeface="Calibri" panose="020F0502020204030204" pitchFamily="34" charset="0"/>
                <a:cs typeface="Calibri" panose="020F0502020204030204" pitchFamily="34" charset="0"/>
              </a:rPr>
              <a:t>Handling Missing Values</a:t>
            </a:r>
          </a:p>
          <a:p>
            <a:r>
              <a:rPr lang="en-IN" dirty="0">
                <a:solidFill>
                  <a:srgbClr val="111111"/>
                </a:solidFill>
                <a:latin typeface="Calibri" panose="020F0502020204030204" pitchFamily="34" charset="0"/>
                <a:cs typeface="Calibri" panose="020F0502020204030204" pitchFamily="34" charset="0"/>
              </a:rPr>
              <a:t>Strategy: Imputation</a:t>
            </a:r>
          </a:p>
          <a:p>
            <a:r>
              <a:rPr lang="en-IN" dirty="0">
                <a:solidFill>
                  <a:srgbClr val="111111"/>
                </a:solidFill>
                <a:latin typeface="Calibri" panose="020F0502020204030204" pitchFamily="34" charset="0"/>
                <a:cs typeface="Calibri" panose="020F0502020204030204" pitchFamily="34" charset="0"/>
              </a:rPr>
              <a:t>Encoding Categorical Variables</a:t>
            </a:r>
          </a:p>
          <a:p>
            <a:r>
              <a:rPr lang="en-IN" dirty="0">
                <a:solidFill>
                  <a:srgbClr val="111111"/>
                </a:solidFill>
                <a:latin typeface="Calibri" panose="020F0502020204030204" pitchFamily="34" charset="0"/>
                <a:cs typeface="Calibri" panose="020F0502020204030204" pitchFamily="34" charset="0"/>
              </a:rPr>
              <a:t>Label Encoding for Make and Model</a:t>
            </a:r>
          </a:p>
          <a:p>
            <a:r>
              <a:rPr lang="en-IN" dirty="0">
                <a:solidFill>
                  <a:srgbClr val="111111"/>
                </a:solidFill>
                <a:latin typeface="Calibri" panose="020F0502020204030204" pitchFamily="34" charset="0"/>
                <a:cs typeface="Calibri" panose="020F0502020204030204" pitchFamily="34" charset="0"/>
              </a:rPr>
              <a:t>Encoding Target Variables</a:t>
            </a:r>
          </a:p>
          <a:p>
            <a:r>
              <a:rPr lang="en-IN" dirty="0">
                <a:solidFill>
                  <a:srgbClr val="111111"/>
                </a:solidFill>
                <a:latin typeface="Calibri" panose="020F0502020204030204" pitchFamily="34" charset="0"/>
                <a:cs typeface="Calibri" panose="020F0502020204030204" pitchFamily="34" charset="0"/>
              </a:rPr>
              <a:t>Feature Scaling</a:t>
            </a:r>
          </a:p>
          <a:p>
            <a:r>
              <a:rPr lang="en-IN" dirty="0">
                <a:solidFill>
                  <a:srgbClr val="111111"/>
                </a:solidFill>
                <a:latin typeface="Calibri" panose="020F0502020204030204" pitchFamily="34" charset="0"/>
                <a:cs typeface="Calibri" panose="020F0502020204030204" pitchFamily="34" charset="0"/>
              </a:rPr>
              <a:t>Standard Scaler for numerical features</a:t>
            </a:r>
          </a:p>
        </p:txBody>
      </p:sp>
    </p:spTree>
    <p:extLst>
      <p:ext uri="{BB962C8B-B14F-4D97-AF65-F5344CB8AC3E}">
        <p14:creationId xmlns:p14="http://schemas.microsoft.com/office/powerpoint/2010/main" val="144242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Machine Learning Models:</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US" dirty="0">
                <a:solidFill>
                  <a:srgbClr val="111111"/>
                </a:solidFill>
                <a:latin typeface="Calibri" panose="020F0502020204030204" pitchFamily="34" charset="0"/>
                <a:cs typeface="Calibri" panose="020F0502020204030204" pitchFamily="34" charset="0"/>
              </a:rPr>
              <a:t>Predicting EV Type:</a:t>
            </a:r>
          </a:p>
          <a:p>
            <a:r>
              <a:rPr lang="en-US" dirty="0">
                <a:solidFill>
                  <a:srgbClr val="111111"/>
                </a:solidFill>
                <a:latin typeface="Calibri" panose="020F0502020204030204" pitchFamily="34" charset="0"/>
                <a:cs typeface="Calibri" panose="020F0502020204030204" pitchFamily="34" charset="0"/>
              </a:rPr>
              <a:t>Model: Random Forest Classifier</a:t>
            </a:r>
          </a:p>
          <a:p>
            <a:r>
              <a:rPr lang="en-US" dirty="0">
                <a:solidFill>
                  <a:srgbClr val="111111"/>
                </a:solidFill>
                <a:latin typeface="Calibri" panose="020F0502020204030204" pitchFamily="34" charset="0"/>
                <a:cs typeface="Calibri" panose="020F0502020204030204" pitchFamily="34" charset="0"/>
              </a:rPr>
              <a:t>Results: 93.2% Accuracy</a:t>
            </a:r>
          </a:p>
          <a:p>
            <a:r>
              <a:rPr lang="en-US" dirty="0">
                <a:solidFill>
                  <a:srgbClr val="111111"/>
                </a:solidFill>
                <a:latin typeface="Calibri" panose="020F0502020204030204" pitchFamily="34" charset="0"/>
                <a:cs typeface="Calibri" panose="020F0502020204030204" pitchFamily="34" charset="0"/>
              </a:rPr>
              <a:t>Visual: Classification report</a:t>
            </a:r>
            <a:endParaRPr lang="en-IN" dirty="0">
              <a:solidFill>
                <a:srgbClr val="11111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230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Machine Learning Models:</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IN" dirty="0">
                <a:solidFill>
                  <a:srgbClr val="111111"/>
                </a:solidFill>
                <a:latin typeface="Calibri" panose="020F0502020204030204" pitchFamily="34" charset="0"/>
                <a:cs typeface="Calibri" panose="020F0502020204030204" pitchFamily="34" charset="0"/>
              </a:rPr>
              <a:t>Predicting Electric Range:</a:t>
            </a:r>
          </a:p>
          <a:p>
            <a:r>
              <a:rPr lang="en-IN" dirty="0">
                <a:solidFill>
                  <a:srgbClr val="111111"/>
                </a:solidFill>
                <a:latin typeface="Calibri" panose="020F0502020204030204" pitchFamily="34" charset="0"/>
                <a:cs typeface="Calibri" panose="020F0502020204030204" pitchFamily="34" charset="0"/>
              </a:rPr>
              <a:t>Models: Linear Regression and Random Forest Regressor</a:t>
            </a:r>
          </a:p>
          <a:p>
            <a:r>
              <a:rPr lang="en-IN" dirty="0">
                <a:solidFill>
                  <a:srgbClr val="111111"/>
                </a:solidFill>
                <a:latin typeface="Calibri" panose="020F0502020204030204" pitchFamily="34" charset="0"/>
                <a:cs typeface="Calibri" panose="020F0502020204030204" pitchFamily="34" charset="0"/>
              </a:rPr>
              <a:t>Results:</a:t>
            </a:r>
          </a:p>
          <a:p>
            <a:pPr lvl="1"/>
            <a:r>
              <a:rPr lang="en-IN" dirty="0">
                <a:solidFill>
                  <a:srgbClr val="111111"/>
                </a:solidFill>
                <a:latin typeface="Calibri" panose="020F0502020204030204" pitchFamily="34" charset="0"/>
                <a:cs typeface="Calibri" panose="020F0502020204030204" pitchFamily="34" charset="0"/>
              </a:rPr>
              <a:t>Linear Regression: 19.5% R²</a:t>
            </a:r>
          </a:p>
          <a:p>
            <a:pPr lvl="1"/>
            <a:r>
              <a:rPr lang="en-IN" dirty="0">
                <a:solidFill>
                  <a:srgbClr val="111111"/>
                </a:solidFill>
                <a:latin typeface="Calibri" panose="020F0502020204030204" pitchFamily="34" charset="0"/>
                <a:cs typeface="Calibri" panose="020F0502020204030204" pitchFamily="34" charset="0"/>
              </a:rPr>
              <a:t>Random Forest Regressor: 89.7% R²</a:t>
            </a:r>
          </a:p>
          <a:p>
            <a:r>
              <a:rPr lang="en-IN" dirty="0">
                <a:solidFill>
                  <a:srgbClr val="111111"/>
                </a:solidFill>
                <a:latin typeface="Calibri" panose="020F0502020204030204" pitchFamily="34" charset="0"/>
                <a:cs typeface="Calibri" panose="020F0502020204030204" pitchFamily="34" charset="0"/>
              </a:rPr>
              <a:t>Visual: Model performance metrics</a:t>
            </a:r>
          </a:p>
        </p:txBody>
      </p:sp>
    </p:spTree>
    <p:extLst>
      <p:ext uri="{BB962C8B-B14F-4D97-AF65-F5344CB8AC3E}">
        <p14:creationId xmlns:p14="http://schemas.microsoft.com/office/powerpoint/2010/main" val="383018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pPr marL="0" indent="0">
              <a:buNone/>
            </a:pPr>
            <a:r>
              <a:rPr lang="en-US" dirty="0">
                <a:solidFill>
                  <a:srgbClr val="111111"/>
                </a:solidFill>
                <a:latin typeface="Calibri" panose="020F0502020204030204" pitchFamily="34" charset="0"/>
                <a:cs typeface="Calibri" panose="020F0502020204030204" pitchFamily="34" charset="0"/>
              </a:rPr>
              <a:t>Summary of Findings:</a:t>
            </a:r>
          </a:p>
          <a:p>
            <a:r>
              <a:rPr lang="en-US" dirty="0">
                <a:solidFill>
                  <a:srgbClr val="111111"/>
                </a:solidFill>
                <a:latin typeface="Calibri" panose="020F0502020204030204" pitchFamily="34" charset="0"/>
                <a:cs typeface="Calibri" panose="020F0502020204030204" pitchFamily="34" charset="0"/>
              </a:rPr>
              <a:t>California leads in EV registrations.</a:t>
            </a:r>
          </a:p>
          <a:p>
            <a:r>
              <a:rPr lang="en-US" dirty="0">
                <a:solidFill>
                  <a:srgbClr val="111111"/>
                </a:solidFill>
                <a:latin typeface="Calibri" panose="020F0502020204030204" pitchFamily="34" charset="0"/>
                <a:cs typeface="Calibri" panose="020F0502020204030204" pitchFamily="34" charset="0"/>
              </a:rPr>
              <a:t>BEVs are more prevalent than PHEVs.</a:t>
            </a:r>
          </a:p>
          <a:p>
            <a:r>
              <a:rPr lang="en-US" dirty="0">
                <a:solidFill>
                  <a:srgbClr val="111111"/>
                </a:solidFill>
                <a:latin typeface="Calibri" panose="020F0502020204030204" pitchFamily="34" charset="0"/>
                <a:cs typeface="Calibri" panose="020F0502020204030204" pitchFamily="34" charset="0"/>
              </a:rPr>
              <a:t>Random Forest models provide better predictions.</a:t>
            </a:r>
          </a:p>
          <a:p>
            <a:endParaRPr lang="en-US" dirty="0">
              <a:solidFill>
                <a:srgbClr val="111111"/>
              </a:solidFill>
              <a:latin typeface="Calibri" panose="020F0502020204030204" pitchFamily="34" charset="0"/>
              <a:cs typeface="Calibri" panose="020F0502020204030204" pitchFamily="34" charset="0"/>
            </a:endParaRPr>
          </a:p>
          <a:p>
            <a:pPr marL="0" indent="0">
              <a:buNone/>
            </a:pPr>
            <a:r>
              <a:rPr lang="en-US" dirty="0">
                <a:solidFill>
                  <a:srgbClr val="111111"/>
                </a:solidFill>
                <a:latin typeface="Calibri" panose="020F0502020204030204" pitchFamily="34" charset="0"/>
                <a:cs typeface="Calibri" panose="020F0502020204030204" pitchFamily="34" charset="0"/>
              </a:rPr>
              <a:t>Insights:</a:t>
            </a:r>
          </a:p>
          <a:p>
            <a:r>
              <a:rPr lang="en-US" dirty="0">
                <a:solidFill>
                  <a:srgbClr val="111111"/>
                </a:solidFill>
                <a:latin typeface="Calibri" panose="020F0502020204030204" pitchFamily="34" charset="0"/>
                <a:cs typeface="Calibri" panose="020F0502020204030204" pitchFamily="34" charset="0"/>
              </a:rPr>
              <a:t>Importance of data preprocessing.</a:t>
            </a:r>
          </a:p>
          <a:p>
            <a:r>
              <a:rPr lang="en-US" dirty="0">
                <a:solidFill>
                  <a:srgbClr val="111111"/>
                </a:solidFill>
                <a:latin typeface="Calibri" panose="020F0502020204030204" pitchFamily="34" charset="0"/>
                <a:cs typeface="Calibri" panose="020F0502020204030204" pitchFamily="34" charset="0"/>
              </a:rPr>
              <a:t>Advanced models significantly improve prediction accuracy.</a:t>
            </a:r>
          </a:p>
        </p:txBody>
      </p:sp>
    </p:spTree>
    <p:extLst>
      <p:ext uri="{BB962C8B-B14F-4D97-AF65-F5344CB8AC3E}">
        <p14:creationId xmlns:p14="http://schemas.microsoft.com/office/powerpoint/2010/main" val="12350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dirty="0"/>
              <a:t>Future Work:</a:t>
            </a:r>
            <a:endParaRPr lang="en-IN" dirty="0"/>
          </a:p>
        </p:txBody>
      </p:sp>
      <p:sp>
        <p:nvSpPr>
          <p:cNvPr id="4" name="Content Placeholder 3">
            <a:extLst>
              <a:ext uri="{FF2B5EF4-FFF2-40B4-BE49-F238E27FC236}">
                <a16:creationId xmlns:a16="http://schemas.microsoft.com/office/drawing/2014/main" id="{FB632C1E-63B8-5AD9-44E3-5605117E822E}"/>
              </a:ext>
            </a:extLst>
          </p:cNvPr>
          <p:cNvSpPr>
            <a:spLocks noGrp="1"/>
          </p:cNvSpPr>
          <p:nvPr>
            <p:ph idx="1"/>
          </p:nvPr>
        </p:nvSpPr>
        <p:spPr/>
        <p:txBody>
          <a:bodyPr/>
          <a:lstStyle/>
          <a:p>
            <a:r>
              <a:rPr lang="en-US" dirty="0">
                <a:solidFill>
                  <a:srgbClr val="111111"/>
                </a:solidFill>
                <a:latin typeface="Calibri" panose="020F0502020204030204" pitchFamily="34" charset="0"/>
                <a:cs typeface="Calibri" panose="020F0502020204030204" pitchFamily="34" charset="0"/>
              </a:rPr>
              <a:t>Expand analysis to include more features.</a:t>
            </a:r>
          </a:p>
          <a:p>
            <a:r>
              <a:rPr lang="en-US" dirty="0">
                <a:solidFill>
                  <a:srgbClr val="111111"/>
                </a:solidFill>
                <a:latin typeface="Calibri" panose="020F0502020204030204" pitchFamily="34" charset="0"/>
                <a:cs typeface="Calibri" panose="020F0502020204030204" pitchFamily="34" charset="0"/>
              </a:rPr>
              <a:t>Use more advanced models and hyperparameter tuning.</a:t>
            </a:r>
          </a:p>
          <a:p>
            <a:r>
              <a:rPr lang="en-US" dirty="0">
                <a:solidFill>
                  <a:srgbClr val="111111"/>
                </a:solidFill>
                <a:latin typeface="Calibri" panose="020F0502020204030204" pitchFamily="34" charset="0"/>
                <a:cs typeface="Calibri" panose="020F0502020204030204" pitchFamily="34" charset="0"/>
              </a:rPr>
              <a:t>Explore the impact of geographical factors on EV adoption.</a:t>
            </a:r>
          </a:p>
          <a:p>
            <a:r>
              <a:rPr lang="en-US" dirty="0">
                <a:solidFill>
                  <a:srgbClr val="111111"/>
                </a:solidFill>
                <a:latin typeface="Calibri" panose="020F0502020204030204" pitchFamily="34" charset="0"/>
                <a:cs typeface="Calibri" panose="020F0502020204030204" pitchFamily="34" charset="0"/>
              </a:rPr>
              <a:t>Analyze the economic impact of EV adoption.</a:t>
            </a:r>
          </a:p>
        </p:txBody>
      </p:sp>
    </p:spTree>
    <p:extLst>
      <p:ext uri="{BB962C8B-B14F-4D97-AF65-F5344CB8AC3E}">
        <p14:creationId xmlns:p14="http://schemas.microsoft.com/office/powerpoint/2010/main" val="8782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838B-6A1B-8270-296E-AB491D0F7F7C}"/>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6ED2C417-E7B8-2675-97FC-43E36CF2A99E}"/>
              </a:ext>
            </a:extLst>
          </p:cNvPr>
          <p:cNvSpPr>
            <a:spLocks noGrp="1"/>
          </p:cNvSpPr>
          <p:nvPr>
            <p:ph idx="1"/>
          </p:nvPr>
        </p:nvSpPr>
        <p:spPr/>
        <p:txBody>
          <a:bodyPr/>
          <a:lstStyle/>
          <a:p>
            <a:r>
              <a:rPr lang="en-US" b="1" dirty="0"/>
              <a:t>Washington State Department of Licensing.</a:t>
            </a:r>
            <a:r>
              <a:rPr lang="en-US" dirty="0"/>
              <a:t> "Electric Vehicle Population Data." Data.WA.gov. Available at: </a:t>
            </a:r>
            <a:r>
              <a:rPr lang="en-US" dirty="0">
                <a:hlinkClick r:id="rId2"/>
              </a:rPr>
              <a:t>https://data.wa.gov/d/</a:t>
            </a:r>
            <a:r>
              <a:rPr lang="en-US">
                <a:hlinkClick r:id="rId2"/>
              </a:rPr>
              <a:t>f6w7-q2d2</a:t>
            </a:r>
            <a:r>
              <a:rPr lang="en-US"/>
              <a:t>.</a:t>
            </a:r>
            <a:endParaRPr lang="en-IN" dirty="0"/>
          </a:p>
        </p:txBody>
      </p:sp>
    </p:spTree>
    <p:extLst>
      <p:ext uri="{BB962C8B-B14F-4D97-AF65-F5344CB8AC3E}">
        <p14:creationId xmlns:p14="http://schemas.microsoft.com/office/powerpoint/2010/main" val="289531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8F22-457E-89C7-38A9-7E3451F08BB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8F4912-11DF-4E25-F7FF-4B197DA35264}"/>
              </a:ext>
            </a:extLst>
          </p:cNvPr>
          <p:cNvSpPr>
            <a:spLocks noGrp="1"/>
          </p:cNvSpPr>
          <p:nvPr>
            <p:ph idx="1"/>
          </p:nvPr>
        </p:nvSpPr>
        <p:spPr/>
        <p:txBody>
          <a:bodyPr/>
          <a:lstStyle/>
          <a:p>
            <a:pPr algn="just">
              <a:buFont typeface="Arial" panose="020B0604020202020204" pitchFamily="34" charset="0"/>
              <a:buChar char="•"/>
            </a:pPr>
            <a:r>
              <a:rPr lang="en-US" b="0" i="0" dirty="0">
                <a:solidFill>
                  <a:srgbClr val="111111"/>
                </a:solidFill>
                <a:effectLst/>
                <a:latin typeface="Calibri" panose="020F0502020204030204" pitchFamily="34" charset="0"/>
                <a:cs typeface="Calibri" panose="020F0502020204030204" pitchFamily="34" charset="0"/>
              </a:rPr>
              <a:t>As the world transitions toward cleaner energy alternatives, understanding the growth of EVs is crucial. This dataset allows us to explore trends, identify patterns, and assess the impact of EV adoption on transportation and the environment.</a:t>
            </a:r>
          </a:p>
          <a:p>
            <a:pPr algn="just">
              <a:buFont typeface="Arial" panose="020B0604020202020204" pitchFamily="34" charset="0"/>
              <a:buChar char="•"/>
            </a:pPr>
            <a:r>
              <a:rPr lang="en-US" b="0" i="0" dirty="0">
                <a:solidFill>
                  <a:srgbClr val="111111"/>
                </a:solidFill>
                <a:effectLst/>
                <a:latin typeface="Calibri" panose="020F0502020204030204" pitchFamily="34" charset="0"/>
                <a:cs typeface="Calibri" panose="020F0502020204030204" pitchFamily="34" charset="0"/>
              </a:rPr>
              <a:t>Researchers, policymakers, and industry stakeholders can use this data to make informed decisions regarding infrastructure development, incentives, and sustainable mobility solutions.</a:t>
            </a:r>
          </a:p>
          <a:p>
            <a:endParaRPr lang="en-IN" dirty="0"/>
          </a:p>
        </p:txBody>
      </p:sp>
    </p:spTree>
    <p:extLst>
      <p:ext uri="{BB962C8B-B14F-4D97-AF65-F5344CB8AC3E}">
        <p14:creationId xmlns:p14="http://schemas.microsoft.com/office/powerpoint/2010/main" val="51199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F0C-0882-27CE-48B4-2DAA088BB818}"/>
              </a:ext>
            </a:extLst>
          </p:cNvPr>
          <p:cNvSpPr>
            <a:spLocks noGrp="1"/>
          </p:cNvSpPr>
          <p:nvPr>
            <p:ph type="title"/>
          </p:nvPr>
        </p:nvSpPr>
        <p:spPr/>
        <p:txBody>
          <a:bodyPr/>
          <a:lstStyle/>
          <a:p>
            <a:r>
              <a:rPr lang="en-US" dirty="0"/>
              <a:t>Overview of the Dataset:</a:t>
            </a:r>
            <a:endParaRPr lang="en-IN" dirty="0"/>
          </a:p>
        </p:txBody>
      </p:sp>
      <p:sp>
        <p:nvSpPr>
          <p:cNvPr id="3" name="Content Placeholder 2">
            <a:extLst>
              <a:ext uri="{FF2B5EF4-FFF2-40B4-BE49-F238E27FC236}">
                <a16:creationId xmlns:a16="http://schemas.microsoft.com/office/drawing/2014/main" id="{6BE2632B-24E7-00CB-0A5D-E2B71E96E97C}"/>
              </a:ext>
            </a:extLst>
          </p:cNvPr>
          <p:cNvSpPr>
            <a:spLocks noGrp="1"/>
          </p:cNvSpPr>
          <p:nvPr>
            <p:ph idx="1"/>
          </p:nvPr>
        </p:nvSpPr>
        <p:spPr/>
        <p:txBody>
          <a:bodyPr/>
          <a:lstStyle/>
          <a:p>
            <a:pPr algn="just"/>
            <a:r>
              <a:rPr lang="en-US" b="1" dirty="0">
                <a:solidFill>
                  <a:srgbClr val="111111"/>
                </a:solidFill>
                <a:latin typeface="Calibri" panose="020F0502020204030204" pitchFamily="34" charset="0"/>
                <a:cs typeface="Calibri" panose="020F0502020204030204" pitchFamily="34" charset="0"/>
              </a:rPr>
              <a:t>Title</a:t>
            </a:r>
            <a:r>
              <a:rPr lang="en-US" dirty="0">
                <a:solidFill>
                  <a:srgbClr val="111111"/>
                </a:solidFill>
                <a:latin typeface="Calibri" panose="020F0502020204030204" pitchFamily="34" charset="0"/>
                <a:cs typeface="Calibri" panose="020F0502020204030204" pitchFamily="34" charset="0"/>
              </a:rPr>
              <a:t>: Electric Vehicle Population Data</a:t>
            </a:r>
          </a:p>
          <a:p>
            <a:pPr algn="just"/>
            <a:r>
              <a:rPr lang="en-US" b="1" dirty="0">
                <a:solidFill>
                  <a:srgbClr val="111111"/>
                </a:solidFill>
                <a:latin typeface="Calibri" panose="020F0502020204030204" pitchFamily="34" charset="0"/>
                <a:cs typeface="Calibri" panose="020F0502020204030204" pitchFamily="34" charset="0"/>
              </a:rPr>
              <a:t>Source</a:t>
            </a:r>
            <a:r>
              <a:rPr lang="en-US" dirty="0">
                <a:solidFill>
                  <a:srgbClr val="111111"/>
                </a:solidFill>
                <a:latin typeface="Calibri" panose="020F0502020204030204" pitchFamily="34" charset="0"/>
                <a:cs typeface="Calibri" panose="020F0502020204030204" pitchFamily="34" charset="0"/>
              </a:rPr>
              <a:t>: Washington State Department of Licensing (DOL)</a:t>
            </a:r>
          </a:p>
          <a:p>
            <a:pPr algn="just"/>
            <a:r>
              <a:rPr lang="en-US" b="1" dirty="0">
                <a:solidFill>
                  <a:srgbClr val="111111"/>
                </a:solidFill>
                <a:latin typeface="Calibri" panose="020F0502020204030204" pitchFamily="34" charset="0"/>
                <a:cs typeface="Calibri" panose="020F0502020204030204" pitchFamily="34" charset="0"/>
              </a:rPr>
              <a:t>Purpose: </a:t>
            </a:r>
            <a:r>
              <a:rPr lang="en-US" dirty="0">
                <a:solidFill>
                  <a:srgbClr val="111111"/>
                </a:solidFill>
                <a:latin typeface="Calibri" panose="020F0502020204030204" pitchFamily="34" charset="0"/>
                <a:cs typeface="Calibri" panose="020F0502020204030204" pitchFamily="34" charset="0"/>
              </a:rPr>
              <a:t>To analyze and predict characteristics of electric vehicles (EVs) using a dataset of EV registrations.</a:t>
            </a:r>
          </a:p>
          <a:p>
            <a:pPr algn="just"/>
            <a:r>
              <a:rPr lang="en-US" b="1" dirty="0">
                <a:solidFill>
                  <a:srgbClr val="111111"/>
                </a:solidFill>
                <a:latin typeface="Calibri" panose="020F0502020204030204" pitchFamily="34" charset="0"/>
                <a:cs typeface="Calibri" panose="020F0502020204030204" pitchFamily="34" charset="0"/>
              </a:rPr>
              <a:t>Coverage</a:t>
            </a:r>
            <a:r>
              <a:rPr lang="en-US" dirty="0">
                <a:solidFill>
                  <a:srgbClr val="111111"/>
                </a:solidFill>
                <a:latin typeface="Calibri" panose="020F0502020204030204" pitchFamily="34" charset="0"/>
                <a:cs typeface="Calibri" panose="020F0502020204030204" pitchFamily="34" charset="0"/>
              </a:rPr>
              <a:t>: The dataset includes information on VINs, vehicle locations, types, electric ranges, and pricing.</a:t>
            </a:r>
          </a:p>
          <a:p>
            <a:pPr marL="0" indent="0">
              <a:buNone/>
            </a:pPr>
            <a:endParaRPr lang="en-IN" dirty="0"/>
          </a:p>
        </p:txBody>
      </p:sp>
    </p:spTree>
    <p:extLst>
      <p:ext uri="{BB962C8B-B14F-4D97-AF65-F5344CB8AC3E}">
        <p14:creationId xmlns:p14="http://schemas.microsoft.com/office/powerpoint/2010/main" val="19432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AC9-F0BB-AA7E-6581-CDC985C483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B7F61D6-DEB8-D0C9-943A-5EC0FF69188D}"/>
              </a:ext>
            </a:extLst>
          </p:cNvPr>
          <p:cNvSpPr>
            <a:spLocks noGrp="1"/>
          </p:cNvSpPr>
          <p:nvPr>
            <p:ph idx="1"/>
          </p:nvPr>
        </p:nvSpPr>
        <p:spPr/>
        <p:txBody>
          <a:bodyPr/>
          <a:lstStyle/>
          <a:p>
            <a:pPr algn="just"/>
            <a:r>
              <a:rPr lang="en-US" dirty="0">
                <a:solidFill>
                  <a:srgbClr val="111111"/>
                </a:solidFill>
                <a:latin typeface="Calibri" panose="020F0502020204030204" pitchFamily="34" charset="0"/>
                <a:cs typeface="Calibri" panose="020F0502020204030204" pitchFamily="34" charset="0"/>
              </a:rPr>
              <a:t>Introduction to the Case</a:t>
            </a:r>
          </a:p>
          <a:p>
            <a:pPr algn="just"/>
            <a:r>
              <a:rPr lang="en-US" dirty="0">
                <a:solidFill>
                  <a:srgbClr val="111111"/>
                </a:solidFill>
                <a:latin typeface="Calibri" panose="020F0502020204030204" pitchFamily="34" charset="0"/>
                <a:cs typeface="Calibri" panose="020F0502020204030204" pitchFamily="34" charset="0"/>
              </a:rPr>
              <a:t>Overview of Dataset</a:t>
            </a:r>
          </a:p>
          <a:p>
            <a:pPr algn="just"/>
            <a:r>
              <a:rPr lang="en-US" dirty="0">
                <a:solidFill>
                  <a:srgbClr val="111111"/>
                </a:solidFill>
                <a:latin typeface="Calibri" panose="020F0502020204030204" pitchFamily="34" charset="0"/>
                <a:cs typeface="Calibri" panose="020F0502020204030204" pitchFamily="34" charset="0"/>
              </a:rPr>
              <a:t>Agenda</a:t>
            </a:r>
          </a:p>
          <a:p>
            <a:pPr algn="just"/>
            <a:r>
              <a:rPr lang="en-US" dirty="0">
                <a:solidFill>
                  <a:srgbClr val="111111"/>
                </a:solidFill>
                <a:latin typeface="Calibri" panose="020F0502020204030204" pitchFamily="34" charset="0"/>
                <a:cs typeface="Calibri" panose="020F0502020204030204" pitchFamily="34" charset="0"/>
              </a:rPr>
              <a:t>EDA</a:t>
            </a:r>
          </a:p>
          <a:p>
            <a:pPr algn="just"/>
            <a:r>
              <a:rPr lang="en-US" dirty="0">
                <a:solidFill>
                  <a:srgbClr val="111111"/>
                </a:solidFill>
                <a:latin typeface="Calibri" panose="020F0502020204030204" pitchFamily="34" charset="0"/>
                <a:cs typeface="Calibri" panose="020F0502020204030204" pitchFamily="34" charset="0"/>
              </a:rPr>
              <a:t>Data preprocessing</a:t>
            </a:r>
          </a:p>
          <a:p>
            <a:pPr algn="just"/>
            <a:r>
              <a:rPr lang="en-US" dirty="0">
                <a:solidFill>
                  <a:srgbClr val="111111"/>
                </a:solidFill>
                <a:latin typeface="Calibri" panose="020F0502020204030204" pitchFamily="34" charset="0"/>
                <a:cs typeface="Calibri" panose="020F0502020204030204" pitchFamily="34" charset="0"/>
              </a:rPr>
              <a:t>Machine Learning models</a:t>
            </a:r>
          </a:p>
          <a:p>
            <a:pPr algn="just"/>
            <a:r>
              <a:rPr lang="en-US" dirty="0">
                <a:solidFill>
                  <a:srgbClr val="111111"/>
                </a:solidFill>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154205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7" name="Content Placeholder 6" descr="A graph of a number of people&#10;&#10;Description automatically generated">
            <a:extLst>
              <a:ext uri="{FF2B5EF4-FFF2-40B4-BE49-F238E27FC236}">
                <a16:creationId xmlns:a16="http://schemas.microsoft.com/office/drawing/2014/main" id="{DCEB12D4-B364-0BF8-50D4-8C1FFBE25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386" y="1825625"/>
            <a:ext cx="7109228" cy="4351338"/>
          </a:xfrm>
        </p:spPr>
      </p:pic>
    </p:spTree>
    <p:extLst>
      <p:ext uri="{BB962C8B-B14F-4D97-AF65-F5344CB8AC3E}">
        <p14:creationId xmlns:p14="http://schemas.microsoft.com/office/powerpoint/2010/main" val="264097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5" name="Content Placeholder 4" descr="A comparison of a bar graph&#10;&#10;Description automatically generated">
            <a:extLst>
              <a:ext uri="{FF2B5EF4-FFF2-40B4-BE49-F238E27FC236}">
                <a16:creationId xmlns:a16="http://schemas.microsoft.com/office/drawing/2014/main" id="{FE30CF5B-6759-7CEB-CAF9-A672B8B52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78" y="1825625"/>
            <a:ext cx="7650643" cy="4351338"/>
          </a:xfrm>
        </p:spPr>
      </p:pic>
    </p:spTree>
    <p:extLst>
      <p:ext uri="{BB962C8B-B14F-4D97-AF65-F5344CB8AC3E}">
        <p14:creationId xmlns:p14="http://schemas.microsoft.com/office/powerpoint/2010/main" val="391340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5" name="Content Placeholder 4" descr="A graph of different types of electric vehicles&#10;&#10;Description automatically generated">
            <a:extLst>
              <a:ext uri="{FF2B5EF4-FFF2-40B4-BE49-F238E27FC236}">
                <a16:creationId xmlns:a16="http://schemas.microsoft.com/office/drawing/2014/main" id="{DA40B642-2D33-2EE1-4A96-C5FF4D424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162" y="1825625"/>
            <a:ext cx="6761676" cy="4351338"/>
          </a:xfrm>
        </p:spPr>
      </p:pic>
    </p:spTree>
    <p:extLst>
      <p:ext uri="{BB962C8B-B14F-4D97-AF65-F5344CB8AC3E}">
        <p14:creationId xmlns:p14="http://schemas.microsoft.com/office/powerpoint/2010/main" val="399101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7" name="Content Placeholder 6" descr="A graph of a distribution of electric range&#10;&#10;Description automatically generated">
            <a:extLst>
              <a:ext uri="{FF2B5EF4-FFF2-40B4-BE49-F238E27FC236}">
                <a16:creationId xmlns:a16="http://schemas.microsoft.com/office/drawing/2014/main" id="{C6A7C9A9-C2BA-2E4D-7CE0-A68264793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56" y="1825625"/>
            <a:ext cx="7994688" cy="4351338"/>
          </a:xfrm>
        </p:spPr>
      </p:pic>
    </p:spTree>
    <p:extLst>
      <p:ext uri="{BB962C8B-B14F-4D97-AF65-F5344CB8AC3E}">
        <p14:creationId xmlns:p14="http://schemas.microsoft.com/office/powerpoint/2010/main" val="171502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1EF-8464-833A-92E9-C8B61C4D356D}"/>
              </a:ext>
            </a:extLst>
          </p:cNvPr>
          <p:cNvSpPr>
            <a:spLocks noGrp="1"/>
          </p:cNvSpPr>
          <p:nvPr>
            <p:ph type="title"/>
          </p:nvPr>
        </p:nvSpPr>
        <p:spPr/>
        <p:txBody>
          <a:bodyPr/>
          <a:lstStyle/>
          <a:p>
            <a:r>
              <a:rPr lang="en-US"/>
              <a:t>EDA</a:t>
            </a:r>
            <a:endParaRPr lang="en-IN" dirty="0"/>
          </a:p>
        </p:txBody>
      </p:sp>
      <p:pic>
        <p:nvPicPr>
          <p:cNvPr id="6" name="Content Placeholder 5" descr="A graph with blue bars&#10;&#10;Description automatically generated">
            <a:extLst>
              <a:ext uri="{FF2B5EF4-FFF2-40B4-BE49-F238E27FC236}">
                <a16:creationId xmlns:a16="http://schemas.microsoft.com/office/drawing/2014/main" id="{630142E5-E71B-4FAA-918A-63CF3E8FC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566" y="1825625"/>
            <a:ext cx="7510868" cy="4351338"/>
          </a:xfrm>
        </p:spPr>
      </p:pic>
    </p:spTree>
    <p:extLst>
      <p:ext uri="{BB962C8B-B14F-4D97-AF65-F5344CB8AC3E}">
        <p14:creationId xmlns:p14="http://schemas.microsoft.com/office/powerpoint/2010/main" val="146928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356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Electric vehicle population Data</vt:lpstr>
      <vt:lpstr>Introduction:</vt:lpstr>
      <vt:lpstr>Overview of the Dataset:</vt:lpstr>
      <vt:lpstr>Agenda:-</vt:lpstr>
      <vt:lpstr>EDA</vt:lpstr>
      <vt:lpstr>EDA</vt:lpstr>
      <vt:lpstr>EDA</vt:lpstr>
      <vt:lpstr>EDA</vt:lpstr>
      <vt:lpstr>EDA</vt:lpstr>
      <vt:lpstr>Data Preprocessing:</vt:lpstr>
      <vt:lpstr>Machine Learning Models:</vt:lpstr>
      <vt:lpstr>Machine Learning Models:</vt:lpstr>
      <vt:lpstr>Conclusion:</vt:lpstr>
      <vt:lpstr>Future Work:</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population Data</dc:title>
  <dc:creator>Lenin Prakash Vasudevan</dc:creator>
  <cp:lastModifiedBy>Lenin Prakash Vasudevan</cp:lastModifiedBy>
  <cp:revision>6</cp:revision>
  <dcterms:created xsi:type="dcterms:W3CDTF">2024-03-16T17:22:05Z</dcterms:created>
  <dcterms:modified xsi:type="dcterms:W3CDTF">2024-05-23T03:50:15Z</dcterms:modified>
</cp:coreProperties>
</file>