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007033"/>
    <a:srgbClr val="FFCC66"/>
    <a:srgbClr val="990099"/>
    <a:srgbClr val="CC0099"/>
    <a:srgbClr val="FE9202"/>
    <a:srgbClr val="6C1A00"/>
    <a:srgbClr val="00AAC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129B-D670-45A8-80B6-38E72459867A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FDEE-DC9A-4B34-B786-A450E1885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1960930"/>
            <a:ext cx="717713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5EEC3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3946095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2EEC9D04-F5BA-4A49-AB65-C497D699F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6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6260904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D6D7A0-E93F-41B3-989C-1EFD83334D0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51470"/>
            <a:ext cx="7177135" cy="1985165"/>
          </a:xfrm>
        </p:spPr>
        <p:txBody>
          <a:bodyPr/>
          <a:lstStyle/>
          <a:p>
            <a:pPr algn="ctr"/>
            <a:r>
              <a:rPr lang="sr-Cyrl-RS" dirty="0" smtClean="0"/>
              <a:t>ДИЈАГНОСТИКОВАЊЕ АКУТНЕ ИНФЛАМАЦИЈЕ КОРИШЋЕЊЕМ ЕКСПЕРТСКОГ СИСТЕМА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579862"/>
            <a:ext cx="4248472" cy="121444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sr-Cyrl-RS" dirty="0" smtClean="0"/>
              <a:t>Студенти:</a:t>
            </a:r>
          </a:p>
          <a:p>
            <a:pPr algn="l"/>
            <a:r>
              <a:rPr lang="sr-Cyrl-RS" dirty="0" smtClean="0"/>
              <a:t>Ленка Милић          </a:t>
            </a:r>
            <a:r>
              <a:rPr lang="sr-Latn-RS" dirty="0" smtClean="0"/>
              <a:t>5</a:t>
            </a:r>
            <a:r>
              <a:rPr lang="sr-Cyrl-RS" dirty="0" smtClean="0"/>
              <a:t>79</a:t>
            </a:r>
            <a:r>
              <a:rPr lang="sr-Latn-RS" dirty="0" smtClean="0"/>
              <a:t>/2015</a:t>
            </a:r>
            <a:endParaRPr lang="sr-Cyrl-RS" dirty="0" smtClean="0"/>
          </a:p>
          <a:p>
            <a:pPr algn="l"/>
            <a:r>
              <a:rPr lang="sr-Cyrl-RS" dirty="0" smtClean="0"/>
              <a:t>Јован </a:t>
            </a:r>
            <a:r>
              <a:rPr lang="sr-Cyrl-RS" dirty="0"/>
              <a:t>Анђелковић 587/2015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– Model.java</a:t>
            </a:r>
            <a:endParaRPr lang="en-US" dirty="0"/>
          </a:p>
        </p:txBody>
      </p:sp>
      <p:pic>
        <p:nvPicPr>
          <p:cNvPr id="4" name="Čuvar mesta za sadržaj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1590"/>
            <a:ext cx="4667250" cy="2219325"/>
          </a:xfrm>
        </p:spPr>
      </p:pic>
      <p:sp>
        <p:nvSpPr>
          <p:cNvPr id="5" name="Okvir za tekst 4"/>
          <p:cNvSpPr txBox="1"/>
          <p:nvPr/>
        </p:nvSpPr>
        <p:spPr>
          <a:xfrm>
            <a:off x="964965" y="3475981"/>
            <a:ext cx="496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Ova </a:t>
            </a:r>
            <a:r>
              <a:rPr lang="en-US" sz="1600" dirty="0" err="1" smtClean="0">
                <a:solidFill>
                  <a:schemeClr val="bg1"/>
                </a:solidFill>
              </a:rPr>
              <a:t>klasa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predstavlja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glavni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izgled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naseg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modela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Sadrzi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varijable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koji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imaju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ulogu</a:t>
            </a:r>
            <a:r>
              <a:rPr lang="en-US" sz="1600" dirty="0" smtClean="0">
                <a:solidFill>
                  <a:schemeClr val="bg1"/>
                </a:solidFill>
              </a:rPr>
              <a:t> u </a:t>
            </a:r>
            <a:r>
              <a:rPr lang="en-US" sz="1600" dirty="0" err="1" smtClean="0">
                <a:solidFill>
                  <a:schemeClr val="bg1"/>
                </a:solidFill>
              </a:rPr>
              <a:t>ocenjivanju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stanja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pacijenta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Izlaz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iz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sistema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poslednja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dva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parametra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Takodje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klasa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sadrzi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Get-ere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Set-ere </a:t>
            </a:r>
            <a:r>
              <a:rPr lang="en-US" sz="1600" dirty="0" err="1" smtClean="0">
                <a:solidFill>
                  <a:schemeClr val="bg1"/>
                </a:solidFill>
              </a:rPr>
              <a:t>koji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omogucavaju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setovanje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vrednosti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ovih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varijabli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njihovo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preuzimanje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Glavna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– DroolsTest.java</a:t>
            </a:r>
            <a:endParaRPr lang="en-US" dirty="0"/>
          </a:p>
        </p:txBody>
      </p:sp>
      <p:pic>
        <p:nvPicPr>
          <p:cNvPr id="4" name="Čuvar mesta za sadržaj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757515" cy="3511550"/>
          </a:xfrm>
        </p:spPr>
      </p:pic>
      <p:sp>
        <p:nvSpPr>
          <p:cNvPr id="5" name="Okvir za tekst 4"/>
          <p:cNvSpPr txBox="1"/>
          <p:nvPr/>
        </p:nvSpPr>
        <p:spPr>
          <a:xfrm>
            <a:off x="4381580" y="1203598"/>
            <a:ext cx="23538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Klasa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omogucava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kreiranje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modela</a:t>
            </a:r>
            <a:r>
              <a:rPr lang="en-US" sz="1400" dirty="0" smtClean="0">
                <a:solidFill>
                  <a:schemeClr val="bg1"/>
                </a:solidFill>
              </a:rPr>
              <a:t> ‘a’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setovanje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vrednosti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importovanje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modela</a:t>
            </a:r>
            <a:r>
              <a:rPr lang="en-US" sz="1400" dirty="0" smtClean="0">
                <a:solidFill>
                  <a:schemeClr val="bg1"/>
                </a:solidFill>
              </a:rPr>
              <a:t> u </a:t>
            </a:r>
            <a:r>
              <a:rPr lang="en-US" sz="1400" dirty="0" err="1" smtClean="0">
                <a:solidFill>
                  <a:schemeClr val="bg1"/>
                </a:solidFill>
              </a:rPr>
              <a:t>bazu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znanja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pokretanje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pravila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osnovu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setovanih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vrednosti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ispitivanje</a:t>
            </a:r>
            <a:r>
              <a:rPr lang="en-US" sz="1400" dirty="0" smtClean="0">
                <a:solidFill>
                  <a:schemeClr val="bg1"/>
                </a:solidFill>
              </a:rPr>
              <a:t> da li je </a:t>
            </a:r>
            <a:r>
              <a:rPr lang="en-US" sz="1400" dirty="0" err="1" smtClean="0">
                <a:solidFill>
                  <a:schemeClr val="bg1"/>
                </a:solidFill>
              </a:rPr>
              <a:t>izvrseno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pravilo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pronaslo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resenje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setovalo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izlaze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sistema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odgovor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kao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izlaz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sistema</a:t>
            </a:r>
            <a:r>
              <a:rPr lang="en-US" sz="1400" dirty="0" smtClean="0">
                <a:solidFill>
                  <a:schemeClr val="bg1"/>
                </a:solidFill>
              </a:rPr>
              <a:t> da li </a:t>
            </a:r>
            <a:r>
              <a:rPr lang="en-US" sz="1400" dirty="0" err="1" smtClean="0">
                <a:solidFill>
                  <a:schemeClr val="bg1"/>
                </a:solidFill>
              </a:rPr>
              <a:t>pacijent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boluje</a:t>
            </a:r>
            <a:r>
              <a:rPr lang="en-US" sz="1400" dirty="0" smtClean="0">
                <a:solidFill>
                  <a:schemeClr val="bg1"/>
                </a:solidFill>
              </a:rPr>
              <a:t> od </a:t>
            </a:r>
            <a:r>
              <a:rPr lang="en-US" sz="1400" dirty="0" err="1" smtClean="0">
                <a:solidFill>
                  <a:schemeClr val="bg1"/>
                </a:solidFill>
              </a:rPr>
              <a:t>navedenih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bolesti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1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067694"/>
            <a:ext cx="6260904" cy="2488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Cyrl-RS" sz="4400" dirty="0" smtClean="0"/>
              <a:t>ХВАЛА НА ПАЖЊИ!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52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dirty="0" smtClean="0"/>
              <a:t>ШТА ЈЕ АКУТНА ИНФЛАМАЦИЈА?</a:t>
            </a:r>
            <a:r>
              <a:rPr lang="sr-Cyrl-RS" dirty="0"/>
              <a:t>	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7405"/>
            <a:ext cx="8371508" cy="3678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 акутном инфламацијом се подразумева </a:t>
            </a:r>
            <a:r>
              <a:rPr lang="ru-RU" dirty="0"/>
              <a:t>акутнa упалa уринарног тракта. Карактеристична је </a:t>
            </a:r>
            <a:r>
              <a:rPr lang="ru-RU" dirty="0" smtClean="0"/>
              <a:t>по:</a:t>
            </a:r>
          </a:p>
          <a:p>
            <a:r>
              <a:rPr lang="ru-RU" dirty="0" smtClean="0"/>
              <a:t>изненадним </a:t>
            </a:r>
            <a:r>
              <a:rPr lang="ru-RU" dirty="0"/>
              <a:t>боловима у </a:t>
            </a:r>
            <a:r>
              <a:rPr lang="ru-RU" dirty="0" smtClean="0"/>
              <a:t>абдомену </a:t>
            </a:r>
          </a:p>
          <a:p>
            <a:r>
              <a:rPr lang="ru-RU" dirty="0" smtClean="0"/>
              <a:t>честа </a:t>
            </a:r>
            <a:r>
              <a:rPr lang="ru-RU" dirty="0"/>
              <a:t>потреба за уринирањем чак и када је бешика </a:t>
            </a:r>
            <a:r>
              <a:rPr lang="ru-RU" dirty="0" smtClean="0"/>
              <a:t>празна </a:t>
            </a:r>
          </a:p>
          <a:p>
            <a:r>
              <a:rPr lang="ru-RU" dirty="0" smtClean="0"/>
              <a:t>висока </a:t>
            </a:r>
            <a:r>
              <a:rPr lang="ru-RU" dirty="0"/>
              <a:t>температура </a:t>
            </a:r>
            <a:endParaRPr lang="ru-RU" dirty="0" smtClean="0"/>
          </a:p>
          <a:p>
            <a:r>
              <a:rPr lang="ru-RU" dirty="0" smtClean="0"/>
              <a:t>појављивање </a:t>
            </a:r>
            <a:r>
              <a:rPr lang="ru-RU" dirty="0"/>
              <a:t>крви у </a:t>
            </a:r>
            <a:r>
              <a:rPr lang="ru-RU" dirty="0" smtClean="0"/>
              <a:t>урину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dirty="0"/>
              <a:t>ШТА ЈЕ АКУТНА ИНФЛАМАЦИЈА?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3598"/>
            <a:ext cx="8712968" cy="3750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Cyrl-RS" dirty="0" smtClean="0"/>
              <a:t>Најчешћи </a:t>
            </a:r>
            <a:r>
              <a:rPr lang="sr-Cyrl-RS" dirty="0"/>
              <a:t>узрок појављивања ове болести је инфекција бешике бактеријом </a:t>
            </a:r>
            <a:r>
              <a:rPr lang="en-US" i="1" dirty="0"/>
              <a:t>Escherichia coli</a:t>
            </a:r>
            <a:r>
              <a:rPr lang="en-US" dirty="0"/>
              <a:t>. </a:t>
            </a:r>
            <a:r>
              <a:rPr lang="sr-Cyrl-RS" dirty="0"/>
              <a:t>Постоје и други фактори који утичу на појаву акутне инфламације</a:t>
            </a:r>
            <a:r>
              <a:rPr lang="sr-Cyrl-RS" dirty="0" smtClean="0"/>
              <a:t>:</a:t>
            </a:r>
          </a:p>
          <a:p>
            <a:endParaRPr lang="en-US" dirty="0"/>
          </a:p>
          <a:p>
            <a:r>
              <a:rPr lang="sr-Cyrl-RS" dirty="0" smtClean="0"/>
              <a:t>Дуготрајна </a:t>
            </a:r>
            <a:r>
              <a:rPr lang="sr-Cyrl-RS" dirty="0"/>
              <a:t>употреба катетера </a:t>
            </a:r>
          </a:p>
          <a:p>
            <a:r>
              <a:rPr lang="ru-RU" dirty="0" smtClean="0"/>
              <a:t>Компликације </a:t>
            </a:r>
            <a:r>
              <a:rPr lang="ru-RU" dirty="0"/>
              <a:t>других болести као што су дијабетес, камен у </a:t>
            </a:r>
            <a:r>
              <a:rPr lang="ru-RU" dirty="0" smtClean="0"/>
              <a:t>бубрегу </a:t>
            </a:r>
            <a:endParaRPr lang="ru-RU" dirty="0"/>
          </a:p>
          <a:p>
            <a:r>
              <a:rPr lang="sr-Cyrl-RS" dirty="0" smtClean="0"/>
              <a:t>Хемотерапијски лекови... </a:t>
            </a:r>
            <a:endParaRPr lang="sr-Cyrl-R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A2062-E8C9-4A77-A603-DCDA9970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4787"/>
            <a:ext cx="4032447" cy="854795"/>
          </a:xfrm>
        </p:spPr>
        <p:txBody>
          <a:bodyPr>
            <a:normAutofit/>
          </a:bodyPr>
          <a:lstStyle/>
          <a:p>
            <a:r>
              <a:rPr lang="sr-Cyrl-RS" sz="3200" b="0" dirty="0" smtClean="0">
                <a:solidFill>
                  <a:srgbClr val="5EEC3C"/>
                </a:solidFill>
              </a:rPr>
              <a:t>ДИЈАГНОСТИКОВАЊЕ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35645"/>
            <a:ext cx="8424118" cy="3384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Доктор закључује дијагнозу на основу симптома и медицинске историје пацијента. У медицинску историју спадају претходне болести пацијента као и урино-анализе, цитоскопија и рендген снимци.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DD019-E1C1-47F2-AEDB-489F0D05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697710"/>
          </a:xfrm>
        </p:spPr>
        <p:txBody>
          <a:bodyPr>
            <a:normAutofit/>
          </a:bodyPr>
          <a:lstStyle/>
          <a:p>
            <a:pPr algn="ctr"/>
            <a:r>
              <a:rPr lang="sr-Cyrl-RS" dirty="0" smtClean="0"/>
              <a:t>ЕКСПЕРТСКИ СИСТЕМ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A602AA-0BE5-4FD3-B994-A85E9912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7614"/>
            <a:ext cx="6552728" cy="34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Разлог за коришћење експертских система је примена знања из специфичних области људске делатности кроз рачунарске програме. У односу на остале конвенционалне програме, експертски систем има способност закључивања и објашњавања.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C6EE0-A096-4607-B855-0A12B5F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/>
              <a:t>ЕКСПЕРТСКИ СИСТЕМ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72BB1-DEEE-4660-A6DA-BB954348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491630"/>
            <a:ext cx="8246070" cy="3217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Експертски системи имају три компоненте: </a:t>
            </a:r>
          </a:p>
          <a:p>
            <a:r>
              <a:rPr lang="sr-Cyrl-RS" dirty="0" smtClean="0"/>
              <a:t> </a:t>
            </a:r>
            <a:r>
              <a:rPr lang="sr-Cyrl-RS" dirty="0"/>
              <a:t>База знања </a:t>
            </a:r>
          </a:p>
          <a:p>
            <a:r>
              <a:rPr lang="sr-Cyrl-RS" dirty="0" smtClean="0"/>
              <a:t>Механизам </a:t>
            </a:r>
            <a:r>
              <a:rPr lang="sr-Cyrl-RS" dirty="0"/>
              <a:t>извођења </a:t>
            </a:r>
          </a:p>
          <a:p>
            <a:r>
              <a:rPr lang="sr-Cyrl-RS" dirty="0" smtClean="0"/>
              <a:t>Управљачки </a:t>
            </a:r>
            <a:r>
              <a:rPr lang="sr-Cyrl-RS" dirty="0"/>
              <a:t>механизам </a:t>
            </a:r>
          </a:p>
          <a:p>
            <a:pPr marL="0" indent="0">
              <a:buNone/>
            </a:pP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9159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– Eclipse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6260904" cy="397532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main java </a:t>
            </a:r>
            <a:r>
              <a:rPr lang="en-US" dirty="0" err="1" smtClean="0"/>
              <a:t>klasa</a:t>
            </a:r>
            <a:r>
              <a:rPr lang="en-US" dirty="0" smtClean="0"/>
              <a:t> – DroolsTest.java</a:t>
            </a:r>
            <a:endParaRPr lang="en-US" dirty="0"/>
          </a:p>
          <a:p>
            <a:r>
              <a:rPr lang="en-US" sz="1600" dirty="0" err="1" smtClean="0"/>
              <a:t>Ovo</a:t>
            </a:r>
            <a:r>
              <a:rPr lang="en-US" sz="1600" dirty="0" smtClean="0"/>
              <a:t> je </a:t>
            </a:r>
            <a:r>
              <a:rPr lang="en-US" sz="1600" dirty="0" err="1" smtClean="0"/>
              <a:t>klasa</a:t>
            </a:r>
            <a:r>
              <a:rPr lang="en-US" sz="1600" dirty="0" smtClean="0"/>
              <a:t> </a:t>
            </a:r>
            <a:r>
              <a:rPr lang="en-US" sz="1600" dirty="0" err="1" smtClean="0"/>
              <a:t>koja</a:t>
            </a:r>
            <a:r>
              <a:rPr lang="en-US" sz="1600" dirty="0" smtClean="0"/>
              <a:t> </a:t>
            </a:r>
            <a:r>
              <a:rPr lang="en-US" sz="1600" dirty="0" err="1" smtClean="0"/>
              <a:t>setuje</a:t>
            </a:r>
            <a:r>
              <a:rPr lang="en-US" sz="1600" dirty="0" smtClean="0"/>
              <a:t> </a:t>
            </a:r>
            <a:r>
              <a:rPr lang="en-US" sz="1600" dirty="0" err="1" smtClean="0"/>
              <a:t>cinjenice</a:t>
            </a:r>
            <a:r>
              <a:rPr lang="en-US" sz="1600" dirty="0" smtClean="0"/>
              <a:t> u </a:t>
            </a:r>
            <a:r>
              <a:rPr lang="en-US" sz="1600" dirty="0" err="1" smtClean="0"/>
              <a:t>bazi</a:t>
            </a:r>
            <a:r>
              <a:rPr lang="en-US" sz="1600" dirty="0" smtClean="0"/>
              <a:t> </a:t>
            </a:r>
            <a:r>
              <a:rPr lang="en-US" sz="1600" dirty="0" err="1" smtClean="0"/>
              <a:t>znanja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kreirani</a:t>
            </a:r>
            <a:r>
              <a:rPr lang="en-US" sz="1600" dirty="0" smtClean="0"/>
              <a:t> model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pokrece</a:t>
            </a:r>
            <a:r>
              <a:rPr lang="en-US" sz="1600" dirty="0" smtClean="0"/>
              <a:t> </a:t>
            </a:r>
            <a:r>
              <a:rPr lang="en-US" sz="1600" dirty="0" err="1" smtClean="0"/>
              <a:t>pravila</a:t>
            </a:r>
            <a:r>
              <a:rPr lang="en-US" sz="1600" dirty="0" smtClean="0"/>
              <a:t> </a:t>
            </a:r>
            <a:r>
              <a:rPr lang="en-US" sz="1600" dirty="0" err="1" smtClean="0"/>
              <a:t>koja</a:t>
            </a:r>
            <a:r>
              <a:rPr lang="en-US" sz="1600" dirty="0" smtClean="0"/>
              <a:t> </a:t>
            </a:r>
            <a:r>
              <a:rPr lang="en-US" sz="1600" dirty="0" err="1" smtClean="0"/>
              <a:t>kao</a:t>
            </a:r>
            <a:r>
              <a:rPr lang="en-US" sz="1600" dirty="0" smtClean="0"/>
              <a:t> </a:t>
            </a:r>
            <a:r>
              <a:rPr lang="en-US" sz="1600" dirty="0" err="1" smtClean="0"/>
              <a:t>izlaz</a:t>
            </a:r>
            <a:r>
              <a:rPr lang="en-US" sz="1600" dirty="0" smtClean="0"/>
              <a:t> </a:t>
            </a:r>
            <a:r>
              <a:rPr lang="en-US" sz="1600" dirty="0" err="1" smtClean="0"/>
              <a:t>ekspertskog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</a:t>
            </a:r>
            <a:r>
              <a:rPr lang="en-US" sz="1600" dirty="0" err="1" smtClean="0"/>
              <a:t>daju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znanje</a:t>
            </a:r>
            <a:r>
              <a:rPr lang="en-US" sz="1600" dirty="0" smtClean="0"/>
              <a:t> da li </a:t>
            </a:r>
            <a:r>
              <a:rPr lang="en-US" sz="1600" dirty="0" err="1" smtClean="0"/>
              <a:t>pacijen</a:t>
            </a:r>
            <a:r>
              <a:rPr lang="en-US" sz="1600" dirty="0" err="1" smtClean="0"/>
              <a:t>t</a:t>
            </a:r>
            <a:r>
              <a:rPr lang="en-US" sz="1600" dirty="0" smtClean="0"/>
              <a:t> </a:t>
            </a:r>
            <a:r>
              <a:rPr lang="en-US" sz="1600" dirty="0" err="1" smtClean="0"/>
              <a:t>boluje</a:t>
            </a:r>
            <a:r>
              <a:rPr lang="en-US" sz="1600" dirty="0" smtClean="0"/>
              <a:t> od </a:t>
            </a:r>
            <a:r>
              <a:rPr lang="en-US" sz="1600" dirty="0" err="1" smtClean="0"/>
              <a:t>upale</a:t>
            </a:r>
            <a:r>
              <a:rPr lang="en-US" sz="1600" dirty="0" smtClean="0"/>
              <a:t> </a:t>
            </a:r>
            <a:r>
              <a:rPr lang="en-US" sz="1600" dirty="0" err="1" smtClean="0"/>
              <a:t>upale</a:t>
            </a:r>
            <a:r>
              <a:rPr lang="en-US" sz="1600" dirty="0" smtClean="0"/>
              <a:t> </a:t>
            </a:r>
            <a:r>
              <a:rPr lang="en-US" sz="1600" dirty="0" err="1" smtClean="0"/>
              <a:t>mokracne</a:t>
            </a:r>
            <a:r>
              <a:rPr lang="en-US" sz="1600" dirty="0" smtClean="0"/>
              <a:t> </a:t>
            </a:r>
            <a:r>
              <a:rPr lang="en-US" sz="1600" dirty="0" err="1" smtClean="0"/>
              <a:t>besike</a:t>
            </a:r>
            <a:r>
              <a:rPr lang="en-US" sz="1600" dirty="0" smtClean="0"/>
              <a:t> </a:t>
            </a:r>
            <a:r>
              <a:rPr lang="en-US" sz="1600" dirty="0" err="1" smtClean="0"/>
              <a:t>ili</a:t>
            </a:r>
            <a:r>
              <a:rPr lang="en-US" sz="1600" dirty="0" smtClean="0"/>
              <a:t> od </a:t>
            </a:r>
            <a:r>
              <a:rPr lang="en-US" sz="1600" dirty="0" err="1" smtClean="0"/>
              <a:t>neftitisa</a:t>
            </a:r>
            <a:r>
              <a:rPr lang="en-US" sz="1600" dirty="0" smtClean="0"/>
              <a:t> </a:t>
            </a:r>
            <a:r>
              <a:rPr lang="en-US" sz="1600" dirty="0" err="1" smtClean="0"/>
              <a:t>porekla</a:t>
            </a:r>
            <a:r>
              <a:rPr lang="en-US" sz="1600" dirty="0" smtClean="0"/>
              <a:t> </a:t>
            </a:r>
            <a:r>
              <a:rPr lang="en-US" sz="1600" dirty="0" err="1" smtClean="0"/>
              <a:t>bubrezne</a:t>
            </a:r>
            <a:r>
              <a:rPr lang="en-US" sz="1600" dirty="0" smtClean="0"/>
              <a:t> </a:t>
            </a:r>
            <a:r>
              <a:rPr lang="en-US" sz="1600" dirty="0" err="1" smtClean="0"/>
              <a:t>karlice</a:t>
            </a: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2. model java </a:t>
            </a:r>
            <a:r>
              <a:rPr lang="en-US" dirty="0" err="1" smtClean="0"/>
              <a:t>klasa</a:t>
            </a:r>
            <a:r>
              <a:rPr lang="en-US" dirty="0" smtClean="0"/>
              <a:t> – Model.java</a:t>
            </a:r>
          </a:p>
          <a:p>
            <a:r>
              <a:rPr lang="en-US" sz="1600" dirty="0" err="1" smtClean="0"/>
              <a:t>Ovo</a:t>
            </a:r>
            <a:r>
              <a:rPr lang="en-US" sz="1600" dirty="0" smtClean="0"/>
              <a:t> </a:t>
            </a:r>
            <a:r>
              <a:rPr lang="en-US" sz="1600" dirty="0"/>
              <a:t>je </a:t>
            </a:r>
            <a:r>
              <a:rPr lang="en-US" sz="1600" dirty="0" err="1" smtClean="0"/>
              <a:t>klasa</a:t>
            </a:r>
            <a:r>
              <a:rPr lang="en-US" sz="1600" dirty="0" smtClean="0"/>
              <a:t> </a:t>
            </a:r>
            <a:r>
              <a:rPr lang="en-US" sz="1600" dirty="0" err="1" smtClean="0"/>
              <a:t>koja</a:t>
            </a:r>
            <a:r>
              <a:rPr lang="en-US" sz="1600" dirty="0" smtClean="0"/>
              <a:t> </a:t>
            </a:r>
            <a:r>
              <a:rPr lang="en-US" sz="1600" dirty="0" err="1" smtClean="0"/>
              <a:t>definise</a:t>
            </a:r>
            <a:r>
              <a:rPr lang="en-US" sz="1600" dirty="0" smtClean="0"/>
              <a:t> </a:t>
            </a:r>
            <a:r>
              <a:rPr lang="en-US" sz="1600" dirty="0" err="1" smtClean="0"/>
              <a:t>osnovne</a:t>
            </a:r>
            <a:r>
              <a:rPr lang="en-US" sz="1600" dirty="0" smtClean="0"/>
              <a:t> </a:t>
            </a:r>
            <a:r>
              <a:rPr lang="en-US" sz="1600" dirty="0" err="1" smtClean="0"/>
              <a:t>parametre</a:t>
            </a:r>
            <a:r>
              <a:rPr lang="en-US" sz="1600" dirty="0" smtClean="0"/>
              <a:t> </a:t>
            </a:r>
            <a:r>
              <a:rPr lang="en-US" sz="1600" dirty="0" err="1" smtClean="0"/>
              <a:t>naseg</a:t>
            </a:r>
            <a:r>
              <a:rPr lang="en-US" sz="1600" dirty="0" smtClean="0"/>
              <a:t> </a:t>
            </a:r>
            <a:r>
              <a:rPr lang="en-US" sz="1600" dirty="0" err="1" smtClean="0"/>
              <a:t>modela</a:t>
            </a:r>
            <a:r>
              <a:rPr lang="en-US" sz="1600" dirty="0" smtClean="0"/>
              <a:t>, a </a:t>
            </a:r>
            <a:r>
              <a:rPr lang="en-US" sz="1600" dirty="0" err="1" smtClean="0"/>
              <a:t>koji</a:t>
            </a:r>
            <a:r>
              <a:rPr lang="en-US" sz="1600" dirty="0" smtClean="0"/>
              <a:t> se </a:t>
            </a:r>
            <a:r>
              <a:rPr lang="en-US" sz="1600" dirty="0" err="1" smtClean="0"/>
              <a:t>odnose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varijable</a:t>
            </a:r>
            <a:r>
              <a:rPr lang="en-US" sz="1600" dirty="0" smtClean="0"/>
              <a:t> </a:t>
            </a:r>
            <a:r>
              <a:rPr lang="en-US" sz="1600" dirty="0" err="1" smtClean="0"/>
              <a:t>koje</a:t>
            </a:r>
            <a:r>
              <a:rPr lang="en-US" sz="1600" dirty="0" smtClean="0"/>
              <a:t> </a:t>
            </a:r>
            <a:r>
              <a:rPr lang="en-US" sz="1600" dirty="0" err="1" smtClean="0"/>
              <a:t>uticu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procenu</a:t>
            </a:r>
            <a:r>
              <a:rPr lang="en-US" sz="1600" dirty="0" smtClean="0"/>
              <a:t> </a:t>
            </a:r>
            <a:r>
              <a:rPr lang="en-US" sz="1600" dirty="0" err="1" smtClean="0"/>
              <a:t>ekspertskog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da li </a:t>
            </a:r>
            <a:r>
              <a:rPr lang="en-US" sz="1600" dirty="0" err="1" smtClean="0"/>
              <a:t>pacijen</a:t>
            </a:r>
            <a:r>
              <a:rPr lang="en-US" sz="1600" dirty="0" smtClean="0"/>
              <a:t> </a:t>
            </a:r>
            <a:r>
              <a:rPr lang="en-US" sz="1600" dirty="0" err="1" smtClean="0"/>
              <a:t>boluje</a:t>
            </a:r>
            <a:r>
              <a:rPr lang="en-US" sz="1600" dirty="0" smtClean="0"/>
              <a:t> od </a:t>
            </a:r>
            <a:r>
              <a:rPr lang="en-US" sz="1600" dirty="0" err="1" smtClean="0"/>
              <a:t>navadenih</a:t>
            </a:r>
            <a:r>
              <a:rPr lang="en-US" sz="1600" dirty="0" smtClean="0"/>
              <a:t> </a:t>
            </a:r>
            <a:r>
              <a:rPr lang="en-US" sz="1600" dirty="0" err="1" smtClean="0"/>
              <a:t>bolesti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3. excel </a:t>
            </a:r>
            <a:r>
              <a:rPr lang="en-US" dirty="0" err="1" smtClean="0"/>
              <a:t>tabela</a:t>
            </a:r>
            <a:r>
              <a:rPr lang="en-US" dirty="0" smtClean="0"/>
              <a:t> – rules.xls</a:t>
            </a:r>
          </a:p>
          <a:p>
            <a:r>
              <a:rPr lang="en-US" sz="1600" dirty="0" err="1" smtClean="0"/>
              <a:t>Umesto</a:t>
            </a:r>
            <a:r>
              <a:rPr lang="en-US" sz="1600" dirty="0" smtClean="0"/>
              <a:t> </a:t>
            </a:r>
            <a:r>
              <a:rPr lang="en-US" sz="1600" dirty="0" err="1" smtClean="0"/>
              <a:t>drl</a:t>
            </a:r>
            <a:r>
              <a:rPr lang="en-US" sz="1600" dirty="0" smtClean="0"/>
              <a:t> </a:t>
            </a:r>
            <a:r>
              <a:rPr lang="en-US" sz="1600" dirty="0" err="1" smtClean="0"/>
              <a:t>fajla</a:t>
            </a:r>
            <a:r>
              <a:rPr lang="en-US" sz="1600" dirty="0" smtClean="0"/>
              <a:t> </a:t>
            </a:r>
            <a:r>
              <a:rPr lang="en-US" sz="1600" dirty="0" err="1" smtClean="0"/>
              <a:t>koji</a:t>
            </a:r>
            <a:r>
              <a:rPr lang="en-US" sz="1600" dirty="0" smtClean="0"/>
              <a:t> </a:t>
            </a:r>
            <a:r>
              <a:rPr lang="en-US" sz="1600" dirty="0" err="1" smtClean="0"/>
              <a:t>definise</a:t>
            </a:r>
            <a:r>
              <a:rPr lang="en-US" sz="1600" dirty="0" smtClean="0"/>
              <a:t> </a:t>
            </a:r>
            <a:r>
              <a:rPr lang="en-US" sz="1600" dirty="0" err="1" smtClean="0"/>
              <a:t>svako</a:t>
            </a:r>
            <a:r>
              <a:rPr lang="en-US" sz="1600" dirty="0" smtClean="0"/>
              <a:t> </a:t>
            </a:r>
            <a:r>
              <a:rPr lang="en-US" sz="1600" dirty="0" err="1" smtClean="0"/>
              <a:t>pravilo</a:t>
            </a:r>
            <a:r>
              <a:rPr lang="en-US" sz="1600" dirty="0" smtClean="0"/>
              <a:t> </a:t>
            </a:r>
            <a:r>
              <a:rPr lang="en-US" sz="1600" dirty="0" err="1" smtClean="0"/>
              <a:t>ponaosob</a:t>
            </a:r>
            <a:r>
              <a:rPr lang="en-US" sz="1600" dirty="0" smtClean="0"/>
              <a:t>,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potrebe</a:t>
            </a:r>
            <a:r>
              <a:rPr lang="en-US" sz="1600" dirty="0" smtClean="0"/>
              <a:t> </a:t>
            </a:r>
            <a:r>
              <a:rPr lang="en-US" sz="1600" dirty="0" err="1" smtClean="0"/>
              <a:t>naseg</a:t>
            </a:r>
            <a:r>
              <a:rPr lang="en-US" sz="1600" dirty="0" smtClean="0"/>
              <a:t> </a:t>
            </a:r>
            <a:r>
              <a:rPr lang="en-US" sz="1600" dirty="0" err="1" smtClean="0"/>
              <a:t>projekta</a:t>
            </a:r>
            <a:r>
              <a:rPr lang="en-US" sz="1600" dirty="0" smtClean="0"/>
              <a:t> </a:t>
            </a:r>
            <a:r>
              <a:rPr lang="en-US" sz="1600" dirty="0" err="1" smtClean="0"/>
              <a:t>iskoristili</a:t>
            </a:r>
            <a:r>
              <a:rPr lang="en-US" sz="1600" dirty="0" smtClean="0"/>
              <a:t> </a:t>
            </a:r>
            <a:r>
              <a:rPr lang="en-US" sz="1600" dirty="0" err="1" smtClean="0"/>
              <a:t>smo</a:t>
            </a:r>
            <a:r>
              <a:rPr lang="en-US" sz="1600" dirty="0" smtClean="0"/>
              <a:t> </a:t>
            </a:r>
            <a:r>
              <a:rPr lang="en-US" sz="1600" dirty="0" err="1" smtClean="0"/>
              <a:t>mogucnost</a:t>
            </a:r>
            <a:r>
              <a:rPr lang="en-US" sz="1600" dirty="0" smtClean="0"/>
              <a:t> </a:t>
            </a:r>
            <a:r>
              <a:rPr lang="en-US" sz="1600" dirty="0" err="1" smtClean="0"/>
              <a:t>promene</a:t>
            </a:r>
            <a:r>
              <a:rPr lang="en-US" sz="1600" dirty="0" smtClean="0"/>
              <a:t> </a:t>
            </a:r>
            <a:r>
              <a:rPr lang="en-US" sz="1600" dirty="0" err="1" smtClean="0"/>
              <a:t>podataka</a:t>
            </a:r>
            <a:r>
              <a:rPr lang="en-US" sz="1600" dirty="0" smtClean="0"/>
              <a:t> </a:t>
            </a:r>
            <a:r>
              <a:rPr lang="en-US" sz="1600" dirty="0" err="1" smtClean="0"/>
              <a:t>direktno</a:t>
            </a:r>
            <a:r>
              <a:rPr lang="en-US" sz="1600" dirty="0" smtClean="0"/>
              <a:t> </a:t>
            </a:r>
            <a:r>
              <a:rPr lang="en-US" sz="1600" dirty="0" err="1" smtClean="0"/>
              <a:t>iz</a:t>
            </a:r>
            <a:r>
              <a:rPr lang="en-US" sz="1600" dirty="0" smtClean="0"/>
              <a:t> </a:t>
            </a:r>
            <a:r>
              <a:rPr lang="en-US" sz="1600" dirty="0" err="1" smtClean="0"/>
              <a:t>exel</a:t>
            </a:r>
            <a:r>
              <a:rPr lang="en-US" sz="1600" dirty="0" smtClean="0"/>
              <a:t> </a:t>
            </a:r>
            <a:r>
              <a:rPr lang="en-US" sz="1600" dirty="0" err="1" smtClean="0"/>
              <a:t>tabele</a:t>
            </a:r>
            <a:r>
              <a:rPr lang="en-US" sz="1600" dirty="0" smtClean="0"/>
              <a:t>. To </a:t>
            </a:r>
            <a:r>
              <a:rPr lang="en-US" sz="1600" dirty="0" err="1" smtClean="0"/>
              <a:t>nam</a:t>
            </a:r>
            <a:r>
              <a:rPr lang="en-US" sz="1600" dirty="0" smtClean="0"/>
              <a:t> </a:t>
            </a:r>
            <a:r>
              <a:rPr lang="en-US" sz="1600" dirty="0" err="1" smtClean="0"/>
              <a:t>omogucava</a:t>
            </a:r>
            <a:r>
              <a:rPr lang="en-US" sz="1600" dirty="0" smtClean="0"/>
              <a:t> da </a:t>
            </a:r>
            <a:r>
              <a:rPr lang="en-US" sz="1600" dirty="0" err="1" smtClean="0"/>
              <a:t>odvojeno</a:t>
            </a:r>
            <a:r>
              <a:rPr lang="en-US" sz="1600" dirty="0" smtClean="0"/>
              <a:t> </a:t>
            </a:r>
            <a:r>
              <a:rPr lang="en-US" sz="1600" dirty="0" err="1" smtClean="0"/>
              <a:t>radimo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podacima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kodom</a:t>
            </a:r>
            <a:r>
              <a:rPr lang="en-US" sz="1600" dirty="0" smtClean="0"/>
              <a:t>. </a:t>
            </a:r>
            <a:r>
              <a:rPr lang="en-US" sz="1600" dirty="0" err="1" smtClean="0"/>
              <a:t>Svaka</a:t>
            </a:r>
            <a:r>
              <a:rPr lang="en-US" sz="1600" dirty="0" smtClean="0"/>
              <a:t> </a:t>
            </a:r>
            <a:r>
              <a:rPr lang="en-US" sz="1600" dirty="0" err="1" smtClean="0"/>
              <a:t>izmena</a:t>
            </a:r>
            <a:r>
              <a:rPr lang="en-US" sz="1600" dirty="0" smtClean="0"/>
              <a:t> </a:t>
            </a:r>
            <a:r>
              <a:rPr lang="en-US" sz="1600" dirty="0" err="1" smtClean="0"/>
              <a:t>podataka</a:t>
            </a:r>
            <a:r>
              <a:rPr lang="en-US" sz="1600" dirty="0" smtClean="0"/>
              <a:t> </a:t>
            </a:r>
            <a:r>
              <a:rPr lang="en-US" sz="1600" dirty="0" err="1" smtClean="0"/>
              <a:t>ubuduce</a:t>
            </a:r>
            <a:r>
              <a:rPr lang="en-US" sz="1600" dirty="0" smtClean="0"/>
              <a:t> </a:t>
            </a:r>
            <a:r>
              <a:rPr lang="en-US" sz="1600" dirty="0" err="1" smtClean="0"/>
              <a:t>nece</a:t>
            </a:r>
            <a:r>
              <a:rPr lang="en-US" sz="1600" dirty="0" smtClean="0"/>
              <a:t> da </a:t>
            </a:r>
            <a:r>
              <a:rPr lang="en-US" sz="1600" dirty="0" err="1" smtClean="0"/>
              <a:t>utice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kod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7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72" y="267494"/>
            <a:ext cx="4483075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Excel </a:t>
            </a:r>
            <a:r>
              <a:rPr lang="en-US" dirty="0" err="1" smtClean="0"/>
              <a:t>tabela</a:t>
            </a:r>
            <a:r>
              <a:rPr lang="en-US" dirty="0"/>
              <a:t> </a:t>
            </a:r>
            <a:r>
              <a:rPr lang="en-US" dirty="0" smtClean="0"/>
              <a:t>- rules.xls</a:t>
            </a:r>
            <a:endParaRPr lang="en-US" dirty="0"/>
          </a:p>
        </p:txBody>
      </p:sp>
      <p:pic>
        <p:nvPicPr>
          <p:cNvPr id="5" name="Čuvar mesta za sadržaj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8245475" cy="3157257"/>
          </a:xfrm>
        </p:spPr>
      </p:pic>
    </p:spTree>
    <p:extLst>
      <p:ext uri="{BB962C8B-B14F-4D97-AF65-F5344CB8AC3E}">
        <p14:creationId xmlns:p14="http://schemas.microsoft.com/office/powerpoint/2010/main" val="28954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projetka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3598"/>
            <a:ext cx="4627090" cy="3512215"/>
          </a:xfrm>
        </p:spPr>
        <p:txBody>
          <a:bodyPr/>
          <a:lstStyle/>
          <a:p>
            <a:pPr marL="0" indent="0">
              <a:buNone/>
            </a:pPr>
            <a:endParaRPr lang="sr-Cyrl-RS" dirty="0"/>
          </a:p>
          <a:p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03598"/>
            <a:ext cx="3076575" cy="3762375"/>
          </a:xfrm>
          <a:prstGeom prst="rect">
            <a:avLst/>
          </a:prstGeom>
        </p:spPr>
      </p:pic>
      <p:sp>
        <p:nvSpPr>
          <p:cNvPr id="5" name="Okvir za tekst 4"/>
          <p:cNvSpPr txBox="1"/>
          <p:nvPr/>
        </p:nvSpPr>
        <p:spPr>
          <a:xfrm>
            <a:off x="3723631" y="1203598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 </a:t>
            </a:r>
            <a:r>
              <a:rPr lang="en-US" sz="1400" dirty="0" err="1" smtClean="0">
                <a:solidFill>
                  <a:schemeClr val="bg1"/>
                </a:solidFill>
              </a:rPr>
              <a:t>posebnim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paketima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nalaze</a:t>
            </a:r>
            <a:r>
              <a:rPr lang="en-US" sz="1400" dirty="0" smtClean="0">
                <a:solidFill>
                  <a:schemeClr val="bg1"/>
                </a:solidFill>
              </a:rPr>
              <a:t> se </a:t>
            </a:r>
            <a:r>
              <a:rPr lang="en-US" sz="1400" dirty="0" err="1" smtClean="0">
                <a:solidFill>
                  <a:schemeClr val="bg1"/>
                </a:solidFill>
              </a:rPr>
              <a:t>glavna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klasa</a:t>
            </a:r>
            <a:r>
              <a:rPr lang="en-US" sz="1400" dirty="0" smtClean="0">
                <a:solidFill>
                  <a:schemeClr val="bg1"/>
                </a:solidFill>
              </a:rPr>
              <a:t> DroolsTest.java 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klasa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naseg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modela</a:t>
            </a:r>
            <a:r>
              <a:rPr lang="en-US" sz="1400" dirty="0" smtClean="0">
                <a:solidFill>
                  <a:schemeClr val="bg1"/>
                </a:solidFill>
              </a:rPr>
              <a:t> Model.java. U </a:t>
            </a:r>
            <a:r>
              <a:rPr lang="en-US" sz="1400" dirty="0" err="1" smtClean="0">
                <a:solidFill>
                  <a:schemeClr val="bg1"/>
                </a:solidFill>
              </a:rPr>
              <a:t>paketu</a:t>
            </a:r>
            <a:r>
              <a:rPr lang="en-US" sz="1400" dirty="0" smtClean="0">
                <a:solidFill>
                  <a:schemeClr val="bg1"/>
                </a:solidFill>
              </a:rPr>
              <a:t> rules </a:t>
            </a:r>
            <a:r>
              <a:rPr lang="en-US" sz="1400" dirty="0" err="1" smtClean="0">
                <a:solidFill>
                  <a:schemeClr val="bg1"/>
                </a:solidFill>
              </a:rPr>
              <a:t>kopirali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smo</a:t>
            </a:r>
            <a:r>
              <a:rPr lang="en-US" sz="1400" dirty="0" smtClean="0">
                <a:solidFill>
                  <a:schemeClr val="bg1"/>
                </a:solidFill>
              </a:rPr>
              <a:t> excel </a:t>
            </a:r>
            <a:r>
              <a:rPr lang="en-US" sz="1400" dirty="0" err="1" smtClean="0">
                <a:solidFill>
                  <a:schemeClr val="bg1"/>
                </a:solidFill>
              </a:rPr>
              <a:t>tabelu</a:t>
            </a:r>
            <a:r>
              <a:rPr lang="en-US" sz="1400" dirty="0" smtClean="0">
                <a:solidFill>
                  <a:schemeClr val="bg1"/>
                </a:solidFill>
              </a:rPr>
              <a:t> rules.xls.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Jedina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izmena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koda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koji</a:t>
            </a:r>
            <a:r>
              <a:rPr lang="en-US" sz="1400" dirty="0" smtClean="0">
                <a:solidFill>
                  <a:schemeClr val="bg1"/>
                </a:solidFill>
              </a:rPr>
              <a:t> se </a:t>
            </a:r>
            <a:r>
              <a:rPr lang="en-US" sz="1400" dirty="0" err="1" smtClean="0">
                <a:solidFill>
                  <a:schemeClr val="bg1"/>
                </a:solidFill>
              </a:rPr>
              <a:t>razlikuje</a:t>
            </a:r>
            <a:r>
              <a:rPr lang="en-US" sz="1400" dirty="0" smtClean="0">
                <a:solidFill>
                  <a:schemeClr val="bg1"/>
                </a:solidFill>
              </a:rPr>
              <a:t> od </a:t>
            </a:r>
            <a:r>
              <a:rPr lang="en-US" sz="1400" dirty="0" err="1" smtClean="0">
                <a:solidFill>
                  <a:schemeClr val="bg1"/>
                </a:solidFill>
              </a:rPr>
              <a:t>onog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koji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sadrzi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rule.drl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fajl</a:t>
            </a:r>
            <a:r>
              <a:rPr lang="en-US" sz="1400" dirty="0" smtClean="0">
                <a:solidFill>
                  <a:schemeClr val="bg1"/>
                </a:solidFill>
              </a:rPr>
              <a:t>, je u </a:t>
            </a:r>
            <a:r>
              <a:rPr lang="en-US" sz="1400" dirty="0" err="1" smtClean="0">
                <a:solidFill>
                  <a:schemeClr val="bg1"/>
                </a:solidFill>
              </a:rPr>
              <a:t>fajlu</a:t>
            </a:r>
            <a:r>
              <a:rPr lang="en-US" sz="1400" dirty="0" smtClean="0">
                <a:solidFill>
                  <a:schemeClr val="bg1"/>
                </a:solidFill>
              </a:rPr>
              <a:t> pom.xml. U </a:t>
            </a:r>
            <a:r>
              <a:rPr lang="en-US" sz="1400" dirty="0" err="1" smtClean="0">
                <a:solidFill>
                  <a:schemeClr val="bg1"/>
                </a:solidFill>
              </a:rPr>
              <a:t>njemu</a:t>
            </a:r>
            <a:r>
              <a:rPr lang="en-US" sz="1400" dirty="0" smtClean="0">
                <a:solidFill>
                  <a:schemeClr val="bg1"/>
                </a:solidFill>
              </a:rPr>
              <a:t> je </a:t>
            </a:r>
            <a:r>
              <a:rPr lang="en-US" sz="1400" dirty="0" err="1" smtClean="0">
                <a:solidFill>
                  <a:schemeClr val="bg1"/>
                </a:solidFill>
              </a:rPr>
              <a:t>neophodno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bilo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dodati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zavisnost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koje</a:t>
            </a:r>
            <a:r>
              <a:rPr lang="en-US" sz="1400" dirty="0" smtClean="0">
                <a:solidFill>
                  <a:schemeClr val="bg1"/>
                </a:solidFill>
              </a:rPr>
              <a:t> Drools IDE </a:t>
            </a:r>
            <a:r>
              <a:rPr lang="en-US" sz="1400" dirty="0" err="1" smtClean="0">
                <a:solidFill>
                  <a:schemeClr val="bg1"/>
                </a:solidFill>
              </a:rPr>
              <a:t>koristi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njome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omogucava</a:t>
            </a:r>
            <a:r>
              <a:rPr lang="en-US" sz="1400" dirty="0" smtClean="0">
                <a:solidFill>
                  <a:schemeClr val="bg1"/>
                </a:solidFill>
              </a:rPr>
              <a:t> rad </a:t>
            </a:r>
            <a:r>
              <a:rPr lang="en-US" sz="1400" dirty="0" err="1" smtClean="0">
                <a:solidFill>
                  <a:schemeClr val="bg1"/>
                </a:solidFill>
              </a:rPr>
              <a:t>sa</a:t>
            </a:r>
            <a:r>
              <a:rPr lang="en-US" sz="1400" dirty="0" smtClean="0">
                <a:solidFill>
                  <a:schemeClr val="bg1"/>
                </a:solidFill>
              </a:rPr>
              <a:t> excel </a:t>
            </a:r>
            <a:r>
              <a:rPr lang="en-US" sz="1400" dirty="0" err="1" smtClean="0">
                <a:solidFill>
                  <a:schemeClr val="bg1"/>
                </a:solidFill>
              </a:rPr>
              <a:t>tabelom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slika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ispod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03038"/>
            <a:ext cx="36766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484</Words>
  <Application>Microsoft Office PowerPoint</Application>
  <PresentationFormat>Projekcija na ekranu (16:9)</PresentationFormat>
  <Paragraphs>48</Paragraphs>
  <Slides>12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ДИЈАГНОСТИКОВАЊЕ АКУТНЕ ИНФЛАМАЦИЈЕ КОРИШЋЕЊЕМ ЕКСПЕРТСКОГ СИСТЕМА</vt:lpstr>
      <vt:lpstr>ШТА ЈЕ АКУТНА ИНФЛАМАЦИЈА?  </vt:lpstr>
      <vt:lpstr>ШТА ЈЕ АКУТНА ИНФЛАМАЦИЈА?</vt:lpstr>
      <vt:lpstr>ДИЈАГНОСТИКОВАЊЕ</vt:lpstr>
      <vt:lpstr>ЕКСПЕРТСКИ СИСТЕМ</vt:lpstr>
      <vt:lpstr>ЕКСПЕРТСКИ СИСТЕМ</vt:lpstr>
      <vt:lpstr>Komponente projekta – Eclipse IDE</vt:lpstr>
      <vt:lpstr>Excel tabela - rules.xls</vt:lpstr>
      <vt:lpstr>Struktura projetka </vt:lpstr>
      <vt:lpstr>Klasa modela – Model.java</vt:lpstr>
      <vt:lpstr>Glavna klasa – DroolsTest.java</vt:lpstr>
      <vt:lpstr>PowerPoint prezentacija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Lenka Milic</cp:lastModifiedBy>
  <cp:revision>195</cp:revision>
  <dcterms:created xsi:type="dcterms:W3CDTF">2013-08-21T19:17:07Z</dcterms:created>
  <dcterms:modified xsi:type="dcterms:W3CDTF">2019-01-16T22:17:43Z</dcterms:modified>
</cp:coreProperties>
</file>