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</p:sldIdLst>
  <p:sldSz cx="9144000" cy="5143500" type="screen16x9"/>
  <p:notesSz cx="6858000" cy="9144000"/>
  <p:embeddedFontLst>
    <p:embeddedFont>
      <p:font typeface="Montserrat" panose="020B0604020202020204" charset="-18"/>
      <p:regular r:id="rId18"/>
      <p:bold r:id="rId19"/>
      <p:italic r:id="rId20"/>
      <p:boldItalic r:id="rId21"/>
    </p:embeddedFont>
    <p:embeddedFont>
      <p:font typeface="PT Sans Narrow" panose="020B0604020202020204" charset="-18"/>
      <p:regular r:id="rId22"/>
      <p:bold r:id="rId23"/>
    </p:embeddedFont>
    <p:embeddedFont>
      <p:font typeface="Open San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a Kudrnáčová" initials="" lastIdx="1" clrIdx="0"/>
  <p:cmAuthor id="1" name="František Kalvas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7T10:53:15.341" idx="1">
    <p:pos x="6000" y="0"/>
    <p:text>Hele, klidně, já nejsem kdoví jakej angličtinář... ALE! Bacha, mi nakonec nemodelujeme jen intenci, ale co lidi fakt udělají, proto jsem o intention nemluvil...</p:text>
  </p:cm>
  <p:cm authorId="0" dt="2019-09-27T11:18:00.532" idx="1">
    <p:pos x="6000" y="0"/>
    <p:text>To je takový krkolomný. Možná spíš "How is social network influencing waste separation intention?"</p:text>
  </p:cm>
  <p:cm authorId="1" dt="2019-09-27T11:18:00.532" idx="2">
    <p:pos x="6000" y="0"/>
    <p:text>Bežim  na vlak, za cca 3h na viděnou! Snad půjde net, abych to nakrmil...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11228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7d06bb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17d06bb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82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17d06bbce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17d06bbce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609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17d06bbce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17d06bbce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Použil bych asi tenhle graf, ten je na úvod srozumitelnější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5241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17d06bbce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17d06bbce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623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17d06bbce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17d06bbce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08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17d06bbc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17d06bbc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622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17d06bbce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17d06bbce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Použil bych asi tenhle graf, ten je na úvod srozumitelnější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6807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17d06bbce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17d06bbce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445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17d06bbce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17d06bbce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661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17d06bbce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17d06bbce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246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17d06bbce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17d06bbce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276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17d06bbce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17d06bbce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498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7d06bbce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17d06bbce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98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kudrnacova.m@gmail.com" TargetMode="External"/><Relationship Id="rId2" Type="http://schemas.openxmlformats.org/officeDocument/2006/relationships/hyperlink" Target="mailto:kalvas@kss.zcu.cz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frantisek901/wasteSepar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ctrTitle"/>
          </p:nvPr>
        </p:nvSpPr>
        <p:spPr>
          <a:xfrm>
            <a:off x="1003650" y="1283684"/>
            <a:ext cx="7136700" cy="25107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How is social network influencing waste separation</a:t>
            </a:r>
            <a:r>
              <a:rPr lang="cs" dirty="0" smtClean="0"/>
              <a:t>?</a:t>
            </a:r>
            <a:endParaRPr dirty="0"/>
          </a:p>
        </p:txBody>
      </p:sp>
      <p:pic>
        <p:nvPicPr>
          <p:cNvPr id="112" name="Google Shape;112;p25"/>
          <p:cNvPicPr preferRelativeResize="0"/>
          <p:nvPr/>
        </p:nvPicPr>
        <p:blipFill rotWithShape="1">
          <a:blip r:embed="rId3">
            <a:alphaModFix/>
          </a:blip>
          <a:srcRect l="32114" t="4828" r="27269" b="9105"/>
          <a:stretch/>
        </p:blipFill>
        <p:spPr>
          <a:xfrm>
            <a:off x="616800" y="146049"/>
            <a:ext cx="2555594" cy="7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 txBox="1"/>
          <p:nvPr/>
        </p:nvSpPr>
        <p:spPr>
          <a:xfrm>
            <a:off x="4788000" y="4182350"/>
            <a:ext cx="41885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700" i="1" dirty="0">
                <a:solidFill>
                  <a:srgbClr val="12447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PhDr. František Kalvas Ph.D.</a:t>
            </a:r>
            <a:endParaRPr sz="1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700" i="1" dirty="0">
                <a:solidFill>
                  <a:srgbClr val="12447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Mgr. Michaela Kudrnáčová, MSSc.</a:t>
            </a:r>
            <a:endParaRPr sz="1700" i="1" dirty="0">
              <a:solidFill>
                <a:srgbClr val="12447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" name="Google Shape;1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050" y="1212525"/>
            <a:ext cx="1288075" cy="128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8425" y="1212525"/>
            <a:ext cx="1288075" cy="128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3075" y="146050"/>
            <a:ext cx="2194176" cy="7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7925" y="146050"/>
            <a:ext cx="3178099" cy="7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 smtClean="0"/>
              <a:t>M</a:t>
            </a:r>
            <a:r>
              <a:rPr lang="en-US" dirty="0" err="1" smtClean="0"/>
              <a:t>odel</a:t>
            </a:r>
            <a:r>
              <a:rPr lang="en-US" dirty="0" smtClean="0"/>
              <a:t> and m</a:t>
            </a:r>
            <a:r>
              <a:rPr lang="cs" dirty="0" smtClean="0"/>
              <a:t>ain </a:t>
            </a:r>
            <a:r>
              <a:rPr lang="cs" dirty="0"/>
              <a:t>results</a:t>
            </a:r>
            <a:endParaRPr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05" y="611893"/>
            <a:ext cx="8056190" cy="45316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948" y="0"/>
            <a:ext cx="70701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937" y="0"/>
            <a:ext cx="707014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>
            <a:spLocks noGrp="1"/>
          </p:cNvSpPr>
          <p:nvPr>
            <p:ph type="title"/>
          </p:nvPr>
        </p:nvSpPr>
        <p:spPr>
          <a:xfrm>
            <a:off x="311700" y="2777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Conclusion: Network influences behavior </a:t>
            </a:r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body" idx="1"/>
          </p:nvPr>
        </p:nvSpPr>
        <p:spPr>
          <a:xfrm>
            <a:off x="311700" y="1046775"/>
            <a:ext cx="8595600" cy="39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i="1" dirty="0"/>
              <a:t>Close links support predominant behavior - the more close links, the higher probability of predominant behavior (</a:t>
            </a:r>
            <a:r>
              <a:rPr lang="en-US" b="1" i="1" dirty="0"/>
              <a:t>waste sorting </a:t>
            </a:r>
            <a:r>
              <a:rPr lang="en-US" i="1" dirty="0"/>
              <a:t>in our case). </a:t>
            </a:r>
            <a:br>
              <a:rPr lang="en-US" i="1" dirty="0"/>
            </a:br>
            <a:r>
              <a:rPr lang="en-US" i="1" dirty="0"/>
              <a:t>On the other hand, </a:t>
            </a:r>
            <a:r>
              <a:rPr lang="en-US" i="1" dirty="0" err="1"/>
              <a:t>homophily</a:t>
            </a:r>
            <a:r>
              <a:rPr lang="en-US" i="1" dirty="0"/>
              <a:t> (bonding with similar others = similar environmental attitudes) hinder the pressure of close links and supports survival of minor </a:t>
            </a:r>
            <a:r>
              <a:rPr lang="en-US" i="1" dirty="0" smtClean="0"/>
              <a:t>behavior</a:t>
            </a:r>
            <a:r>
              <a:rPr lang="cs" i="1" dirty="0" smtClean="0"/>
              <a:t>.</a:t>
            </a:r>
            <a:endParaRPr i="1"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sz="3600" b="1" dirty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How do we know that</a:t>
            </a:r>
            <a:endParaRPr dirty="0" smtClean="0"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s" dirty="0" smtClean="0"/>
              <a:t>Waste sorting grows with the number of close links</a:t>
            </a:r>
            <a:endParaRPr dirty="0" smtClean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b="1" dirty="0" smtClean="0"/>
              <a:t>BUT</a:t>
            </a:r>
            <a:r>
              <a:rPr lang="cs" dirty="0" smtClean="0"/>
              <a:t> </a:t>
            </a:r>
            <a:r>
              <a:rPr lang="cs" dirty="0"/>
              <a:t>homophily stops this growth </a:t>
            </a:r>
            <a:r>
              <a:rPr lang="cs" dirty="0" smtClean="0"/>
              <a:t>when reaching </a:t>
            </a:r>
            <a:r>
              <a:rPr lang="cs" dirty="0"/>
              <a:t>8+ close links  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i="1" dirty="0"/>
          </a:p>
        </p:txBody>
      </p:sp>
      <p:pic>
        <p:nvPicPr>
          <p:cNvPr id="185" name="Google Shape;1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575" y="2739150"/>
            <a:ext cx="286575" cy="2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2150" y="3296775"/>
            <a:ext cx="707400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550" y="1188800"/>
            <a:ext cx="244526" cy="24452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6"/>
          <p:cNvSpPr/>
          <p:nvPr/>
        </p:nvSpPr>
        <p:spPr>
          <a:xfrm flipH="1">
            <a:off x="7153200" y="105425"/>
            <a:ext cx="286575" cy="8797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2"/>
              </a:solidFill>
              <a:latin typeface="Arial"/>
            </a:endParaRPr>
          </a:p>
        </p:txBody>
      </p:sp>
      <p:pic>
        <p:nvPicPr>
          <p:cNvPr id="1026" name="Picture 2" descr="https://lh3.googleusercontent.com/Kc5wHHwuzSjyYE9ahDA_tCURw7UTA4h8M5vKfdGcbUkugcKFJfVaY4-TmZvR6Z_jCG5xmsHvBlz8we7fZ9amRtl750y5cATBafg3IPS381Mg5bt2qj6ZzA5NUyZ4LEWRQprDlFEPiC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803" y="185043"/>
            <a:ext cx="322798" cy="86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kind attention!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l-PL" u="sng" dirty="0" smtClean="0">
                <a:hlinkClick r:id="rId2"/>
              </a:rPr>
              <a:t>kalvas@kss.zcu.cz</a:t>
            </a:r>
            <a:endParaRPr lang="pl-PL" dirty="0"/>
          </a:p>
          <a:p>
            <a:pPr marL="114300" indent="0">
              <a:buNone/>
            </a:pPr>
            <a:r>
              <a:rPr lang="pl-PL" u="sng" dirty="0">
                <a:hlinkClick r:id="rId3"/>
              </a:rPr>
              <a:t>kudrnacova.m@gmail.com</a:t>
            </a:r>
            <a:endParaRPr lang="pl-PL" dirty="0"/>
          </a:p>
          <a:p>
            <a:endParaRPr lang="en-US" dirty="0" smtClean="0"/>
          </a:p>
          <a:p>
            <a:r>
              <a:rPr lang="en-US" b="1" dirty="0" smtClean="0"/>
              <a:t>Our project on</a:t>
            </a:r>
            <a:r>
              <a:rPr lang="pl-PL" b="1" dirty="0" smtClean="0"/>
              <a:t> </a:t>
            </a:r>
            <a:r>
              <a:rPr lang="pl-PL" b="1" dirty="0"/>
              <a:t>GitHub:</a:t>
            </a:r>
            <a:endParaRPr lang="pl-PL" dirty="0"/>
          </a:p>
          <a:p>
            <a:pPr marL="114300" indent="0">
              <a:buNone/>
            </a:pPr>
            <a:r>
              <a:rPr lang="pl-PL" u="sng" dirty="0">
                <a:hlinkClick r:id="rId4"/>
              </a:rPr>
              <a:t>https://github.com/frantisek901/wasteSeparation</a:t>
            </a:r>
            <a:endParaRPr lang="pl-PL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003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311700" y="2777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Network influences behavior </a:t>
            </a:r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1"/>
          </p:nvPr>
        </p:nvSpPr>
        <p:spPr>
          <a:xfrm>
            <a:off x="311700" y="1046775"/>
            <a:ext cx="8595600" cy="39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 i="1" dirty="0"/>
              <a:t>Close links support </a:t>
            </a:r>
            <a:r>
              <a:rPr lang="en-US" sz="1600" i="1" dirty="0" smtClean="0"/>
              <a:t>predominant</a:t>
            </a:r>
            <a:r>
              <a:rPr lang="cs" sz="1600" i="1" dirty="0" smtClean="0"/>
              <a:t> </a:t>
            </a:r>
            <a:r>
              <a:rPr lang="cs" sz="1600" i="1" dirty="0"/>
              <a:t>behavior - the more close </a:t>
            </a:r>
            <a:r>
              <a:rPr lang="cs" sz="1600" i="1" dirty="0" smtClean="0"/>
              <a:t>links</a:t>
            </a:r>
            <a:r>
              <a:rPr lang="en-US" sz="1600" i="1" dirty="0" smtClean="0"/>
              <a:t>,</a:t>
            </a:r>
            <a:r>
              <a:rPr lang="cs" sz="1600" i="1" dirty="0" smtClean="0"/>
              <a:t> </a:t>
            </a:r>
            <a:r>
              <a:rPr lang="cs" sz="1600" i="1" dirty="0"/>
              <a:t>the higher probability of </a:t>
            </a:r>
            <a:r>
              <a:rPr lang="en-US" sz="1600" i="1" dirty="0" smtClean="0"/>
              <a:t>predominant</a:t>
            </a:r>
            <a:r>
              <a:rPr lang="cs" sz="1600" i="1" dirty="0" smtClean="0"/>
              <a:t> </a:t>
            </a:r>
            <a:r>
              <a:rPr lang="cs" sz="1600" i="1" dirty="0"/>
              <a:t>behavior (</a:t>
            </a:r>
            <a:r>
              <a:rPr lang="cs" sz="1600" b="1" i="1" dirty="0"/>
              <a:t>waste </a:t>
            </a:r>
            <a:r>
              <a:rPr lang="cs" sz="1600" b="1" i="1" dirty="0" smtClean="0"/>
              <a:t>s</a:t>
            </a:r>
            <a:r>
              <a:rPr lang="en-US" sz="1600" b="1" i="1" dirty="0" err="1" smtClean="0"/>
              <a:t>orting</a:t>
            </a:r>
            <a:r>
              <a:rPr lang="cs" sz="1600" b="1" i="1" dirty="0" smtClean="0"/>
              <a:t> </a:t>
            </a:r>
            <a:r>
              <a:rPr lang="cs" sz="1600" i="1" dirty="0"/>
              <a:t>in our case). </a:t>
            </a:r>
            <a:br>
              <a:rPr lang="cs" sz="1600" i="1" dirty="0"/>
            </a:br>
            <a:r>
              <a:rPr lang="en-US" sz="1600" i="1" dirty="0" smtClean="0"/>
              <a:t>On the other hand,</a:t>
            </a:r>
            <a:r>
              <a:rPr lang="cs" sz="1600" i="1" dirty="0" smtClean="0"/>
              <a:t> </a:t>
            </a:r>
            <a:r>
              <a:rPr lang="cs" sz="1600" i="1" dirty="0"/>
              <a:t>homophily </a:t>
            </a:r>
            <a:r>
              <a:rPr lang="cs" sz="1600" i="1" dirty="0" smtClean="0"/>
              <a:t>(</a:t>
            </a:r>
            <a:r>
              <a:rPr lang="en-US" sz="1600" i="1" dirty="0" smtClean="0"/>
              <a:t>bonding with similar others = similar environmental attitudes</a:t>
            </a:r>
            <a:r>
              <a:rPr lang="cs" sz="1600" i="1" dirty="0" smtClean="0"/>
              <a:t>) </a:t>
            </a:r>
            <a:r>
              <a:rPr lang="en-US" sz="1600" i="1" dirty="0" smtClean="0"/>
              <a:t>hinder</a:t>
            </a:r>
            <a:r>
              <a:rPr lang="cs" sz="1600" i="1" dirty="0" smtClean="0"/>
              <a:t> </a:t>
            </a:r>
            <a:r>
              <a:rPr lang="cs" sz="1600" i="1" dirty="0"/>
              <a:t>the pressure of close links and supports survival of minor behavior.</a:t>
            </a:r>
            <a:endParaRPr sz="1600" i="1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cs" sz="3600" b="1" dirty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How do we </a:t>
            </a:r>
            <a:r>
              <a:rPr lang="en-US" sz="3600" b="1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know that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We use </a:t>
            </a:r>
            <a:r>
              <a:rPr lang="cs" b="1" dirty="0"/>
              <a:t>Consumat </a:t>
            </a:r>
            <a:r>
              <a:rPr lang="cs" dirty="0"/>
              <a:t>model (Jäger, Janssen 2001, 2002; Bravo et al. 2013) 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We calibrated the model by ISSP 2010 data from Czech Republic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We made 500 simulations for every combination of network parameters 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i="1" dirty="0"/>
          </a:p>
        </p:txBody>
      </p:sp>
      <p:pic>
        <p:nvPicPr>
          <p:cNvPr id="124" name="Google Shape;1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125" y="277750"/>
            <a:ext cx="707400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7975" y="2205250"/>
            <a:ext cx="286575" cy="2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150" y="2727975"/>
            <a:ext cx="707400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550" y="1188800"/>
            <a:ext cx="244526" cy="24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948" y="0"/>
            <a:ext cx="707010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/>
              <a:t>Consumat </a:t>
            </a:r>
            <a:r>
              <a:rPr lang="cs" dirty="0" smtClean="0"/>
              <a:t>description</a:t>
            </a:r>
            <a:r>
              <a:rPr lang="en-US" dirty="0" smtClean="0"/>
              <a:t> I.</a:t>
            </a:r>
            <a:endParaRPr dirty="0"/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137505" y="1266325"/>
            <a:ext cx="8944618" cy="3566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b="1" dirty="0" err="1" smtClean="0"/>
              <a:t>Consumat</a:t>
            </a:r>
            <a:r>
              <a:rPr lang="en-US" dirty="0" smtClean="0"/>
              <a:t> is an agent originally designed by </a:t>
            </a:r>
            <a:r>
              <a:rPr lang="en-US" dirty="0" err="1" smtClean="0"/>
              <a:t>Jäger</a:t>
            </a:r>
            <a:r>
              <a:rPr lang="en-US" dirty="0" smtClean="0"/>
              <a:t> and Janssen [2001] and seeks </a:t>
            </a:r>
            <a:r>
              <a:rPr lang="en-US" b="1" dirty="0" smtClean="0"/>
              <a:t>satisfaction</a:t>
            </a:r>
            <a:r>
              <a:rPr lang="en-US" dirty="0" smtClean="0"/>
              <a:t> by getting its behavior in line with its attitude and behavior of others.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err="1" smtClean="0"/>
              <a:t>Consumat</a:t>
            </a:r>
            <a:r>
              <a:rPr lang="en-US" dirty="0" smtClean="0"/>
              <a:t> weights its attitude to do some behavior and prevalence of this behavior in the neighborhood</a:t>
            </a:r>
            <a:r>
              <a:rPr lang="cs-CZ" dirty="0" smtClean="0"/>
              <a:t>. </a:t>
            </a:r>
            <a:r>
              <a:rPr lang="en-US" dirty="0" smtClean="0"/>
              <a:t>The weight is not same for all </a:t>
            </a:r>
            <a:r>
              <a:rPr lang="en-US" b="1" dirty="0" err="1" smtClean="0"/>
              <a:t>consumats</a:t>
            </a:r>
            <a:r>
              <a:rPr lang="en-US" dirty="0" smtClean="0"/>
              <a:t>, some weight more their own attitude, some others</a:t>
            </a:r>
            <a:r>
              <a:rPr lang="cs-CZ" dirty="0" smtClean="0"/>
              <a:t>‘ </a:t>
            </a:r>
            <a:r>
              <a:rPr lang="en-US" dirty="0" smtClean="0"/>
              <a:t> behavior.</a:t>
            </a:r>
            <a:endParaRPr lang="cs-CZ" dirty="0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cs-CZ" dirty="0" err="1" smtClean="0"/>
              <a:t>The</a:t>
            </a:r>
            <a:r>
              <a:rPr lang="cs-CZ" dirty="0" smtClean="0"/>
              <a:t> more </a:t>
            </a:r>
            <a:r>
              <a:rPr lang="en-US" b="1" dirty="0" err="1" smtClean="0"/>
              <a:t>consumat’s</a:t>
            </a:r>
            <a:r>
              <a:rPr lang="en-US" dirty="0" smtClean="0"/>
              <a:t> </a:t>
            </a:r>
            <a:r>
              <a:rPr lang="cs-CZ" dirty="0" err="1" smtClean="0"/>
              <a:t>behavior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in line </a:t>
            </a:r>
            <a:r>
              <a:rPr lang="cs-CZ" dirty="0" err="1" smtClean="0"/>
              <a:t>with</a:t>
            </a:r>
            <a:r>
              <a:rPr lang="cs-CZ" dirty="0" smtClean="0"/>
              <a:t> </a:t>
            </a:r>
            <a:r>
              <a:rPr lang="cs-CZ" dirty="0" err="1" smtClean="0"/>
              <a:t>its</a:t>
            </a:r>
            <a:r>
              <a:rPr lang="cs-CZ" dirty="0" smtClean="0"/>
              <a:t> </a:t>
            </a:r>
            <a:r>
              <a:rPr lang="en-US" dirty="0" smtClean="0"/>
              <a:t>attitude and the more the same  behavior is prevalent</a:t>
            </a:r>
            <a:r>
              <a:rPr lang="cs-CZ" dirty="0" smtClean="0"/>
              <a:t>,</a:t>
            </a:r>
            <a:r>
              <a:rPr lang="en-US" dirty="0" smtClean="0"/>
              <a:t> the higher </a:t>
            </a:r>
            <a:r>
              <a:rPr lang="en-US" b="1" dirty="0" smtClean="0"/>
              <a:t>satisfaction</a:t>
            </a:r>
            <a:r>
              <a:rPr lang="en-US" dirty="0" smtClean="0"/>
              <a:t> of the </a:t>
            </a:r>
            <a:r>
              <a:rPr lang="en-US" b="1" dirty="0" err="1" smtClean="0"/>
              <a:t>consumat</a:t>
            </a:r>
            <a:r>
              <a:rPr lang="en-US" dirty="0" smtClean="0"/>
              <a:t> is. </a:t>
            </a:r>
            <a:r>
              <a:rPr lang="cs-CZ" dirty="0" smtClean="0"/>
              <a:t> </a:t>
            </a:r>
            <a:endParaRPr lang="en-US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Every </a:t>
            </a:r>
            <a:r>
              <a:rPr lang="en-US" b="1" dirty="0" err="1"/>
              <a:t>consumat</a:t>
            </a:r>
            <a:r>
              <a:rPr lang="en-US" dirty="0"/>
              <a:t> is sensitive to </a:t>
            </a:r>
            <a:r>
              <a:rPr lang="cs-CZ" dirty="0" err="1" smtClean="0"/>
              <a:t>its</a:t>
            </a:r>
            <a:r>
              <a:rPr lang="en-US" dirty="0" smtClean="0"/>
              <a:t> </a:t>
            </a:r>
            <a:r>
              <a:rPr lang="en-US" b="1" dirty="0"/>
              <a:t>satisfaction</a:t>
            </a:r>
            <a:r>
              <a:rPr lang="en-US" dirty="0"/>
              <a:t> and the change of satisfaction which is called </a:t>
            </a:r>
            <a:r>
              <a:rPr lang="en-US" b="1" dirty="0" smtClean="0"/>
              <a:t>uncertainty</a:t>
            </a:r>
            <a:r>
              <a:rPr lang="en-US" dirty="0" smtClean="0"/>
              <a:t>. </a:t>
            </a:r>
            <a:r>
              <a:rPr lang="en-US" b="1" dirty="0" err="1"/>
              <a:t>Consumat</a:t>
            </a:r>
            <a:r>
              <a:rPr lang="en-US" dirty="0"/>
              <a:t> updates </a:t>
            </a:r>
            <a:r>
              <a:rPr lang="cs-CZ" dirty="0" err="1" smtClean="0"/>
              <a:t>its</a:t>
            </a:r>
            <a:r>
              <a:rPr lang="en-US" dirty="0" smtClean="0"/>
              <a:t> </a:t>
            </a:r>
            <a:r>
              <a:rPr lang="en-US" dirty="0"/>
              <a:t>behavior according </a:t>
            </a:r>
            <a:r>
              <a:rPr lang="cs-CZ" dirty="0" smtClean="0"/>
              <a:t>to </a:t>
            </a:r>
            <a:r>
              <a:rPr lang="en-US" dirty="0" smtClean="0"/>
              <a:t>both.</a:t>
            </a:r>
            <a:endParaRPr lang="en-US" dirty="0"/>
          </a:p>
          <a:p>
            <a:pPr marL="0" lvl="0" indent="0">
              <a:spcAft>
                <a:spcPts val="1600"/>
              </a:spcAft>
              <a:buNone/>
            </a:pPr>
            <a:endParaRPr lang="en-US" dirty="0" smtClean="0"/>
          </a:p>
          <a:p>
            <a:pPr marL="0" lvl="0" indent="0">
              <a:spcAft>
                <a:spcPts val="1600"/>
              </a:spcAft>
              <a:buNone/>
            </a:pPr>
            <a:endParaRPr lang="en-US" dirty="0" smtClean="0"/>
          </a:p>
          <a:p>
            <a:pPr marL="0" lvl="0" indent="0">
              <a:spcAft>
                <a:spcPts val="1600"/>
              </a:spcAft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/>
              <a:t>Consumat </a:t>
            </a:r>
            <a:r>
              <a:rPr lang="cs" dirty="0" smtClean="0"/>
              <a:t>description</a:t>
            </a:r>
            <a:r>
              <a:rPr lang="en-US" dirty="0" smtClean="0"/>
              <a:t> II.</a:t>
            </a:r>
            <a:endParaRPr dirty="0"/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99691" y="1152424"/>
            <a:ext cx="8944618" cy="3893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smtClean="0"/>
              <a:t>If </a:t>
            </a:r>
            <a:r>
              <a:rPr lang="en-US" b="1" dirty="0" smtClean="0"/>
              <a:t>satisfaction</a:t>
            </a:r>
            <a:r>
              <a:rPr lang="en-US" dirty="0" smtClean="0"/>
              <a:t> </a:t>
            </a:r>
            <a:r>
              <a:rPr lang="en-US" u="sng" dirty="0" smtClean="0"/>
              <a:t>exceeds threshold</a:t>
            </a:r>
            <a:r>
              <a:rPr lang="en-US" dirty="0" smtClean="0"/>
              <a:t> and </a:t>
            </a:r>
            <a:r>
              <a:rPr lang="en-US" b="1" dirty="0" smtClean="0"/>
              <a:t>uncertainty</a:t>
            </a:r>
            <a:r>
              <a:rPr lang="en-US" dirty="0" smtClean="0"/>
              <a:t> is </a:t>
            </a:r>
            <a:r>
              <a:rPr lang="en-US" u="sng" dirty="0" smtClean="0"/>
              <a:t>bellow threshold</a:t>
            </a:r>
            <a:r>
              <a:rPr lang="en-US" dirty="0" smtClean="0"/>
              <a:t>, </a:t>
            </a:r>
            <a:r>
              <a:rPr lang="en-US" b="1" dirty="0" err="1" smtClean="0"/>
              <a:t>consumat</a:t>
            </a:r>
            <a:r>
              <a:rPr lang="en-US" b="1" dirty="0" smtClean="0"/>
              <a:t> </a:t>
            </a:r>
            <a:r>
              <a:rPr lang="en-US" b="1" i="1" dirty="0" smtClean="0"/>
              <a:t>replicates</a:t>
            </a:r>
            <a:r>
              <a:rPr lang="en-US" dirty="0" smtClean="0"/>
              <a:t> behavior from previous round.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If </a:t>
            </a:r>
            <a:r>
              <a:rPr lang="en-US" b="1" dirty="0"/>
              <a:t>satisfaction</a:t>
            </a:r>
            <a:r>
              <a:rPr lang="en-US" dirty="0"/>
              <a:t> </a:t>
            </a:r>
            <a:r>
              <a:rPr lang="en-US" u="sng" dirty="0"/>
              <a:t>exceeds threshold</a:t>
            </a:r>
            <a:r>
              <a:rPr lang="en-US" dirty="0"/>
              <a:t> and </a:t>
            </a:r>
            <a:r>
              <a:rPr lang="en-US" b="1" dirty="0"/>
              <a:t>uncertainty</a:t>
            </a:r>
            <a:r>
              <a:rPr lang="en-US" dirty="0"/>
              <a:t> </a:t>
            </a:r>
            <a:r>
              <a:rPr lang="en-US" dirty="0" smtClean="0"/>
              <a:t>also </a:t>
            </a:r>
            <a:r>
              <a:rPr lang="en-US" u="sng" dirty="0" smtClean="0"/>
              <a:t>exceeds threshold</a:t>
            </a:r>
            <a:r>
              <a:rPr lang="en-US" dirty="0"/>
              <a:t>, </a:t>
            </a:r>
            <a:r>
              <a:rPr lang="en-US" b="1" dirty="0" err="1"/>
              <a:t>consumat</a:t>
            </a:r>
            <a:r>
              <a:rPr lang="en-US" b="1" dirty="0"/>
              <a:t> </a:t>
            </a:r>
            <a:r>
              <a:rPr lang="en-US" b="1" i="1" dirty="0" smtClean="0"/>
              <a:t>imitates </a:t>
            </a:r>
            <a:r>
              <a:rPr lang="en-US" dirty="0" smtClean="0"/>
              <a:t>the most prevalent behavior in the neighborhood.</a:t>
            </a:r>
            <a:endParaRPr lang="en-US" dirty="0"/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If </a:t>
            </a:r>
            <a:r>
              <a:rPr lang="en-US" b="1" dirty="0"/>
              <a:t>satisfaction</a:t>
            </a:r>
            <a:r>
              <a:rPr lang="en-US" dirty="0"/>
              <a:t> is </a:t>
            </a:r>
            <a:r>
              <a:rPr lang="en-US" u="sng" dirty="0"/>
              <a:t>bellow threshold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/>
              <a:t>uncertainty</a:t>
            </a:r>
            <a:r>
              <a:rPr lang="en-US" dirty="0"/>
              <a:t> </a:t>
            </a:r>
            <a:r>
              <a:rPr lang="en-US" dirty="0" smtClean="0"/>
              <a:t>is also </a:t>
            </a:r>
            <a:r>
              <a:rPr lang="en-US" u="sng" dirty="0"/>
              <a:t>bellow threshold</a:t>
            </a:r>
            <a:r>
              <a:rPr lang="en-US" dirty="0"/>
              <a:t>, </a:t>
            </a:r>
            <a:r>
              <a:rPr lang="en-US" b="1" dirty="0" err="1"/>
              <a:t>consumat</a:t>
            </a:r>
            <a:r>
              <a:rPr lang="en-US" b="1" dirty="0"/>
              <a:t> </a:t>
            </a:r>
            <a:r>
              <a:rPr lang="en-US" b="1" i="1" dirty="0" smtClean="0"/>
              <a:t>deliberates</a:t>
            </a:r>
            <a:r>
              <a:rPr lang="en-US" dirty="0" smtClean="0"/>
              <a:t> – computes </a:t>
            </a:r>
            <a:r>
              <a:rPr lang="en-US" b="1" dirty="0" smtClean="0"/>
              <a:t>satisfaction</a:t>
            </a:r>
            <a:r>
              <a:rPr lang="en-US" dirty="0" smtClean="0"/>
              <a:t> for all known behaviors and chooses the most satisfying one.</a:t>
            </a:r>
            <a:endParaRPr lang="en-US" dirty="0"/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If </a:t>
            </a:r>
            <a:r>
              <a:rPr lang="en-US" b="1" dirty="0"/>
              <a:t>satisfaction</a:t>
            </a:r>
            <a:r>
              <a:rPr lang="en-US" dirty="0"/>
              <a:t> is </a:t>
            </a:r>
            <a:r>
              <a:rPr lang="en-US" u="sng" dirty="0"/>
              <a:t>bellow threshold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uncertainty</a:t>
            </a:r>
            <a:r>
              <a:rPr lang="en-US" dirty="0" smtClean="0"/>
              <a:t> </a:t>
            </a:r>
            <a:r>
              <a:rPr lang="en-US" u="sng" dirty="0"/>
              <a:t>exceeds threshold</a:t>
            </a:r>
            <a:r>
              <a:rPr lang="en-US" dirty="0"/>
              <a:t>, </a:t>
            </a:r>
            <a:r>
              <a:rPr lang="en-US" b="1" dirty="0" err="1"/>
              <a:t>consumat</a:t>
            </a:r>
            <a:r>
              <a:rPr lang="en-US" b="1" dirty="0"/>
              <a:t> </a:t>
            </a:r>
            <a:r>
              <a:rPr lang="en-US" b="1" i="1" dirty="0" smtClean="0"/>
              <a:t>compares</a:t>
            </a:r>
            <a:r>
              <a:rPr lang="en-US" dirty="0" smtClean="0"/>
              <a:t> </a:t>
            </a:r>
            <a:r>
              <a:rPr lang="cs-CZ" dirty="0" err="1" smtClean="0"/>
              <a:t>its</a:t>
            </a:r>
            <a:r>
              <a:rPr lang="en-US" dirty="0" smtClean="0"/>
              <a:t> most </a:t>
            </a:r>
            <a:r>
              <a:rPr lang="en-US" dirty="0"/>
              <a:t>prevalent behavior in the </a:t>
            </a:r>
            <a:r>
              <a:rPr lang="en-US" dirty="0" smtClean="0"/>
              <a:t>neighborhood and </a:t>
            </a:r>
            <a:br>
              <a:rPr lang="en-US" dirty="0" smtClean="0"/>
            </a:br>
            <a:r>
              <a:rPr lang="en-US" dirty="0"/>
              <a:t>chooses the most satisfying one</a:t>
            </a:r>
            <a:r>
              <a:rPr lang="en-US" dirty="0" smtClean="0"/>
              <a:t>.</a:t>
            </a:r>
            <a:endParaRPr lang="en-US" dirty="0"/>
          </a:p>
          <a:p>
            <a:pPr marL="0" lvl="0" indent="0">
              <a:spcAft>
                <a:spcPts val="1600"/>
              </a:spcAft>
              <a:buNone/>
            </a:pPr>
            <a:endParaRPr lang="en-US" dirty="0" smtClean="0"/>
          </a:p>
          <a:p>
            <a:pPr marL="0" lvl="0" indent="0">
              <a:spcAft>
                <a:spcPts val="1600"/>
              </a:spcAft>
              <a:buNone/>
            </a:pPr>
            <a:endParaRPr lang="en-US" dirty="0" smtClean="0"/>
          </a:p>
          <a:p>
            <a:pPr marL="0" lvl="0" indent="0">
              <a:spcAft>
                <a:spcPts val="1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Network description</a:t>
            </a:r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852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small-world</a:t>
            </a:r>
            <a:r>
              <a:rPr lang="en-US" dirty="0" smtClean="0"/>
              <a:t> Watts-</a:t>
            </a:r>
            <a:r>
              <a:rPr lang="en-US" dirty="0" err="1" smtClean="0"/>
              <a:t>Strogatz</a:t>
            </a:r>
            <a:r>
              <a:rPr lang="en-US" dirty="0" smtClean="0"/>
              <a:t> network.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/>
              <a:t>Firstly, every in circle node connects </a:t>
            </a:r>
            <a:br>
              <a:rPr lang="en-US" dirty="0" smtClean="0"/>
            </a:br>
            <a:r>
              <a:rPr lang="en-US" dirty="0" smtClean="0"/>
              <a:t>to the 2, 4, 6, 8 … etc. closest neighbors.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i="1" dirty="0" smtClean="0"/>
              <a:t>We experiment with this parameter!</a:t>
            </a:r>
            <a:r>
              <a:rPr lang="en-US" dirty="0" smtClean="0"/>
              <a:t>)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/>
              <a:t>Secondly, 10% of close links are re-wired</a:t>
            </a:r>
            <a:br>
              <a:rPr lang="en-US" dirty="0" smtClean="0"/>
            </a:br>
            <a:r>
              <a:rPr lang="en-US" dirty="0" smtClean="0"/>
              <a:t>to the random node.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 smtClean="0"/>
              <a:t>Preliminary experiments show the percentage</a:t>
            </a:r>
            <a:br>
              <a:rPr lang="en-US" i="1" dirty="0" smtClean="0"/>
            </a:br>
            <a:r>
              <a:rPr lang="en-US" i="1" dirty="0" smtClean="0"/>
              <a:t>of random links do not affect </a:t>
            </a:r>
            <a:r>
              <a:rPr lang="en-US" i="1" dirty="0" err="1" smtClean="0"/>
              <a:t>consumats</a:t>
            </a:r>
            <a:r>
              <a:rPr lang="en-US" i="1" dirty="0" smtClean="0"/>
              <a:t>’ behavior.</a:t>
            </a:r>
            <a:r>
              <a:rPr lang="en-US" dirty="0" smtClean="0"/>
              <a:t>)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/>
              <a:t>According Bravo et al. 2013 we take 6 close links and 10% of random links as benchmark case.</a:t>
            </a:r>
            <a:br>
              <a:rPr lang="en-US" dirty="0" smtClean="0"/>
            </a:br>
            <a:r>
              <a:rPr lang="en-US" dirty="0" smtClean="0"/>
              <a:t>  </a:t>
            </a:r>
            <a:endParaRPr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93104" y="1587906"/>
            <a:ext cx="4283935" cy="1268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/>
              <a:t>Description of ISSP </a:t>
            </a:r>
            <a:r>
              <a:rPr lang="cs" dirty="0" smtClean="0"/>
              <a:t>data</a:t>
            </a:r>
            <a:r>
              <a:rPr lang="en-US" dirty="0" smtClean="0"/>
              <a:t> and calibration</a:t>
            </a:r>
            <a:endParaRPr dirty="0"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Collected in 2010 in Czech Republic, N=1841. But 11 did not provide attitudinal data or had no possibility to separate waste. So we use 1830 cases.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EF6C00"/>
                </a:solidFill>
                <a:latin typeface="PT Sans Narrow" panose="020B0604020202020204" charset="-18"/>
              </a:rPr>
              <a:t>Used for constructing the </a:t>
            </a:r>
            <a:r>
              <a:rPr lang="en-US" sz="2400" b="1" dirty="0" smtClean="0">
                <a:solidFill>
                  <a:srgbClr val="EF6C00"/>
                </a:solidFill>
                <a:latin typeface="PT Sans Narrow" panose="020B0604020202020204" charset="-18"/>
              </a:rPr>
              <a:t>model:</a:t>
            </a:r>
            <a:endParaRPr lang="en-US" sz="2400" dirty="0"/>
          </a:p>
          <a:p>
            <a:r>
              <a:rPr lang="en-US" b="1" dirty="0" smtClean="0"/>
              <a:t>Environmental </a:t>
            </a:r>
            <a:r>
              <a:rPr lang="en-US" b="1" dirty="0"/>
              <a:t>behavior</a:t>
            </a:r>
            <a:r>
              <a:rPr lang="en-US" dirty="0"/>
              <a:t> = self-reported frequency of waste </a:t>
            </a:r>
            <a:r>
              <a:rPr lang="en-US" dirty="0" smtClean="0"/>
              <a:t>sorting</a:t>
            </a:r>
          </a:p>
          <a:p>
            <a:r>
              <a:rPr lang="en-US" b="1" dirty="0"/>
              <a:t>NEP scale</a:t>
            </a:r>
            <a:r>
              <a:rPr lang="en-US" dirty="0"/>
              <a:t> = measuring attitudes towards the environment; </a:t>
            </a:r>
            <a:br>
              <a:rPr lang="en-US" dirty="0"/>
            </a:br>
            <a:r>
              <a:rPr lang="en-US" dirty="0" smtClean="0"/>
              <a:t>constructed summary index of </a:t>
            </a:r>
            <a:r>
              <a:rPr lang="en-US" dirty="0"/>
              <a:t>5 attitudes rescaled from 0 to 1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/>
              <a:t>For every respondent from ISSP survey</a:t>
            </a:r>
            <a:r>
              <a:rPr lang="cs-CZ" dirty="0" smtClean="0"/>
              <a:t>, </a:t>
            </a:r>
            <a:r>
              <a:rPr lang="en-US" dirty="0" smtClean="0"/>
              <a:t>an agent with same attitude/attitudinal index </a:t>
            </a:r>
            <a:r>
              <a:rPr lang="cs-CZ" dirty="0" err="1" smtClean="0"/>
              <a:t>was</a:t>
            </a:r>
            <a:r>
              <a:rPr lang="cs-CZ" dirty="0" smtClean="0"/>
              <a:t> </a:t>
            </a:r>
            <a:r>
              <a:rPr lang="cs-CZ" dirty="0" err="1" smtClean="0"/>
              <a:t>created</a:t>
            </a:r>
            <a:r>
              <a:rPr lang="cs-CZ" dirty="0" smtClean="0"/>
              <a:t> </a:t>
            </a:r>
            <a:r>
              <a:rPr lang="en-US" dirty="0" smtClean="0"/>
              <a:t>and information on final </a:t>
            </a:r>
            <a:r>
              <a:rPr lang="en-US" dirty="0"/>
              <a:t>sorting </a:t>
            </a:r>
            <a:r>
              <a:rPr lang="en-US" dirty="0" smtClean="0"/>
              <a:t>behavior.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Description of empirical specification</a:t>
            </a:r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86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It is not possible to calibrate </a:t>
            </a:r>
            <a:r>
              <a:rPr lang="en-US" dirty="0" smtClean="0"/>
              <a:t>several </a:t>
            </a:r>
            <a:r>
              <a:rPr lang="en-US" dirty="0"/>
              <a:t>parameters of the </a:t>
            </a:r>
            <a:r>
              <a:rPr lang="en-US" dirty="0" smtClean="0"/>
              <a:t>model, because we have no information on them from the real world:</a:t>
            </a:r>
            <a:br>
              <a:rPr lang="en-US" dirty="0" smtClean="0"/>
            </a:br>
            <a:r>
              <a:rPr lang="en-US" dirty="0" smtClean="0"/>
              <a:t>Threshold for </a:t>
            </a:r>
            <a:r>
              <a:rPr lang="en-US" b="1" dirty="0" smtClean="0"/>
              <a:t>satisfaction </a:t>
            </a:r>
            <a:r>
              <a:rPr lang="en-US" dirty="0" smtClean="0"/>
              <a:t>[0.35]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Threshold for </a:t>
            </a:r>
            <a:r>
              <a:rPr lang="en-US" b="1" dirty="0" smtClean="0"/>
              <a:t>uncertainty </a:t>
            </a:r>
            <a:r>
              <a:rPr lang="en-US" dirty="0" smtClean="0"/>
              <a:t>[0.5]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Probability t</a:t>
            </a:r>
            <a:r>
              <a:rPr lang="cs-CZ" dirty="0" err="1" smtClean="0"/>
              <a:t>hat</a:t>
            </a:r>
            <a:r>
              <a:rPr lang="cs-CZ" dirty="0" smtClean="0"/>
              <a:t> t</a:t>
            </a:r>
            <a:r>
              <a:rPr lang="en-US" dirty="0" smtClean="0"/>
              <a:t>he </a:t>
            </a:r>
            <a:r>
              <a:rPr lang="en-US" b="1" dirty="0" err="1" smtClean="0"/>
              <a:t>consumat</a:t>
            </a:r>
            <a:r>
              <a:rPr lang="en-US" dirty="0" smtClean="0"/>
              <a:t> changes just chosen behavior [10%]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 smtClean="0"/>
              <a:t>price</a:t>
            </a:r>
            <a:r>
              <a:rPr lang="en-US" dirty="0" smtClean="0"/>
              <a:t> of sorting behavior [1.05 of not sorting]</a:t>
            </a:r>
            <a:br>
              <a:rPr lang="en-US" dirty="0" smtClean="0"/>
            </a:br>
            <a:r>
              <a:rPr lang="en-US" b="1" dirty="0" smtClean="0"/>
              <a:t>Cut-offs</a:t>
            </a:r>
            <a:r>
              <a:rPr lang="en-US" dirty="0" smtClean="0"/>
              <a:t> for transforming continuous percentage of sorting </a:t>
            </a:r>
            <a:r>
              <a:rPr lang="en-US" dirty="0"/>
              <a:t>into </a:t>
            </a:r>
            <a:r>
              <a:rPr lang="en-US" dirty="0" smtClean="0"/>
              <a:t>ordinal variable</a:t>
            </a:r>
            <a:br>
              <a:rPr lang="en-US" dirty="0" smtClean="0"/>
            </a:br>
            <a:r>
              <a:rPr lang="en-US" dirty="0" smtClean="0"/>
              <a:t>[35.5%; 60.5%; 80.5%]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/>
              <a:t>Via genetic algorithms in NetLogo </a:t>
            </a:r>
            <a:r>
              <a:rPr lang="en-US" dirty="0" err="1" smtClean="0"/>
              <a:t>BehaviorSearch</a:t>
            </a:r>
            <a:r>
              <a:rPr lang="en-US" dirty="0" smtClean="0"/>
              <a:t> we find the values in brackets – with them</a:t>
            </a:r>
            <a:r>
              <a:rPr lang="cs-CZ" dirty="0" smtClean="0"/>
              <a:t>, </a:t>
            </a:r>
            <a:r>
              <a:rPr lang="cs-CZ" dirty="0" err="1" smtClean="0"/>
              <a:t>the</a:t>
            </a:r>
            <a:r>
              <a:rPr lang="en-US" dirty="0" smtClean="0"/>
              <a:t> behavior of </a:t>
            </a:r>
            <a:r>
              <a:rPr lang="en-US" b="1" dirty="0" err="1" smtClean="0"/>
              <a:t>consumats</a:t>
            </a:r>
            <a:r>
              <a:rPr lang="en-US" dirty="0"/>
              <a:t> best </a:t>
            </a:r>
            <a:r>
              <a:rPr lang="en-US" dirty="0" smtClean="0"/>
              <a:t>matches behavior from ISSP survey.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Description of simulation experiment</a:t>
            </a:r>
            <a:endParaRPr/>
          </a:p>
        </p:txBody>
      </p:sp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We studied two parameters of small-world network: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- number of close links [2, 4, … , 20]</a:t>
            </a:r>
            <a:br>
              <a:rPr lang="en-US" dirty="0" smtClean="0"/>
            </a:br>
            <a:r>
              <a:rPr lang="en-US" dirty="0" smtClean="0"/>
              <a:t>	- </a:t>
            </a:r>
            <a:r>
              <a:rPr lang="en-US" dirty="0" err="1" smtClean="0"/>
              <a:t>homophily</a:t>
            </a:r>
            <a:r>
              <a:rPr lang="en-US" dirty="0" smtClean="0"/>
              <a:t> [random assignment vs. </a:t>
            </a:r>
            <a:r>
              <a:rPr lang="en-US" dirty="0" err="1" smtClean="0"/>
              <a:t>homophilic</a:t>
            </a:r>
            <a:r>
              <a:rPr lang="en-US" dirty="0" smtClean="0"/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For every combination of these parameters we ran 500 simulations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450</Words>
  <Application>Microsoft Office PowerPoint</Application>
  <PresentationFormat>Předvádění na obrazovce (16:9)</PresentationFormat>
  <Paragraphs>57</Paragraphs>
  <Slides>14</Slides>
  <Notes>13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14</vt:i4>
      </vt:variant>
    </vt:vector>
  </HeadingPairs>
  <TitlesOfParts>
    <vt:vector size="20" baseType="lpstr">
      <vt:lpstr>Montserrat</vt:lpstr>
      <vt:lpstr>Arial</vt:lpstr>
      <vt:lpstr>PT Sans Narrow</vt:lpstr>
      <vt:lpstr>Open Sans</vt:lpstr>
      <vt:lpstr>Simple Light</vt:lpstr>
      <vt:lpstr>Tropic</vt:lpstr>
      <vt:lpstr>How is social network influencing waste separation?</vt:lpstr>
      <vt:lpstr>Network influences behavior </vt:lpstr>
      <vt:lpstr>Prezentace aplikace PowerPoint</vt:lpstr>
      <vt:lpstr>Consumat description I.</vt:lpstr>
      <vt:lpstr>Consumat description II.</vt:lpstr>
      <vt:lpstr>Network description</vt:lpstr>
      <vt:lpstr>Description of ISSP data and calibration</vt:lpstr>
      <vt:lpstr>Description of empirical specification</vt:lpstr>
      <vt:lpstr>Description of simulation experiment</vt:lpstr>
      <vt:lpstr>Model and main results</vt:lpstr>
      <vt:lpstr>Prezentace aplikace PowerPoint</vt:lpstr>
      <vt:lpstr>Prezentace aplikace PowerPoint</vt:lpstr>
      <vt:lpstr>Conclusion: Network influences behavior </vt:lpstr>
      <vt:lpstr>Thank you for your kind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social network influence the waste sorting?</dc:title>
  <dc:creator>František Kalvas</dc:creator>
  <cp:lastModifiedBy>František Kalvas</cp:lastModifiedBy>
  <cp:revision>26</cp:revision>
  <dcterms:modified xsi:type="dcterms:W3CDTF">2019-09-27T22:30:11Z</dcterms:modified>
</cp:coreProperties>
</file>