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953473-E9AA-4D29-97BB-8E3712C55D9A}">
  <a:tblStyle styleId="{B1953473-E9AA-4D29-97BB-8E3712C55D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de07142a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de07142a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de07142a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de07142a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de07142a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de07142a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de07142a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de07142a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de07142a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de07142a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de07142a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de07142a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Магазин напольных покрытий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Велегурина Елена, Б05-121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50" y="1103700"/>
            <a:ext cx="7696200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3520850" y="282175"/>
            <a:ext cx="183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Зачем</a:t>
            </a:r>
            <a:endParaRPr b="1" sz="3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1617750" y="325175"/>
            <a:ext cx="5908500" cy="1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будет дальше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156" name="Google Shape;156;p23"/>
          <p:cNvGrpSpPr/>
          <p:nvPr/>
        </p:nvGrpSpPr>
        <p:grpSpPr>
          <a:xfrm>
            <a:off x="1649544" y="1209284"/>
            <a:ext cx="5844899" cy="3517909"/>
            <a:chOff x="6803275" y="395363"/>
            <a:chExt cx="2212050" cy="2537076"/>
          </a:xfrm>
        </p:grpSpPr>
        <p:pic>
          <p:nvPicPr>
            <p:cNvPr id="157" name="Google Shape;157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Кусок клейкой ленты, который удерживает заметку на слайде" id="158" name="Google Shape;158;p23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23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ru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Планы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04800" lvl="0" marL="45720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aleway"/>
                <a:buAutoNum type="arabicParenR"/>
              </a:pPr>
              <a:r>
                <a:rPr lang="ru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Доработка архитектуры баз данных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aleway"/>
                <a:buAutoNum type="arabicParenR"/>
              </a:pPr>
              <a:r>
                <a:rPr lang="ru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Написание графической оболочки для удобства доступа и обучения сотрудников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aleway"/>
                <a:buAutoNum type="arabicParenR"/>
              </a:pPr>
              <a:r>
                <a:rPr lang="ru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Переход с amoCRM на локальные БД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6024" y="2719000"/>
            <a:ext cx="1709000" cy="17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/>
          <p:nvPr/>
        </p:nvSpPr>
        <p:spPr>
          <a:xfrm>
            <a:off x="4216375" y="3200600"/>
            <a:ext cx="1064100" cy="66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3275" y="2625200"/>
            <a:ext cx="1819800" cy="18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усок клейкой ленты, который удерживает заметку на слайде" id="168" name="Google Shape;168;p2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2761950" y="856974"/>
            <a:ext cx="36201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Почему локальные БД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0" name="Google Shape;170;p24"/>
          <p:cNvSpPr txBox="1"/>
          <p:nvPr>
            <p:ph idx="4294967295" type="body"/>
          </p:nvPr>
        </p:nvSpPr>
        <p:spPr>
          <a:xfrm>
            <a:off x="2855550" y="157903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Полный контроль данных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Возможность “допилить” систему под индивидуальные требования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Самостоятельная интеграция системы с другими программами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Работа независимо от качества интернет соединения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1899900" y="631525"/>
            <a:ext cx="5344200" cy="13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ru">
                <a:solidFill>
                  <a:schemeClr val="accent5"/>
                </a:solidFill>
              </a:rPr>
              <a:t>Спасибо за внимание!</a:t>
            </a:r>
            <a:endParaRPr b="0" sz="2400"/>
          </a:p>
        </p:txBody>
      </p:sp>
      <p:grpSp>
        <p:nvGrpSpPr>
          <p:cNvPr id="176" name="Google Shape;176;p25"/>
          <p:cNvGrpSpPr/>
          <p:nvPr/>
        </p:nvGrpSpPr>
        <p:grpSpPr>
          <a:xfrm>
            <a:off x="3181393" y="2878062"/>
            <a:ext cx="2781210" cy="1717093"/>
            <a:chOff x="6803275" y="395363"/>
            <a:chExt cx="2212050" cy="2537076"/>
          </a:xfrm>
        </p:grpSpPr>
        <p:pic>
          <p:nvPicPr>
            <p:cNvPr id="177" name="Google Shape;17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Кусок клейкой ленты, который удерживает заметку на слайде" id="178" name="Google Shape;178;p25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25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ru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Хотите задать вопрос?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ru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Telegram: @LenkaVelegurina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ru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Instagram: @LenkaVelegurina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2078700" y="91400"/>
            <a:ext cx="4986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>
                <a:solidFill>
                  <a:schemeClr val="dk1"/>
                </a:solidFill>
              </a:rPr>
              <a:t>Логическая модель</a:t>
            </a:r>
            <a:endParaRPr sz="2400"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049" y="831425"/>
            <a:ext cx="6685901" cy="431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Ход проекта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85" name="Google Shape;85;p15"/>
          <p:cNvGraphicFramePr/>
          <p:nvPr/>
        </p:nvGraphicFramePr>
        <p:xfrm>
          <a:off x="3231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{B1953473-E9AA-4D29-97BB-8E3712C55D9A}</a:tableStyleId>
              </a:tblPr>
              <a:tblGrid>
                <a:gridCol w="1428875"/>
                <a:gridCol w="978050"/>
                <a:gridCol w="978050"/>
                <a:gridCol w="978050"/>
                <a:gridCol w="978050"/>
                <a:gridCol w="978050"/>
                <a:gridCol w="978050"/>
                <a:gridCol w="978050"/>
              </a:tblGrid>
              <a:tr h="719125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rgbClr val="FFFFFF"/>
                          </a:solidFill>
                        </a:rPr>
                        <a:t>Ход проекта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86" name="Google Shape;86;p15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7" name="Google Shape;87;p15"/>
          <p:cNvSpPr txBox="1"/>
          <p:nvPr>
            <p:ph type="title"/>
          </p:nvPr>
        </p:nvSpPr>
        <p:spPr>
          <a:xfrm>
            <a:off x="646175" y="1235062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Заполнение БД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646175" y="1560475"/>
            <a:ext cx="307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/>
              <a:t>Написание ~10 insert-запросов для каждой таблицы</a:t>
            </a:r>
            <a:endParaRPr sz="1400"/>
          </a:p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3251009" y="3668337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Написание CRUD-запросов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0" name="Google Shape;90;p15"/>
          <p:cNvSpPr txBox="1"/>
          <p:nvPr>
            <p:ph type="title"/>
          </p:nvPr>
        </p:nvSpPr>
        <p:spPr>
          <a:xfrm>
            <a:off x="5091057" y="1235062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SELECT-запросы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1" name="Google Shape;91;p15"/>
          <p:cNvSpPr txBox="1"/>
          <p:nvPr>
            <p:ph idx="4294967295" type="body"/>
          </p:nvPr>
        </p:nvSpPr>
        <p:spPr>
          <a:xfrm>
            <a:off x="5091049" y="1560476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/>
              <a:t>Осмысленные запросы с использованием group by, order by, …</a:t>
            </a:r>
            <a:endParaRPr sz="1400"/>
          </a:p>
        </p:txBody>
      </p:sp>
      <p:sp>
        <p:nvSpPr>
          <p:cNvPr id="92" name="Google Shape;92;p15"/>
          <p:cNvSpPr txBox="1"/>
          <p:nvPr>
            <p:ph type="title"/>
          </p:nvPr>
        </p:nvSpPr>
        <p:spPr>
          <a:xfrm>
            <a:off x="6245122" y="3668337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Тесты к SELECT-запросам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3" name="Google Shape;93;p15"/>
          <p:cNvSpPr txBox="1"/>
          <p:nvPr>
            <p:ph idx="4294967295" type="body"/>
          </p:nvPr>
        </p:nvSpPr>
        <p:spPr>
          <a:xfrm>
            <a:off x="6245125" y="4098550"/>
            <a:ext cx="2742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/>
              <a:t>Тестирование на языке Python3 с использованием </a:t>
            </a:r>
            <a:r>
              <a:rPr lang="ru" sz="1100">
                <a:latin typeface="Courier New"/>
                <a:ea typeface="Courier New"/>
                <a:cs typeface="Courier New"/>
                <a:sym typeface="Courier New"/>
              </a:rPr>
              <a:t>psycopg2</a:t>
            </a:r>
            <a:endParaRPr sz="1400"/>
          </a:p>
        </p:txBody>
      </p:sp>
      <p:cxnSp>
        <p:nvCxnSpPr>
          <p:cNvPr id="94" name="Google Shape;94;p15"/>
          <p:cNvCxnSpPr/>
          <p:nvPr/>
        </p:nvCxnSpPr>
        <p:spPr>
          <a:xfrm>
            <a:off x="317480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5" name="Google Shape;95;p15"/>
          <p:cNvCxnSpPr/>
          <p:nvPr/>
        </p:nvCxnSpPr>
        <p:spPr>
          <a:xfrm rot="10800000">
            <a:off x="4997750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6" name="Google Shape;96;p15"/>
          <p:cNvCxnSpPr/>
          <p:nvPr/>
        </p:nvCxnSpPr>
        <p:spPr>
          <a:xfrm>
            <a:off x="6168925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4294967295" type="title"/>
          </p:nvPr>
        </p:nvSpPr>
        <p:spPr>
          <a:xfrm>
            <a:off x="2078700" y="91400"/>
            <a:ext cx="4986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>
                <a:solidFill>
                  <a:schemeClr val="dk1"/>
                </a:solidFill>
              </a:rPr>
              <a:t>Пример SELECT-запроса</a:t>
            </a:r>
            <a:endParaRPr sz="2400"/>
          </a:p>
        </p:txBody>
      </p:sp>
      <p:sp>
        <p:nvSpPr>
          <p:cNvPr id="102" name="Google Shape;102;p16"/>
          <p:cNvSpPr txBox="1"/>
          <p:nvPr/>
        </p:nvSpPr>
        <p:spPr>
          <a:xfrm>
            <a:off x="467600" y="1467275"/>
            <a:ext cx="70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Установить соответствие между наименованием ковра и местом и временем его доставки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310765"/>
            <a:ext cx="8991600" cy="1911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усок клейкой ленты, который удерживает заметку на слайде" id="109" name="Google Shape;109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Создание индексов</a:t>
            </a:r>
            <a:endParaRPr b="1" sz="2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" name="Google Shape;111;p17"/>
          <p:cNvSpPr txBox="1"/>
          <p:nvPr>
            <p:ph idx="4294967295" type="body"/>
          </p:nvPr>
        </p:nvSpPr>
        <p:spPr>
          <a:xfrm>
            <a:off x="2855550" y="1538701"/>
            <a:ext cx="3432900" cy="27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i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carpet</a:t>
            </a:r>
            <a:r>
              <a:rPr b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- </a:t>
            </a:r>
            <a:r>
              <a:rPr b="1" i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producer_id</a:t>
            </a:r>
            <a:endParaRPr b="1" i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i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producer</a:t>
            </a:r>
            <a:r>
              <a:rPr b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- </a:t>
            </a:r>
            <a:r>
              <a:rPr b="1" i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country</a:t>
            </a:r>
            <a:endParaRPr b="1" i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i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supply</a:t>
            </a:r>
            <a:r>
              <a:rPr b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- </a:t>
            </a:r>
            <a:r>
              <a:rPr b="1" i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date_from</a:t>
            </a:r>
            <a:endParaRPr b="1" i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i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carpet_description</a:t>
            </a:r>
            <a:r>
              <a:rPr b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- </a:t>
            </a:r>
            <a:r>
              <a:rPr b="1" i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category</a:t>
            </a:r>
            <a:endParaRPr b="1" i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i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carpet_supply</a:t>
            </a:r>
            <a:r>
              <a:rPr b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- </a:t>
            </a:r>
            <a:r>
              <a:rPr b="1" i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carpet_id</a:t>
            </a:r>
            <a:r>
              <a:rPr b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и </a:t>
            </a:r>
            <a:r>
              <a:rPr b="1" i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supply_id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4294967295" type="title"/>
          </p:nvPr>
        </p:nvSpPr>
        <p:spPr>
          <a:xfrm>
            <a:off x="1382850" y="131700"/>
            <a:ext cx="6378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>
                <a:solidFill>
                  <a:schemeClr val="dk1"/>
                </a:solidFill>
              </a:rPr>
              <a:t>Создание и тестирование представлений</a:t>
            </a:r>
            <a:endParaRPr sz="2400"/>
          </a:p>
        </p:txBody>
      </p:sp>
      <p:sp>
        <p:nvSpPr>
          <p:cNvPr id="117" name="Google Shape;117;p18"/>
          <p:cNvSpPr txBox="1"/>
          <p:nvPr/>
        </p:nvSpPr>
        <p:spPr>
          <a:xfrm>
            <a:off x="467600" y="1467275"/>
            <a:ext cx="831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2"/>
                </a:solidFill>
              </a:rPr>
              <a:t>Сокрытие поля с персональными данными клиентов из таблицы </a:t>
            </a:r>
            <a:r>
              <a:rPr i="1" lang="ru" sz="1100">
                <a:solidFill>
                  <a:schemeClr val="dk2"/>
                </a:solidFill>
              </a:rPr>
              <a:t>shop.supply</a:t>
            </a:r>
            <a:r>
              <a:rPr lang="ru" sz="1100">
                <a:solidFill>
                  <a:schemeClr val="dk2"/>
                </a:solidFill>
              </a:rPr>
              <a:t> для отображения информации о доставках.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050" y="2208175"/>
            <a:ext cx="56769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150" y="162725"/>
            <a:ext cx="650595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усок клейкой ленты, который удерживает заметку на слайде" id="124" name="Google Shape;124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2411325" y="1029475"/>
            <a:ext cx="47154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Создание и тестирование функций</a:t>
            </a:r>
            <a:endParaRPr b="1" sz="2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19"/>
          <p:cNvSpPr txBox="1"/>
          <p:nvPr>
            <p:ph idx="4294967295" type="body"/>
          </p:nvPr>
        </p:nvSpPr>
        <p:spPr>
          <a:xfrm>
            <a:off x="2152500" y="1611225"/>
            <a:ext cx="4925700" cy="27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Вывод полной информации о ковре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Узнать </a:t>
            </a:r>
            <a:r>
              <a:rPr b="1" lang="ru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общее количество ковров на складе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4500" y="2007113"/>
            <a:ext cx="5570700" cy="4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7100" y="2450875"/>
            <a:ext cx="57340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17800" y="3528775"/>
            <a:ext cx="2524125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4294967295" type="title"/>
          </p:nvPr>
        </p:nvSpPr>
        <p:spPr>
          <a:xfrm>
            <a:off x="1382850" y="131700"/>
            <a:ext cx="6378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>
                <a:solidFill>
                  <a:schemeClr val="dk1"/>
                </a:solidFill>
              </a:rPr>
              <a:t>Создание триггеров</a:t>
            </a:r>
            <a:endParaRPr sz="2400"/>
          </a:p>
        </p:txBody>
      </p:sp>
      <p:sp>
        <p:nvSpPr>
          <p:cNvPr id="135" name="Google Shape;135;p20"/>
          <p:cNvSpPr txBox="1"/>
          <p:nvPr/>
        </p:nvSpPr>
        <p:spPr>
          <a:xfrm>
            <a:off x="416100" y="1023875"/>
            <a:ext cx="8311800" cy="24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ru" sz="1100">
                <a:solidFill>
                  <a:schemeClr val="dk2"/>
                </a:solidFill>
              </a:rPr>
              <a:t>Триггер для таблицы shop.supply, проверяющий при вставке или обновлении записи, что дата начала поставки меньше даты конца поставки.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arenR"/>
            </a:pPr>
            <a:r>
              <a:rPr lang="ru" sz="1100">
                <a:solidFill>
                  <a:schemeClr val="dk2"/>
                </a:solidFill>
              </a:rPr>
              <a:t>Триггер, который при добавлении новой поставки в таблицу supply, будет вычитать 1 из amount купленного ковра.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arenR"/>
            </a:pPr>
            <a:r>
              <a:rPr lang="ru" sz="1100">
                <a:solidFill>
                  <a:schemeClr val="dk2"/>
                </a:solidFill>
              </a:rPr>
              <a:t>Триггер для таблицы shop.carpet, проверяющий при вставке или обновлении записи, что производитель этого ковра существует в таблице shop.producer.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775" y="1605825"/>
            <a:ext cx="426720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775" y="3608350"/>
            <a:ext cx="429577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4294967295" type="title"/>
          </p:nvPr>
        </p:nvSpPr>
        <p:spPr>
          <a:xfrm>
            <a:off x="1382850" y="131700"/>
            <a:ext cx="63783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>
                <a:solidFill>
                  <a:schemeClr val="dk1"/>
                </a:solidFill>
              </a:rPr>
              <a:t>Заполнение фейковыми данными и анализ данных</a:t>
            </a:r>
            <a:endParaRPr sz="2400"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50" y="1370275"/>
            <a:ext cx="3290025" cy="36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0175" y="1406313"/>
            <a:ext cx="4779450" cy="35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