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387" r:id="rId5"/>
    <p:sldId id="388" r:id="rId6"/>
    <p:sldId id="389" r:id="rId7"/>
    <p:sldId id="395" r:id="rId8"/>
    <p:sldId id="407" r:id="rId9"/>
    <p:sldId id="417" r:id="rId10"/>
    <p:sldId id="401" r:id="rId11"/>
    <p:sldId id="396" r:id="rId12"/>
    <p:sldId id="397" r:id="rId13"/>
    <p:sldId id="425" r:id="rId14"/>
    <p:sldId id="430" r:id="rId15"/>
    <p:sldId id="398" r:id="rId16"/>
    <p:sldId id="415" r:id="rId17"/>
    <p:sldId id="435" r:id="rId18"/>
    <p:sldId id="438" r:id="rId19"/>
    <p:sldId id="439" r:id="rId20"/>
    <p:sldId id="442" r:id="rId21"/>
    <p:sldId id="443" r:id="rId22"/>
    <p:sldId id="400" r:id="rId23"/>
    <p:sldId id="454" r:id="rId24"/>
    <p:sldId id="455" r:id="rId25"/>
    <p:sldId id="448" r:id="rId26"/>
    <p:sldId id="450" r:id="rId27"/>
    <p:sldId id="390" r:id="rId28"/>
    <p:sldId id="463" r:id="rId29"/>
    <p:sldId id="464" r:id="rId30"/>
    <p:sldId id="465" r:id="rId31"/>
    <p:sldId id="466" r:id="rId32"/>
    <p:sldId id="467" r:id="rId33"/>
    <p:sldId id="462" r:id="rId34"/>
    <p:sldId id="468" r:id="rId35"/>
    <p:sldId id="46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2F92FB2-1D41-4D93-814C-1164181635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9D3E-47CA-408B-A5B6-C1F734FF6B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-1016635" y="2292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</a:t>
            </a:r>
            <a:r>
              <a:rPr lang="zh-CN" altLang="en-US" dirty="0" err="1">
                <a:sym typeface="+mn-ea"/>
              </a:rPr>
              <a:t>打印文件状态（未追踪、已修改、已暂存）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-s  = git status --short </a:t>
            </a:r>
            <a:r>
              <a:rPr lang="zh-CN" altLang="en-US" dirty="0" err="1">
                <a:sym typeface="+mn-ea"/>
              </a:rPr>
              <a:t>简化文件状态打印内容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 descr="short符号图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3210560"/>
            <a:ext cx="6661785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diff - </a:t>
            </a:r>
            <a:r>
              <a:rPr lang="zh-CN" altLang="en-US" dirty="0" err="1">
                <a:sym typeface="+mn-ea"/>
              </a:rPr>
              <a:t>查看当前文件的修改（主要看工作区文件）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diff  --&lt;&gt; </a:t>
            </a:r>
            <a:r>
              <a:rPr lang="zh-CN" altLang="en-US" dirty="0" err="1">
                <a:sym typeface="+mn-ea"/>
              </a:rPr>
              <a:t>查看暂存区和提交区域之间的差异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             --staged 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 </a:t>
            </a:r>
            <a:r>
              <a:rPr lang="zh-CN" altLang="en-US" dirty="0" err="1">
                <a:sym typeface="+mn-ea"/>
              </a:rPr>
              <a:t>查看日志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-p </a:t>
            </a:r>
            <a:r>
              <a:rPr lang="zh-CN" altLang="en-US" dirty="0" err="1">
                <a:sym typeface="+mn-ea"/>
              </a:rPr>
              <a:t>查看详细信息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-2 </a:t>
            </a:r>
            <a:r>
              <a:rPr lang="zh-CN" altLang="en-US" dirty="0" err="1">
                <a:sym typeface="+mn-ea"/>
              </a:rPr>
              <a:t>查看最近的</a:t>
            </a:r>
            <a:r>
              <a:rPr lang="en-US" altLang="zh-CN" dirty="0" err="1">
                <a:sym typeface="+mn-ea"/>
              </a:rPr>
              <a:t>n</a:t>
            </a:r>
            <a:r>
              <a:rPr lang="zh-CN" altLang="en-US" dirty="0" err="1">
                <a:sym typeface="+mn-ea"/>
              </a:rPr>
              <a:t>条信息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log --stat </a:t>
            </a:r>
            <a:r>
              <a:rPr lang="zh-CN" altLang="en-US" dirty="0" err="1">
                <a:sym typeface="+mn-ea"/>
              </a:rPr>
              <a:t>列出所有被修改的文件，以及简略的统计信息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查看功能</a:t>
            </a:r>
            <a:r>
              <a:rPr lang="en-US" altLang="zh-CN" dirty="0"/>
              <a:t>up up!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--pretty </a:t>
            </a:r>
            <a:r>
              <a:rPr lang="zh-CN" altLang="en-US" dirty="0" err="1">
                <a:sym typeface="+mn-ea"/>
              </a:rPr>
              <a:t>设置打印内容的格式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oneline </a:t>
            </a:r>
            <a:r>
              <a:rPr lang="zh-CN" altLang="en-US" dirty="0" err="1">
                <a:sym typeface="+mn-ea"/>
              </a:rPr>
              <a:t>哈希和描述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short </a:t>
            </a:r>
            <a:r>
              <a:rPr lang="zh-CN" altLang="en-US" dirty="0" err="1">
                <a:sym typeface="+mn-ea"/>
              </a:rPr>
              <a:t>哈希、作者、描述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full </a:t>
            </a:r>
            <a:r>
              <a:rPr lang="zh-CN" altLang="en-US" dirty="0" err="1">
                <a:sym typeface="+mn-ea"/>
              </a:rPr>
              <a:t>哈希、作者、提交者、描述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fuller </a:t>
            </a:r>
            <a:r>
              <a:rPr lang="zh-CN" altLang="en-US" dirty="0" err="1">
                <a:sym typeface="+mn-ea"/>
              </a:rPr>
              <a:t>哈希、作者、日期、提交者、提交日期、描述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format - </a:t>
            </a:r>
            <a:r>
              <a:rPr lang="zh-CN" altLang="en-US" dirty="0" err="1">
                <a:sym typeface="+mn-ea"/>
              </a:rPr>
              <a:t>定制要显示的记录格式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** </a:t>
            </a:r>
            <a:r>
              <a:rPr lang="zh-CN" altLang="en-US" dirty="0" err="1">
                <a:sym typeface="+mn-ea"/>
              </a:rPr>
              <a:t>此处的作者：实际修改的人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    </a:t>
            </a:r>
            <a:r>
              <a:rPr lang="zh-CN" altLang="en-US" dirty="0" err="1">
                <a:sym typeface="+mn-ea"/>
              </a:rPr>
              <a:t>提交者：最后将此工作成果提交到仓库的人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/>
              <a:t>format</a:t>
            </a:r>
            <a:r>
              <a:rPr lang="zh-CN" altLang="en-US" dirty="0"/>
              <a:t>的常用选项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 descr="微信截图_20180814191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2051685"/>
            <a:ext cx="4182110" cy="440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HEAD</a:t>
            </a:r>
            <a:r>
              <a:rPr lang="zh-CN" altLang="en-US" dirty="0"/>
              <a:t>？</a:t>
            </a:r>
            <a:r>
              <a:rPr lang="en-US" altLang="zh-CN" dirty="0"/>
              <a:t>! </a:t>
            </a:r>
            <a:r>
              <a:rPr lang="zh-CN" altLang="en-US" dirty="0"/>
              <a:t>什么是</a:t>
            </a:r>
            <a:r>
              <a:rPr lang="en-US" altLang="zh-CN" dirty="0"/>
              <a:t>master</a:t>
            </a:r>
            <a:r>
              <a:rPr lang="zh-CN" altLang="en-US" dirty="0"/>
              <a:t>？！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提交对象：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</a:t>
            </a:r>
            <a:r>
              <a:rPr lang="zh-CN" altLang="en-US" dirty="0" err="1">
                <a:sym typeface="+mn-ea"/>
              </a:rPr>
              <a:t>保存的并不是文件的变化或者差异，而是一系列的不同时刻的文件快照。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提交操作时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会保存一个提交对象，该对象中包含一个指向暂存内容快照的指针、作者姓名、邮箱、父对象指针以及提交输入信息。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首次提交的对象没有父对象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普通的提交有一个父对象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多个分支合并的有多个父对象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HEAD</a:t>
            </a:r>
            <a:r>
              <a:rPr lang="zh-CN" altLang="en-US" dirty="0"/>
              <a:t>？</a:t>
            </a:r>
            <a:r>
              <a:rPr lang="en-US" altLang="zh-CN" dirty="0"/>
              <a:t>! </a:t>
            </a:r>
            <a:r>
              <a:rPr lang="zh-CN" altLang="en-US" dirty="0"/>
              <a:t>什么是</a:t>
            </a:r>
            <a:r>
              <a:rPr lang="en-US" altLang="zh-CN" dirty="0"/>
              <a:t>master</a:t>
            </a:r>
            <a:r>
              <a:rPr lang="zh-CN" altLang="en-US" dirty="0"/>
              <a:t>？！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master</a:t>
            </a:r>
            <a:r>
              <a:rPr lang="zh-CN" altLang="en-US" b="1" dirty="0" err="1">
                <a:sym typeface="+mn-ea"/>
              </a:rPr>
              <a:t>分支：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</a:t>
            </a:r>
            <a:r>
              <a:rPr lang="zh-CN" altLang="en-US" dirty="0" err="1">
                <a:sym typeface="+mn-ea"/>
              </a:rPr>
              <a:t>的分支本质上仅仅是指向提交对象的可变指针。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</a:t>
            </a:r>
            <a:r>
              <a:rPr lang="zh-CN" altLang="en-US" dirty="0" err="1">
                <a:sym typeface="+mn-ea"/>
              </a:rPr>
              <a:t>默认分支名：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，它会在每一次的提交中自动前移。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** Git</a:t>
            </a:r>
            <a:r>
              <a:rPr lang="zh-CN" altLang="en-US" dirty="0" err="1">
                <a:sym typeface="+mn-ea"/>
              </a:rPr>
              <a:t>的分支 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并不是一个特殊分支，它和其他的分支完全没有区别，之所以每个分支都是有</a:t>
            </a:r>
            <a:r>
              <a:rPr lang="en-US" altLang="zh-CN" dirty="0" err="1">
                <a:sym typeface="+mn-ea"/>
              </a:rPr>
              <a:t>master</a:t>
            </a:r>
            <a:r>
              <a:rPr lang="zh-CN" altLang="en-US" dirty="0" err="1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git init</a:t>
            </a:r>
            <a:r>
              <a:rPr lang="zh-CN" altLang="en-US" dirty="0" err="1">
                <a:sym typeface="+mn-ea"/>
              </a:rPr>
              <a:t>命令默认创建，而大部分人又懒得去更改。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altLang="en-US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     </a:t>
            </a:r>
            <a:r>
              <a:rPr lang="zh-CN" b="0" dirty="0"/>
              <a:t>某天完成了项目的一次开发后，准备开始二次开发，但是如果直接在一次开发</a:t>
            </a:r>
            <a:r>
              <a:rPr lang="zh-CN" altLang="en-US" b="0" dirty="0"/>
              <a:t>的基础上更改，我们的文件就是 </a:t>
            </a:r>
            <a:r>
              <a:rPr lang="en-US" altLang="zh-CN" b="0" dirty="0"/>
              <a:t>1+2</a:t>
            </a:r>
            <a:r>
              <a:rPr lang="zh-CN" altLang="en-US" b="0" dirty="0"/>
              <a:t>，管理起来相当不方便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分支的操作：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创建分支：</a:t>
            </a:r>
            <a:r>
              <a:rPr lang="en-US" altLang="zh-CN" dirty="0" err="1">
                <a:sym typeface="+mn-ea"/>
              </a:rPr>
              <a:t>git branch </a:t>
            </a:r>
            <a:r>
              <a:rPr lang="zh-CN" altLang="en-US" dirty="0" err="1">
                <a:sym typeface="+mn-ea"/>
              </a:rPr>
              <a:t>分支名称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* 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创建出来的分支，并不会改变我们当前所在的位置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切换分支：</a:t>
            </a:r>
            <a:r>
              <a:rPr lang="en-US" altLang="zh-CN" dirty="0" err="1">
                <a:sym typeface="+mn-ea"/>
              </a:rPr>
              <a:t>git checkout </a:t>
            </a:r>
            <a:r>
              <a:rPr lang="zh-CN" altLang="en-US" dirty="0" err="1">
                <a:sym typeface="+mn-ea"/>
              </a:rPr>
              <a:t>分支名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指向切换的分支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* </a:t>
            </a:r>
            <a:r>
              <a:rPr lang="zh-CN" altLang="en-US" dirty="0" err="1">
                <a:sym typeface="+mn-ea"/>
              </a:rPr>
              <a:t>将工作目录恢复成当前分支的快照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简写命令：</a:t>
            </a:r>
            <a:r>
              <a:rPr lang="en-US" altLang="zh-CN" dirty="0" err="1">
                <a:sym typeface="+mn-ea"/>
              </a:rPr>
              <a:t>git checkout -b </a:t>
            </a:r>
            <a:r>
              <a:rPr lang="zh-CN" altLang="en-US" dirty="0" err="1">
                <a:sym typeface="+mn-ea"/>
              </a:rPr>
              <a:t>分支名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HEAD</a:t>
            </a:r>
            <a:r>
              <a:rPr lang="zh-CN" altLang="en-US" b="1" dirty="0" err="1">
                <a:sym typeface="+mn-ea"/>
              </a:rPr>
              <a:t>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是一个特殊指针，该指针指向当前所在分支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* HEAD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是唯一的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查看命令：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git log --oneline --decorate 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查看分支指向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+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哈希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git log --oneline --decorate --all --graph</a:t>
            </a:r>
            <a:endParaRPr lang="en-US" altLang="zh-CN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查看命令的完美组合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~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包含了 所有分支的提交，以树形图形式展现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合并分支：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git merge </a:t>
            </a:r>
            <a:r>
              <a:rPr lang="zh-CN" altLang="en-US" dirty="0" err="1">
                <a:sym typeface="+mn-ea"/>
              </a:rPr>
              <a:t>目标分支 </a:t>
            </a:r>
            <a:r>
              <a:rPr lang="en-US" altLang="zh-CN" dirty="0" err="1">
                <a:sym typeface="+mn-ea"/>
              </a:rPr>
              <a:t>- </a:t>
            </a:r>
            <a:r>
              <a:rPr lang="zh-CN" altLang="en-US" dirty="0" err="1">
                <a:sym typeface="+mn-ea"/>
              </a:rPr>
              <a:t>将目标分支的内容合并到当前分支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快速前移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	       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当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master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和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branch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没有形成分叉，依旧是处于一条路径线，当</a:t>
            </a:r>
            <a:r>
              <a:rPr lang="en-US" altLang="zh-CN" dirty="0" err="1">
                <a:solidFill>
                  <a:srgbClr val="3F3F3F"/>
                </a:solidFill>
                <a:sym typeface="+mn-ea"/>
              </a:rPr>
              <a:t>HEAD</a:t>
            </a:r>
            <a:r>
              <a:rPr lang="zh-CN" altLang="en-US" dirty="0" err="1">
                <a:solidFill>
                  <a:srgbClr val="3F3F3F"/>
                </a:solidFill>
                <a:sym typeface="+mn-ea"/>
              </a:rPr>
              <a:t>落后于所要合并的分支，将会形成快速前移</a:t>
            </a:r>
            <a:endParaRPr lang="zh-CN" altLang="en-US" dirty="0" err="1">
              <a:solidFill>
                <a:srgbClr val="3F3F3F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	</a:t>
            </a:r>
            <a:endParaRPr lang="en-US" altLang="zh-CN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   --no-ff 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禁止快速前移（可以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commit</a:t>
            </a:r>
            <a:r>
              <a:rPr lang="zh-CN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记录描述为合并操作）</a:t>
            </a:r>
            <a:endParaRPr lang="zh-CN" altLang="en-US" dirty="0" err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分支冲突：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如何判断是否会引起冲突：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 master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和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branch1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处于同一条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commit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路径上（直接级祖先关系）</a:t>
            </a:r>
            <a:endParaRPr lang="zh-CN" altLang="en-US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charset="0"/>
              </a:rPr>
              <a:t>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master 和 branch1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直接进行合并，不会引起冲突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  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①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分析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master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和 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branch1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中的修改是否一致，如果一致合并将会成为一次空合并（因为内容完全一致，没有合并的需要）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如果不一致，是否修改的同一个文件内容，如果是，</a:t>
            </a:r>
            <a:r>
              <a:rPr lang="zh-CN" altLang="en-US" dirty="0" err="1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产生冲突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什么是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is a free and open source distributed version control system</a:t>
            </a:r>
            <a:r>
              <a:rPr lang="zh-CN" altLang="en-US" dirty="0" err="1"/>
              <a:t>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</a:t>
            </a:r>
            <a:r>
              <a:rPr lang="zh-CN" altLang="en-US" dirty="0" err="1"/>
              <a:t>是一个免费并且开源的分布式版本控制系统。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官网：https://git-scm.com/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/>
              <a:t>版本控制系统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- </a:t>
            </a:r>
            <a:r>
              <a:rPr lang="zh-CN" altLang="en-US" dirty="0" err="1"/>
              <a:t>保留文件所有的修改历史记录，可以方便地撤销之前对文件的修改操作。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64820" y="126079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解决分支冲突：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①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手动解决冲突部分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	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解决完成后再次提交，会以这次提交内容为准</a:t>
            </a:r>
            <a:endParaRPr lang="zh-CN" altLang="en-US" b="1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删除分支：</a:t>
            </a:r>
            <a:endParaRPr lang="en-US" altLang="zh-CN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   </a:t>
            </a:r>
            <a:r>
              <a:rPr lang="en-US" altLang="zh-CN" dirty="0" err="1">
                <a:sym typeface="+mn-ea"/>
              </a:rPr>
              <a:t> </a:t>
            </a:r>
            <a:r>
              <a:rPr lang="zh-CN" altLang="en-US" dirty="0" err="1">
                <a:sym typeface="+mn-ea"/>
              </a:rPr>
              <a:t>合并完成后，分支就没有任何的后期用途了，这时候我们需要手动删除分支，以防止自己词穷的时候出现重复命名分支的情况。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 git branch -d </a:t>
            </a:r>
            <a:r>
              <a:rPr lang="zh-CN" altLang="en-US" dirty="0" err="1">
                <a:sym typeface="+mn-ea"/>
              </a:rPr>
              <a:t>分支名称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 </a:t>
            </a:r>
            <a:r>
              <a:rPr lang="zh-CN" altLang="en-US" dirty="0" err="1">
                <a:sym typeface="+mn-ea"/>
              </a:rPr>
              <a:t>如果你的分支，从未合并：</a:t>
            </a:r>
            <a:r>
              <a:rPr lang="en-US" altLang="zh-CN" dirty="0" err="1">
                <a:sym typeface="+mn-ea"/>
              </a:rPr>
              <a:t>git branch -D </a:t>
            </a:r>
            <a:r>
              <a:rPr lang="zh-CN" altLang="en-US" dirty="0" err="1">
                <a:sym typeface="+mn-ea"/>
              </a:rPr>
              <a:t>分支名称</a:t>
            </a:r>
            <a:endParaRPr lang="zh-CN" altLang="en-US" b="1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</a:t>
            </a: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* HEAD</a:t>
            </a:r>
            <a:r>
              <a:rPr lang="zh-CN" altLang="en-US" dirty="0" err="1">
                <a:solidFill>
                  <a:srgbClr val="FF0000"/>
                </a:solidFill>
              </a:rPr>
              <a:t>所指向的分支，无法删除</a:t>
            </a:r>
            <a:endParaRPr lang="zh-CN" altLang="en-US" dirty="0" err="1">
              <a:solidFill>
                <a:srgbClr val="FF0000"/>
              </a:solidFill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latin typeface="Calibri" panose="020F0502020204030204" charset="0"/>
                <a:sym typeface="+mn-ea"/>
              </a:rPr>
              <a:t>取消合并：</a:t>
            </a:r>
            <a:endParaRPr lang="zh-CN" altLang="en-US" b="1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latin typeface="Calibri" panose="020F0502020204030204" charset="0"/>
                <a:sym typeface="+mn-ea"/>
              </a:rPr>
              <a:t>	     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  git merge --abort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撤销大集合：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撤销上一次提交信息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commit --amend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修改提交信息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修正紧挨着的一次的提交与本次提交合并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取消暂存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reset HEAD &lt;file&gt;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撤销对文件的修改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checkout -- &lt;file&gt;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Reset</a:t>
            </a:r>
            <a:r>
              <a:rPr lang="zh-CN" altLang="en-US" dirty="0" err="1">
                <a:sym typeface="+mn-ea"/>
              </a:rPr>
              <a:t>的本质：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可以用来撤销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，但实质行为上并不是撤销操作，而是移动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并且带上所指向的分支，重置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及分支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即在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之后的提交，因为当前不在任何分支上，就不会出现在工作目录中，起到撤销效果。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** 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该提交并未丢失，可以通过哈希找回。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查看历史提交记录：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reflog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Reset</a:t>
            </a:r>
            <a:r>
              <a:rPr lang="zh-CN" altLang="en-US" dirty="0" err="1">
                <a:sym typeface="+mn-ea"/>
              </a:rPr>
              <a:t>的本质：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重置工作目录，丢失暂存：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</a:t>
            </a:r>
            <a:r>
              <a:rPr lang="en-US" altLang="zh-CN" b="0" dirty="0" err="1">
                <a:sym typeface="+mn-ea"/>
              </a:rPr>
              <a:t>git reset --hard (</a:t>
            </a:r>
            <a:r>
              <a:rPr lang="zh-CN" altLang="en-US" b="0" dirty="0" err="1">
                <a:sym typeface="+mn-ea"/>
              </a:rPr>
              <a:t>尽量避免使用</a:t>
            </a:r>
            <a:r>
              <a:rPr lang="en-US" altLang="zh-CN" b="0" dirty="0" err="1">
                <a:sym typeface="+mn-ea"/>
              </a:rPr>
              <a:t>)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保留工作目录，与原分支差异将放到暂存区</a:t>
            </a:r>
            <a:endParaRPr lang="zh-CN" altLang="en-US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	git reset --soft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</a:t>
            </a:r>
            <a:r>
              <a:rPr lang="zh-CN" altLang="en-US" b="0" dirty="0" err="1">
                <a:sym typeface="+mn-ea"/>
              </a:rPr>
              <a:t>保留工作目录，并且清空暂存区</a:t>
            </a:r>
            <a:endParaRPr lang="zh-CN" altLang="en-US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0" dirty="0" err="1">
                <a:sym typeface="+mn-ea"/>
              </a:rPr>
              <a:t>		git reset --mixed(</a:t>
            </a:r>
            <a:r>
              <a:rPr lang="zh-CN" altLang="en-US" b="0" dirty="0" err="1">
                <a:sym typeface="+mn-ea"/>
              </a:rPr>
              <a:t>默认</a:t>
            </a:r>
            <a:r>
              <a:rPr lang="en-US" altLang="zh-CN" b="0" dirty="0" err="1">
                <a:sym typeface="+mn-ea"/>
              </a:rPr>
              <a:t>) </a:t>
            </a:r>
            <a:endParaRPr lang="en-US" altLang="zh-CN" b="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checkout</a:t>
            </a:r>
            <a:r>
              <a:rPr lang="zh-CN" altLang="en-US" b="1" dirty="0" err="1">
                <a:sym typeface="+mn-ea"/>
              </a:rPr>
              <a:t>的本质：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签出指定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，只会改变</a:t>
            </a:r>
            <a:r>
              <a:rPr lang="en-US" altLang="zh-CN" dirty="0" err="1">
                <a:sym typeface="+mn-ea"/>
              </a:rPr>
              <a:t>HEAD</a:t>
            </a:r>
            <a:r>
              <a:rPr lang="zh-CN" altLang="en-US" dirty="0" err="1">
                <a:sym typeface="+mn-ea"/>
              </a:rPr>
              <a:t>指向，并不会影响分支指向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存储：</a:t>
            </a:r>
            <a:endParaRPr lang="zh-CN" altLang="en-US" b="1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b="1" dirty="0" err="1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当在一个分支中向暂存区添加内容，切换到另一个分支时，提交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commit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会带上另一分支中的暂存内容。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存储暂存区及工作目录修改文件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-u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在上面的基础上带上未追踪文件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list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打印所有存储内容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apply &lt;stashName&gt;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将存储内容重新应用（默认不保留已暂存内容）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apply --index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将原暂存依旧以暂存进行取出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git stash drop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移除存储</a:t>
            </a: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079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git</a:t>
            </a:r>
            <a:r>
              <a:rPr lang="zh-CN" altLang="en-US" dirty="0"/>
              <a:t>进阶阶段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b="1" dirty="0" err="1">
                <a:sym typeface="+mn-ea"/>
              </a:rPr>
              <a:t>rebase</a:t>
            </a:r>
            <a:r>
              <a:rPr lang="zh-CN" altLang="en-US" b="1" dirty="0" err="1">
                <a:sym typeface="+mn-ea"/>
              </a:rPr>
              <a:t>变基 ：</a:t>
            </a:r>
            <a:endParaRPr lang="en-US" altLang="zh-CN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和</a:t>
            </a: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merge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同样都是进行合并操作的。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    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将一个分支的内容都移至另一个分支上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工作流程：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	1.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首先找到两个分支的共同祖先</a:t>
            </a:r>
            <a:endParaRPr lang="zh-CN" altLang="en-US" dirty="0" err="1">
              <a:latin typeface="Calibri" panose="020F0502020204030204" charset="0"/>
              <a:sym typeface="Wingdings" panose="05000000000000000000" charset="0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Wingdings" panose="05000000000000000000" charset="0"/>
              </a:rPr>
              <a:t>		2. </a:t>
            </a:r>
            <a:r>
              <a:rPr lang="zh-CN" altLang="en-US" dirty="0" err="1">
                <a:latin typeface="Calibri" panose="020F0502020204030204" charset="0"/>
                <a:sym typeface="Wingdings" panose="05000000000000000000" charset="0"/>
              </a:rPr>
              <a:t>然后对比当前分支与祖先的历次提交，进行提取相应修改，并保存为临时文件，将当前分支指向目标基底，最后将之前存为临时文件的修改依序应用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别名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有时候觉得常用的命令字母多了点，例如：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checkout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我们输入的时候，会花费很长的时间，那不如给它取个别名吧</a:t>
            </a:r>
            <a:r>
              <a:rPr lang="en-US" altLang="zh-CN" dirty="0" err="1">
                <a:sym typeface="+mn-ea"/>
              </a:rPr>
              <a:t>~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lang="zh-CN" altLang="en-US" dirty="0" err="1">
                <a:sym typeface="+mn-ea"/>
              </a:rPr>
              <a:t>git config --global alias.</a:t>
            </a:r>
            <a:r>
              <a:rPr lang="en-US" altLang="zh-CN" dirty="0" err="1">
                <a:sym typeface="+mn-ea"/>
              </a:rPr>
              <a:t>co checkout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** 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不是任何东西都可以取别名的，还需要熟悉命名规则，建议可以观看下命令行相关的视频：</a:t>
            </a:r>
            <a:endParaRPr lang="zh-CN" altLang="en-US" dirty="0" err="1">
              <a:solidFill>
                <a:srgbClr val="FF0000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r>
              <a:rPr lang="zh-CN" altLang="en-US" dirty="0" err="1"/>
              <a:t>https://study.miaov.com/study/show/chapter/504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多人合作模式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以防万一，我们把本地的仓库不小心删除，所以我们需要一个可以备份的地方，这个地方可以是我们的网盘，也可以是</a:t>
            </a:r>
            <a:r>
              <a:rPr lang="en-US" altLang="zh-CN" dirty="0" err="1">
                <a:sym typeface="+mn-ea"/>
              </a:rPr>
              <a:t>u</a:t>
            </a:r>
            <a:r>
              <a:rPr lang="zh-CN" altLang="en-US" dirty="0" err="1">
                <a:sym typeface="+mn-ea"/>
              </a:rPr>
              <a:t>盘，或者是类似于我们今天要用到的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 err="1">
                <a:sym typeface="+mn-ea"/>
              </a:rPr>
              <a:t>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但是</a:t>
            </a:r>
            <a:r>
              <a:rPr lang="en-US" altLang="zh-CN" dirty="0" err="1">
                <a:sym typeface="+mn-ea"/>
              </a:rPr>
              <a:t>u</a:t>
            </a:r>
            <a:r>
              <a:rPr lang="zh-CN" altLang="en-US" dirty="0" err="1">
                <a:sym typeface="+mn-ea"/>
              </a:rPr>
              <a:t>盘或网盘这类的存储方式虽然可以保存备份，却不能适用于多人的开发，如果我们想要多人的开发，就需要有一个中央仓库，可以给团队开发中的每个人下载并且使用。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中央仓库：存储每个成员的提交对象，共享提交对象给每个成员。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多人合作模式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分布式版本控制系统：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r>
              <a:rPr lang="zh-CN" altLang="en-US" dirty="0" err="1"/>
              <a:t>分布在每个成员的电脑上，都有一个本地仓库，任何一个电脑的本地仓库不小心丢失，都可以从成员处找回，或者可以从中央仓库进行下载共享，保存历史纪录的任务分配到了每个开发成员的身上，中央仓库只需要整合共享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github</a:t>
            </a:r>
            <a:r>
              <a:rPr lang="zh-CN" altLang="en-US" dirty="0" err="1"/>
              <a:t>：https://github.com/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需要注册账号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tag</a:t>
            </a:r>
            <a:r>
              <a:rPr lang="zh-CN" altLang="en-US" dirty="0" err="1">
                <a:sym typeface="+mn-ea"/>
              </a:rPr>
              <a:t>标签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我们经常看到下载的软件分为</a:t>
            </a:r>
            <a:r>
              <a:rPr lang="en-US" altLang="zh-CN" dirty="0" err="1"/>
              <a:t>“xx</a:t>
            </a:r>
            <a:r>
              <a:rPr lang="zh-CN" altLang="en-US" dirty="0" err="1"/>
              <a:t>版本</a:t>
            </a:r>
            <a:r>
              <a:rPr lang="en-US" altLang="zh-CN" dirty="0" err="1"/>
              <a:t>”</a:t>
            </a:r>
            <a:r>
              <a:rPr lang="zh-CN" altLang="en-US" dirty="0" err="1"/>
              <a:t>，这个</a:t>
            </a:r>
            <a:r>
              <a:rPr lang="en-US" altLang="zh-CN" dirty="0" err="1"/>
              <a:t>“xx</a:t>
            </a:r>
            <a:r>
              <a:rPr lang="zh-CN" altLang="en-US" dirty="0" err="1"/>
              <a:t>版本</a:t>
            </a:r>
            <a:r>
              <a:rPr lang="en-US" altLang="zh-CN" dirty="0" err="1"/>
              <a:t>”</a:t>
            </a:r>
            <a:r>
              <a:rPr lang="zh-CN" altLang="en-US" dirty="0" err="1"/>
              <a:t>其实就是我们说的标签，该标签指向一个</a:t>
            </a:r>
            <a:r>
              <a:rPr lang="en-US" altLang="zh-CN" dirty="0" err="1"/>
              <a:t>commit</a:t>
            </a:r>
            <a:r>
              <a:rPr lang="zh-CN" altLang="en-US" dirty="0" err="1"/>
              <a:t>对象，虽然我们也可以用这个</a:t>
            </a:r>
            <a:r>
              <a:rPr lang="en-US" altLang="zh-CN" dirty="0" err="1"/>
              <a:t>commit</a:t>
            </a:r>
            <a:r>
              <a:rPr lang="zh-CN" altLang="en-US" dirty="0" err="1"/>
              <a:t>对象进行版本的表述，但是由于哈希太长，并且没有规律，所以我们使用标签的方式，进行版本标注。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设置标签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 v1.0 </a:t>
            </a:r>
            <a:r>
              <a:rPr lang="zh-CN" altLang="en-US" dirty="0" err="1"/>
              <a:t>（默认在最新的</a:t>
            </a:r>
            <a:r>
              <a:rPr lang="en-US" altLang="zh-CN" dirty="0" err="1"/>
              <a:t>commit</a:t>
            </a:r>
            <a:r>
              <a:rPr lang="zh-CN" altLang="en-US" dirty="0" err="1"/>
              <a:t>提交上）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查看标签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给指定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添加标签：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tag v0.1 1094adb</a:t>
            </a: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安装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官网：https://git-scm.com/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/>
              <a:t>windows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- </a:t>
            </a:r>
            <a:r>
              <a:rPr lang="zh-CN" altLang="en-US" dirty="0" err="1"/>
              <a:t>下载安装有一堆的选项。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mac</a:t>
            </a:r>
            <a:endParaRPr lang="zh-CN"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- </a:t>
            </a:r>
            <a:r>
              <a:rPr lang="zh-CN" altLang="en-US" sz="2000" dirty="0" err="1">
                <a:sym typeface="+mn-ea"/>
              </a:rPr>
              <a:t>下载无选项，直接安装，可以通过命令行进行操作。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tag</a:t>
            </a:r>
            <a:r>
              <a:rPr lang="zh-CN" altLang="en-US" dirty="0" err="1">
                <a:sym typeface="+mn-ea"/>
              </a:rPr>
              <a:t>标签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添加带有说明的标签：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tag -a v0.1 -m "</a:t>
            </a:r>
            <a:r>
              <a:rPr lang="zh-CN" altLang="en-US" dirty="0" err="1">
                <a:sym typeface="+mn-ea"/>
              </a:rPr>
              <a:t>描述信息</a:t>
            </a:r>
            <a:r>
              <a:rPr lang="en-US" altLang="zh-CN" dirty="0" err="1">
                <a:sym typeface="+mn-ea"/>
              </a:rPr>
              <a:t>" 1094adb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删除标签：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tag -d v1.0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远程仓库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创建远程仓库，仓库的名称默认</a:t>
            </a:r>
            <a:r>
              <a:rPr lang="en-US" altLang="zh-CN" dirty="0" err="1"/>
              <a:t>origin</a:t>
            </a:r>
            <a:r>
              <a:rPr lang="zh-CN" altLang="en-US" dirty="0" err="1"/>
              <a:t>，</a:t>
            </a:r>
            <a:r>
              <a:rPr lang="en-US" altLang="zh-CN" dirty="0" err="1"/>
              <a:t>origin</a:t>
            </a:r>
            <a:r>
              <a:rPr lang="zh-CN" altLang="en-US" dirty="0" err="1"/>
              <a:t>中有单独的</a:t>
            </a:r>
            <a:r>
              <a:rPr lang="en-US" altLang="zh-CN" dirty="0" err="1"/>
              <a:t>master</a:t>
            </a:r>
            <a:r>
              <a:rPr lang="zh-CN" altLang="en-US" dirty="0" err="1"/>
              <a:t>和</a:t>
            </a:r>
            <a:r>
              <a:rPr lang="en-US" altLang="zh-CN" dirty="0" err="1"/>
              <a:t>HEAD</a:t>
            </a:r>
            <a:r>
              <a:rPr lang="zh-CN" altLang="en-US" dirty="0" err="1"/>
              <a:t>指针，和本地仓库的</a:t>
            </a:r>
            <a:r>
              <a:rPr lang="en-US" altLang="zh-CN" dirty="0" err="1"/>
              <a:t>HEAD</a:t>
            </a:r>
            <a:r>
              <a:rPr lang="zh-CN" altLang="en-US" dirty="0" err="1"/>
              <a:t>或</a:t>
            </a:r>
            <a:r>
              <a:rPr lang="en-US" altLang="zh-CN" dirty="0" err="1"/>
              <a:t>master</a:t>
            </a:r>
            <a:r>
              <a:rPr lang="zh-CN" altLang="en-US" dirty="0" err="1"/>
              <a:t>并非一致。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push </a:t>
            </a:r>
            <a:r>
              <a:rPr lang="zh-CN" altLang="en-US" dirty="0" err="1"/>
              <a:t>提交远程仓库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clone </a:t>
            </a:r>
            <a:r>
              <a:rPr lang="zh-CN" altLang="en-US" dirty="0" err="1"/>
              <a:t>克隆项目到本地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pull </a:t>
            </a:r>
            <a:r>
              <a:rPr lang="zh-CN" altLang="en-US" dirty="0" err="1"/>
              <a:t>拉取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配置忽略文件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我们会发现，</a:t>
            </a:r>
            <a:r>
              <a:rPr lang="zh-CN" dirty="0" err="1">
                <a:sym typeface="+mn-ea"/>
              </a:rPr>
              <a:t>有些时候我就是不希望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管理文件夹中的某个文件，每一次查看状态总是告诉我未追踪，很麻烦</a:t>
            </a:r>
            <a:r>
              <a:rPr lang="en-US" altLang="zh-CN" dirty="0" err="1">
                <a:sym typeface="+mn-ea"/>
              </a:rPr>
              <a:t>~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.gitignore </a:t>
            </a:r>
            <a:r>
              <a:rPr lang="zh-CN" altLang="en-US" dirty="0" err="1">
                <a:sym typeface="+mn-ea"/>
              </a:rPr>
              <a:t>文件，列出忽略文本模式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grpSp>
        <p:nvGrpSpPr>
          <p:cNvPr id="123" name="组合 122"/>
          <p:cNvGrpSpPr/>
          <p:nvPr>
            <p:custDataLst>
              <p:tags r:id="rId1"/>
            </p:custDataLst>
          </p:nvPr>
        </p:nvGrpSpPr>
        <p:grpSpPr>
          <a:xfrm>
            <a:off x="982345" y="3631606"/>
            <a:ext cx="3905885" cy="490646"/>
            <a:chOff x="1524000" y="2135189"/>
            <a:chExt cx="5143500" cy="646111"/>
          </a:xfrm>
        </p:grpSpPr>
        <p:sp>
          <p:nvSpPr>
            <p:cNvPr id="124" name="KSO_Shape"/>
            <p:cNvSpPr/>
            <p:nvPr>
              <p:custDataLst>
                <p:tags r:id="rId2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矩形 124"/>
            <p:cNvSpPr/>
            <p:nvPr>
              <p:custDataLst>
                <p:tags r:id="rId3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该行都会被忽略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6" name="矩形 125"/>
            <p:cNvSpPr/>
            <p:nvPr>
              <p:custDataLst>
                <p:tags r:id="rId4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#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27" name="组合 126"/>
          <p:cNvGrpSpPr/>
          <p:nvPr>
            <p:custDataLst>
              <p:tags r:id="rId5"/>
            </p:custDataLst>
          </p:nvPr>
        </p:nvGrpSpPr>
        <p:grpSpPr>
          <a:xfrm>
            <a:off x="982345" y="4243708"/>
            <a:ext cx="3905885" cy="490646"/>
            <a:chOff x="1524000" y="2135189"/>
            <a:chExt cx="5143500" cy="646111"/>
          </a:xfrm>
        </p:grpSpPr>
        <p:sp>
          <p:nvSpPr>
            <p:cNvPr id="128" name="KSO_Shape"/>
            <p:cNvSpPr/>
            <p:nvPr>
              <p:custDataLst>
                <p:tags r:id="rId6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矩形 128"/>
            <p:cNvSpPr/>
            <p:nvPr>
              <p:custDataLst>
                <p:tags r:id="rId7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匹配零个或多个任意字符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0" name="矩形 129"/>
            <p:cNvSpPr/>
            <p:nvPr>
              <p:custDataLst>
                <p:tags r:id="rId8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*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1" name="组合 130"/>
          <p:cNvGrpSpPr/>
          <p:nvPr>
            <p:custDataLst>
              <p:tags r:id="rId9"/>
            </p:custDataLst>
          </p:nvPr>
        </p:nvGrpSpPr>
        <p:grpSpPr>
          <a:xfrm>
            <a:off x="982345" y="4855811"/>
            <a:ext cx="3905885" cy="490646"/>
            <a:chOff x="1524000" y="2135189"/>
            <a:chExt cx="5143500" cy="646111"/>
          </a:xfrm>
        </p:grpSpPr>
        <p:sp>
          <p:nvSpPr>
            <p:cNvPr id="132" name="KSO_Shape"/>
            <p:cNvSpPr/>
            <p:nvPr>
              <p:custDataLst>
                <p:tags r:id="rId10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矩形 132"/>
            <p:cNvSpPr/>
            <p:nvPr>
              <p:custDataLst>
                <p:tags r:id="rId11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匹配任意一个在方括号内的字符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4" name="矩形 133"/>
            <p:cNvSpPr/>
            <p:nvPr>
              <p:custDataLst>
                <p:tags r:id="rId12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[abc]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5" name="组合 134"/>
          <p:cNvGrpSpPr/>
          <p:nvPr>
            <p:custDataLst>
              <p:tags r:id="rId13"/>
            </p:custDataLst>
          </p:nvPr>
        </p:nvGrpSpPr>
        <p:grpSpPr>
          <a:xfrm>
            <a:off x="982345" y="5467914"/>
            <a:ext cx="3905885" cy="490646"/>
            <a:chOff x="1524000" y="2135189"/>
            <a:chExt cx="5143500" cy="646111"/>
          </a:xfrm>
        </p:grpSpPr>
        <p:sp>
          <p:nvSpPr>
            <p:cNvPr id="136" name="KSO_Shape"/>
            <p:cNvSpPr/>
            <p:nvPr>
              <p:custDataLst>
                <p:tags r:id="rId14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矩形 136"/>
            <p:cNvSpPr/>
            <p:nvPr>
              <p:custDataLst>
                <p:tags r:id="rId15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只匹配一个任意字符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矩形 137"/>
            <p:cNvSpPr/>
            <p:nvPr>
              <p:custDataLst>
                <p:tags r:id="rId16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zh-CN" altLang="en-US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？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9" name="组合 138"/>
          <p:cNvGrpSpPr/>
          <p:nvPr>
            <p:custDataLst>
              <p:tags r:id="rId17"/>
            </p:custDataLst>
          </p:nvPr>
        </p:nvGrpSpPr>
        <p:grpSpPr>
          <a:xfrm>
            <a:off x="4673600" y="4865261"/>
            <a:ext cx="3905885" cy="490646"/>
            <a:chOff x="1524000" y="2135189"/>
            <a:chExt cx="5143500" cy="646111"/>
          </a:xfrm>
        </p:grpSpPr>
        <p:sp>
          <p:nvSpPr>
            <p:cNvPr id="140" name="KSO_Shape"/>
            <p:cNvSpPr/>
            <p:nvPr>
              <p:custDataLst>
                <p:tags r:id="rId18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矩形 140"/>
            <p:cNvSpPr/>
            <p:nvPr>
              <p:custDataLst>
                <p:tags r:id="rId19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在这个范围的都可以匹配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2" name="矩形 141"/>
            <p:cNvSpPr/>
            <p:nvPr>
              <p:custDataLst>
                <p:tags r:id="rId20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[0-9]</a:t>
              </a:r>
              <a:endParaRPr lang="en-US" altLang="zh-CN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63" name="组合 162"/>
          <p:cNvGrpSpPr/>
          <p:nvPr>
            <p:custDataLst>
              <p:tags r:id="rId21"/>
            </p:custDataLst>
          </p:nvPr>
        </p:nvGrpSpPr>
        <p:grpSpPr>
          <a:xfrm>
            <a:off x="4673600" y="3641131"/>
            <a:ext cx="3905885" cy="490646"/>
            <a:chOff x="1524000" y="2135189"/>
            <a:chExt cx="5143500" cy="646111"/>
          </a:xfrm>
        </p:grpSpPr>
        <p:sp>
          <p:nvSpPr>
            <p:cNvPr id="164" name="KSO_Shape"/>
            <p:cNvSpPr/>
            <p:nvPr>
              <p:custDataLst>
                <p:tags r:id="rId22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矩形 164"/>
            <p:cNvSpPr/>
            <p:nvPr>
              <p:custDataLst>
                <p:tags r:id="rId23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表示匹配任意中间目录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6" name="矩形 165"/>
            <p:cNvSpPr/>
            <p:nvPr>
              <p:custDataLst>
                <p:tags r:id="rId24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en-US" altLang="zh-CN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** 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67" name="组合 166"/>
          <p:cNvGrpSpPr/>
          <p:nvPr>
            <p:custDataLst>
              <p:tags r:id="rId25"/>
            </p:custDataLst>
          </p:nvPr>
        </p:nvGrpSpPr>
        <p:grpSpPr>
          <a:xfrm>
            <a:off x="4673600" y="4253233"/>
            <a:ext cx="3905885" cy="490646"/>
            <a:chOff x="1524000" y="2135189"/>
            <a:chExt cx="5143500" cy="646111"/>
          </a:xfrm>
        </p:grpSpPr>
        <p:sp>
          <p:nvSpPr>
            <p:cNvPr id="168" name="KSO_Shape"/>
            <p:cNvSpPr/>
            <p:nvPr>
              <p:custDataLst>
                <p:tags r:id="rId26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F07F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9" name="矩形 168"/>
            <p:cNvSpPr/>
            <p:nvPr>
              <p:custDataLst>
                <p:tags r:id="rId27"/>
              </p:custDataLst>
            </p:nvPr>
          </p:nvSpPr>
          <p:spPr>
            <a:xfrm>
              <a:off x="2019300" y="2413001"/>
              <a:ext cx="4572000" cy="368299"/>
            </a:xfrm>
            <a:prstGeom prst="rect">
              <a:avLst/>
            </a:prstGeom>
          </p:spPr>
          <p:txBody>
            <a:bodyPr anchor="t" anchorCtr="0">
              <a:normAutofit fontScale="40000"/>
            </a:bodyPr>
            <a:p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忽略指定文件以外的文件或目录</a:t>
              </a: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0" name="矩形 169"/>
            <p:cNvSpPr/>
            <p:nvPr>
              <p:custDataLst>
                <p:tags r:id="rId28"/>
              </p:custDataLst>
            </p:nvPr>
          </p:nvSpPr>
          <p:spPr>
            <a:xfrm>
              <a:off x="2095500" y="2135189"/>
              <a:ext cx="4572000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 fontScale="50000"/>
            </a:bodyPr>
            <a:p>
              <a:r>
                <a:rPr lang="zh-CN" altLang="en-US">
                  <a:solidFill>
                    <a:srgbClr val="F07F09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rPr>
                <a:t>！</a:t>
              </a:r>
              <a:endParaRPr lang="zh-CN" altLang="en-US">
                <a:solidFill>
                  <a:srgbClr val="F07F09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远程仓库的操作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远程仓库克隆分支：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checkout -b branch1 origin/branch1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rgbClr val="FF0000"/>
                </a:solidFill>
              </a:rPr>
              <a:t>** </a:t>
            </a:r>
            <a:r>
              <a:rPr lang="zh-CN" altLang="en-US" dirty="0" err="1">
                <a:solidFill>
                  <a:srgbClr val="FF0000"/>
                </a:solidFill>
              </a:rPr>
              <a:t>拉取下来的分支默认是</a:t>
            </a:r>
            <a:r>
              <a:rPr lang="en-US" altLang="zh-CN" dirty="0" err="1">
                <a:solidFill>
                  <a:srgbClr val="FF0000"/>
                </a:solidFill>
              </a:rPr>
              <a:t>master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删除远程仓库分支：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push origin :branch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推送标签到远程仓库：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git push origin v1.0</a:t>
            </a: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push origin --tags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删除远程仓库的标签：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push origin :refs/tags/v1.0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SSH</a:t>
            </a:r>
            <a:r>
              <a:rPr lang="zh-CN" altLang="en-US" dirty="0" err="1">
                <a:sym typeface="+mn-ea"/>
              </a:rPr>
              <a:t>密钥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① ssh-keygen -t rsa -C "zmouse@miaov.com"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	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生成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ssh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密钥</a:t>
            </a:r>
            <a:endParaRPr lang="zh-CN" altLang="en-US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latin typeface="Calibri" panose="020F0502020204030204" charset="0"/>
                <a:sym typeface="+mn-ea"/>
              </a:rPr>
              <a:t>② 在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github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上找到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settings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，设置</a:t>
            </a:r>
            <a:r>
              <a:rPr lang="en-US" altLang="zh-CN" dirty="0" err="1">
                <a:latin typeface="Calibri" panose="020F0502020204030204" charset="0"/>
                <a:sym typeface="+mn-ea"/>
              </a:rPr>
              <a:t>SSH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Calibri" panose="020F0502020204030204" charset="0"/>
                <a:sym typeface="+mn-ea"/>
              </a:rPr>
              <a:t>③ </a:t>
            </a:r>
            <a:r>
              <a:rPr lang="zh-CN" altLang="en-US" dirty="0" err="1">
                <a:latin typeface="Calibri" panose="020F0502020204030204" charset="0"/>
                <a:sym typeface="+mn-ea"/>
              </a:rPr>
              <a:t>将生成的文件填到对应的位置（生成的信息给到仓库的管理者）</a:t>
            </a:r>
            <a:endParaRPr lang="en-US" altLang="zh-CN" dirty="0" err="1">
              <a:latin typeface="Calibri" panose="020F0502020204030204" charset="0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简单的命令 </a:t>
            </a:r>
            <a:r>
              <a:rPr lang="en-US" altLang="zh-CN" dirty="0"/>
              <a:t>- </a:t>
            </a:r>
            <a:r>
              <a:rPr lang="zh-CN" altLang="en-US" dirty="0"/>
              <a:t>入门运用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git init - </a:t>
            </a:r>
            <a:r>
              <a:rPr lang="zh-CN" altLang="en-US" dirty="0" err="1"/>
              <a:t>初始化创建仓库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· </a:t>
            </a:r>
            <a:r>
              <a:rPr lang="zh-CN" altLang="en-US" dirty="0" err="1"/>
              <a:t>会创建出一个隐藏的</a:t>
            </a:r>
            <a:r>
              <a:rPr lang="en-US" altLang="zh-CN" dirty="0" err="1"/>
              <a:t>.git</a:t>
            </a:r>
            <a:r>
              <a:rPr lang="zh-CN" altLang="en-US" dirty="0" err="1"/>
              <a:t>文件夹，所有的操作历史将存入这里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status - </a:t>
            </a:r>
            <a:r>
              <a:rPr lang="zh-CN" altLang="en-US" dirty="0" err="1">
                <a:sym typeface="+mn-ea"/>
              </a:rPr>
              <a:t>查看当前仓库所在目录的文件状态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·  Untracked </a:t>
            </a:r>
            <a:r>
              <a:rPr lang="zh-CN" altLang="en-US" dirty="0" err="1">
                <a:sym typeface="+mn-ea"/>
              </a:rPr>
              <a:t>未追踪的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filename</a:t>
            </a:r>
            <a:r>
              <a:rPr lang="zh-CN" altLang="en-US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- </a:t>
            </a:r>
            <a:r>
              <a:rPr lang="zh-CN" altLang="en-US" dirty="0" err="1">
                <a:sym typeface="+mn-ea"/>
              </a:rPr>
              <a:t>使文件加入追踪</a:t>
            </a:r>
            <a:r>
              <a:rPr lang="en-US" altLang="zh-CN" dirty="0" err="1">
                <a:sym typeface="+mn-ea"/>
              </a:rPr>
              <a:t> 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 </a:t>
            </a:r>
            <a:r>
              <a:rPr lang="zh-CN" altLang="en-US" dirty="0" err="1">
                <a:sym typeface="+mn-ea"/>
              </a:rPr>
              <a:t>提交（并且附带：对此次操作的描述信息）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log - </a:t>
            </a:r>
            <a:r>
              <a:rPr lang="zh-CN" altLang="en-US" dirty="0" err="1">
                <a:sym typeface="+mn-ea"/>
              </a:rPr>
              <a:t>查看提交记录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/>
              <a:t>git add </a:t>
            </a:r>
            <a:r>
              <a:rPr lang="zh-CN" altLang="en-US" dirty="0"/>
              <a:t>到底做了写什么？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</a:t>
            </a:r>
            <a:r>
              <a:rPr lang="zh-CN" altLang="en-US" dirty="0" err="1">
                <a:sym typeface="+mn-ea"/>
              </a:rPr>
              <a:t>在之前我们讲过是添加一个文件，让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对它进行追踪，那为什么追踪之后，我们再次提交的时候，还是需要</a:t>
            </a:r>
            <a:r>
              <a:rPr lang="en-US" altLang="zh-CN" dirty="0" err="1">
                <a:sym typeface="+mn-ea"/>
              </a:rPr>
              <a:t>commit</a:t>
            </a:r>
            <a:r>
              <a:rPr lang="zh-CN" altLang="en-US" dirty="0" err="1">
                <a:sym typeface="+mn-ea"/>
              </a:rPr>
              <a:t>？这就涉及到，我们的</a:t>
            </a:r>
            <a:r>
              <a:rPr lang="en-US" altLang="zh-CN" dirty="0" err="1">
                <a:sym typeface="+mn-ea"/>
              </a:rPr>
              <a:t>add</a:t>
            </a:r>
            <a:r>
              <a:rPr lang="zh-CN" altLang="en-US" dirty="0" err="1">
                <a:sym typeface="+mn-ea"/>
              </a:rPr>
              <a:t>到底做了什么。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文件的三种状态：已修改 、 已暂存、已提交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三个工作区域：工作目录 、 暂存区域 、 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仓库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工作流程：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在工作目录中修改文件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暂存文件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3. </a:t>
            </a:r>
            <a:r>
              <a:rPr lang="zh-CN" altLang="en-US" dirty="0" err="1">
                <a:sym typeface="+mn-ea"/>
              </a:rPr>
              <a:t>提交更新，找到暂存区文件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扩展命令新功能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当你需要添加到暂存的文件过多的时候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add .  - </a:t>
            </a:r>
            <a:r>
              <a:rPr lang="zh-CN" altLang="en-US" dirty="0" err="1">
                <a:sym typeface="+mn-ea"/>
              </a:rPr>
              <a:t>添加所有改动文件及未追踪的文件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每次进入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vim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模式输入描述很麻烦？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-m '</a:t>
            </a:r>
            <a:r>
              <a:rPr lang="zh-CN" altLang="en-US" dirty="0" err="1">
                <a:sym typeface="+mn-ea"/>
              </a:rPr>
              <a:t>描述</a:t>
            </a:r>
            <a:r>
              <a:rPr lang="en-US" altLang="zh-CN" dirty="0" err="1">
                <a:sym typeface="+mn-ea"/>
              </a:rPr>
              <a:t>' - </a:t>
            </a:r>
            <a:r>
              <a:rPr lang="zh-CN" altLang="en-US" dirty="0" err="1">
                <a:sym typeface="+mn-ea"/>
              </a:rPr>
              <a:t>合并提交和描述，一步完成操作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每次都要输入</a:t>
            </a: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add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命令好麻烦？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git commit -a -m '</a:t>
            </a:r>
            <a:r>
              <a:rPr lang="zh-CN" altLang="en-US" dirty="0" err="1">
                <a:sym typeface="+mn-ea"/>
              </a:rPr>
              <a:t>描述</a:t>
            </a:r>
            <a:r>
              <a:rPr lang="en-US" altLang="zh-CN" dirty="0" err="1">
                <a:sym typeface="+mn-ea"/>
              </a:rPr>
              <a:t>' - </a:t>
            </a:r>
            <a:r>
              <a:rPr lang="zh-CN" altLang="en-US" dirty="0" err="1">
                <a:sym typeface="+mn-ea"/>
              </a:rPr>
              <a:t>从工作目录提交到暂存区后，直接提交</a:t>
            </a:r>
            <a:endParaRPr lang="en-US" altLang="zh-CN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中文乱码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olidFill>
                  <a:schemeClr val="accent2"/>
                </a:solidFill>
                <a:sym typeface="+mn-ea"/>
              </a:rPr>
              <a:t>1.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文件名乱码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>
                <a:sym typeface="+mn-ea"/>
              </a:rPr>
              <a:t>git config --global core.quotepath false</a:t>
            </a:r>
            <a:endParaRPr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 err="1">
                <a:solidFill>
                  <a:schemeClr val="accent2"/>
                </a:solidFill>
                <a:sym typeface="+mn-ea"/>
              </a:rPr>
              <a:t>2.</a:t>
            </a:r>
            <a:r>
              <a:rPr lang="zh-CN" altLang="en-US" dirty="0" err="1">
                <a:solidFill>
                  <a:schemeClr val="accent2"/>
                </a:solidFill>
                <a:sym typeface="+mn-ea"/>
              </a:rPr>
              <a:t>编辑描述乱码</a:t>
            </a:r>
            <a:endParaRPr lang="en-US" dirty="0" err="1">
              <a:solidFill>
                <a:schemeClr val="accent2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进入</a:t>
            </a:r>
            <a:r>
              <a:rPr lang="en-US" altLang="zh-CN" dirty="0" err="1">
                <a:sym typeface="+mn-ea"/>
              </a:rPr>
              <a:t>setting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找到</a:t>
            </a:r>
            <a:r>
              <a:rPr lang="en-US" altLang="zh-CN" dirty="0" err="1">
                <a:sym typeface="+mn-ea"/>
              </a:rPr>
              <a:t> environment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- </a:t>
            </a:r>
            <a:r>
              <a:rPr lang="zh-CN" altLang="en-US" dirty="0" err="1">
                <a:sym typeface="+mn-ea"/>
              </a:rPr>
              <a:t>添加：set LANG=zh_CN.UTF-8</a:t>
            </a:r>
            <a:endParaRPr lang="zh-CN" altLang="en-US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7244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入门操作第二步：删除文件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 </a:t>
            </a:r>
            <a:r>
              <a:rPr lang="zh-CN" altLang="en-US" dirty="0" err="1">
                <a:sym typeface="+mn-ea"/>
              </a:rPr>
              <a:t>命令行删除 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&lt;file&gt; - </a:t>
            </a:r>
            <a:r>
              <a:rPr lang="zh-CN" altLang="en-US" dirty="0" err="1">
                <a:sym typeface="+mn-ea"/>
              </a:rPr>
              <a:t>删除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 err="1">
                <a:sym typeface="+mn-ea"/>
              </a:rPr>
              <a:t>区域中记录的文件，并且不保留在工作目录中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-f(force) &lt;file&gt; - </a:t>
            </a:r>
            <a:r>
              <a:rPr lang="zh-CN" altLang="en-US" dirty="0" err="1">
                <a:sym typeface="+mn-ea"/>
              </a:rPr>
              <a:t>强制删除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 </a:t>
            </a:r>
            <a:r>
              <a:rPr lang="zh-CN" altLang="en-US" dirty="0" err="1">
                <a:sym typeface="+mn-ea"/>
              </a:rPr>
              <a:t>手动删除工作目录中的文件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	- git rm &lt;file&gt;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3. </a:t>
            </a:r>
            <a:r>
              <a:rPr lang="zh-CN" altLang="en-US" dirty="0" err="1"/>
              <a:t>删除</a:t>
            </a:r>
            <a:r>
              <a:rPr lang="en-US" altLang="zh-CN" dirty="0" err="1"/>
              <a:t>Git</a:t>
            </a:r>
            <a:r>
              <a:rPr lang="zh-CN" altLang="en-US" dirty="0" err="1"/>
              <a:t>仓库中的，保留工作目录中的文件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		- git rm --cache &lt;file&gt;</a:t>
            </a:r>
            <a:endParaRPr lang="en-US" altLang="zh-CN" dirty="0" err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git</a:t>
            </a:r>
            <a:r>
              <a:rPr lang="zh-CN" altLang="en-US"/>
              <a:t>入门与实践</a:t>
            </a:r>
            <a:endParaRPr lang="zh-CN" altLang="en-US"/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入门操作第二步：移动文件</a:t>
            </a:r>
            <a:endParaRPr 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移动文件的妙用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1.</a:t>
            </a:r>
            <a:r>
              <a:rPr lang="zh-CN" altLang="en-US" dirty="0" err="1">
                <a:sym typeface="+mn-ea"/>
              </a:rPr>
              <a:t>重命名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2.</a:t>
            </a:r>
            <a:r>
              <a:rPr lang="zh-CN" altLang="en-US" dirty="0" err="1">
                <a:sym typeface="+mn-ea"/>
              </a:rPr>
              <a:t>移动文件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   git mv file_from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>
                <a:sym typeface="+mn-ea"/>
              </a:rPr>
              <a:t>以上命令相当于以下三条</a:t>
            </a:r>
            <a:endParaRPr lang="zh-CN" altLang="en-US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mv file_from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rm file_from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git add file_to</a:t>
            </a:r>
            <a:endParaRPr lang="en-US" altLang="zh-CN" dirty="0" err="1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0"/>
  <p:tag name="KSO_WM_TEMPLATE_CATEGORY" val="diagram"/>
  <p:tag name="KSO_WM_TEMPLATE_INDEX" val="464"/>
  <p:tag name="KSO_WM_UNIT_INDEX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3"/>
  <p:tag name="KSO_WM_UNIT_ID" val="diagram464_5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3_1"/>
  <p:tag name="KSO_WM_UNIT_ID" val="diagram464_5*l_h_f*1_3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3_1"/>
  <p:tag name="KSO_WM_UNIT_ID" val="diagram464_5*l_h_a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22"/>
  <p:tag name="KSO_WM_TEMPLATE_CATEGORY" val="diagram"/>
  <p:tag name="KSO_WM_TEMPLATE_INDEX" val="464"/>
  <p:tag name="KSO_WM_UNIT_INDEX" val="22"/>
</p:tagLst>
</file>

<file path=ppt/tags/tag14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4"/>
  <p:tag name="KSO_WM_UNIT_ID" val="diagram464_5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4_1"/>
  <p:tag name="KSO_WM_UNIT_ID" val="diagram464_5*l_h_f*1_4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4_1"/>
  <p:tag name="KSO_WM_UNIT_ID" val="diagram464_5*l_h_a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29"/>
  <p:tag name="KSO_WM_TEMPLATE_CATEGORY" val="diagram"/>
  <p:tag name="KSO_WM_TEMPLATE_INDEX" val="464"/>
  <p:tag name="KSO_WM_UNIT_INDEX" val="29"/>
</p:tagLst>
</file>

<file path=ppt/tags/tag18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5"/>
  <p:tag name="KSO_WM_UNIT_ID" val="diagram464_5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5_1"/>
  <p:tag name="KSO_WM_UNIT_ID" val="diagram464_5*l_h_f*1_5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1"/>
  <p:tag name="KSO_WM_UNIT_ID" val="diagram464_5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5_1"/>
  <p:tag name="KSO_WM_UNIT_ID" val="diagram464_5*l_h_a*1_5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0"/>
  <p:tag name="KSO_WM_TEMPLATE_CATEGORY" val="diagram"/>
  <p:tag name="KSO_WM_TEMPLATE_INDEX" val="464"/>
  <p:tag name="KSO_WM_UNIT_INDEX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1"/>
  <p:tag name="KSO_WM_UNIT_ID" val="diagram464_5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1_1"/>
  <p:tag name="KSO_WM_UNIT_ID" val="diagram464_5*l_h_f*1_1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1_1"/>
  <p:tag name="KSO_WM_UNIT_ID" val="diagram464_5*l_h_a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8"/>
  <p:tag name="KSO_WM_TEMPLATE_CATEGORY" val="diagram"/>
  <p:tag name="KSO_WM_TEMPLATE_INDEX" val="464"/>
  <p:tag name="KSO_WM_UNIT_INDEX" val="8"/>
</p:tagLst>
</file>

<file path=ppt/tags/tag26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2"/>
  <p:tag name="KSO_WM_UNIT_ID" val="diagram464_5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2_1"/>
  <p:tag name="KSO_WM_UNIT_ID" val="diagram464_5*l_h_f*1_2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2_1"/>
  <p:tag name="KSO_WM_UNIT_ID" val="diagram464_5*l_h_a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1_1"/>
  <p:tag name="KSO_WM_UNIT_ID" val="diagram464_5*l_h_f*1_1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1_1"/>
  <p:tag name="KSO_WM_UNIT_ID" val="diagram464_5*l_h_a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8"/>
  <p:tag name="KSO_WM_TEMPLATE_CATEGORY" val="diagram"/>
  <p:tag name="KSO_WM_TEMPLATE_INDEX" val="464"/>
  <p:tag name="KSO_WM_UNIT_INDEX" val="8"/>
</p:tagLst>
</file>

<file path=ppt/tags/tag6.xml><?xml version="1.0" encoding="utf-8"?>
<p:tagLst xmlns:p="http://schemas.openxmlformats.org/presentationml/2006/main">
  <p:tag name="KSO_WM_TEMPLATE_CATEGORY" val="diagram"/>
  <p:tag name="KSO_WM_TEMPLATE_INDEX" val="464"/>
  <p:tag name="KSO_WM_UNIT_TYPE" val="l_i"/>
  <p:tag name="KSO_WM_UNIT_INDEX" val="1_2"/>
  <p:tag name="KSO_WM_UNIT_ID" val="diagram464_5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464"/>
  <p:tag name="KSO_WM_UNIT_TYPE" val="l_h_f"/>
  <p:tag name="KSO_WM_UNIT_INDEX" val="1_2_1"/>
  <p:tag name="KSO_WM_UNIT_ID" val="diagram464_5*l_h_f*1_2_1"/>
  <p:tag name="KSO_WM_UNIT_CLEAR" val="1"/>
  <p:tag name="KSO_WM_UNIT_LAYERLEVEL" val="1_1_1"/>
  <p:tag name="KSO_WM_UNIT_VALUE" val="19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 consectetur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464"/>
  <p:tag name="KSO_WM_UNIT_TYPE" val="l_h_a"/>
  <p:tag name="KSO_WM_UNIT_INDEX" val="1_2_1"/>
  <p:tag name="KSO_WM_UNIT_ID" val="diagram464_5*l_h_a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64_5*i*15"/>
  <p:tag name="KSO_WM_TEMPLATE_CATEGORY" val="diagram"/>
  <p:tag name="KSO_WM_TEMPLATE_INDEX" val="464"/>
  <p:tag name="KSO_WM_UNIT_INDEX" val="15"/>
</p:tagLst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5564</Words>
  <Application>WPS 演示</Application>
  <PresentationFormat>全屏显示(4:3)</PresentationFormat>
  <Paragraphs>515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Helvetica</vt:lpstr>
      <vt:lpstr>Arial</vt:lpstr>
      <vt:lpstr>Calibri</vt:lpstr>
      <vt:lpstr>微软雅黑</vt:lpstr>
      <vt:lpstr>Arial Unicode MS</vt:lpstr>
      <vt:lpstr>Calibri</vt:lpstr>
      <vt:lpstr>Wingdings</vt:lpstr>
      <vt:lpstr>2_Office 主题_6</vt:lpstr>
      <vt:lpstr> 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  <vt:lpstr>git入门与实践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WPS_1528094282</cp:lastModifiedBy>
  <cp:revision>1909</cp:revision>
  <dcterms:created xsi:type="dcterms:W3CDTF">2018-05-02T09:28:00Z</dcterms:created>
  <dcterms:modified xsi:type="dcterms:W3CDTF">2018-08-27T03:09:21Z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