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91" r:id="rId3"/>
    <p:sldId id="257" r:id="rId4"/>
    <p:sldId id="258" r:id="rId5"/>
    <p:sldId id="295" r:id="rId6"/>
    <p:sldId id="259" r:id="rId7"/>
    <p:sldId id="271" r:id="rId8"/>
    <p:sldId id="272" r:id="rId9"/>
    <p:sldId id="296" r:id="rId10"/>
    <p:sldId id="274" r:id="rId11"/>
    <p:sldId id="275" r:id="rId12"/>
    <p:sldId id="276" r:id="rId13"/>
    <p:sldId id="290" r:id="rId14"/>
    <p:sldId id="297" r:id="rId15"/>
    <p:sldId id="287" r:id="rId16"/>
    <p:sldId id="289" r:id="rId17"/>
    <p:sldId id="277" r:id="rId18"/>
    <p:sldId id="278" r:id="rId19"/>
    <p:sldId id="299" r:id="rId20"/>
    <p:sldId id="283" r:id="rId21"/>
    <p:sldId id="284" r:id="rId22"/>
    <p:sldId id="285" r:id="rId23"/>
    <p:sldId id="286" r:id="rId24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450" y="-2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1300" cy="3984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4563" cy="4787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0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278313" y="0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0" y="10156825"/>
            <a:ext cx="3268663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57550" cy="511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fld id="{856D531C-344B-4774-8B0F-7A43D9A574A1}" type="slidenum">
              <a:rPr lang="es-AR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457F3E-24A2-42CE-9D03-0407B17544E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10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11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12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13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14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0B2BC-1585-4E0A-A662-4375FEF7F11A}" type="slidenum">
              <a:rPr lang="es-AR"/>
              <a:pPr/>
              <a:t>15</a:t>
            </a:fld>
            <a:endParaRPr lang="es-AR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70D4C9A-28D1-4404-A4DA-A5AB7EB0A9B5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2887C81-9520-4517-BED1-C41642F1A2B2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16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17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19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20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BA317-3965-4E07-B830-86B571DBAA91}" type="slidenum">
              <a:rPr lang="es-AR"/>
              <a:pPr/>
              <a:t>2</a:t>
            </a:fld>
            <a:endParaRPr lang="es-AR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59753E3-03FF-4BAA-BEC2-3B7ED2FE43BB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124E1C5-49C2-432D-B99D-16791B2581D8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21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22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0B2BC-1585-4E0A-A662-4375FEF7F11A}" type="slidenum">
              <a:rPr lang="es-AR"/>
              <a:pPr/>
              <a:t>3</a:t>
            </a:fld>
            <a:endParaRPr lang="es-AR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70D4C9A-28D1-4404-A4DA-A5AB7EB0A9B5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2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2887C81-9520-4517-BED1-C41642F1A2B2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4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5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6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7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8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A5441-FB41-4CEA-936F-4A00C404C3CF}" type="slidenum">
              <a:rPr lang="es-AR"/>
              <a:pPr/>
              <a:t>9</a:t>
            </a:fld>
            <a:endParaRPr lang="es-A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55FBCAB-D951-4BCE-9149-EFC15ACDAFA7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598CBD6-8D7A-4E55-B7C9-31B4693FC22B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7A6308-41D8-4E37-8BCE-9DA44E4B35DD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BE2C44-EB70-4C0A-B939-913A85D75019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1738" y="1604963"/>
            <a:ext cx="2736850" cy="450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59738" cy="450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9C7313-54DE-4A06-BD80-82B0C1DE9D6E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8E73E9-15CA-4039-9108-4059144092B9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466A09F-0503-4F65-95B3-AAECD6E06C7A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F15551-98CF-4E29-B720-983E7271E684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68800" cy="375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0413" y="2133600"/>
            <a:ext cx="4370387" cy="3752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D54AC0-8792-4340-9A38-F472F9DB7445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A82B59-4602-4900-AAC2-6E8F3274D369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BB9332-FD3E-4F91-AD00-6E6A21F286A6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EE3733-E0B9-41BB-B593-879C5B343ACF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8E0AA8-BF8F-443F-8293-4BE51B04467B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5E2ABA-1A44-4BDB-9032-B2F911BFE120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FF9A05-9C8C-4770-B977-2B621A46085C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576CC9-8C15-443D-9525-DA337BD0326F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8300" y="623888"/>
            <a:ext cx="2222500" cy="5262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16687" cy="5262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7AF087-0AD9-476B-AE06-A955739F364F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A1440F-DAA8-4922-BBA5-75351D9894C4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975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9500" y="1604963"/>
            <a:ext cx="5399088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8AC9DD-D78E-4B31-9C8D-356E2D10F200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E1F95-A5C3-46BD-8061-5C51120A6816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98DBC7-CD2A-4F57-850F-C7D6215A7222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49B84C-60F5-4BC8-AD4C-CEE7D5A017D0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5BC294-E301-490D-83D2-3E3EA50DC5F9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0F401B-D972-459A-86A6-0696A419E881}" type="slidenum">
              <a:rPr lang="es-AR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228600"/>
            <a:ext cx="2827338" cy="6615113"/>
            <a:chOff x="0" y="144"/>
            <a:chExt cx="1781" cy="4167"/>
          </a:xfrm>
        </p:grpSpPr>
        <p:sp>
          <p:nvSpPr>
            <p:cNvPr id="1026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48" cy="379"/>
            </a:xfrm>
            <a:custGeom>
              <a:avLst/>
              <a:gdLst>
                <a:gd name="G0" fmla="+- 1 0 0"/>
                <a:gd name="G1" fmla="+- 1 0 0"/>
                <a:gd name="G2" fmla="*/ 1 60195 55456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65287 512"/>
                <a:gd name="G10" fmla="*/ G9 1 180"/>
                <a:gd name="G11" fmla="*/ G8 1 G10"/>
                <a:gd name="G12" fmla="+- 1 0 0"/>
                <a:gd name="G13" fmla="+- 1 0 0"/>
                <a:gd name="G14" fmla="*/ 1 42649 55552"/>
                <a:gd name="G15" fmla="*/ 1 65287 51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2" cy="1448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65287 51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69" cy="879"/>
            </a:xfrm>
            <a:custGeom>
              <a:avLst/>
              <a:gdLst>
                <a:gd name="G0" fmla="*/ 1 41717 51200"/>
                <a:gd name="G1" fmla="*/ 1 65287 51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44237 25600"/>
                <a:gd name="G20" fmla="*/ 1 65287 51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3" cy="21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2" cy="2082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65287 51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65287 51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2" cy="1829"/>
            </a:xfrm>
            <a:custGeom>
              <a:avLst/>
              <a:gdLst>
                <a:gd name="G0" fmla="*/ 1 937 1024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15981 35328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4" cy="296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777 25600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65287 51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65287 51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5" cy="630"/>
            </a:xfrm>
            <a:custGeom>
              <a:avLst/>
              <a:gdLst>
                <a:gd name="G0" fmla="+- 65505 0 0"/>
                <a:gd name="G1" fmla="*/ 1 67 2"/>
                <a:gd name="G2" fmla="*/ 1 55909 36864"/>
                <a:gd name="G3" fmla="*/ 1 65287 51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44557 45376"/>
                <a:gd name="G13" fmla="+- 8 0 0"/>
                <a:gd name="G14" fmla="sin 45 G13"/>
                <a:gd name="G15" fmla="*/ 1 465 1024"/>
                <a:gd name="G16" fmla="*/ 1 65287 512"/>
                <a:gd name="G17" fmla="*/ G16 1 180"/>
                <a:gd name="G18" fmla="*/ G15 1 G17"/>
                <a:gd name="G19" fmla="*/ 1 58471 45568"/>
                <a:gd name="G20" fmla="+- 3 0 0"/>
                <a:gd name="G21" fmla="*/ 1 15981 35328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3" cy="2535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87" cy="197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8" cy="124"/>
            </a:xfrm>
            <a:custGeom>
              <a:avLst/>
              <a:gdLst>
                <a:gd name="G0" fmla="*/ 1 1453 10240"/>
                <a:gd name="G1" fmla="*/ 1 6211 5120"/>
                <a:gd name="G2" fmla="*/ 1 65287 512"/>
                <a:gd name="G3" fmla="*/ G2 1 180"/>
                <a:gd name="G4" fmla="*/ G1 1 G3"/>
                <a:gd name="G5" fmla="*/ 1 26073 51200"/>
                <a:gd name="G6" fmla="*/ 1 65287 512"/>
                <a:gd name="G7" fmla="*/ G6 1 180"/>
                <a:gd name="G8" fmla="*/ G5 1 G7"/>
                <a:gd name="G9" fmla="*/ 1 25867 36864"/>
                <a:gd name="G10" fmla="*/ 1 65287 51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65287 512"/>
                <a:gd name="G19" fmla="*/ G18 1 180"/>
                <a:gd name="G20" fmla="*/ G17 1 G19"/>
                <a:gd name="G21" fmla="+- 1 0 0"/>
                <a:gd name="G22" fmla="+- 1 0 0"/>
                <a:gd name="G23" fmla="*/ 1 55837 25600"/>
                <a:gd name="G24" fmla="*/ 1 65287 51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5" cy="377"/>
            </a:xfrm>
            <a:custGeom>
              <a:avLst/>
              <a:gdLst>
                <a:gd name="G0" fmla="*/ 1 58471 45568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26988" y="0"/>
            <a:ext cx="2332037" cy="6829425"/>
            <a:chOff x="17" y="0"/>
            <a:chExt cx="1469" cy="4302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6" cy="2757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65287 51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1" cy="98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44453 5120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6" cy="609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29751 2560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2" cy="139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8587 1024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65287 51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5" cy="1892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65287 512"/>
                <a:gd name="G4" fmla="*/ G3 1 180"/>
                <a:gd name="G5" fmla="*/ G2 1 G4"/>
                <a:gd name="G6" fmla="+- 398 0 0"/>
                <a:gd name="G7" fmla="*/ 1 56577 10240"/>
                <a:gd name="G8" fmla="*/ 1 65287 51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69" cy="16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37" cy="307"/>
            </a:xfrm>
            <a:custGeom>
              <a:avLst/>
              <a:gdLst>
                <a:gd name="G0" fmla="+- 8 0 0"/>
                <a:gd name="G1" fmla="*/ 1 23197 51200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45793 51200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65287 51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3" cy="1696"/>
            </a:xfrm>
            <a:custGeom>
              <a:avLst/>
              <a:gdLst>
                <a:gd name="G0" fmla="*/ 1 18441 25600"/>
                <a:gd name="G1" fmla="*/ 1 65287 51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65287 51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56647 25600"/>
                <a:gd name="G28" fmla="*/ 1 18643 55456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44237 25600"/>
                <a:gd name="G36" fmla="*/ 1 65287 51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44237 25600"/>
                <a:gd name="G49" fmla="*/ 1 65287 51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44237 25600"/>
                <a:gd name="G59" fmla="*/ 1 65287 512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1" cy="144"/>
            </a:xfrm>
            <a:custGeom>
              <a:avLst/>
              <a:gdLst>
                <a:gd name="G0" fmla="+- 65523 0 0"/>
                <a:gd name="G1" fmla="+- 52289 0 0"/>
                <a:gd name="G2" fmla="+- 1 0 0"/>
                <a:gd name="G3" fmla="+- 1 0 0"/>
                <a:gd name="G4" fmla="*/ 1 0 0"/>
                <a:gd name="G5" fmla="*/ 1 65287 51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2" cy="410"/>
            </a:xfrm>
            <a:custGeom>
              <a:avLst/>
              <a:gdLst>
                <a:gd name="G0" fmla="+- 65506 0 0"/>
                <a:gd name="G1" fmla="*/ 1 67 2"/>
                <a:gd name="G2" fmla="*/ 1 117 5120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36663 25600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44237 25600"/>
                <a:gd name="G23" fmla="*/ 1 65287 512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9" cy="128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65287 512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65287 51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17" cy="319"/>
            </a:xfrm>
            <a:custGeom>
              <a:avLst/>
              <a:gdLst>
                <a:gd name="G0" fmla="*/ 1 56281 25600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891587" cy="2238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2362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596187" cy="341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*/ 1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0 0"/>
              <a:gd name="G20" fmla="*/ 1 65287 512"/>
              <a:gd name="G21" fmla="*/ G20 1 180"/>
              <a:gd name="G22" fmla="*/ G19 1 G21"/>
              <a:gd name="G23" fmla="+- 129 0 0"/>
              <a:gd name="G24" fmla="+- 131 0 0"/>
              <a:gd name="G25" fmla="+- 283 0 0"/>
              <a:gd name="G26" fmla="+- 292 0 0"/>
              <a:gd name="G27" fmla="+- 291 0 0"/>
              <a:gd name="G28" fmla="+- 291 0 0"/>
              <a:gd name="G29" fmla="+- 287 0 0"/>
              <a:gd name="G30" fmla="+- 1 0 0"/>
              <a:gd name="G31" fmla="+- 65370 0 0"/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  <a:gd name="T22" fmla="*/ 0 w 372"/>
              <a:gd name="T23" fmla="*/ 0 h 166"/>
              <a:gd name="T24" fmla="*/ 372 w 372"/>
              <a:gd name="T25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55650" cy="341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fld id="{A21C1C0D-617A-4B62-B5ED-C2C357953294}" type="slidenum">
              <a:rPr lang="es-AR"/>
              <a:pPr/>
              <a:t>‹#›</a:t>
            </a:fld>
            <a:endParaRPr lang="es-AR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48988" cy="450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228600"/>
            <a:ext cx="2827338" cy="6615113"/>
            <a:chOff x="0" y="144"/>
            <a:chExt cx="1781" cy="4167"/>
          </a:xfrm>
        </p:grpSpPr>
        <p:sp>
          <p:nvSpPr>
            <p:cNvPr id="2050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48" cy="379"/>
            </a:xfrm>
            <a:custGeom>
              <a:avLst/>
              <a:gdLst>
                <a:gd name="G0" fmla="+- 1 0 0"/>
                <a:gd name="G1" fmla="+- 1 0 0"/>
                <a:gd name="G2" fmla="*/ 1 60195 55456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60299 5120"/>
                <a:gd name="G9" fmla="*/ 1 65287 512"/>
                <a:gd name="G10" fmla="*/ G9 1 180"/>
                <a:gd name="G11" fmla="*/ G8 1 G10"/>
                <a:gd name="G12" fmla="+- 1 0 0"/>
                <a:gd name="G13" fmla="+- 1 0 0"/>
                <a:gd name="G14" fmla="*/ 1 42649 55552"/>
                <a:gd name="G15" fmla="*/ 1 65287 51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2" cy="1448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65287 51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69" cy="879"/>
            </a:xfrm>
            <a:custGeom>
              <a:avLst/>
              <a:gdLst>
                <a:gd name="G0" fmla="*/ 1 41717 51200"/>
                <a:gd name="G1" fmla="*/ 1 65287 51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2 0 0"/>
                <a:gd name="G15" fmla="cos 12 G14"/>
                <a:gd name="G16" fmla="+- 1 0 0"/>
                <a:gd name="G17" fmla="+- 1 0 0"/>
                <a:gd name="G18" fmla="+- 1 0 0"/>
                <a:gd name="G19" fmla="*/ 1 44237 25600"/>
                <a:gd name="G20" fmla="*/ 1 65287 51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  <a:gd name="T16" fmla="*/ 0 w 132"/>
                <a:gd name="T17" fmla="*/ 0 h 308"/>
                <a:gd name="T18" fmla="*/ 132 w 132"/>
                <a:gd name="T1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3" cy="21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2" cy="2082"/>
            </a:xfrm>
            <a:custGeom>
              <a:avLst/>
              <a:gdLst>
                <a:gd name="G0" fmla="+- 1 0 0"/>
                <a:gd name="G1" fmla="+- 534 0 0"/>
                <a:gd name="G2" fmla="sin 55312 G1"/>
                <a:gd name="G3" fmla="+- 534 0 0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65287 51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65287 51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  <a:gd name="T22" fmla="*/ 0 w 178"/>
                <a:gd name="T23" fmla="*/ 0 h 722"/>
                <a:gd name="T24" fmla="*/ 178 w 178"/>
                <a:gd name="T2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2" cy="1829"/>
            </a:xfrm>
            <a:custGeom>
              <a:avLst/>
              <a:gdLst>
                <a:gd name="G0" fmla="*/ 1 937 1024"/>
                <a:gd name="G1" fmla="*/ 1 249 256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15981 35328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34" cy="296"/>
            </a:xfrm>
            <a:custGeom>
              <a:avLst/>
              <a:gdLst>
                <a:gd name="G0" fmla="+- 65519 0 0"/>
                <a:gd name="G1" fmla="+- 37 0 0"/>
                <a:gd name="G2" fmla="+- 13 0 0"/>
                <a:gd name="G3" fmla="sin 73 G2"/>
                <a:gd name="G4" fmla="+- 1 0 0"/>
                <a:gd name="G5" fmla="*/ 1 777 25600"/>
                <a:gd name="G6" fmla="+- 10 0 0"/>
                <a:gd name="G7" fmla="cos 45 G6"/>
                <a:gd name="G8" fmla="+- 7 0 0"/>
                <a:gd name="G9" fmla="cos 43 G8"/>
                <a:gd name="G10" fmla="+- 14 0 0"/>
                <a:gd name="G11" fmla="*/ 1 60299 5120"/>
                <a:gd name="G12" fmla="*/ 1 65287 51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65287 51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  <a:gd name="T12" fmla="*/ 0 w 17"/>
                <a:gd name="T13" fmla="*/ 0 h 107"/>
                <a:gd name="T14" fmla="*/ 17 w 17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05" cy="630"/>
            </a:xfrm>
            <a:custGeom>
              <a:avLst/>
              <a:gdLst>
                <a:gd name="G0" fmla="+- 65505 0 0"/>
                <a:gd name="G1" fmla="*/ 1 67 2"/>
                <a:gd name="G2" fmla="*/ 1 55909 36864"/>
                <a:gd name="G3" fmla="*/ 1 65287 51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44557 45376"/>
                <a:gd name="G13" fmla="+- 8 0 0"/>
                <a:gd name="G14" fmla="sin 45 G13"/>
                <a:gd name="G15" fmla="*/ 1 465 1024"/>
                <a:gd name="G16" fmla="*/ 1 65287 512"/>
                <a:gd name="G17" fmla="*/ G16 1 180"/>
                <a:gd name="G18" fmla="*/ G15 1 G17"/>
                <a:gd name="G19" fmla="*/ 1 58471 45568"/>
                <a:gd name="G20" fmla="+- 3 0 0"/>
                <a:gd name="G21" fmla="*/ 1 15981 35328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  <a:gd name="T20" fmla="*/ 0 w 41"/>
                <a:gd name="T21" fmla="*/ 0 h 222"/>
                <a:gd name="T22" fmla="*/ 41 w 41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3" cy="2535"/>
            </a:xfrm>
            <a:custGeom>
              <a:avLst/>
              <a:gdLst>
                <a:gd name="G0" fmla="*/ 1 565 1024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56069 1024"/>
                <a:gd name="G24" fmla="*/ 1 12511 25600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87" cy="197"/>
            </a:xfrm>
            <a:custGeom>
              <a:avLst/>
              <a:gdLst>
                <a:gd name="G0" fmla="+- 65519 0 0"/>
                <a:gd name="G1" fmla="*/ 1 59605 25600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8" cy="124"/>
            </a:xfrm>
            <a:custGeom>
              <a:avLst/>
              <a:gdLst>
                <a:gd name="G0" fmla="*/ 1 1453 10240"/>
                <a:gd name="G1" fmla="*/ 1 6211 5120"/>
                <a:gd name="G2" fmla="*/ 1 65287 512"/>
                <a:gd name="G3" fmla="*/ G2 1 180"/>
                <a:gd name="G4" fmla="*/ G1 1 G3"/>
                <a:gd name="G5" fmla="*/ 1 26073 51200"/>
                <a:gd name="G6" fmla="*/ 1 65287 512"/>
                <a:gd name="G7" fmla="*/ G6 1 180"/>
                <a:gd name="G8" fmla="*/ G5 1 G7"/>
                <a:gd name="G9" fmla="*/ 1 25867 36864"/>
                <a:gd name="G10" fmla="*/ 1 65287 51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60299 5120"/>
                <a:gd name="G18" fmla="*/ 1 65287 512"/>
                <a:gd name="G19" fmla="*/ G18 1 180"/>
                <a:gd name="G20" fmla="*/ G17 1 G19"/>
                <a:gd name="G21" fmla="+- 1 0 0"/>
                <a:gd name="G22" fmla="+- 1 0 0"/>
                <a:gd name="G23" fmla="*/ 1 55837 25600"/>
                <a:gd name="G24" fmla="*/ 1 65287 51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35" cy="377"/>
            </a:xfrm>
            <a:custGeom>
              <a:avLst/>
              <a:gdLst>
                <a:gd name="G0" fmla="*/ 1 58471 45568"/>
                <a:gd name="G1" fmla="+- 3 0 0"/>
                <a:gd name="G2" fmla="+- 16 0 0"/>
                <a:gd name="G3" fmla="*/ 1 22371 25600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2899 2560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  <a:gd name="T16" fmla="*/ 0 w 52"/>
                <a:gd name="T17" fmla="*/ 0 h 135"/>
                <a:gd name="T18" fmla="*/ 52 w 52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>
            <a:off x="26988" y="0"/>
            <a:ext cx="2332037" cy="6829425"/>
            <a:chOff x="17" y="0"/>
            <a:chExt cx="1469" cy="4302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296" cy="2757"/>
            </a:xfrm>
            <a:custGeom>
              <a:avLst/>
              <a:gdLst>
                <a:gd name="G0" fmla="*/ 1 63715 2048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47029 2560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2795 5120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65287 51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1" cy="98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44453 5120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  <a:gd name="T16" fmla="*/ 0 w 88"/>
                <a:gd name="T17" fmla="*/ 0 h 330"/>
                <a:gd name="T18" fmla="*/ 88 w 88"/>
                <a:gd name="T1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56" cy="609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29751 2560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  <a:gd name="T16" fmla="*/ 0 w 90"/>
                <a:gd name="T17" fmla="*/ 0 h 207"/>
                <a:gd name="T18" fmla="*/ 90 w 90"/>
                <a:gd name="T1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2" cy="1393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4 0 0"/>
                <a:gd name="G6" fmla="sin 35 G5"/>
                <a:gd name="G7" fmla="+- 65490 0 0"/>
                <a:gd name="G8" fmla="*/ 1 8587 1024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65287 51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  <a:gd name="T22" fmla="*/ 0 w 115"/>
                <a:gd name="T23" fmla="*/ 0 h 467"/>
                <a:gd name="T24" fmla="*/ 115 w 115"/>
                <a:gd name="T2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95" cy="1892"/>
            </a:xfrm>
            <a:custGeom>
              <a:avLst/>
              <a:gdLst>
                <a:gd name="G0" fmla="+- 1 0 0"/>
                <a:gd name="G1" fmla="+- 25 0 0"/>
                <a:gd name="G2" fmla="*/ 1 1747 2048"/>
                <a:gd name="G3" fmla="*/ 1 65287 512"/>
                <a:gd name="G4" fmla="*/ G3 1 180"/>
                <a:gd name="G5" fmla="*/ G2 1 G4"/>
                <a:gd name="G6" fmla="+- 398 0 0"/>
                <a:gd name="G7" fmla="*/ 1 56577 10240"/>
                <a:gd name="G8" fmla="*/ 1 65287 51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65429 256"/>
                <a:gd name="G18" fmla="+- 4 0 0"/>
                <a:gd name="G19" fmla="cos 198 G18"/>
                <a:gd name="G20" fmla="*/ 1 60319 25600"/>
                <a:gd name="G21" fmla="+- 65474 0 0"/>
                <a:gd name="G22" fmla="+- 51083 0 0"/>
                <a:gd name="G23" fmla="*/ 1 56077 25600"/>
                <a:gd name="G24" fmla="*/ 1 18493 25600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  <a:gd name="T26" fmla="*/ 0 w 36"/>
                <a:gd name="T27" fmla="*/ 0 h 633"/>
                <a:gd name="T28" fmla="*/ 36 w 36"/>
                <a:gd name="T29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69" cy="16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32985 2560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37" cy="307"/>
            </a:xfrm>
            <a:custGeom>
              <a:avLst/>
              <a:gdLst>
                <a:gd name="G0" fmla="+- 8 0 0"/>
                <a:gd name="G1" fmla="*/ 1 23197 51200"/>
                <a:gd name="G2" fmla="+- 33 0 0"/>
                <a:gd name="G3" fmla="+- 10 0 0"/>
                <a:gd name="G4" fmla="cos 44 G3"/>
                <a:gd name="G5" fmla="+- 9 0 0"/>
                <a:gd name="G6" fmla="sin 43 G5"/>
                <a:gd name="G7" fmla="+- 3 0 0"/>
                <a:gd name="G8" fmla="+- 65534 0 0"/>
                <a:gd name="G9" fmla="+- 65533 0 0"/>
                <a:gd name="G10" fmla="*/ 1 45793 51200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65287 51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  <a:gd name="T14" fmla="*/ 0 w 17"/>
                <a:gd name="T15" fmla="*/ 0 h 107"/>
                <a:gd name="T16" fmla="*/ 17 w 17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3" cy="1696"/>
            </a:xfrm>
            <a:custGeom>
              <a:avLst/>
              <a:gdLst>
                <a:gd name="G0" fmla="*/ 1 18441 25600"/>
                <a:gd name="G1" fmla="*/ 1 65287 51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64881 2048"/>
                <a:gd name="G16" fmla="*/ 1 65287 51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56647 25600"/>
                <a:gd name="G28" fmla="*/ 1 18643 55456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44237 25600"/>
                <a:gd name="G36" fmla="*/ 1 65287 51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G44" fmla="+- 28 0 0"/>
                <a:gd name="G45" fmla="sin G43 G44"/>
                <a:gd name="G46" fmla="+- 1 0 0"/>
                <a:gd name="G47" fmla="+- 1 0 0"/>
                <a:gd name="G48" fmla="*/ 1 44237 25600"/>
                <a:gd name="G49" fmla="*/ 1 65287 51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44237 25600"/>
                <a:gd name="G59" fmla="*/ 1 65287 512"/>
                <a:gd name="G60" fmla="*/ G59 1 180"/>
                <a:gd name="G61" fmla="*/ G58 1 G60"/>
                <a:gd name="G62" fmla="*/ 1 59569 25600"/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  <a:gd name="T32" fmla="*/ 0 w 294"/>
                <a:gd name="T33" fmla="*/ 0 h 568"/>
                <a:gd name="T34" fmla="*/ 294 w 294"/>
                <a:gd name="T35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1" cy="144"/>
            </a:xfrm>
            <a:custGeom>
              <a:avLst/>
              <a:gdLst>
                <a:gd name="G0" fmla="+- 65523 0 0"/>
                <a:gd name="G1" fmla="+- 52289 0 0"/>
                <a:gd name="G2" fmla="+- 1 0 0"/>
                <a:gd name="G3" fmla="+- 1 0 0"/>
                <a:gd name="G4" fmla="*/ 1 0 0"/>
                <a:gd name="G5" fmla="*/ 1 65287 51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2" cy="410"/>
            </a:xfrm>
            <a:custGeom>
              <a:avLst/>
              <a:gdLst>
                <a:gd name="G0" fmla="+- 65506 0 0"/>
                <a:gd name="G1" fmla="*/ 1 67 2"/>
                <a:gd name="G2" fmla="*/ 1 117 5120"/>
                <a:gd name="G3" fmla="+- 1 0 0"/>
                <a:gd name="G4" fmla="+- 1 0 0"/>
                <a:gd name="G5" fmla="+- 1 0 0"/>
                <a:gd name="G6" fmla="+- 1 0 0"/>
                <a:gd name="G7" fmla="+- 8 0 0"/>
                <a:gd name="G8" fmla="cos 60 G7"/>
                <a:gd name="G9" fmla="*/ 1 36663 25600"/>
                <a:gd name="G10" fmla="+- 2 0 0"/>
                <a:gd name="G11" fmla="*/ 1 0 0"/>
                <a:gd name="G12" fmla="+- 2 0 0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44237 25600"/>
                <a:gd name="G23" fmla="*/ 1 65287 512"/>
                <a:gd name="G24" fmla="*/ G23 1 180"/>
                <a:gd name="G25" fmla="*/ G22 1 G24"/>
                <a:gd name="G26" fmla="*/ 1 0 0"/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  <a:gd name="T16" fmla="*/ 0 w 29"/>
                <a:gd name="T17" fmla="*/ 0 h 141"/>
                <a:gd name="T18" fmla="*/ 29 w 29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9" cy="128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24697 25600"/>
                <a:gd name="G4" fmla="*/ 1 65287 512"/>
                <a:gd name="G5" fmla="*/ G4 1 180"/>
                <a:gd name="G6" fmla="*/ G3 1 G5"/>
                <a:gd name="G7" fmla="*/ 1 2779 5120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65287 51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17" cy="319"/>
            </a:xfrm>
            <a:custGeom>
              <a:avLst/>
              <a:gdLst>
                <a:gd name="G0" fmla="*/ 1 56281 25600"/>
                <a:gd name="G1" fmla="*/ 1 0 0"/>
                <a:gd name="G2" fmla="+- 16 0 0"/>
                <a:gd name="G3" fmla="*/ 1 1637 4096"/>
                <a:gd name="G4" fmla="*/ 1 56005 1024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G11" fmla="+- 2 0 0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  <a:gd name="T16" fmla="*/ 0 w 44"/>
                <a:gd name="T17" fmla="*/ 0 h 111"/>
                <a:gd name="T18" fmla="*/ 44 w 44"/>
                <a:gd name="T1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888412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891587" cy="3752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22362" cy="346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596187" cy="341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2788"/>
            <a:ext cx="1589088" cy="50641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32749 25600"/>
              <a:gd name="G6" fmla="*/ 1 65287 512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1217 25600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55650" cy="3413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fld id="{602D837D-732E-4901-9D00-BB5571966E40}" type="slidenum">
              <a:rPr lang="es-AR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Árboles B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800" i="1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Curso 2017</a:t>
            </a:r>
            <a:endParaRPr lang="es-AR" sz="2800" i="1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10515" y="611188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+mj-lt"/>
                <a:cs typeface="Arial" charset="0"/>
              </a:rPr>
              <a:t>Ejemplo – Árbol B de orden </a:t>
            </a:r>
            <a:r>
              <a:rPr lang="es-AR" sz="4000">
                <a:solidFill>
                  <a:srgbClr val="262626"/>
                </a:solidFill>
                <a:latin typeface="+mj-lt"/>
                <a:cs typeface="Arial" charset="0"/>
              </a:rPr>
              <a:t>4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445892" y="4268268"/>
            <a:ext cx="2365150" cy="691688"/>
            <a:chOff x="3445892" y="4268268"/>
            <a:chExt cx="2365150" cy="691688"/>
          </a:xfrm>
        </p:grpSpPr>
        <p:grpSp>
          <p:nvGrpSpPr>
            <p:cNvPr id="10" name="Group 22"/>
            <p:cNvGrpSpPr/>
            <p:nvPr/>
          </p:nvGrpSpPr>
          <p:grpSpPr>
            <a:xfrm>
              <a:off x="3445892" y="4268268"/>
              <a:ext cx="2365150" cy="691688"/>
              <a:chOff x="4025092" y="2786058"/>
              <a:chExt cx="3240000" cy="720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517330" y="4336897"/>
              <a:ext cx="2143140" cy="5993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75  80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1453324" y="5715016"/>
            <a:ext cx="142876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+80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03412" y="4269401"/>
            <a:ext cx="2365150" cy="691688"/>
            <a:chOff x="6303412" y="4269401"/>
            <a:chExt cx="2365150" cy="691688"/>
          </a:xfrm>
        </p:grpSpPr>
        <p:grpSp>
          <p:nvGrpSpPr>
            <p:cNvPr id="69" name="Group 22"/>
            <p:cNvGrpSpPr/>
            <p:nvPr/>
          </p:nvGrpSpPr>
          <p:grpSpPr>
            <a:xfrm>
              <a:off x="6303412" y="4269401"/>
              <a:ext cx="2365150" cy="691688"/>
              <a:chOff x="4025092" y="2786058"/>
              <a:chExt cx="3240000" cy="720000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 Box 8"/>
            <p:cNvSpPr txBox="1">
              <a:spLocks noChangeArrowheads="1"/>
            </p:cNvSpPr>
            <p:nvPr/>
          </p:nvSpPr>
          <p:spPr bwMode="auto">
            <a:xfrm>
              <a:off x="6374850" y="4338030"/>
              <a:ext cx="793514" cy="5993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91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628467" y="3000371"/>
            <a:ext cx="2857520" cy="1269029"/>
            <a:chOff x="4628467" y="3000371"/>
            <a:chExt cx="2857520" cy="1269029"/>
          </a:xfrm>
        </p:grpSpPr>
        <p:cxnSp>
          <p:nvCxnSpPr>
            <p:cNvPr id="47" name="Straight Connector 46"/>
            <p:cNvCxnSpPr>
              <a:endCxn id="59" idx="0"/>
            </p:cNvCxnSpPr>
            <p:nvPr/>
          </p:nvCxnSpPr>
          <p:spPr bwMode="auto">
            <a:xfrm rot="5400000">
              <a:off x="4408006" y="3221628"/>
              <a:ext cx="1267102" cy="826179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endCxn id="72" idx="0"/>
            </p:cNvCxnSpPr>
            <p:nvPr/>
          </p:nvCxnSpPr>
          <p:spPr bwMode="auto">
            <a:xfrm rot="16200000" flipH="1">
              <a:off x="6371190" y="3154603"/>
              <a:ext cx="1269029" cy="960565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810382" y="1857364"/>
            <a:ext cx="10864930" cy="3103725"/>
            <a:chOff x="810382" y="1857364"/>
            <a:chExt cx="10864930" cy="3103725"/>
          </a:xfrm>
        </p:grpSpPr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445892" y="3856495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303412" y="3857628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4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810382" y="1857364"/>
              <a:ext cx="10864930" cy="3103725"/>
              <a:chOff x="810382" y="1857364"/>
              <a:chExt cx="10864930" cy="3103725"/>
            </a:xfrm>
          </p:grpSpPr>
          <p:grpSp>
            <p:nvGrpSpPr>
              <p:cNvPr id="2" name="Group 51"/>
              <p:cNvGrpSpPr/>
              <p:nvPr/>
            </p:nvGrpSpPr>
            <p:grpSpPr>
              <a:xfrm>
                <a:off x="4382282" y="1857364"/>
                <a:ext cx="3240000" cy="1148628"/>
                <a:chOff x="4382282" y="1857364"/>
                <a:chExt cx="3240000" cy="1148628"/>
              </a:xfrm>
            </p:grpSpPr>
            <p:sp>
              <p:nvSpPr>
                <p:cNvPr id="2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382282" y="1857364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2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3" name="Group 41"/>
                <p:cNvGrpSpPr/>
                <p:nvPr/>
              </p:nvGrpSpPr>
              <p:grpSpPr>
                <a:xfrm>
                  <a:off x="4382282" y="2285992"/>
                  <a:ext cx="3240000" cy="720000"/>
                  <a:chOff x="4668034" y="5500702"/>
                  <a:chExt cx="3240000" cy="720000"/>
                </a:xfrm>
              </p:grpSpPr>
              <p:grpSp>
                <p:nvGrpSpPr>
                  <p:cNvPr id="4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0" name="Straight Connector 39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4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 67    88    96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98" name="Group 97"/>
              <p:cNvGrpSpPr/>
              <p:nvPr/>
            </p:nvGrpSpPr>
            <p:grpSpPr>
              <a:xfrm>
                <a:off x="7596992" y="3000372"/>
                <a:ext cx="4078320" cy="1960717"/>
                <a:chOff x="7596992" y="3000372"/>
                <a:chExt cx="4078320" cy="1960717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7596992" y="3000372"/>
                  <a:ext cx="1714512" cy="1285884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3" name="Group 54"/>
                <p:cNvGrpSpPr/>
                <p:nvPr/>
              </p:nvGrpSpPr>
              <p:grpSpPr>
                <a:xfrm>
                  <a:off x="9240066" y="3857628"/>
                  <a:ext cx="2435246" cy="1103461"/>
                  <a:chOff x="6786590" y="3643314"/>
                  <a:chExt cx="3336022" cy="1148628"/>
                </a:xfrm>
              </p:grpSpPr>
              <p:grpSp>
                <p:nvGrpSpPr>
                  <p:cNvPr id="62" name="Group 22"/>
                  <p:cNvGrpSpPr/>
                  <p:nvPr/>
                </p:nvGrpSpPr>
                <p:grpSpPr>
                  <a:xfrm>
                    <a:off x="6882612" y="407194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66" name="Straight Connector 65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7" name="Straight Connector 66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6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82612" y="3643314"/>
                    <a:ext cx="357190" cy="409573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24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3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  <p:sp>
                <p:nvSpPr>
                  <p:cNvPr id="6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86590" y="4163849"/>
                    <a:ext cx="1857540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105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810382" y="3000372"/>
                <a:ext cx="3589112" cy="1960717"/>
                <a:chOff x="810382" y="3000372"/>
                <a:chExt cx="3589112" cy="1960717"/>
              </a:xfrm>
            </p:grpSpPr>
            <p:grpSp>
              <p:nvGrpSpPr>
                <p:cNvPr id="75" name="Group 54"/>
                <p:cNvGrpSpPr/>
                <p:nvPr/>
              </p:nvGrpSpPr>
              <p:grpSpPr>
                <a:xfrm>
                  <a:off x="810382" y="3857628"/>
                  <a:ext cx="2365150" cy="1103461"/>
                  <a:chOff x="6882612" y="3643314"/>
                  <a:chExt cx="3240000" cy="1148628"/>
                </a:xfrm>
              </p:grpSpPr>
              <p:grpSp>
                <p:nvGrpSpPr>
                  <p:cNvPr id="76" name="Group 22"/>
                  <p:cNvGrpSpPr/>
                  <p:nvPr/>
                </p:nvGrpSpPr>
                <p:grpSpPr>
                  <a:xfrm>
                    <a:off x="6882612" y="407194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80" name="Straight Connector 79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1" name="Straight Connector 80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77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82612" y="3643314"/>
                    <a:ext cx="357190" cy="409573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24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0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  <p:sp>
                <p:nvSpPr>
                  <p:cNvPr id="7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0474" y="4143380"/>
                    <a:ext cx="2935870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25  40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cxnSp>
              <p:nvCxnSpPr>
                <p:cNvPr id="92" name="Straight Connector 91"/>
                <p:cNvCxnSpPr/>
                <p:nvPr/>
              </p:nvCxnSpPr>
              <p:spPr bwMode="auto">
                <a:xfrm rot="10800000" flipV="1">
                  <a:off x="2382019" y="3000372"/>
                  <a:ext cx="2017475" cy="1285885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5666178" y="2375210"/>
            <a:ext cx="71438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88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5025224" y="5429264"/>
            <a:ext cx="6143668" cy="11430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accent6"/>
                </a:solidFill>
                <a:latin typeface="+mj-lt"/>
                <a:cs typeface="Arial" charset="0"/>
              </a:rPr>
              <a:t>¿L/E necesarias para el alta de la clave 80?</a:t>
            </a:r>
            <a:endParaRPr lang="es-AR" sz="360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0382" y="2500306"/>
            <a:ext cx="10864930" cy="3103725"/>
            <a:chOff x="810382" y="1857364"/>
            <a:chExt cx="10864930" cy="3103725"/>
          </a:xfrm>
        </p:grpSpPr>
        <p:grpSp>
          <p:nvGrpSpPr>
            <p:cNvPr id="2" name="Group 94"/>
            <p:cNvGrpSpPr/>
            <p:nvPr/>
          </p:nvGrpSpPr>
          <p:grpSpPr>
            <a:xfrm>
              <a:off x="3445892" y="4268268"/>
              <a:ext cx="2436588" cy="691688"/>
              <a:chOff x="3445892" y="4268268"/>
              <a:chExt cx="2436588" cy="691688"/>
            </a:xfrm>
          </p:grpSpPr>
          <p:grpSp>
            <p:nvGrpSpPr>
              <p:cNvPr id="3" name="Group 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8" name="Text Box 8"/>
              <p:cNvSpPr txBox="1">
                <a:spLocks noChangeArrowheads="1"/>
              </p:cNvSpPr>
              <p:nvPr/>
            </p:nvSpPr>
            <p:spPr bwMode="auto"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75  80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4" name="Group 95"/>
            <p:cNvGrpSpPr/>
            <p:nvPr/>
          </p:nvGrpSpPr>
          <p:grpSpPr>
            <a:xfrm>
              <a:off x="6303412" y="4269401"/>
              <a:ext cx="2365150" cy="691688"/>
              <a:chOff x="6303412" y="4269401"/>
              <a:chExt cx="2365150" cy="691688"/>
            </a:xfrm>
          </p:grpSpPr>
          <p:grpSp>
            <p:nvGrpSpPr>
              <p:cNvPr id="5" name="Group 22"/>
              <p:cNvGrpSpPr/>
              <p:nvPr/>
            </p:nvGrpSpPr>
            <p:grpSpPr>
              <a:xfrm>
                <a:off x="6303412" y="4269401"/>
                <a:ext cx="2365150" cy="691688"/>
                <a:chOff x="4025092" y="2786058"/>
                <a:chExt cx="3240000" cy="720000"/>
              </a:xfrm>
            </p:grpSpPr>
            <p:sp>
              <p:nvSpPr>
                <p:cNvPr id="72" name="Rectangle 71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Text Box 8"/>
              <p:cNvSpPr txBox="1">
                <a:spLocks noChangeArrowheads="1"/>
              </p:cNvSpPr>
              <p:nvPr/>
            </p:nvSpPr>
            <p:spPr bwMode="auto">
              <a:xfrm>
                <a:off x="6374850" y="4338030"/>
                <a:ext cx="793514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91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6" name="Group 101"/>
            <p:cNvGrpSpPr/>
            <p:nvPr/>
          </p:nvGrpSpPr>
          <p:grpSpPr>
            <a:xfrm>
              <a:off x="4628467" y="3000371"/>
              <a:ext cx="2857520" cy="1269029"/>
              <a:chOff x="4628467" y="3000371"/>
              <a:chExt cx="2857520" cy="1269029"/>
            </a:xfrm>
          </p:grpSpPr>
          <p:cxnSp>
            <p:nvCxnSpPr>
              <p:cNvPr id="47" name="Straight Connector 46"/>
              <p:cNvCxnSpPr>
                <a:endCxn id="59" idx="0"/>
              </p:cNvCxnSpPr>
              <p:nvPr/>
            </p:nvCxnSpPr>
            <p:spPr bwMode="auto">
              <a:xfrm rot="5400000">
                <a:off x="4408006" y="3221628"/>
                <a:ext cx="1267102" cy="82617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>
                <a:endCxn id="72" idx="0"/>
              </p:cNvCxnSpPr>
              <p:nvPr/>
            </p:nvCxnSpPr>
            <p:spPr bwMode="auto">
              <a:xfrm rot="16200000" flipH="1">
                <a:off x="6371190" y="3154603"/>
                <a:ext cx="1269029" cy="960565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Group 99"/>
            <p:cNvGrpSpPr/>
            <p:nvPr/>
          </p:nvGrpSpPr>
          <p:grpSpPr>
            <a:xfrm>
              <a:off x="810382" y="1857364"/>
              <a:ext cx="10864930" cy="3103725"/>
              <a:chOff x="810382" y="1857364"/>
              <a:chExt cx="10864930" cy="3103725"/>
            </a:xfrm>
          </p:grpSpPr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3445892" y="3856495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8" name="Group 98"/>
              <p:cNvGrpSpPr/>
              <p:nvPr/>
            </p:nvGrpSpPr>
            <p:grpSpPr>
              <a:xfrm>
                <a:off x="810382" y="1857364"/>
                <a:ext cx="10864930" cy="3103725"/>
                <a:chOff x="810382" y="1857364"/>
                <a:chExt cx="10864930" cy="3103725"/>
              </a:xfrm>
            </p:grpSpPr>
            <p:grpSp>
              <p:nvGrpSpPr>
                <p:cNvPr id="9" name="Group 51"/>
                <p:cNvGrpSpPr/>
                <p:nvPr/>
              </p:nvGrpSpPr>
              <p:grpSpPr>
                <a:xfrm>
                  <a:off x="4382282" y="1857364"/>
                  <a:ext cx="3240000" cy="1148628"/>
                  <a:chOff x="4382282" y="1857364"/>
                  <a:chExt cx="3240000" cy="1148628"/>
                </a:xfrm>
              </p:grpSpPr>
              <p:sp>
                <p:nvSpPr>
                  <p:cNvPr id="27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2282" y="1857364"/>
                    <a:ext cx="357190" cy="409573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24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2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  <p:grpSp>
                <p:nvGrpSpPr>
                  <p:cNvPr id="10" name="Group 41"/>
                  <p:cNvGrpSpPr/>
                  <p:nvPr/>
                </p:nvGrpSpPr>
                <p:grpSpPr>
                  <a:xfrm>
                    <a:off x="4382282" y="2285992"/>
                    <a:ext cx="3240000" cy="720000"/>
                    <a:chOff x="4668034" y="5500702"/>
                    <a:chExt cx="3240000" cy="720000"/>
                  </a:xfrm>
                </p:grpSpPr>
                <p:grpSp>
                  <p:nvGrpSpPr>
                    <p:cNvPr id="11" name="Group 22"/>
                    <p:cNvGrpSpPr/>
                    <p:nvPr/>
                  </p:nvGrpSpPr>
                  <p:grpSpPr>
                    <a:xfrm>
                      <a:off x="4668034" y="550070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449263" rtl="0" eaLnBrk="1" fontAlgn="base" latinLnBrk="0" hangingPunct="0">
                          <a:lnSpc>
                            <a:spcPct val="93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itchFamily="16" charset="0"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/>
                      <p:nvPr/>
                    </p:nvCxnSpPr>
                    <p:spPr bwMode="auto">
                      <a:xfrm rot="5400000">
                        <a:off x="4740266" y="3142454"/>
                        <a:ext cx="71438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 bwMode="auto">
                      <a:xfrm rot="5400000">
                        <a:off x="5811836" y="3142454"/>
                        <a:ext cx="71438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41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10910" y="5591195"/>
                      <a:ext cx="3000396" cy="623887"/>
                    </a:xfrm>
                    <a:prstGeom prst="rect">
                      <a:avLst/>
                    </a:prstGeom>
                    <a:noFill/>
                    <a:ln w="9525" cap="flat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5000" rIns="90000" bIns="45000"/>
                    <a:lstStyle/>
                    <a:p>
                      <a:pPr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lang="es-AR" sz="3600" smtClean="0">
                          <a:solidFill>
                            <a:schemeClr val="tx1"/>
                          </a:solidFill>
                          <a:latin typeface="+mj-lt"/>
                          <a:cs typeface="Arial" charset="0"/>
                        </a:rPr>
                        <a:t> 67    88    96</a:t>
                      </a:r>
                      <a:endParaRPr lang="es-AR" sz="3600">
                        <a:solidFill>
                          <a:schemeClr val="tx1"/>
                        </a:solidFill>
                        <a:latin typeface="+mj-lt"/>
                        <a:cs typeface="Arial" charset="0"/>
                      </a:endParaRPr>
                    </a:p>
                  </p:txBody>
                </p:sp>
              </p:grpSp>
            </p:grpSp>
            <p:grpSp>
              <p:nvGrpSpPr>
                <p:cNvPr id="12" name="Group 97"/>
                <p:cNvGrpSpPr/>
                <p:nvPr/>
              </p:nvGrpSpPr>
              <p:grpSpPr>
                <a:xfrm>
                  <a:off x="7596992" y="3000372"/>
                  <a:ext cx="4078320" cy="1960717"/>
                  <a:chOff x="7596992" y="3000372"/>
                  <a:chExt cx="4078320" cy="1960717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 bwMode="auto">
                  <a:xfrm>
                    <a:off x="7596992" y="3000372"/>
                    <a:ext cx="1714512" cy="1285884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13" name="Group 54"/>
                  <p:cNvGrpSpPr/>
                  <p:nvPr/>
                </p:nvGrpSpPr>
                <p:grpSpPr>
                  <a:xfrm>
                    <a:off x="9240066" y="3857628"/>
                    <a:ext cx="2435246" cy="1103461"/>
                    <a:chOff x="6786590" y="3643314"/>
                    <a:chExt cx="3336022" cy="1148628"/>
                  </a:xfrm>
                </p:grpSpPr>
                <p:grpSp>
                  <p:nvGrpSpPr>
                    <p:cNvPr id="14" name="Group 22"/>
                    <p:cNvGrpSpPr/>
                    <p:nvPr/>
                  </p:nvGrpSpPr>
                  <p:grpSpPr>
                    <a:xfrm>
                      <a:off x="6882612" y="407194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65" name="Rectangle 64"/>
                      <p:cNvSpPr/>
                      <p:nvPr/>
                    </p:nvSpPr>
                    <p:spPr bwMode="auto"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449263" rtl="0" eaLnBrk="1" fontAlgn="base" latinLnBrk="0" hangingPunct="0">
                          <a:lnSpc>
                            <a:spcPct val="93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itchFamily="16" charset="0"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cxnSp>
                    <p:nvCxnSpPr>
                      <p:cNvPr id="66" name="Straight Connector 65"/>
                      <p:cNvCxnSpPr/>
                      <p:nvPr/>
                    </p:nvCxnSpPr>
                    <p:spPr bwMode="auto">
                      <a:xfrm rot="5400000">
                        <a:off x="4740266" y="3142454"/>
                        <a:ext cx="71438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7" name="Straight Connector 66"/>
                      <p:cNvCxnSpPr/>
                      <p:nvPr/>
                    </p:nvCxnSpPr>
                    <p:spPr bwMode="auto">
                      <a:xfrm rot="5400000">
                        <a:off x="5811836" y="3142454"/>
                        <a:ext cx="71438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63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82612" y="3643314"/>
                      <a:ext cx="357190" cy="409573"/>
                    </a:xfrm>
                    <a:prstGeom prst="rect">
                      <a:avLst/>
                    </a:prstGeom>
                    <a:noFill/>
                    <a:ln w="9525" cap="flat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5000" rIns="90000" bIns="45000"/>
                    <a:lstStyle/>
                    <a:p>
                      <a:pPr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lang="es-AR" sz="2400" smtClean="0">
                          <a:solidFill>
                            <a:schemeClr val="tx1"/>
                          </a:solidFill>
                          <a:latin typeface="+mj-lt"/>
                          <a:cs typeface="Arial" charset="0"/>
                        </a:rPr>
                        <a:t>3</a:t>
                      </a:r>
                      <a:endParaRPr lang="es-AR" sz="3600">
                        <a:solidFill>
                          <a:schemeClr val="tx1"/>
                        </a:solidFill>
                        <a:latin typeface="+mj-lt"/>
                        <a:cs typeface="Arial" charset="0"/>
                      </a:endParaRPr>
                    </a:p>
                  </p:txBody>
                </p:sp>
                <p:sp>
                  <p:nvSpPr>
                    <p:cNvPr id="64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86590" y="4163849"/>
                      <a:ext cx="1857540" cy="623887"/>
                    </a:xfrm>
                    <a:prstGeom prst="rect">
                      <a:avLst/>
                    </a:prstGeom>
                    <a:noFill/>
                    <a:ln w="9525" cap="flat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5000" rIns="90000" bIns="45000"/>
                    <a:lstStyle/>
                    <a:p>
                      <a:pPr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lang="es-AR" sz="3600" smtClean="0">
                          <a:solidFill>
                            <a:schemeClr val="tx1"/>
                          </a:solidFill>
                          <a:latin typeface="+mj-lt"/>
                          <a:cs typeface="Arial" charset="0"/>
                        </a:rPr>
                        <a:t>105       </a:t>
                      </a:r>
                      <a:endParaRPr lang="es-AR" sz="3600">
                        <a:solidFill>
                          <a:schemeClr val="tx1"/>
                        </a:solidFill>
                        <a:latin typeface="+mj-lt"/>
                        <a:cs typeface="Arial" charset="0"/>
                      </a:endParaRPr>
                    </a:p>
                  </p:txBody>
                </p:sp>
              </p:grpSp>
            </p:grpSp>
            <p:grpSp>
              <p:nvGrpSpPr>
                <p:cNvPr id="15" name="Group 96"/>
                <p:cNvGrpSpPr/>
                <p:nvPr/>
              </p:nvGrpSpPr>
              <p:grpSpPr>
                <a:xfrm>
                  <a:off x="810382" y="3000372"/>
                  <a:ext cx="3589112" cy="1960717"/>
                  <a:chOff x="810382" y="3000372"/>
                  <a:chExt cx="3589112" cy="1960717"/>
                </a:xfrm>
              </p:grpSpPr>
              <p:grpSp>
                <p:nvGrpSpPr>
                  <p:cNvPr id="16" name="Group 54"/>
                  <p:cNvGrpSpPr/>
                  <p:nvPr/>
                </p:nvGrpSpPr>
                <p:grpSpPr>
                  <a:xfrm>
                    <a:off x="810382" y="3857628"/>
                    <a:ext cx="2365150" cy="1103461"/>
                    <a:chOff x="6882612" y="3643314"/>
                    <a:chExt cx="3240000" cy="1148628"/>
                  </a:xfrm>
                </p:grpSpPr>
                <p:grpSp>
                  <p:nvGrpSpPr>
                    <p:cNvPr id="17" name="Group 22"/>
                    <p:cNvGrpSpPr/>
                    <p:nvPr/>
                  </p:nvGrpSpPr>
                  <p:grpSpPr>
                    <a:xfrm>
                      <a:off x="6882612" y="4071942"/>
                      <a:ext cx="3240000" cy="720000"/>
                      <a:chOff x="4025092" y="2786058"/>
                      <a:chExt cx="3240000" cy="720000"/>
                    </a:xfrm>
                  </p:grpSpPr>
                  <p:sp>
                    <p:nvSpPr>
                      <p:cNvPr id="79" name="Rectangle 78"/>
                      <p:cNvSpPr/>
                      <p:nvPr/>
                    </p:nvSpPr>
                    <p:spPr bwMode="auto">
                      <a:xfrm>
                        <a:off x="4025092" y="2786058"/>
                        <a:ext cx="3240000" cy="720000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449263" rtl="0" eaLnBrk="1" fontAlgn="base" latinLnBrk="0" hangingPunct="0">
                          <a:lnSpc>
                            <a:spcPct val="93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itchFamily="16" charset="0"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  <p:cxnSp>
                    <p:nvCxnSpPr>
                      <p:cNvPr id="80" name="Straight Connector 79"/>
                      <p:cNvCxnSpPr/>
                      <p:nvPr/>
                    </p:nvCxnSpPr>
                    <p:spPr bwMode="auto">
                      <a:xfrm rot="5400000">
                        <a:off x="4740266" y="3142454"/>
                        <a:ext cx="71438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 bwMode="auto">
                      <a:xfrm rot="5400000">
                        <a:off x="5811836" y="3142454"/>
                        <a:ext cx="71438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7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82612" y="3643314"/>
                      <a:ext cx="357190" cy="409573"/>
                    </a:xfrm>
                    <a:prstGeom prst="rect">
                      <a:avLst/>
                    </a:prstGeom>
                    <a:noFill/>
                    <a:ln w="9525" cap="flat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5000" rIns="90000" bIns="45000"/>
                    <a:lstStyle/>
                    <a:p>
                      <a:pPr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lang="es-AR" sz="2400" smtClean="0">
                          <a:solidFill>
                            <a:schemeClr val="tx1"/>
                          </a:solidFill>
                          <a:latin typeface="+mj-lt"/>
                          <a:cs typeface="Arial" charset="0"/>
                        </a:rPr>
                        <a:t>0</a:t>
                      </a:r>
                      <a:endParaRPr lang="es-AR" sz="3600">
                        <a:solidFill>
                          <a:schemeClr val="tx1"/>
                        </a:solidFill>
                        <a:latin typeface="+mj-lt"/>
                        <a:cs typeface="Arial" charset="0"/>
                      </a:endParaRPr>
                    </a:p>
                  </p:txBody>
                </p:sp>
                <p:sp>
                  <p:nvSpPr>
                    <p:cNvPr id="7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80474" y="4143380"/>
                      <a:ext cx="2935870" cy="623887"/>
                    </a:xfrm>
                    <a:prstGeom prst="rect">
                      <a:avLst/>
                    </a:prstGeom>
                    <a:noFill/>
                    <a:ln w="9525" cap="flat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5000" rIns="90000" bIns="45000"/>
                    <a:lstStyle/>
                    <a:p>
                      <a:pPr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lang="es-AR" sz="3600" smtClean="0">
                          <a:solidFill>
                            <a:schemeClr val="tx1"/>
                          </a:solidFill>
                          <a:latin typeface="+mj-lt"/>
                          <a:cs typeface="Arial" charset="0"/>
                        </a:rPr>
                        <a:t>25  40       </a:t>
                      </a:r>
                      <a:endParaRPr lang="es-AR" sz="3600">
                        <a:solidFill>
                          <a:schemeClr val="tx1"/>
                        </a:solidFill>
                        <a:latin typeface="+mj-lt"/>
                        <a:cs typeface="Arial" charset="0"/>
                      </a:endParaRPr>
                    </a:p>
                  </p:txBody>
                </p:sp>
              </p:grpSp>
              <p:cxnSp>
                <p:nvCxnSpPr>
                  <p:cNvPr id="92" name="Straight Connector 91"/>
                  <p:cNvCxnSpPr/>
                  <p:nvPr/>
                </p:nvCxnSpPr>
                <p:spPr bwMode="auto">
                  <a:xfrm rot="10800000" flipV="1">
                    <a:off x="2382019" y="3000372"/>
                    <a:ext cx="2017475" cy="1285885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</p:grp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1453324" y="5923247"/>
            <a:ext cx="142876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+86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046386" y="4989061"/>
            <a:ext cx="857256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86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2312568" y="5948385"/>
            <a:ext cx="1571636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+120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10014309" y="4996541"/>
            <a:ext cx="1214446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120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3667902" y="5923247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+230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10808851" y="4994291"/>
            <a:ext cx="1253147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230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025224" y="5942302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+95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7096926" y="5019691"/>
            <a:ext cx="785818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95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6096794" y="5942302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+55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2416743" y="5000636"/>
            <a:ext cx="857256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55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7239802" y="5923247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333333"/>
                </a:solidFill>
                <a:latin typeface="+mj-lt"/>
                <a:cs typeface="Arial" charset="0"/>
              </a:rPr>
              <a:t>, </a:t>
            </a:r>
            <a:r>
              <a:rPr lang="es-AR" sz="3600" smtClean="0">
                <a:solidFill>
                  <a:schemeClr val="accent2"/>
                </a:solidFill>
                <a:latin typeface="+mj-lt"/>
                <a:cs typeface="Arial" charset="0"/>
              </a:rPr>
              <a:t>+70</a:t>
            </a:r>
            <a:endParaRPr lang="es-AR" sz="360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8811438" y="71414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rgbClr val="333333"/>
                </a:solidFill>
                <a:latin typeface="+mj-lt"/>
                <a:cs typeface="Arial" charset="0"/>
              </a:rPr>
              <a:t>70  75   80    86</a:t>
            </a:r>
            <a:endParaRPr lang="es-AR" sz="360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>
            <a:off x="10431394" y="858124"/>
            <a:ext cx="432000" cy="1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8908276" y="642918"/>
            <a:ext cx="1188000" cy="500066"/>
            <a:chOff x="8479648" y="1214422"/>
            <a:chExt cx="1188000" cy="500066"/>
          </a:xfrm>
        </p:grpSpPr>
        <p:cxnSp>
          <p:nvCxnSpPr>
            <p:cNvPr id="91" name="Straight Connector 90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3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954578" y="642918"/>
            <a:ext cx="1133484" cy="500066"/>
            <a:chOff x="10525950" y="1214422"/>
            <a:chExt cx="1133484" cy="500066"/>
          </a:xfrm>
        </p:grpSpPr>
        <p:cxnSp>
          <p:nvCxnSpPr>
            <p:cNvPr id="95" name="Straight Connector 94"/>
            <p:cNvCxnSpPr/>
            <p:nvPr/>
          </p:nvCxnSpPr>
          <p:spPr bwMode="auto">
            <a:xfrm>
              <a:off x="10831068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105259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8811438" y="1428736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rgbClr val="333333"/>
                </a:solidFill>
                <a:latin typeface="+mj-lt"/>
                <a:cs typeface="Arial" charset="0"/>
              </a:rPr>
              <a:t>67  80   88    96</a:t>
            </a:r>
            <a:endParaRPr lang="es-AR" sz="360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908276" y="2000240"/>
            <a:ext cx="1188000" cy="500066"/>
            <a:chOff x="8479648" y="1214422"/>
            <a:chExt cx="1188000" cy="500066"/>
          </a:xfrm>
        </p:grpSpPr>
        <p:cxnSp>
          <p:nvCxnSpPr>
            <p:cNvPr id="100" name="Straight Connector 99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954578" y="2000240"/>
            <a:ext cx="1133484" cy="500066"/>
            <a:chOff x="10525950" y="1214422"/>
            <a:chExt cx="1133484" cy="500066"/>
          </a:xfrm>
        </p:grpSpPr>
        <p:cxnSp>
          <p:nvCxnSpPr>
            <p:cNvPr id="103" name="Straight Connector 102"/>
            <p:cNvCxnSpPr/>
            <p:nvPr/>
          </p:nvCxnSpPr>
          <p:spPr bwMode="auto">
            <a:xfrm>
              <a:off x="10831068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05259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597256" y="2000240"/>
            <a:ext cx="2310580" cy="928694"/>
            <a:chOff x="9597256" y="3214686"/>
            <a:chExt cx="2310580" cy="928694"/>
          </a:xfrm>
        </p:grpSpPr>
        <p:cxnSp>
          <p:nvCxnSpPr>
            <p:cNvPr id="98" name="Straight Connector 97"/>
            <p:cNvCxnSpPr/>
            <p:nvPr/>
          </p:nvCxnSpPr>
          <p:spPr bwMode="auto">
            <a:xfrm rot="5400000">
              <a:off x="10431394" y="342989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Text Box 8"/>
            <p:cNvSpPr txBox="1">
              <a:spLocks noChangeArrowheads="1"/>
            </p:cNvSpPr>
            <p:nvPr/>
          </p:nvSpPr>
          <p:spPr bwMode="auto">
            <a:xfrm>
              <a:off x="9597256" y="3714752"/>
              <a:ext cx="2310580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nueva raíz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1524762" y="142852"/>
            <a:ext cx="6596860" cy="9286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Overflow en el nodo</a:t>
            </a:r>
            <a:r>
              <a:rPr lang="es-ES" sz="2800" smtClean="0">
                <a:solidFill>
                  <a:schemeClr val="accent6"/>
                </a:solidFill>
                <a:latin typeface="+mj-lt"/>
                <a:cs typeface="Arial" charset="0"/>
              </a:rPr>
              <a:t> 1. División del mismo y promoción de la clave 80.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1524762" y="1214422"/>
            <a:ext cx="7143800" cy="12144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Propagación del overflow a la raíz</a:t>
            </a:r>
            <a:r>
              <a:rPr lang="es-ES" sz="2800" smtClean="0">
                <a:solidFill>
                  <a:schemeClr val="accent6"/>
                </a:solidFill>
                <a:latin typeface="+mj-lt"/>
                <a:cs typeface="Arial" charset="0"/>
              </a:rPr>
              <a:t>. División de la misma y aumento en la altura del árbol.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2" grpId="0"/>
      <p:bldP spid="68" grpId="0"/>
      <p:bldP spid="75" grpId="0"/>
      <p:bldP spid="76" grpId="0"/>
      <p:bldP spid="83" grpId="0"/>
      <p:bldP spid="85" grpId="0"/>
      <p:bldP spid="87" grpId="0"/>
      <p:bldP spid="69" grpId="0"/>
      <p:bldP spid="82" grpId="0"/>
      <p:bldP spid="86" grpId="0"/>
      <p:bldP spid="88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1239010" y="5715016"/>
            <a:ext cx="107157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+70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2" name="Group 99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3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4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" name="Straight Connector 39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67   80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5" name="Group 136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7239802" y="3429000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" name="Group 97"/>
              <p:cNvGrpSpPr>
                <a:grpSpLocks noChangeAspect="1"/>
              </p:cNvGrpSpPr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7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8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73" name="Straight Connector 72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4" name="Straight Connector 73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7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91  95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 bwMode="auto">
              <a:xfrm rot="16200000" flipH="1">
                <a:off x="8685029" y="3224256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9" name="Group 22"/>
              <p:cNvGrpSpPr>
                <a:grpSpLocks noChangeAspect="1"/>
              </p:cNvGrpSpPr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3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105 120 230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10" name="Group 138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1" name="Group 22"/>
              <p:cNvGrpSpPr>
                <a:grpSpLocks noChangeAspect="1"/>
              </p:cNvGrpSpPr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79" name="Rectangle 78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" name="Group 135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0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78" name="Text Box 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25  40  55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92" name="Straight Connector 91"/>
              <p:cNvCxnSpPr/>
              <p:nvPr/>
            </p:nvCxnSpPr>
            <p:spPr bwMode="auto">
              <a:xfrm rot="5400000">
                <a:off x="1416930" y="2965328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34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14" name="Group 131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15" name="Group 94"/>
                <p:cNvGrpSpPr/>
                <p:nvPr/>
              </p:nvGrpSpPr>
              <p:grpSpPr>
                <a:xfrm>
                  <a:off x="2704483" y="4309406"/>
                  <a:ext cx="2214578" cy="673700"/>
                  <a:chOff x="3445892" y="4268268"/>
                  <a:chExt cx="2436588" cy="691688"/>
                </a:xfrm>
              </p:grpSpPr>
              <p:grpSp>
                <p:nvGrpSpPr>
                  <p:cNvPr id="16" name="Group 22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5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17330" y="4336897"/>
                    <a:ext cx="2365150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70 75     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grpSp>
              <p:nvGrpSpPr>
                <p:cNvPr id="17" name="Group 22"/>
                <p:cNvGrpSpPr>
                  <a:grpSpLocks noChangeAspect="1"/>
                </p:cNvGrpSpPr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0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18" name="Group 133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9" name="Group 132"/>
              <p:cNvGrpSpPr/>
              <p:nvPr/>
            </p:nvGrpSpPr>
            <p:grpSpPr>
              <a:xfrm>
                <a:off x="3597259" y="2928934"/>
                <a:ext cx="2142345" cy="1380471"/>
                <a:chOff x="3597259" y="2928934"/>
                <a:chExt cx="2142345" cy="1380471"/>
              </a:xfrm>
            </p:grpSpPr>
            <p:cxnSp>
              <p:nvCxnSpPr>
                <p:cNvPr id="47" name="Straight Connector 46"/>
                <p:cNvCxnSpPr>
                  <a:endCxn id="59" idx="0"/>
                </p:cNvCxnSpPr>
                <p:nvPr/>
              </p:nvCxnSpPr>
              <p:spPr bwMode="auto">
                <a:xfrm rot="16200000" flipH="1">
                  <a:off x="2998444" y="3528541"/>
                  <a:ext cx="1379679" cy="182049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 bwMode="auto">
                <a:xfrm rot="16200000" flipH="1">
                  <a:off x="4453720" y="3000372"/>
                  <a:ext cx="1357322" cy="1214446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0" name="Group 137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21" name="Group 101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0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22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08" name="Straight Connector 107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0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24" name="Group 109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7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25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26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15" name="Rectangle 114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88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26" name="Straight Connector 125"/>
              <p:cNvCxnSpPr>
                <a:endCxn id="38" idx="0"/>
              </p:cNvCxnSpPr>
              <p:nvPr/>
            </p:nvCxnSpPr>
            <p:spPr bwMode="auto">
              <a:xfrm rot="5400000">
                <a:off x="4060314" y="1095193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6032180" y="1105666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2" name="Group 99"/>
          <p:cNvGrpSpPr/>
          <p:nvPr/>
        </p:nvGrpSpPr>
        <p:grpSpPr>
          <a:xfrm>
            <a:off x="2727633" y="2237704"/>
            <a:ext cx="2654781" cy="1125478"/>
            <a:chOff x="2727633" y="1809076"/>
            <a:chExt cx="2654781" cy="1125478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727633" y="1809076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" name="Group 41"/>
            <p:cNvGrpSpPr/>
            <p:nvPr/>
          </p:nvGrpSpPr>
          <p:grpSpPr>
            <a:xfrm>
              <a:off x="2739208" y="2214554"/>
              <a:ext cx="2643206" cy="720000"/>
              <a:chOff x="4668034" y="5500702"/>
              <a:chExt cx="3240000" cy="720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67   80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</p:grpSp>
      <p:grpSp>
        <p:nvGrpSpPr>
          <p:cNvPr id="5" name="Group 136"/>
          <p:cNvGrpSpPr/>
          <p:nvPr/>
        </p:nvGrpSpPr>
        <p:grpSpPr>
          <a:xfrm>
            <a:off x="7314635" y="3346884"/>
            <a:ext cx="4997265" cy="2047655"/>
            <a:chOff x="7314635" y="2918256"/>
            <a:chExt cx="4997265" cy="2047655"/>
          </a:xfrm>
        </p:grpSpPr>
        <p:cxnSp>
          <p:nvCxnSpPr>
            <p:cNvPr id="84" name="Straight Connector 83"/>
            <p:cNvCxnSpPr/>
            <p:nvPr/>
          </p:nvCxnSpPr>
          <p:spPr bwMode="auto">
            <a:xfrm rot="5400000">
              <a:off x="7239802" y="3429000"/>
              <a:ext cx="1357322" cy="35719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97"/>
            <p:cNvGrpSpPr>
              <a:grpSpLocks noChangeAspect="1"/>
            </p:cNvGrpSpPr>
            <p:nvPr/>
          </p:nvGrpSpPr>
          <p:grpSpPr>
            <a:xfrm>
              <a:off x="7314635" y="3895554"/>
              <a:ext cx="2294196" cy="1070357"/>
              <a:chOff x="6303412" y="3857628"/>
              <a:chExt cx="2365150" cy="1103461"/>
            </a:xfrm>
          </p:grpSpPr>
          <p:grpSp>
            <p:nvGrpSpPr>
              <p:cNvPr id="7" name="Group 95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8" name="Group 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72" name="Rectangle 71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91  95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 bwMode="auto">
            <a:xfrm rot="16200000" flipH="1">
              <a:off x="8685029" y="3224256"/>
              <a:ext cx="1368000" cy="75600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oup 22"/>
            <p:cNvGrpSpPr>
              <a:grpSpLocks noChangeAspect="1"/>
            </p:cNvGrpSpPr>
            <p:nvPr/>
          </p:nvGrpSpPr>
          <p:grpSpPr>
            <a:xfrm>
              <a:off x="9761940" y="4292553"/>
              <a:ext cx="2294197" cy="670937"/>
              <a:chOff x="4025092" y="2786058"/>
              <a:chExt cx="3240000" cy="72000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9761939" y="3903928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3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9668694" y="4357694"/>
              <a:ext cx="2643206" cy="5993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200" smtClean="0">
                  <a:solidFill>
                    <a:schemeClr val="tx1"/>
                  </a:solidFill>
                  <a:latin typeface="+mj-lt"/>
                  <a:cs typeface="Arial" charset="0"/>
                </a:rPr>
                <a:t>105 120 230       </a:t>
              </a:r>
              <a:endParaRPr lang="es-AR" sz="32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0" name="Group 138"/>
          <p:cNvGrpSpPr/>
          <p:nvPr/>
        </p:nvGrpSpPr>
        <p:grpSpPr>
          <a:xfrm>
            <a:off x="238878" y="3357562"/>
            <a:ext cx="2500330" cy="2104445"/>
            <a:chOff x="238878" y="2928934"/>
            <a:chExt cx="2500330" cy="2104445"/>
          </a:xfrm>
        </p:grpSpPr>
        <p:grpSp>
          <p:nvGrpSpPr>
            <p:cNvPr id="11" name="Group 22"/>
            <p:cNvGrpSpPr>
              <a:grpSpLocks noChangeAspect="1"/>
            </p:cNvGrpSpPr>
            <p:nvPr/>
          </p:nvGrpSpPr>
          <p:grpSpPr>
            <a:xfrm>
              <a:off x="238879" y="4286256"/>
              <a:ext cx="2328857" cy="708915"/>
              <a:chOff x="4025092" y="2786058"/>
              <a:chExt cx="3240000" cy="720000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135"/>
            <p:cNvGrpSpPr/>
            <p:nvPr/>
          </p:nvGrpSpPr>
          <p:grpSpPr>
            <a:xfrm>
              <a:off x="238878" y="3906152"/>
              <a:ext cx="2393071" cy="1127227"/>
              <a:chOff x="238878" y="3906152"/>
              <a:chExt cx="2393071" cy="1127227"/>
            </a:xfrm>
          </p:grpSpPr>
          <p:sp>
            <p:nvSpPr>
              <p:cNvPr id="77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3906152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7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311395" y="4400099"/>
                <a:ext cx="2320554" cy="63328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25  40  55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92" name="Straight Connector 91"/>
            <p:cNvCxnSpPr/>
            <p:nvPr/>
          </p:nvCxnSpPr>
          <p:spPr bwMode="auto">
            <a:xfrm rot="5400000">
              <a:off x="1416930" y="2965328"/>
              <a:ext cx="1358672" cy="128588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134"/>
          <p:cNvGrpSpPr/>
          <p:nvPr/>
        </p:nvGrpSpPr>
        <p:grpSpPr>
          <a:xfrm>
            <a:off x="2704483" y="4738033"/>
            <a:ext cx="4501826" cy="762669"/>
            <a:chOff x="2704483" y="4309405"/>
            <a:chExt cx="4501826" cy="762669"/>
          </a:xfrm>
        </p:grpSpPr>
        <p:grpSp>
          <p:nvGrpSpPr>
            <p:cNvPr id="14" name="Group 131"/>
            <p:cNvGrpSpPr/>
            <p:nvPr/>
          </p:nvGrpSpPr>
          <p:grpSpPr>
            <a:xfrm>
              <a:off x="2704483" y="4309405"/>
              <a:ext cx="4501826" cy="673701"/>
              <a:chOff x="2704483" y="4309405"/>
              <a:chExt cx="4501826" cy="673701"/>
            </a:xfrm>
          </p:grpSpPr>
          <p:grpSp>
            <p:nvGrpSpPr>
              <p:cNvPr id="15" name="Group 94"/>
              <p:cNvGrpSpPr/>
              <p:nvPr/>
            </p:nvGrpSpPr>
            <p:grpSpPr>
              <a:xfrm>
                <a:off x="2704483" y="4309406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6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70 75     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17" name="Group 22"/>
              <p:cNvGrpSpPr>
                <a:grpSpLocks noChangeAspect="1"/>
              </p:cNvGrpSpPr>
              <p:nvPr/>
            </p:nvGrpSpPr>
            <p:grpSpPr>
              <a:xfrm>
                <a:off x="5015476" y="4309405"/>
                <a:ext cx="2190833" cy="667608"/>
                <a:chOff x="4025093" y="2786057"/>
                <a:chExt cx="3240000" cy="720000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90" name="Text Box 8"/>
            <p:cNvSpPr txBox="1">
              <a:spLocks noChangeArrowheads="1"/>
            </p:cNvSpPr>
            <p:nvPr/>
          </p:nvSpPr>
          <p:spPr bwMode="auto">
            <a:xfrm>
              <a:off x="5025225" y="4391155"/>
              <a:ext cx="1357322" cy="68091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86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8" name="Group 133"/>
          <p:cNvGrpSpPr/>
          <p:nvPr/>
        </p:nvGrpSpPr>
        <p:grpSpPr>
          <a:xfrm>
            <a:off x="2667770" y="3357562"/>
            <a:ext cx="3071834" cy="1393600"/>
            <a:chOff x="2667770" y="2928934"/>
            <a:chExt cx="3071834" cy="1393600"/>
          </a:xfrm>
        </p:grpSpPr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2667770" y="3929066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5025224" y="3929066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5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9" name="Group 132"/>
            <p:cNvGrpSpPr/>
            <p:nvPr/>
          </p:nvGrpSpPr>
          <p:grpSpPr>
            <a:xfrm>
              <a:off x="3635359" y="2928934"/>
              <a:ext cx="2104245" cy="1387617"/>
              <a:chOff x="3635359" y="2928934"/>
              <a:chExt cx="2104245" cy="1387617"/>
            </a:xfrm>
          </p:grpSpPr>
          <p:cxnSp>
            <p:nvCxnSpPr>
              <p:cNvPr id="47" name="Straight Connector 46"/>
              <p:cNvCxnSpPr/>
              <p:nvPr/>
            </p:nvCxnSpPr>
            <p:spPr bwMode="auto">
              <a:xfrm rot="16200000" flipH="1">
                <a:off x="3036544" y="3535687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rot="16200000" flipH="1">
                <a:off x="4453720" y="3000372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0" name="Group 137"/>
          <p:cNvGrpSpPr/>
          <p:nvPr/>
        </p:nvGrpSpPr>
        <p:grpSpPr>
          <a:xfrm>
            <a:off x="4060811" y="446134"/>
            <a:ext cx="6679453" cy="2911428"/>
            <a:chOff x="4060811" y="-24"/>
            <a:chExt cx="6679453" cy="2911428"/>
          </a:xfrm>
        </p:grpSpPr>
        <p:grpSp>
          <p:nvGrpSpPr>
            <p:cNvPr id="21" name="Group 101"/>
            <p:cNvGrpSpPr/>
            <p:nvPr/>
          </p:nvGrpSpPr>
          <p:grpSpPr>
            <a:xfrm>
              <a:off x="8085483" y="1785926"/>
              <a:ext cx="2654781" cy="1125478"/>
              <a:chOff x="2727633" y="1809076"/>
              <a:chExt cx="2654781" cy="1125478"/>
            </a:xfrm>
          </p:grpSpPr>
          <p:sp>
            <p:nvSpPr>
              <p:cNvPr id="103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2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07" name="Rectangle 106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08" name="Straight Connector 107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" name="Straight Connector 108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24" name="Group 109"/>
            <p:cNvGrpSpPr/>
            <p:nvPr/>
          </p:nvGrpSpPr>
          <p:grpSpPr>
            <a:xfrm>
              <a:off x="5156525" y="-24"/>
              <a:ext cx="2654781" cy="1125478"/>
              <a:chOff x="2727633" y="1809076"/>
              <a:chExt cx="2654781" cy="1125478"/>
            </a:xfrm>
          </p:grpSpPr>
          <p:sp>
            <p:nvSpPr>
              <p:cNvPr id="111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5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26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15" name="Rectangle 114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88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cxnSp>
          <p:nvCxnSpPr>
            <p:cNvPr id="126" name="Straight Connector 125"/>
            <p:cNvCxnSpPr>
              <a:endCxn id="38" idx="0"/>
            </p:cNvCxnSpPr>
            <p:nvPr/>
          </p:nvCxnSpPr>
          <p:spPr bwMode="auto">
            <a:xfrm rot="10800000" flipV="1">
              <a:off x="4060811" y="1125454"/>
              <a:ext cx="1118864" cy="10715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6032180" y="1105666"/>
              <a:ext cx="2064878" cy="11088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8" name="Text Box 8"/>
          <p:cNvSpPr txBox="1">
            <a:spLocks noChangeArrowheads="1"/>
          </p:cNvSpPr>
          <p:nvPr/>
        </p:nvSpPr>
        <p:spPr bwMode="auto">
          <a:xfrm>
            <a:off x="1953390" y="5857892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-75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1667638" y="214290"/>
            <a:ext cx="2571768" cy="8572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Arial" charset="0"/>
              </a:rPr>
              <a:t>Bajas</a:t>
            </a:r>
            <a:endParaRPr lang="es-AR" sz="4000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1810515" y="611188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4000" b="1" smtClean="0">
                <a:solidFill>
                  <a:srgbClr val="333333"/>
                </a:solidFill>
                <a:latin typeface="+mj-lt"/>
                <a:cs typeface="Arial" charset="0"/>
              </a:rPr>
              <a:t>Bajas</a:t>
            </a:r>
            <a:endParaRPr lang="es-AR" sz="2800" b="1" smtClean="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453325" y="1142984"/>
            <a:ext cx="10144196" cy="50720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717550" indent="-503238">
              <a:spcAft>
                <a:spcPts val="12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3600" b="1" smtClean="0">
              <a:solidFill>
                <a:schemeClr val="tx1"/>
              </a:solidFill>
              <a:latin typeface="+mj-lt"/>
              <a:cs typeface="Arial" charset="0"/>
            </a:endParaRPr>
          </a:p>
          <a:p>
            <a:pPr marL="957262" lvl="1" indent="-742950">
              <a:spcAft>
                <a:spcPts val="1200"/>
              </a:spcAft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Si la clave a eliminar no está en una hoja, se debe reemplazar con la menor clave del subárbol derecho.</a:t>
            </a:r>
          </a:p>
          <a:p>
            <a:pPr marL="957262" lvl="1" indent="-742950">
              <a:spcAft>
                <a:spcPts val="1200"/>
              </a:spcAft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Si la hoja contiene por lo menos el mínimo número de claves, no se requiere ninguna acción adicional.</a:t>
            </a:r>
          </a:p>
          <a:p>
            <a:pPr marL="957262" lvl="1" indent="-742950">
              <a:spcAft>
                <a:spcPts val="1200"/>
              </a:spcAft>
              <a:buFont typeface="+mj-lt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En caso contrario, se debe tratar el underflow: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chemeClr val="tx1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479D0C2-111D-4205-9AD8-47834E50A198}" type="slidenum">
              <a:rPr lang="es-AR">
                <a:solidFill>
                  <a:schemeClr val="tx1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s-AR">
              <a:solidFill>
                <a:schemeClr val="tx1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96200" y="1357299"/>
            <a:ext cx="10358510" cy="22145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31813" lvl="1" indent="-436563">
              <a:buSzPct val="45000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4. Primero </a:t>
            </a:r>
            <a:r>
              <a:rPr lang="es-AR" sz="3200" i="1" u="sng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se intenta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 </a:t>
            </a:r>
            <a:r>
              <a:rPr lang="es-AR" sz="3200" b="1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redistribuir </a:t>
            </a: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con un hermano adyacente. La redistribución es un proceso mediante el cual se trata de dejar cada nodo lo más equitativamente cargado posible. </a:t>
            </a:r>
          </a:p>
          <a:p>
            <a:pPr marL="95250" lvl="1" indent="0">
              <a:buSzPct val="45000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endParaRPr lang="es-AR" sz="3200" smtClean="0">
              <a:solidFill>
                <a:schemeClr val="tx1"/>
              </a:solidFill>
              <a:latin typeface="Century Gothic" charset="0"/>
              <a:cs typeface="Arial" charset="0"/>
            </a:endParaRPr>
          </a:p>
          <a:p>
            <a:pPr marL="95250" lvl="1" indent="0">
              <a:buSzPct val="45000"/>
              <a:buFont typeface="Symbol" pitchFamily="18" charset="2"/>
              <a:buChar char="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endParaRPr lang="es-AR" sz="3200" smtClean="0">
              <a:solidFill>
                <a:schemeClr val="tx1"/>
              </a:solidFill>
              <a:latin typeface="Century Gothic" charset="0"/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667638" y="571480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b="1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Bajas</a:t>
            </a:r>
            <a:r>
              <a:rPr lang="es-AR" sz="4400" b="1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 - Underflow</a:t>
            </a:r>
            <a:endParaRPr lang="es-AR" sz="4000" b="1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7206" y="3929066"/>
            <a:ext cx="6096000" cy="10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0113" lvl="1" indent="-368300">
              <a:buSzPct val="45000"/>
              <a:buFont typeface="Wingdings" pitchFamily="2" charset="2"/>
              <a:buChar char="Ø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Derecha o izquierda</a:t>
            </a:r>
            <a:endParaRPr lang="en-US" sz="3200" smtClean="0">
              <a:solidFill>
                <a:schemeClr val="tx1"/>
              </a:solidFill>
            </a:endParaRPr>
          </a:p>
          <a:p>
            <a:pPr marL="900113" lvl="1" indent="-368300">
              <a:buSzPct val="45000"/>
              <a:buFont typeface="Wingdings" pitchFamily="2" charset="2"/>
              <a:buChar char="Ø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Izquierda o derecha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4828" y="3534465"/>
            <a:ext cx="4977620" cy="1466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lvl="1" indent="0">
              <a:buSzPct val="45000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Políticas:</a:t>
            </a:r>
          </a:p>
          <a:p>
            <a:pPr marL="900113" lvl="1" indent="-368300">
              <a:buSzPct val="45000"/>
              <a:buFont typeface="Wingdings" pitchFamily="2" charset="2"/>
              <a:buChar char="Ø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Derecha</a:t>
            </a:r>
          </a:p>
          <a:p>
            <a:pPr marL="900113" lvl="1" indent="-368300">
              <a:buSzPct val="45000"/>
              <a:buFont typeface="Wingdings" pitchFamily="2" charset="2"/>
              <a:buChar char="Ø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Izquierda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762" y="5320415"/>
            <a:ext cx="10264032" cy="1466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lvl="1" indent="-436563">
              <a:buSzPct val="45000"/>
              <a:tabLst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5. Si la redistribución no es posible, entonces se debe </a:t>
            </a:r>
            <a:r>
              <a:rPr lang="es-AR" sz="3200" b="1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fusionar</a:t>
            </a:r>
            <a:r>
              <a:rPr lang="es-AR" sz="32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 con el hermano adyacente.</a:t>
            </a: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endParaRPr lang="es-AR" sz="3200">
              <a:solidFill>
                <a:schemeClr val="tx1"/>
              </a:solidFill>
              <a:latin typeface="Century Gothic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chemeClr val="tx1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s-AR">
              <a:solidFill>
                <a:schemeClr val="tx1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100" name="Group 99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1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2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" name="Straight Connector 39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67   80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7239802" y="3429000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98" name="Group 97"/>
              <p:cNvGrpSpPr>
                <a:grpSpLocks noChangeAspect="1"/>
              </p:cNvGrpSpPr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5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6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73" name="Straight Connector 72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4" name="Straight Connector 73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7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91  95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 bwMode="auto">
              <a:xfrm rot="16200000" flipH="1">
                <a:off x="8685029" y="3224256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5" name="Group 22"/>
              <p:cNvGrpSpPr>
                <a:grpSpLocks noChangeAspect="1"/>
              </p:cNvGrpSpPr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3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105 120 230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8" name="Group 22"/>
              <p:cNvGrpSpPr>
                <a:grpSpLocks noChangeAspect="1"/>
              </p:cNvGrpSpPr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79" name="Rectangle 78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0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78" name="Text Box 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25  40  55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92" name="Straight Connector 91"/>
              <p:cNvCxnSpPr/>
              <p:nvPr/>
            </p:nvCxnSpPr>
            <p:spPr bwMode="auto">
              <a:xfrm rot="5400000">
                <a:off x="1416930" y="2965328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3" name="Group 94"/>
                <p:cNvGrpSpPr/>
                <p:nvPr/>
              </p:nvGrpSpPr>
              <p:grpSpPr>
                <a:xfrm>
                  <a:off x="2704483" y="4309406"/>
                  <a:ext cx="2214578" cy="673700"/>
                  <a:chOff x="3445892" y="4268268"/>
                  <a:chExt cx="2436588" cy="691688"/>
                </a:xfrm>
              </p:grpSpPr>
              <p:grpSp>
                <p:nvGrpSpPr>
                  <p:cNvPr id="4" name="Group 22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5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17330" y="4336897"/>
                    <a:ext cx="2365150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70 75     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grpSp>
              <p:nvGrpSpPr>
                <p:cNvPr id="89" name="Group 22"/>
                <p:cNvGrpSpPr>
                  <a:grpSpLocks noChangeAspect="1"/>
                </p:cNvGrpSpPr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0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3597259" y="2928934"/>
                <a:ext cx="2142345" cy="1380471"/>
                <a:chOff x="3597259" y="2928934"/>
                <a:chExt cx="2142345" cy="1380471"/>
              </a:xfrm>
            </p:grpSpPr>
            <p:cxnSp>
              <p:nvCxnSpPr>
                <p:cNvPr id="47" name="Straight Connector 46"/>
                <p:cNvCxnSpPr>
                  <a:endCxn id="59" idx="0"/>
                </p:cNvCxnSpPr>
                <p:nvPr/>
              </p:nvCxnSpPr>
              <p:spPr bwMode="auto">
                <a:xfrm rot="16200000" flipH="1">
                  <a:off x="2998444" y="3528541"/>
                  <a:ext cx="1379679" cy="182049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 bwMode="auto">
                <a:xfrm rot="16200000" flipH="1">
                  <a:off x="4453720" y="3000372"/>
                  <a:ext cx="1357322" cy="1214446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38" name="Group 137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0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04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05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08" name="Straight Connector 107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0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10" name="Group 109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7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12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13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15" name="Rectangle 114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88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26" name="Straight Connector 125"/>
              <p:cNvCxnSpPr>
                <a:endCxn id="38" idx="0"/>
              </p:cNvCxnSpPr>
              <p:nvPr/>
            </p:nvCxnSpPr>
            <p:spPr bwMode="auto">
              <a:xfrm rot="5400000">
                <a:off x="4060314" y="1095193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6032180" y="1105666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08" name="Text Box 8"/>
          <p:cNvSpPr txBox="1">
            <a:spLocks noChangeArrowheads="1"/>
          </p:cNvSpPr>
          <p:nvPr/>
        </p:nvSpPr>
        <p:spPr bwMode="auto">
          <a:xfrm>
            <a:off x="9454380" y="428604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-75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38878" y="-24"/>
            <a:ext cx="12073022" cy="5072098"/>
            <a:chOff x="238878" y="-24"/>
            <a:chExt cx="12073022" cy="5072098"/>
          </a:xfrm>
        </p:grpSpPr>
        <p:grpSp>
          <p:nvGrpSpPr>
            <p:cNvPr id="85" name="Group 99"/>
            <p:cNvGrpSpPr/>
            <p:nvPr/>
          </p:nvGrpSpPr>
          <p:grpSpPr>
            <a:xfrm>
              <a:off x="2727633" y="1809076"/>
              <a:ext cx="2654781" cy="1125478"/>
              <a:chOff x="2727633" y="1809076"/>
              <a:chExt cx="2654781" cy="1125478"/>
            </a:xfrm>
          </p:grpSpPr>
          <p:sp>
            <p:nvSpPr>
              <p:cNvPr id="187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88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89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92" name="Straight Connector 38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3" name="Straight Connector 192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9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67   80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87" name="Group 136"/>
            <p:cNvGrpSpPr/>
            <p:nvPr/>
          </p:nvGrpSpPr>
          <p:grpSpPr>
            <a:xfrm>
              <a:off x="7314635" y="2918256"/>
              <a:ext cx="4997265" cy="2047655"/>
              <a:chOff x="7314635" y="2918256"/>
              <a:chExt cx="4997265" cy="2047655"/>
            </a:xfrm>
          </p:grpSpPr>
          <p:cxnSp>
            <p:nvCxnSpPr>
              <p:cNvPr id="171" name="Straight Connector 170"/>
              <p:cNvCxnSpPr/>
              <p:nvPr/>
            </p:nvCxnSpPr>
            <p:spPr bwMode="auto">
              <a:xfrm rot="5400000">
                <a:off x="7239802" y="3429000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72" name="Group 97"/>
              <p:cNvGrpSpPr>
                <a:grpSpLocks noChangeAspect="1"/>
              </p:cNvGrpSpPr>
              <p:nvPr/>
            </p:nvGrpSpPr>
            <p:grpSpPr>
              <a:xfrm>
                <a:off x="7314635" y="3895554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80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82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84" name="Rectangle 183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85" name="Straight Connector 184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8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91  95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18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173" name="Straight Connector 172"/>
              <p:cNvCxnSpPr/>
              <p:nvPr/>
            </p:nvCxnSpPr>
            <p:spPr bwMode="auto">
              <a:xfrm rot="16200000" flipH="1">
                <a:off x="8685029" y="3224256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74" name="Group 22"/>
              <p:cNvGrpSpPr>
                <a:grpSpLocks noChangeAspect="1"/>
              </p:cNvGrpSpPr>
              <p:nvPr/>
            </p:nvGrpSpPr>
            <p:grpSpPr>
              <a:xfrm>
                <a:off x="9761940" y="4292553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77" name="Rectangle 176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75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39039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176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4357694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105 120 230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88" name="Group 138"/>
            <p:cNvGrpSpPr/>
            <p:nvPr/>
          </p:nvGrpSpPr>
          <p:grpSpPr>
            <a:xfrm>
              <a:off x="238878" y="2928934"/>
              <a:ext cx="2500330" cy="2104445"/>
              <a:chOff x="238878" y="2928934"/>
              <a:chExt cx="2500330" cy="2104445"/>
            </a:xfrm>
          </p:grpSpPr>
          <p:grpSp>
            <p:nvGrpSpPr>
              <p:cNvPr id="163" name="Group 22"/>
              <p:cNvGrpSpPr>
                <a:grpSpLocks noChangeAspect="1"/>
              </p:cNvGrpSpPr>
              <p:nvPr/>
            </p:nvGrpSpPr>
            <p:grpSpPr>
              <a:xfrm>
                <a:off x="238879" y="4286256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4" name="Group 135"/>
              <p:cNvGrpSpPr/>
              <p:nvPr/>
            </p:nvGrpSpPr>
            <p:grpSpPr>
              <a:xfrm>
                <a:off x="238878" y="3906152"/>
                <a:ext cx="2393071" cy="1127227"/>
                <a:chOff x="238878" y="3906152"/>
                <a:chExt cx="2393071" cy="1127227"/>
              </a:xfrm>
            </p:grpSpPr>
            <p:sp>
              <p:nvSpPr>
                <p:cNvPr id="16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8878" y="3906152"/>
                  <a:ext cx="264683" cy="415740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0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167" name="Text Box 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1395" y="4400099"/>
                  <a:ext cx="2320554" cy="633280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25  40  55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165" name="Straight Connector 164"/>
              <p:cNvCxnSpPr/>
              <p:nvPr/>
            </p:nvCxnSpPr>
            <p:spPr bwMode="auto">
              <a:xfrm rot="5400000">
                <a:off x="1416930" y="2965328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4" name="Group 134"/>
            <p:cNvGrpSpPr/>
            <p:nvPr/>
          </p:nvGrpSpPr>
          <p:grpSpPr>
            <a:xfrm>
              <a:off x="2704483" y="4309405"/>
              <a:ext cx="4501826" cy="762669"/>
              <a:chOff x="2704483" y="4309405"/>
              <a:chExt cx="4501826" cy="762669"/>
            </a:xfrm>
          </p:grpSpPr>
          <p:grpSp>
            <p:nvGrpSpPr>
              <p:cNvPr id="151" name="Group 131"/>
              <p:cNvGrpSpPr/>
              <p:nvPr/>
            </p:nvGrpSpPr>
            <p:grpSpPr>
              <a:xfrm>
                <a:off x="2704483" y="4309405"/>
                <a:ext cx="4501826" cy="673701"/>
                <a:chOff x="2704483" y="4309405"/>
                <a:chExt cx="4501826" cy="673701"/>
              </a:xfrm>
            </p:grpSpPr>
            <p:grpSp>
              <p:nvGrpSpPr>
                <p:cNvPr id="153" name="Group 94"/>
                <p:cNvGrpSpPr/>
                <p:nvPr/>
              </p:nvGrpSpPr>
              <p:grpSpPr>
                <a:xfrm>
                  <a:off x="2704483" y="4309406"/>
                  <a:ext cx="2184374" cy="673700"/>
                  <a:chOff x="3445892" y="4268268"/>
                  <a:chExt cx="2403356" cy="691688"/>
                </a:xfrm>
              </p:grpSpPr>
              <p:grpSp>
                <p:nvGrpSpPr>
                  <p:cNvPr id="158" name="Group 22"/>
                  <p:cNvGrpSpPr/>
                  <p:nvPr/>
                </p:nvGrpSpPr>
                <p:grpSpPr>
                  <a:xfrm>
                    <a:off x="3445892" y="4268268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60" name="Rectangle 159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61" name="Straight Connector 160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59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4098" y="4336897"/>
                    <a:ext cx="2365150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70      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grpSp>
              <p:nvGrpSpPr>
                <p:cNvPr id="154" name="Group 22"/>
                <p:cNvGrpSpPr>
                  <a:grpSpLocks noChangeAspect="1"/>
                </p:cNvGrpSpPr>
                <p:nvPr/>
              </p:nvGrpSpPr>
              <p:grpSpPr>
                <a:xfrm>
                  <a:off x="5015476" y="4309405"/>
                  <a:ext cx="2190833" cy="667608"/>
                  <a:chOff x="4025093" y="2786057"/>
                  <a:chExt cx="3240000" cy="720000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4025093" y="2786057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7" name="Straight Connector 156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52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4391155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97" name="Group 133"/>
            <p:cNvGrpSpPr/>
            <p:nvPr/>
          </p:nvGrpSpPr>
          <p:grpSpPr>
            <a:xfrm>
              <a:off x="2667770" y="2928934"/>
              <a:ext cx="3071834" cy="1393600"/>
              <a:chOff x="2667770" y="2928934"/>
              <a:chExt cx="3071834" cy="1393600"/>
            </a:xfrm>
          </p:grpSpPr>
          <p:sp>
            <p:nvSpPr>
              <p:cNvPr id="146" name="Text Box 8"/>
              <p:cNvSpPr txBox="1">
                <a:spLocks noChangeArrowheads="1"/>
              </p:cNvSpPr>
              <p:nvPr/>
            </p:nvSpPr>
            <p:spPr bwMode="auto">
              <a:xfrm>
                <a:off x="2667770" y="3929066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endParaRPr lang="es-AR" sz="3600">
                  <a:solidFill>
                    <a:srgbClr val="FF0000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147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3929066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48" name="Group 132"/>
              <p:cNvGrpSpPr/>
              <p:nvPr/>
            </p:nvGrpSpPr>
            <p:grpSpPr>
              <a:xfrm>
                <a:off x="3597259" y="2928934"/>
                <a:ext cx="2142345" cy="1380471"/>
                <a:chOff x="3597259" y="2928934"/>
                <a:chExt cx="2142345" cy="1380471"/>
              </a:xfrm>
            </p:grpSpPr>
            <p:cxnSp>
              <p:nvCxnSpPr>
                <p:cNvPr id="149" name="Straight Connector 148"/>
                <p:cNvCxnSpPr>
                  <a:endCxn id="160" idx="0"/>
                </p:cNvCxnSpPr>
                <p:nvPr/>
              </p:nvCxnSpPr>
              <p:spPr bwMode="auto">
                <a:xfrm rot="16200000" flipH="1">
                  <a:off x="2998444" y="3528541"/>
                  <a:ext cx="1379679" cy="182049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 rot="16200000" flipH="1">
                  <a:off x="4453720" y="3000372"/>
                  <a:ext cx="1357322" cy="1214446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9" name="Group 137"/>
            <p:cNvGrpSpPr/>
            <p:nvPr/>
          </p:nvGrpSpPr>
          <p:grpSpPr>
            <a:xfrm>
              <a:off x="4060811" y="-24"/>
              <a:ext cx="6679453" cy="2911428"/>
              <a:chOff x="4060811" y="-24"/>
              <a:chExt cx="6679453" cy="2911428"/>
            </a:xfrm>
          </p:grpSpPr>
          <p:grpSp>
            <p:nvGrpSpPr>
              <p:cNvPr id="101" name="Group 101"/>
              <p:cNvGrpSpPr/>
              <p:nvPr/>
            </p:nvGrpSpPr>
            <p:grpSpPr>
              <a:xfrm>
                <a:off x="8085483" y="1785926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40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41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44" name="Straight Connector 143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4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18" name="Group 109"/>
              <p:cNvGrpSpPr/>
              <p:nvPr/>
            </p:nvGrpSpPr>
            <p:grpSpPr>
              <a:xfrm>
                <a:off x="5156525" y="-24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2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7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23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24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29" name="Straight Connector 128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25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88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19" name="Straight Connector 118"/>
              <p:cNvCxnSpPr>
                <a:endCxn id="191" idx="0"/>
              </p:cNvCxnSpPr>
              <p:nvPr/>
            </p:nvCxnSpPr>
            <p:spPr bwMode="auto">
              <a:xfrm rot="5400000">
                <a:off x="4060314" y="1095193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6032180" y="1105666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94" name="Text Box 8"/>
          <p:cNvSpPr txBox="1">
            <a:spLocks noChangeArrowheads="1"/>
          </p:cNvSpPr>
          <p:nvPr/>
        </p:nvSpPr>
        <p:spPr bwMode="auto">
          <a:xfrm>
            <a:off x="10097322" y="428604"/>
            <a:ext cx="128588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, -88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96" name="Text Box 8"/>
          <p:cNvSpPr txBox="1">
            <a:spLocks noChangeArrowheads="1"/>
          </p:cNvSpPr>
          <p:nvPr/>
        </p:nvSpPr>
        <p:spPr bwMode="auto">
          <a:xfrm>
            <a:off x="953258" y="5357826"/>
            <a:ext cx="7215238" cy="57150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Eliminación de la clave 75 en el nodo 1.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  <p:sp>
        <p:nvSpPr>
          <p:cNvPr id="198" name="Text Box 8"/>
          <p:cNvSpPr txBox="1">
            <a:spLocks noChangeArrowheads="1"/>
          </p:cNvSpPr>
          <p:nvPr/>
        </p:nvSpPr>
        <p:spPr bwMode="auto">
          <a:xfrm>
            <a:off x="928694" y="5786454"/>
            <a:ext cx="11454644" cy="10715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La eliminación de la clave 88 en el nodo 7 produce underflow.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Se reemplaza la clave por la menor clave del subárbol derecho.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1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chemeClr val="tx1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s-AR">
              <a:solidFill>
                <a:schemeClr val="tx1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38878" y="857232"/>
            <a:ext cx="12073022" cy="5072098"/>
            <a:chOff x="238878" y="-24"/>
            <a:chExt cx="12073022" cy="5072098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727633" y="1809076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" name="Group 41"/>
            <p:cNvGrpSpPr/>
            <p:nvPr/>
          </p:nvGrpSpPr>
          <p:grpSpPr>
            <a:xfrm>
              <a:off x="2739208" y="2214554"/>
              <a:ext cx="2643206" cy="720000"/>
              <a:chOff x="4668034" y="5500702"/>
              <a:chExt cx="3240000" cy="720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67   80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 bwMode="auto">
            <a:xfrm rot="5400000">
              <a:off x="7239802" y="3429000"/>
              <a:ext cx="1357322" cy="35719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97"/>
            <p:cNvGrpSpPr>
              <a:grpSpLocks noChangeAspect="1"/>
            </p:cNvGrpSpPr>
            <p:nvPr/>
          </p:nvGrpSpPr>
          <p:grpSpPr>
            <a:xfrm>
              <a:off x="7314635" y="3895554"/>
              <a:ext cx="2294196" cy="1070357"/>
              <a:chOff x="6303412" y="3857628"/>
              <a:chExt cx="2365150" cy="1103461"/>
            </a:xfrm>
          </p:grpSpPr>
          <p:grpSp>
            <p:nvGrpSpPr>
              <p:cNvPr id="7" name="Group 95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8" name="Group 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72" name="Rectangle 71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rgbClr val="FF0000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 bwMode="auto">
            <a:xfrm rot="16200000" flipH="1">
              <a:off x="8685029" y="3224256"/>
              <a:ext cx="1368000" cy="75600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oup 22"/>
            <p:cNvGrpSpPr>
              <a:grpSpLocks noChangeAspect="1"/>
            </p:cNvGrpSpPr>
            <p:nvPr/>
          </p:nvGrpSpPr>
          <p:grpSpPr>
            <a:xfrm>
              <a:off x="9761940" y="4292553"/>
              <a:ext cx="2294197" cy="670937"/>
              <a:chOff x="4025092" y="2786058"/>
              <a:chExt cx="3240000" cy="72000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9761939" y="3903928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3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9668694" y="4357694"/>
              <a:ext cx="2643206" cy="5993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200" smtClean="0">
                  <a:solidFill>
                    <a:schemeClr val="tx1"/>
                  </a:solidFill>
                  <a:latin typeface="+mj-lt"/>
                  <a:cs typeface="Arial" charset="0"/>
                </a:rPr>
                <a:t>105 120 230       </a:t>
              </a:r>
              <a:endParaRPr lang="es-AR" sz="32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1" name="Group 22"/>
            <p:cNvGrpSpPr>
              <a:grpSpLocks noChangeAspect="1"/>
            </p:cNvGrpSpPr>
            <p:nvPr/>
          </p:nvGrpSpPr>
          <p:grpSpPr>
            <a:xfrm>
              <a:off x="238879" y="4286256"/>
              <a:ext cx="2328857" cy="708915"/>
              <a:chOff x="4025092" y="2786058"/>
              <a:chExt cx="3240000" cy="720000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135"/>
            <p:cNvGrpSpPr/>
            <p:nvPr/>
          </p:nvGrpSpPr>
          <p:grpSpPr>
            <a:xfrm>
              <a:off x="238878" y="3906152"/>
              <a:ext cx="2393071" cy="1127227"/>
              <a:chOff x="238878" y="3906152"/>
              <a:chExt cx="2393071" cy="1127227"/>
            </a:xfrm>
          </p:grpSpPr>
          <p:sp>
            <p:nvSpPr>
              <p:cNvPr id="77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3906152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7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311395" y="4400099"/>
                <a:ext cx="2320554" cy="63328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25  40  55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92" name="Straight Connector 91"/>
            <p:cNvCxnSpPr/>
            <p:nvPr/>
          </p:nvCxnSpPr>
          <p:spPr bwMode="auto">
            <a:xfrm rot="5400000">
              <a:off x="1416930" y="2965328"/>
              <a:ext cx="1358672" cy="128588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" name="Group 131"/>
            <p:cNvGrpSpPr/>
            <p:nvPr/>
          </p:nvGrpSpPr>
          <p:grpSpPr>
            <a:xfrm>
              <a:off x="2704483" y="4309405"/>
              <a:ext cx="4501826" cy="673701"/>
              <a:chOff x="2704483" y="4309405"/>
              <a:chExt cx="4501826" cy="673701"/>
            </a:xfrm>
          </p:grpSpPr>
          <p:grpSp>
            <p:nvGrpSpPr>
              <p:cNvPr id="15" name="Group 94"/>
              <p:cNvGrpSpPr/>
              <p:nvPr/>
            </p:nvGrpSpPr>
            <p:grpSpPr>
              <a:xfrm>
                <a:off x="2704483" y="4309406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6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70      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17" name="Group 22"/>
              <p:cNvGrpSpPr>
                <a:grpSpLocks noChangeAspect="1"/>
              </p:cNvGrpSpPr>
              <p:nvPr/>
            </p:nvGrpSpPr>
            <p:grpSpPr>
              <a:xfrm>
                <a:off x="5015476" y="4309405"/>
                <a:ext cx="2190833" cy="667608"/>
                <a:chOff x="4025093" y="2786057"/>
                <a:chExt cx="3240000" cy="720000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90" name="Text Box 8"/>
            <p:cNvSpPr txBox="1">
              <a:spLocks noChangeArrowheads="1"/>
            </p:cNvSpPr>
            <p:nvPr/>
          </p:nvSpPr>
          <p:spPr bwMode="auto">
            <a:xfrm>
              <a:off x="5025225" y="4391155"/>
              <a:ext cx="1357322" cy="68091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86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2667770" y="3929066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5025224" y="3929066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5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9" name="Group 132"/>
            <p:cNvGrpSpPr/>
            <p:nvPr/>
          </p:nvGrpSpPr>
          <p:grpSpPr>
            <a:xfrm>
              <a:off x="3597259" y="2928934"/>
              <a:ext cx="2142345" cy="1380471"/>
              <a:chOff x="3597259" y="2928934"/>
              <a:chExt cx="2142345" cy="1380471"/>
            </a:xfrm>
          </p:grpSpPr>
          <p:cxnSp>
            <p:nvCxnSpPr>
              <p:cNvPr id="47" name="Straight Connector 46"/>
              <p:cNvCxnSpPr>
                <a:endCxn id="59" idx="0"/>
              </p:cNvCxnSpPr>
              <p:nvPr/>
            </p:nvCxnSpPr>
            <p:spPr bwMode="auto">
              <a:xfrm rot="16200000" flipH="1">
                <a:off x="2998444" y="3528541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rot="16200000" flipH="1">
                <a:off x="4453720" y="3000372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Group 101"/>
            <p:cNvGrpSpPr/>
            <p:nvPr/>
          </p:nvGrpSpPr>
          <p:grpSpPr>
            <a:xfrm>
              <a:off x="8085483" y="1785926"/>
              <a:ext cx="2654781" cy="1125478"/>
              <a:chOff x="2727633" y="1809076"/>
              <a:chExt cx="2654781" cy="1125478"/>
            </a:xfrm>
          </p:grpSpPr>
          <p:sp>
            <p:nvSpPr>
              <p:cNvPr id="103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2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07" name="Rectangle 106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08" name="Straight Connector 107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" name="Straight Connector 108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grpSp>
          <p:nvGrpSpPr>
            <p:cNvPr id="24" name="Group 109"/>
            <p:cNvGrpSpPr/>
            <p:nvPr/>
          </p:nvGrpSpPr>
          <p:grpSpPr>
            <a:xfrm>
              <a:off x="5156525" y="-24"/>
              <a:ext cx="2654781" cy="1125478"/>
              <a:chOff x="2727633" y="1809076"/>
              <a:chExt cx="2654781" cy="1125478"/>
            </a:xfrm>
          </p:grpSpPr>
          <p:sp>
            <p:nvSpPr>
              <p:cNvPr id="111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rgbClr val="FF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5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26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15" name="Rectangle 114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rgbClr val="FF0000"/>
                      </a:solidFill>
                      <a:latin typeface="+mj-lt"/>
                      <a:cs typeface="Arial" charset="0"/>
                    </a:rPr>
                    <a:t>91</a:t>
                  </a:r>
                  <a:endParaRPr lang="es-AR" sz="3600">
                    <a:solidFill>
                      <a:srgbClr val="FF0000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cxnSp>
          <p:nvCxnSpPr>
            <p:cNvPr id="126" name="Straight Connector 125"/>
            <p:cNvCxnSpPr>
              <a:endCxn id="38" idx="0"/>
            </p:cNvCxnSpPr>
            <p:nvPr/>
          </p:nvCxnSpPr>
          <p:spPr bwMode="auto">
            <a:xfrm rot="5400000">
              <a:off x="4060314" y="1095193"/>
              <a:ext cx="1119858" cy="111886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6032180" y="1105666"/>
              <a:ext cx="2064878" cy="11088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1810514" y="6143644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-88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2667770" y="6143644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, -70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1667638" y="214290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Ej: Política derecha o izquierda</a:t>
            </a:r>
            <a:endParaRPr lang="es-AR" sz="4000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9076" y="1500174"/>
            <a:ext cx="9644130" cy="45720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spcAft>
                <a:spcPts val="1200"/>
              </a:spcAft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accent6"/>
                </a:solidFill>
                <a:latin typeface="+mj-lt"/>
                <a:cs typeface="Arial" charset="0"/>
              </a:rPr>
              <a:t>La eliminación de la clave 70 en el nodo 1 produce underflow.</a:t>
            </a:r>
          </a:p>
          <a:p>
            <a:pPr>
              <a:spcAft>
                <a:spcPts val="1200"/>
              </a:spcAft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accent6"/>
                </a:solidFill>
                <a:latin typeface="+mj-lt"/>
                <a:cs typeface="Arial" charset="0"/>
              </a:rPr>
              <a:t>Se intenta redistribuir con el hermano derecho. No es posible ya que el nodo contiene la cantidad mínima de claves. </a:t>
            </a:r>
          </a:p>
          <a:p>
            <a:pPr>
              <a:spcAft>
                <a:spcPts val="1200"/>
              </a:spcAft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accent6"/>
                </a:solidFill>
                <a:latin typeface="+mj-lt"/>
                <a:cs typeface="Arial" charset="0"/>
              </a:rPr>
              <a:t>Se intenta redistribuir con el hermano izquierdo. La operación es posible y se rebalancea la carga entre los nodos 1 y 0.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2800" smtClean="0">
              <a:solidFill>
                <a:schemeClr val="accent6"/>
              </a:solidFill>
              <a:latin typeface="+mj-lt"/>
              <a:cs typeface="Arial" charset="0"/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667638" y="500042"/>
            <a:ext cx="5929354" cy="85725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Arial" charset="0"/>
              </a:rPr>
              <a:t>Baja de la clave 70</a:t>
            </a:r>
            <a:endParaRPr lang="es-AR" sz="4000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232" name="Text Box 8"/>
            <p:cNvSpPr txBox="1">
              <a:spLocks noChangeArrowheads="1"/>
            </p:cNvSpPr>
            <p:nvPr/>
          </p:nvSpPr>
          <p:spPr bwMode="auto">
            <a:xfrm>
              <a:off x="2855767" y="3162303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67   80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33" name="Text Box 8"/>
            <p:cNvSpPr txBox="1">
              <a:spLocks noChangeAspect="1" noChangeArrowheads="1"/>
            </p:cNvSpPr>
            <p:nvPr/>
          </p:nvSpPr>
          <p:spPr bwMode="auto">
            <a:xfrm>
              <a:off x="311395" y="5257355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25  40  55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34" name="Text Box 8"/>
            <p:cNvSpPr txBox="1">
              <a:spLocks noChangeArrowheads="1"/>
            </p:cNvSpPr>
            <p:nvPr/>
          </p:nvSpPr>
          <p:spPr bwMode="auto">
            <a:xfrm>
              <a:off x="2667770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235" name="Group 84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236" name="Text Box 8"/>
              <p:cNvSpPr txBox="1">
                <a:spLocks noChangeArrowheads="1"/>
              </p:cNvSpPr>
              <p:nvPr/>
            </p:nvSpPr>
            <p:spPr bwMode="auto"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37" name="Group 4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289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292" name="Straight Connector 291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93" name="Straight Connector 292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9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91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238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39" name="Group 22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286" name="Rectangle 285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87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40" name="Straight Connector 239"/>
              <p:cNvCxnSpPr/>
              <p:nvPr/>
            </p:nvCxnSpPr>
            <p:spPr bwMode="auto">
              <a:xfrm rot="5400000">
                <a:off x="7239802" y="4286256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1" name="Group 97"/>
              <p:cNvGrpSpPr>
                <a:grpSpLocks noChangeAspect="1"/>
              </p:cNvGrpSpPr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279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281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283" name="Rectangle 282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284" name="Straight Connector 283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85" name="Straight Connector 284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28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2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242" name="Straight Connector 241"/>
              <p:cNvCxnSpPr/>
              <p:nvPr/>
            </p:nvCxnSpPr>
            <p:spPr bwMode="auto">
              <a:xfrm rot="16200000" flipH="1">
                <a:off x="8685029" y="4081512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3" name="Group 22"/>
              <p:cNvGrpSpPr>
                <a:grpSpLocks noChangeAspect="1"/>
              </p:cNvGrpSpPr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276" name="Rectangle 275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77" name="Straight Connector 276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8" name="Straight Connector 277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44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245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105 120 230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246" name="Group 22"/>
              <p:cNvGrpSpPr>
                <a:grpSpLocks noChangeAspect="1"/>
              </p:cNvGrpSpPr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273" name="Rectangle 272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74" name="Straight Connector 273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5" name="Straight Connector 274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47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248" name="Straight Connector 247"/>
              <p:cNvCxnSpPr/>
              <p:nvPr/>
            </p:nvCxnSpPr>
            <p:spPr bwMode="auto">
              <a:xfrm rot="5400000">
                <a:off x="1416930" y="3822584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9" name="Group 94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268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271" name="Straight Connector 270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72" name="Straight Connector 271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6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70      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250" name="Group 22"/>
              <p:cNvGrpSpPr>
                <a:grpSpLocks noChangeAspect="1"/>
              </p:cNvGrpSpPr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265" name="Rectangle 264"/>
                <p:cNvSpPr/>
                <p:nvPr/>
              </p:nvSpPr>
              <p:spPr bwMode="auto"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66" name="Straight Connector 265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7" name="Straight Connector 26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1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252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253" name="Straight Connector 252"/>
              <p:cNvCxnSpPr>
                <a:endCxn id="270" idx="0"/>
              </p:cNvCxnSpPr>
              <p:nvPr/>
            </p:nvCxnSpPr>
            <p:spPr bwMode="auto">
              <a:xfrm rot="16200000" flipH="1">
                <a:off x="2998444" y="4385797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 bwMode="auto">
              <a:xfrm rot="16200000" flipH="1">
                <a:off x="4440072" y="3871276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5" name="Group 10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2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259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260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263" name="Straight Connector 262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64" name="Straight Connector 263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26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256" name="Straight Connector 255"/>
              <p:cNvCxnSpPr/>
              <p:nvPr/>
            </p:nvCxnSpPr>
            <p:spPr bwMode="auto">
              <a:xfrm rot="5400000">
                <a:off x="4060314" y="1952449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>
                <a:off x="6032180" y="1962922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5794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chemeClr val="tx1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s-AR">
              <a:solidFill>
                <a:schemeClr val="tx1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1453324" y="6091261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 -70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1667638" y="214290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Ej: Política derecha o izquierda</a:t>
            </a:r>
            <a:endParaRPr lang="es-AR" sz="4000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2855767" y="3162303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55   80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4" name="Text Box 8"/>
            <p:cNvSpPr txBox="1">
              <a:spLocks noChangeAspect="1" noChangeArrowheads="1"/>
            </p:cNvSpPr>
            <p:nvPr/>
          </p:nvSpPr>
          <p:spPr bwMode="auto">
            <a:xfrm>
              <a:off x="311395" y="5257355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7" name="Text Box 8"/>
            <p:cNvSpPr txBox="1">
              <a:spLocks noChangeArrowheads="1"/>
            </p:cNvSpPr>
            <p:nvPr/>
          </p:nvSpPr>
          <p:spPr bwMode="auto">
            <a:xfrm>
              <a:off x="2667770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98" name="Group 84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99" name="Text Box 8"/>
              <p:cNvSpPr txBox="1">
                <a:spLocks noChangeArrowheads="1"/>
              </p:cNvSpPr>
              <p:nvPr/>
            </p:nvSpPr>
            <p:spPr bwMode="auto"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00" name="Group 4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165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68" name="Straight Connector 167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6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91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101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02" name="Group 22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162" name="Rectangle 161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63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04" name="Straight Connector 103"/>
              <p:cNvCxnSpPr/>
              <p:nvPr/>
            </p:nvCxnSpPr>
            <p:spPr bwMode="auto">
              <a:xfrm rot="5400000">
                <a:off x="7239802" y="4286256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5" name="Group 97"/>
              <p:cNvGrpSpPr>
                <a:grpSpLocks noChangeAspect="1"/>
              </p:cNvGrpSpPr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155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157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60" name="Straight Connector 159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5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1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 rot="16200000" flipH="1">
                <a:off x="8685029" y="4081512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12" name="Group 22"/>
              <p:cNvGrpSpPr>
                <a:grpSpLocks noChangeAspect="1"/>
              </p:cNvGrpSpPr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53" name="Straight Connector 15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3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118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105 120 230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19" name="Group 22"/>
              <p:cNvGrpSpPr>
                <a:grpSpLocks noChangeAspect="1"/>
              </p:cNvGrpSpPr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1" name="Straight Connector 150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0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 bwMode="auto">
              <a:xfrm rot="5400000">
                <a:off x="1416930" y="3822584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94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144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4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    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124" name="Group 22"/>
              <p:cNvGrpSpPr>
                <a:grpSpLocks noChangeAspect="1"/>
              </p:cNvGrpSpPr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141" name="Rectangle 140"/>
                <p:cNvSpPr/>
                <p:nvPr/>
              </p:nvSpPr>
              <p:spPr bwMode="auto"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5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127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29" name="Straight Connector 128"/>
              <p:cNvCxnSpPr>
                <a:endCxn id="146" idx="0"/>
              </p:cNvCxnSpPr>
              <p:nvPr/>
            </p:nvCxnSpPr>
            <p:spPr bwMode="auto">
              <a:xfrm rot="16200000" flipH="1">
                <a:off x="2998444" y="4385797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rot="16200000" flipH="1">
                <a:off x="4440072" y="3871276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31" name="Group 10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13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135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136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138" name="Rectangle 137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139" name="Straight Connector 138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37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32" name="Straight Connector 131"/>
              <p:cNvCxnSpPr/>
              <p:nvPr/>
            </p:nvCxnSpPr>
            <p:spPr bwMode="auto">
              <a:xfrm rot="5400000">
                <a:off x="4060314" y="1952449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6032180" y="1962922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9" name="Text Box 8"/>
            <p:cNvSpPr txBox="1">
              <a:spLocks noChangeArrowheads="1"/>
            </p:cNvSpPr>
            <p:nvPr/>
          </p:nvSpPr>
          <p:spPr bwMode="auto">
            <a:xfrm>
              <a:off x="2739208" y="5234005"/>
              <a:ext cx="874049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294" name="Text Box 8"/>
          <p:cNvSpPr txBox="1">
            <a:spLocks noChangeArrowheads="1"/>
          </p:cNvSpPr>
          <p:nvPr/>
        </p:nvSpPr>
        <p:spPr bwMode="auto">
          <a:xfrm>
            <a:off x="2310580" y="6091261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 , -105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238878" y="857232"/>
            <a:ext cx="12073022" cy="5072098"/>
            <a:chOff x="238878" y="857232"/>
            <a:chExt cx="12073022" cy="5072098"/>
          </a:xfrm>
        </p:grpSpPr>
        <p:sp>
          <p:nvSpPr>
            <p:cNvPr id="360" name="Text Box 8"/>
            <p:cNvSpPr txBox="1">
              <a:spLocks noChangeArrowheads="1"/>
            </p:cNvSpPr>
            <p:nvPr/>
          </p:nvSpPr>
          <p:spPr bwMode="auto">
            <a:xfrm>
              <a:off x="2855767" y="3162303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55   80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61" name="Text Box 8"/>
            <p:cNvSpPr txBox="1">
              <a:spLocks noChangeAspect="1" noChangeArrowheads="1"/>
            </p:cNvSpPr>
            <p:nvPr/>
          </p:nvSpPr>
          <p:spPr bwMode="auto">
            <a:xfrm>
              <a:off x="311395" y="5257355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62" name="Text Box 8"/>
            <p:cNvSpPr txBox="1">
              <a:spLocks noChangeArrowheads="1"/>
            </p:cNvSpPr>
            <p:nvPr/>
          </p:nvSpPr>
          <p:spPr bwMode="auto">
            <a:xfrm>
              <a:off x="2667770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63" name="Group 84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365" name="Text Box 8"/>
              <p:cNvSpPr txBox="1">
                <a:spLocks noChangeArrowheads="1"/>
              </p:cNvSpPr>
              <p:nvPr/>
            </p:nvSpPr>
            <p:spPr bwMode="auto"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366" name="Group 4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418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420" name="Rectangle 419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421" name="Straight Connector 420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2" name="Straight Connector 421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91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367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368" name="Group 22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415" name="Rectangle 41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16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7" name="Straight Connector 41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9" name="Straight Connector 368"/>
              <p:cNvCxnSpPr/>
              <p:nvPr/>
            </p:nvCxnSpPr>
            <p:spPr bwMode="auto">
              <a:xfrm rot="5400000">
                <a:off x="7239802" y="4286256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70" name="Group 97"/>
              <p:cNvGrpSpPr>
                <a:grpSpLocks noChangeAspect="1"/>
              </p:cNvGrpSpPr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408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410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413" name="Straight Connector 412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14" name="Straight Connector 413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41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40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371" name="Straight Connector 370"/>
              <p:cNvCxnSpPr/>
              <p:nvPr/>
            </p:nvCxnSpPr>
            <p:spPr bwMode="auto">
              <a:xfrm rot="16200000" flipH="1">
                <a:off x="8685029" y="4081512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72" name="Group 22"/>
              <p:cNvGrpSpPr>
                <a:grpSpLocks noChangeAspect="1"/>
              </p:cNvGrpSpPr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405" name="Rectangle 40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06" name="Straight Connector 405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7" name="Straight Connector 40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3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374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375" name="Group 22"/>
              <p:cNvGrpSpPr>
                <a:grpSpLocks noChangeAspect="1"/>
              </p:cNvGrpSpPr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402" name="Rectangle 401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03" name="Straight Connector 40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4" name="Straight Connector 40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6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377" name="Straight Connector 376"/>
              <p:cNvCxnSpPr/>
              <p:nvPr/>
            </p:nvCxnSpPr>
            <p:spPr bwMode="auto">
              <a:xfrm rot="5400000">
                <a:off x="1416930" y="3822584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78" name="Group 94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397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399" name="Rectangle 398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400" name="Straight Connector 399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1" name="Straight Connector 400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    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379" name="Group 22"/>
              <p:cNvGrpSpPr>
                <a:grpSpLocks noChangeAspect="1"/>
              </p:cNvGrpSpPr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394" name="Rectangle 393"/>
                <p:cNvSpPr/>
                <p:nvPr/>
              </p:nvSpPr>
              <p:spPr bwMode="auto"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6" name="Straight Connector 395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80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381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382" name="Straight Connector 381"/>
              <p:cNvCxnSpPr>
                <a:endCxn id="399" idx="0"/>
              </p:cNvCxnSpPr>
              <p:nvPr/>
            </p:nvCxnSpPr>
            <p:spPr bwMode="auto">
              <a:xfrm rot="16200000" flipH="1">
                <a:off x="2998444" y="4385797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Straight Connector 382"/>
              <p:cNvCxnSpPr/>
              <p:nvPr/>
            </p:nvCxnSpPr>
            <p:spPr bwMode="auto">
              <a:xfrm rot="16200000" flipH="1">
                <a:off x="4440072" y="3871276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84" name="Group 10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38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388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389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391" name="Rectangle 390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93" name="Straight Connector 392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39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385" name="Straight Connector 384"/>
              <p:cNvCxnSpPr/>
              <p:nvPr/>
            </p:nvCxnSpPr>
            <p:spPr bwMode="auto">
              <a:xfrm rot="5400000">
                <a:off x="4060314" y="1952449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Straight Connector 385"/>
              <p:cNvCxnSpPr/>
              <p:nvPr/>
            </p:nvCxnSpPr>
            <p:spPr bwMode="auto">
              <a:xfrm>
                <a:off x="6032180" y="1962922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4" name="Text Box 8"/>
            <p:cNvSpPr txBox="1">
              <a:spLocks noChangeArrowheads="1"/>
            </p:cNvSpPr>
            <p:nvPr/>
          </p:nvSpPr>
          <p:spPr bwMode="auto">
            <a:xfrm>
              <a:off x="2739208" y="5234005"/>
              <a:ext cx="874049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423" name="Text Box 8"/>
          <p:cNvSpPr txBox="1">
            <a:spLocks noChangeArrowheads="1"/>
          </p:cNvSpPr>
          <p:nvPr/>
        </p:nvSpPr>
        <p:spPr bwMode="auto">
          <a:xfrm>
            <a:off x="3525026" y="6091261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 , -86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198" name="Text Box 8"/>
          <p:cNvSpPr txBox="1">
            <a:spLocks noChangeArrowheads="1"/>
          </p:cNvSpPr>
          <p:nvPr/>
        </p:nvSpPr>
        <p:spPr bwMode="auto">
          <a:xfrm>
            <a:off x="8668562" y="1214422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rgbClr val="333333"/>
                </a:solidFill>
                <a:latin typeface="+mj-lt"/>
                <a:cs typeface="Arial" charset="0"/>
              </a:rPr>
              <a:t>25  40   55    67</a:t>
            </a:r>
            <a:endParaRPr lang="es-AR" sz="360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cxnSp>
        <p:nvCxnSpPr>
          <p:cNvPr id="199" name="Straight Connector 198"/>
          <p:cNvCxnSpPr/>
          <p:nvPr/>
        </p:nvCxnSpPr>
        <p:spPr bwMode="auto">
          <a:xfrm rot="5400000">
            <a:off x="10288518" y="2001132"/>
            <a:ext cx="432000" cy="1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8765400" y="1785926"/>
            <a:ext cx="1188000" cy="500066"/>
            <a:chOff x="8479648" y="1214422"/>
            <a:chExt cx="1188000" cy="500066"/>
          </a:xfrm>
        </p:grpSpPr>
        <p:cxnSp>
          <p:nvCxnSpPr>
            <p:cNvPr id="201" name="Straight Connector 200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2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0811702" y="1785926"/>
            <a:ext cx="1133484" cy="500066"/>
            <a:chOff x="10525950" y="1214422"/>
            <a:chExt cx="1133484" cy="500066"/>
          </a:xfrm>
        </p:grpSpPr>
        <p:cxnSp>
          <p:nvCxnSpPr>
            <p:cNvPr id="204" name="Straight Connector 203"/>
            <p:cNvCxnSpPr/>
            <p:nvPr/>
          </p:nvCxnSpPr>
          <p:spPr bwMode="auto">
            <a:xfrm>
              <a:off x="10831068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5" name="Text Box 8"/>
            <p:cNvSpPr txBox="1">
              <a:spLocks noChangeArrowheads="1"/>
            </p:cNvSpPr>
            <p:nvPr/>
          </p:nvSpPr>
          <p:spPr bwMode="auto">
            <a:xfrm>
              <a:off x="105259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94" grpId="0"/>
      <p:bldP spid="423" grpId="0"/>
      <p:bldP spid="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10515" y="714356"/>
            <a:ext cx="507209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Árboles B y </a:t>
            </a:r>
            <a:r>
              <a:rPr lang="es-AR" sz="4400">
                <a:solidFill>
                  <a:srgbClr val="262626"/>
                </a:solidFill>
                <a:latin typeface="Century Gothic" charset="0"/>
                <a:cs typeface="Arial" charset="0"/>
              </a:rPr>
              <a:t>B+</a:t>
            </a:r>
            <a:r>
              <a:rPr lang="es-AR" sz="44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2F53BA3-48F6-4D4B-8B64-754FAA1B3BE7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55763" y="1608138"/>
            <a:ext cx="9513129" cy="4464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4000">
              <a:solidFill>
                <a:srgbClr val="262626"/>
              </a:solidFill>
              <a:latin typeface="+mn-lt"/>
              <a:cs typeface="Arial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4000">
                <a:solidFill>
                  <a:srgbClr val="333333"/>
                </a:solidFill>
                <a:latin typeface="+mn-lt"/>
                <a:cs typeface="Arial" charset="0"/>
              </a:rPr>
              <a:t>Los árboles B son árboles multicamino con una construcción especial </a:t>
            </a:r>
            <a:r>
              <a:rPr lang="es-AR" sz="4000" smtClean="0">
                <a:solidFill>
                  <a:srgbClr val="333333"/>
                </a:solidFill>
                <a:latin typeface="+mn-lt"/>
                <a:cs typeface="Arial" charset="0"/>
              </a:rPr>
              <a:t>de árboles que </a:t>
            </a:r>
            <a:r>
              <a:rPr lang="es-AR" sz="4000">
                <a:solidFill>
                  <a:srgbClr val="333333"/>
                </a:solidFill>
                <a:latin typeface="+mn-lt"/>
                <a:cs typeface="Arial" charset="0"/>
              </a:rPr>
              <a:t>permite mantenerlos balanceados a bajo </a:t>
            </a:r>
            <a:r>
              <a:rPr lang="es-AR" sz="4000" smtClean="0">
                <a:solidFill>
                  <a:srgbClr val="333333"/>
                </a:solidFill>
                <a:latin typeface="+mn-lt"/>
                <a:cs typeface="Arial" charset="0"/>
              </a:rPr>
              <a:t>costo.</a:t>
            </a:r>
            <a:endParaRPr lang="es-AR" sz="4000">
              <a:solidFill>
                <a:srgbClr val="333333"/>
              </a:solidFill>
              <a:latin typeface="+mn-lt"/>
              <a:cs typeface="Arial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4000">
              <a:solidFill>
                <a:srgbClr val="333333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5794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chemeClr val="tx1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s-AR">
              <a:solidFill>
                <a:schemeClr val="tx1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1667638" y="214290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Ej: Política derecha o izquierda</a:t>
            </a:r>
            <a:endParaRPr lang="es-AR" sz="4000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grpSp>
        <p:nvGrpSpPr>
          <p:cNvPr id="66" name="Group 358"/>
          <p:cNvGrpSpPr/>
          <p:nvPr/>
        </p:nvGrpSpPr>
        <p:grpSpPr>
          <a:xfrm>
            <a:off x="238878" y="785794"/>
            <a:ext cx="12073022" cy="5072098"/>
            <a:chOff x="238878" y="857232"/>
            <a:chExt cx="12073022" cy="5072098"/>
          </a:xfrm>
        </p:grpSpPr>
        <p:sp>
          <p:nvSpPr>
            <p:cNvPr id="360" name="Text Box 8"/>
            <p:cNvSpPr txBox="1">
              <a:spLocks noChangeArrowheads="1"/>
            </p:cNvSpPr>
            <p:nvPr/>
          </p:nvSpPr>
          <p:spPr bwMode="auto">
            <a:xfrm>
              <a:off x="2855767" y="3162303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55   80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61" name="Text Box 8"/>
            <p:cNvSpPr txBox="1">
              <a:spLocks noChangeAspect="1" noChangeArrowheads="1"/>
            </p:cNvSpPr>
            <p:nvPr/>
          </p:nvSpPr>
          <p:spPr bwMode="auto">
            <a:xfrm>
              <a:off x="311395" y="5257355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62" name="Text Box 8"/>
            <p:cNvSpPr txBox="1">
              <a:spLocks noChangeArrowheads="1"/>
            </p:cNvSpPr>
            <p:nvPr/>
          </p:nvSpPr>
          <p:spPr bwMode="auto">
            <a:xfrm>
              <a:off x="2667770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67" name="Group 84"/>
            <p:cNvGrpSpPr/>
            <p:nvPr/>
          </p:nvGrpSpPr>
          <p:grpSpPr>
            <a:xfrm>
              <a:off x="238878" y="857232"/>
              <a:ext cx="12073022" cy="5072098"/>
              <a:chOff x="238878" y="857232"/>
              <a:chExt cx="12073022" cy="5072098"/>
            </a:xfrm>
          </p:grpSpPr>
          <p:sp>
            <p:nvSpPr>
              <p:cNvPr id="365" name="Text Box 8"/>
              <p:cNvSpPr txBox="1">
                <a:spLocks noChangeArrowheads="1"/>
              </p:cNvSpPr>
              <p:nvPr/>
            </p:nvSpPr>
            <p:spPr bwMode="auto"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68" name="Group 41"/>
              <p:cNvGrpSpPr/>
              <p:nvPr/>
            </p:nvGrpSpPr>
            <p:grpSpPr>
              <a:xfrm>
                <a:off x="5168100" y="1262710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69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420" name="Rectangle 419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421" name="Straight Connector 420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2" name="Straight Connector 421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91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367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70" name="Group 22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415" name="Rectangle 41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16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7" name="Straight Connector 41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9" name="Straight Connector 368"/>
              <p:cNvCxnSpPr/>
              <p:nvPr/>
            </p:nvCxnSpPr>
            <p:spPr bwMode="auto">
              <a:xfrm rot="5400000">
                <a:off x="7239802" y="4286256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1" name="Group 97"/>
              <p:cNvGrpSpPr>
                <a:grpSpLocks noChangeAspect="1"/>
              </p:cNvGrpSpPr>
              <p:nvPr/>
            </p:nvGrpSpPr>
            <p:grpSpPr>
              <a:xfrm>
                <a:off x="7314635" y="4752810"/>
                <a:ext cx="2294196" cy="1070357"/>
                <a:chOff x="6303412" y="3857628"/>
                <a:chExt cx="2365150" cy="1103461"/>
              </a:xfrm>
            </p:grpSpPr>
            <p:grpSp>
              <p:nvGrpSpPr>
                <p:cNvPr id="72" name="Group 95"/>
                <p:cNvGrpSpPr/>
                <p:nvPr/>
              </p:nvGrpSpPr>
              <p:grpSpPr>
                <a:xfrm>
                  <a:off x="6303412" y="4269401"/>
                  <a:ext cx="2365150" cy="691688"/>
                  <a:chOff x="6303412" y="4269401"/>
                  <a:chExt cx="2365150" cy="691688"/>
                </a:xfrm>
              </p:grpSpPr>
              <p:grpSp>
                <p:nvGrpSpPr>
                  <p:cNvPr id="73" name="Group 22"/>
                  <p:cNvGrpSpPr/>
                  <p:nvPr/>
                </p:nvGrpSpPr>
                <p:grpSpPr>
                  <a:xfrm>
                    <a:off x="6303412" y="4269401"/>
                    <a:ext cx="2365150" cy="691688"/>
                    <a:chOff x="4025092" y="2786058"/>
                    <a:chExt cx="3240000" cy="720000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413" name="Straight Connector 412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414" name="Straight Connector 413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41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4850" y="4338030"/>
                    <a:ext cx="1579332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95       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40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371" name="Straight Connector 370"/>
              <p:cNvCxnSpPr/>
              <p:nvPr/>
            </p:nvCxnSpPr>
            <p:spPr bwMode="auto">
              <a:xfrm rot="16200000" flipH="1">
                <a:off x="8685029" y="4081512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4" name="Group 22"/>
              <p:cNvGrpSpPr>
                <a:grpSpLocks noChangeAspect="1"/>
              </p:cNvGrpSpPr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405" name="Rectangle 40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06" name="Straight Connector 405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7" name="Straight Connector 40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3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374" name="Text Box 8"/>
              <p:cNvSpPr txBox="1">
                <a:spLocks noChangeArrowheads="1"/>
              </p:cNvSpPr>
              <p:nvPr/>
            </p:nvSpPr>
            <p:spPr bwMode="auto">
              <a:xfrm>
                <a:off x="9668694" y="5214950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120 230       </a:t>
                </a:r>
                <a:endParaRPr lang="es-AR" sz="32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76" name="Group 22"/>
              <p:cNvGrpSpPr>
                <a:grpSpLocks noChangeAspect="1"/>
              </p:cNvGrpSpPr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402" name="Rectangle 401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03" name="Straight Connector 40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4" name="Straight Connector 40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6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377" name="Straight Connector 376"/>
              <p:cNvCxnSpPr/>
              <p:nvPr/>
            </p:nvCxnSpPr>
            <p:spPr bwMode="auto">
              <a:xfrm rot="5400000">
                <a:off x="1416930" y="3822584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7" name="Group 94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78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399" name="Rectangle 398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400" name="Straight Connector 399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01" name="Straight Connector 400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    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79" name="Group 22"/>
              <p:cNvGrpSpPr>
                <a:grpSpLocks noChangeAspect="1"/>
              </p:cNvGrpSpPr>
              <p:nvPr/>
            </p:nvGrpSpPr>
            <p:grpSpPr>
              <a:xfrm>
                <a:off x="5015476" y="5166661"/>
                <a:ext cx="2190833" cy="667608"/>
                <a:chOff x="4025093" y="2786057"/>
                <a:chExt cx="3240000" cy="720000"/>
              </a:xfrm>
            </p:grpSpPr>
            <p:sp>
              <p:nvSpPr>
                <p:cNvPr id="394" name="Rectangle 393"/>
                <p:cNvSpPr/>
                <p:nvPr/>
              </p:nvSpPr>
              <p:spPr bwMode="auto">
                <a:xfrm>
                  <a:off x="4025093" y="2786057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6" name="Straight Connector 395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80" name="Text Box 8"/>
              <p:cNvSpPr txBox="1">
                <a:spLocks noChangeArrowheads="1"/>
              </p:cNvSpPr>
              <p:nvPr/>
            </p:nvSpPr>
            <p:spPr bwMode="auto">
              <a:xfrm>
                <a:off x="5025225" y="5248411"/>
                <a:ext cx="135732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86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381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382" name="Straight Connector 381"/>
              <p:cNvCxnSpPr>
                <a:endCxn id="399" idx="0"/>
              </p:cNvCxnSpPr>
              <p:nvPr/>
            </p:nvCxnSpPr>
            <p:spPr bwMode="auto">
              <a:xfrm rot="16200000" flipH="1">
                <a:off x="2998444" y="4385797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Straight Connector 382"/>
              <p:cNvCxnSpPr/>
              <p:nvPr/>
            </p:nvCxnSpPr>
            <p:spPr bwMode="auto">
              <a:xfrm rot="16200000" flipH="1">
                <a:off x="4440072" y="3871276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0" name="Group 101"/>
              <p:cNvGrpSpPr/>
              <p:nvPr/>
            </p:nvGrpSpPr>
            <p:grpSpPr>
              <a:xfrm>
                <a:off x="8085483" y="2643182"/>
                <a:ext cx="2654781" cy="1125478"/>
                <a:chOff x="2727633" y="1809076"/>
                <a:chExt cx="2654781" cy="1125478"/>
              </a:xfrm>
            </p:grpSpPr>
            <p:sp>
              <p:nvSpPr>
                <p:cNvPr id="38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81" name="Group 41"/>
                <p:cNvGrpSpPr/>
                <p:nvPr/>
              </p:nvGrpSpPr>
              <p:grpSpPr>
                <a:xfrm>
                  <a:off x="2739208" y="2214554"/>
                  <a:ext cx="2643206" cy="720000"/>
                  <a:chOff x="4668034" y="5500702"/>
                  <a:chExt cx="3240000" cy="720000"/>
                </a:xfrm>
              </p:grpSpPr>
              <p:grpSp>
                <p:nvGrpSpPr>
                  <p:cNvPr id="82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391" name="Rectangle 390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93" name="Straight Connector 392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39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0910" y="5591195"/>
                    <a:ext cx="3000396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96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385" name="Straight Connector 384"/>
              <p:cNvCxnSpPr/>
              <p:nvPr/>
            </p:nvCxnSpPr>
            <p:spPr bwMode="auto">
              <a:xfrm rot="5400000">
                <a:off x="4060314" y="1952449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Straight Connector 385"/>
              <p:cNvCxnSpPr/>
              <p:nvPr/>
            </p:nvCxnSpPr>
            <p:spPr bwMode="auto">
              <a:xfrm>
                <a:off x="6032180" y="1962922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4" name="Text Box 8"/>
            <p:cNvSpPr txBox="1">
              <a:spLocks noChangeArrowheads="1"/>
            </p:cNvSpPr>
            <p:nvPr/>
          </p:nvSpPr>
          <p:spPr bwMode="auto">
            <a:xfrm>
              <a:off x="2739208" y="5234005"/>
              <a:ext cx="874049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423" name="Text Box 8"/>
          <p:cNvSpPr txBox="1">
            <a:spLocks noChangeArrowheads="1"/>
          </p:cNvSpPr>
          <p:nvPr/>
        </p:nvSpPr>
        <p:spPr bwMode="auto">
          <a:xfrm>
            <a:off x="2024828" y="6072206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 -86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981855" y="785794"/>
            <a:ext cx="11330045" cy="5033403"/>
            <a:chOff x="981855" y="785794"/>
            <a:chExt cx="11330045" cy="5033403"/>
          </a:xfrm>
        </p:grpSpPr>
        <p:sp>
          <p:nvSpPr>
            <p:cNvPr id="312" name="Text Box 8"/>
            <p:cNvSpPr txBox="1">
              <a:spLocks noChangeArrowheads="1"/>
            </p:cNvSpPr>
            <p:nvPr/>
          </p:nvSpPr>
          <p:spPr bwMode="auto">
            <a:xfrm>
              <a:off x="2855767" y="3090865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55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13" name="Text Box 8"/>
            <p:cNvSpPr txBox="1">
              <a:spLocks noChangeAspect="1" noChangeArrowheads="1"/>
            </p:cNvSpPr>
            <p:nvPr/>
          </p:nvSpPr>
          <p:spPr bwMode="auto">
            <a:xfrm>
              <a:off x="1061596" y="5185917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14" name="Text Box 8"/>
            <p:cNvSpPr txBox="1">
              <a:spLocks noChangeArrowheads="1"/>
            </p:cNvSpPr>
            <p:nvPr/>
          </p:nvSpPr>
          <p:spPr bwMode="auto">
            <a:xfrm>
              <a:off x="3764349" y="4714884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15" name="Text Box 8"/>
            <p:cNvSpPr txBox="1">
              <a:spLocks noChangeArrowheads="1"/>
            </p:cNvSpPr>
            <p:nvPr/>
          </p:nvSpPr>
          <p:spPr bwMode="auto">
            <a:xfrm>
              <a:off x="5156525" y="78579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16" name="Group 41"/>
            <p:cNvGrpSpPr/>
            <p:nvPr/>
          </p:nvGrpSpPr>
          <p:grpSpPr>
            <a:xfrm>
              <a:off x="5168100" y="1191272"/>
              <a:ext cx="2643206" cy="720000"/>
              <a:chOff x="4668034" y="5500702"/>
              <a:chExt cx="3240000" cy="720000"/>
            </a:xfrm>
          </p:grpSpPr>
          <p:grpSp>
            <p:nvGrpSpPr>
              <p:cNvPr id="368" name="Group 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75" name="Straight Connector 374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8" name="Straight Connector 377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0" name="Text Box 8"/>
              <p:cNvSpPr txBox="1">
                <a:spLocks noChangeArrowheads="1"/>
              </p:cNvSpPr>
              <p:nvPr/>
            </p:nvSpPr>
            <p:spPr bwMode="auto"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91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sp>
          <p:nvSpPr>
            <p:cNvPr id="317" name="Text Box 8"/>
            <p:cNvSpPr txBox="1">
              <a:spLocks noChangeArrowheads="1"/>
            </p:cNvSpPr>
            <p:nvPr/>
          </p:nvSpPr>
          <p:spPr bwMode="auto">
            <a:xfrm>
              <a:off x="2727633" y="259489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18" name="Group 22"/>
            <p:cNvGrpSpPr/>
            <p:nvPr/>
          </p:nvGrpSpPr>
          <p:grpSpPr>
            <a:xfrm>
              <a:off x="2739208" y="3000372"/>
              <a:ext cx="2643206" cy="720000"/>
              <a:chOff x="4025092" y="2786058"/>
              <a:chExt cx="3240000" cy="720000"/>
            </a:xfrm>
          </p:grpSpPr>
          <p:sp>
            <p:nvSpPr>
              <p:cNvPr id="359" name="Rectangle 35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63" name="Straight Connector 38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Straight Connector 365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9" name="Straight Connector 318"/>
            <p:cNvCxnSpPr/>
            <p:nvPr/>
          </p:nvCxnSpPr>
          <p:spPr bwMode="auto">
            <a:xfrm rot="5400000">
              <a:off x="7239802" y="4214818"/>
              <a:ext cx="1357322" cy="35719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20" name="Group 97"/>
            <p:cNvGrpSpPr>
              <a:grpSpLocks noChangeAspect="1"/>
            </p:cNvGrpSpPr>
            <p:nvPr/>
          </p:nvGrpSpPr>
          <p:grpSpPr>
            <a:xfrm>
              <a:off x="7025488" y="4681372"/>
              <a:ext cx="2294196" cy="1070357"/>
              <a:chOff x="6303412" y="3857628"/>
              <a:chExt cx="2365150" cy="1103461"/>
            </a:xfrm>
          </p:grpSpPr>
          <p:grpSp>
            <p:nvGrpSpPr>
              <p:cNvPr id="352" name="Group 95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354" name="Group 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356" name="Rectangle 355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357" name="Straight Connector 356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58" name="Straight Connector 357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353" name="Text Box 8"/>
              <p:cNvSpPr txBox="1">
                <a:spLocks noChangeArrowheads="1"/>
              </p:cNvSpPr>
              <p:nvPr/>
            </p:nvSpPr>
            <p:spPr bwMode="auto"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321" name="Straight Connector 320"/>
            <p:cNvCxnSpPr/>
            <p:nvPr/>
          </p:nvCxnSpPr>
          <p:spPr bwMode="auto">
            <a:xfrm rot="16200000" flipH="1">
              <a:off x="8685029" y="4010074"/>
              <a:ext cx="1368000" cy="75600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22" name="Group 22"/>
            <p:cNvGrpSpPr>
              <a:grpSpLocks noChangeAspect="1"/>
            </p:cNvGrpSpPr>
            <p:nvPr/>
          </p:nvGrpSpPr>
          <p:grpSpPr>
            <a:xfrm>
              <a:off x="9761940" y="5078371"/>
              <a:ext cx="2294197" cy="670937"/>
              <a:chOff x="4025092" y="2786058"/>
              <a:chExt cx="3240000" cy="720000"/>
            </a:xfrm>
          </p:grpSpPr>
          <p:sp>
            <p:nvSpPr>
              <p:cNvPr id="349" name="Rectangle 34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50" name="Straight Connector 34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1" name="Straight Connector 35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3" name="Text Box 8"/>
            <p:cNvSpPr txBox="1">
              <a:spLocks noChangeArrowheads="1"/>
            </p:cNvSpPr>
            <p:nvPr/>
          </p:nvSpPr>
          <p:spPr bwMode="auto">
            <a:xfrm>
              <a:off x="9761939" y="4689746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3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24" name="Text Box 8"/>
            <p:cNvSpPr txBox="1">
              <a:spLocks noChangeArrowheads="1"/>
            </p:cNvSpPr>
            <p:nvPr/>
          </p:nvSpPr>
          <p:spPr bwMode="auto">
            <a:xfrm>
              <a:off x="9668694" y="5143512"/>
              <a:ext cx="2643206" cy="5993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200" smtClean="0">
                  <a:solidFill>
                    <a:schemeClr val="tx1"/>
                  </a:solidFill>
                  <a:latin typeface="+mj-lt"/>
                  <a:cs typeface="Arial" charset="0"/>
                </a:rPr>
                <a:t>120 230       </a:t>
              </a:r>
              <a:endParaRPr lang="es-AR" sz="32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25" name="Group 22"/>
            <p:cNvGrpSpPr>
              <a:grpSpLocks noChangeAspect="1"/>
            </p:cNvGrpSpPr>
            <p:nvPr/>
          </p:nvGrpSpPr>
          <p:grpSpPr>
            <a:xfrm>
              <a:off x="981855" y="5072074"/>
              <a:ext cx="2328857" cy="708915"/>
              <a:chOff x="4025092" y="2786058"/>
              <a:chExt cx="3240000" cy="720000"/>
            </a:xfrm>
          </p:grpSpPr>
          <p:sp>
            <p:nvSpPr>
              <p:cNvPr id="346" name="Rectangle 345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47" name="Straight Connector 346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Straight Connector 347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6" name="Text Box 8"/>
            <p:cNvSpPr txBox="1">
              <a:spLocks noChangeArrowheads="1"/>
            </p:cNvSpPr>
            <p:nvPr/>
          </p:nvSpPr>
          <p:spPr bwMode="auto">
            <a:xfrm>
              <a:off x="1188641" y="4691970"/>
              <a:ext cx="264683" cy="4157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327" name="Straight Connector 326"/>
            <p:cNvCxnSpPr>
              <a:endCxn id="346" idx="0"/>
            </p:cNvCxnSpPr>
            <p:nvPr/>
          </p:nvCxnSpPr>
          <p:spPr bwMode="auto">
            <a:xfrm rot="5400000">
              <a:off x="1764085" y="4096951"/>
              <a:ext cx="1357322" cy="59292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28" name="Group 94"/>
            <p:cNvGrpSpPr/>
            <p:nvPr/>
          </p:nvGrpSpPr>
          <p:grpSpPr>
            <a:xfrm>
              <a:off x="3882216" y="5095224"/>
              <a:ext cx="2214578" cy="673700"/>
              <a:chOff x="3445892" y="4268268"/>
              <a:chExt cx="2436588" cy="691688"/>
            </a:xfrm>
          </p:grpSpPr>
          <p:grpSp>
            <p:nvGrpSpPr>
              <p:cNvPr id="341" name="Group 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343" name="Rectangle 342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44" name="Straight Connector 343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5" name="Straight Connector 344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2" name="Text Box 8"/>
              <p:cNvSpPr txBox="1">
                <a:spLocks noChangeArrowheads="1"/>
              </p:cNvSpPr>
              <p:nvPr/>
            </p:nvSpPr>
            <p:spPr bwMode="auto"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     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 bwMode="auto">
            <a:xfrm rot="16200000" flipH="1">
              <a:off x="3310711" y="4000503"/>
              <a:ext cx="1357324" cy="785821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0" name="Group 101"/>
            <p:cNvGrpSpPr/>
            <p:nvPr/>
          </p:nvGrpSpPr>
          <p:grpSpPr>
            <a:xfrm>
              <a:off x="8085483" y="2571744"/>
              <a:ext cx="2654781" cy="1125478"/>
              <a:chOff x="2727633" y="1809076"/>
              <a:chExt cx="2654781" cy="1125478"/>
            </a:xfrm>
          </p:grpSpPr>
          <p:sp>
            <p:nvSpPr>
              <p:cNvPr id="334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335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336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338" name="Rectangle 337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339" name="Straight Connector 338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40" name="Straight Connector 339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cxnSp>
          <p:nvCxnSpPr>
            <p:cNvPr id="331" name="Straight Connector 330"/>
            <p:cNvCxnSpPr/>
            <p:nvPr/>
          </p:nvCxnSpPr>
          <p:spPr bwMode="auto">
            <a:xfrm rot="5400000">
              <a:off x="4060314" y="1881011"/>
              <a:ext cx="1119858" cy="111886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Straight Connector 331"/>
            <p:cNvCxnSpPr/>
            <p:nvPr/>
          </p:nvCxnSpPr>
          <p:spPr bwMode="auto">
            <a:xfrm>
              <a:off x="6032180" y="1891484"/>
              <a:ext cx="2064878" cy="11088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 Box 8"/>
            <p:cNvSpPr txBox="1">
              <a:spLocks noChangeArrowheads="1"/>
            </p:cNvSpPr>
            <p:nvPr/>
          </p:nvSpPr>
          <p:spPr bwMode="auto">
            <a:xfrm>
              <a:off x="3953654" y="5162567"/>
              <a:ext cx="1428760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981855" y="785794"/>
            <a:ext cx="11330045" cy="5033403"/>
            <a:chOff x="981855" y="785794"/>
            <a:chExt cx="11330045" cy="5033403"/>
          </a:xfrm>
        </p:grpSpPr>
        <p:sp>
          <p:nvSpPr>
            <p:cNvPr id="384" name="Text Box 8"/>
            <p:cNvSpPr txBox="1">
              <a:spLocks noChangeArrowheads="1"/>
            </p:cNvSpPr>
            <p:nvPr/>
          </p:nvSpPr>
          <p:spPr bwMode="auto">
            <a:xfrm>
              <a:off x="2855767" y="3090865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55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88" name="Text Box 8"/>
            <p:cNvSpPr txBox="1">
              <a:spLocks noChangeAspect="1" noChangeArrowheads="1"/>
            </p:cNvSpPr>
            <p:nvPr/>
          </p:nvSpPr>
          <p:spPr bwMode="auto">
            <a:xfrm>
              <a:off x="1061596" y="5185917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89" name="Text Box 8"/>
            <p:cNvSpPr txBox="1">
              <a:spLocks noChangeArrowheads="1"/>
            </p:cNvSpPr>
            <p:nvPr/>
          </p:nvSpPr>
          <p:spPr bwMode="auto">
            <a:xfrm>
              <a:off x="3764349" y="4714884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97" name="Text Box 8"/>
            <p:cNvSpPr txBox="1">
              <a:spLocks noChangeArrowheads="1"/>
            </p:cNvSpPr>
            <p:nvPr/>
          </p:nvSpPr>
          <p:spPr bwMode="auto">
            <a:xfrm>
              <a:off x="5156525" y="78579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408" name="Group 41"/>
            <p:cNvGrpSpPr/>
            <p:nvPr/>
          </p:nvGrpSpPr>
          <p:grpSpPr>
            <a:xfrm>
              <a:off x="5168100" y="1191272"/>
              <a:ext cx="2643206" cy="720000"/>
              <a:chOff x="4668034" y="5500702"/>
              <a:chExt cx="3240000" cy="720000"/>
            </a:xfrm>
          </p:grpSpPr>
          <p:grpSp>
            <p:nvGrpSpPr>
              <p:cNvPr id="467" name="Group 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469" name="Rectangle 468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70" name="Straight Connector 469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1" name="Straight Connector 470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 Box 8"/>
              <p:cNvSpPr txBox="1">
                <a:spLocks noChangeArrowheads="1"/>
              </p:cNvSpPr>
              <p:nvPr/>
            </p:nvSpPr>
            <p:spPr bwMode="auto"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91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sp>
          <p:nvSpPr>
            <p:cNvPr id="410" name="Text Box 8"/>
            <p:cNvSpPr txBox="1">
              <a:spLocks noChangeArrowheads="1"/>
            </p:cNvSpPr>
            <p:nvPr/>
          </p:nvSpPr>
          <p:spPr bwMode="auto">
            <a:xfrm>
              <a:off x="2727633" y="259489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418" name="Group 22"/>
            <p:cNvGrpSpPr/>
            <p:nvPr/>
          </p:nvGrpSpPr>
          <p:grpSpPr>
            <a:xfrm>
              <a:off x="2739208" y="3000372"/>
              <a:ext cx="2643206" cy="720000"/>
              <a:chOff x="4025092" y="2786058"/>
              <a:chExt cx="3240000" cy="720000"/>
            </a:xfrm>
          </p:grpSpPr>
          <p:sp>
            <p:nvSpPr>
              <p:cNvPr id="464" name="Rectangle 463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65" name="Straight Connector 38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Straight Connector 465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4" name="Straight Connector 423"/>
            <p:cNvCxnSpPr/>
            <p:nvPr/>
          </p:nvCxnSpPr>
          <p:spPr bwMode="auto">
            <a:xfrm rot="5400000">
              <a:off x="7239802" y="4214818"/>
              <a:ext cx="1357322" cy="35719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5" name="Group 97"/>
            <p:cNvGrpSpPr>
              <a:grpSpLocks noChangeAspect="1"/>
            </p:cNvGrpSpPr>
            <p:nvPr/>
          </p:nvGrpSpPr>
          <p:grpSpPr>
            <a:xfrm>
              <a:off x="7025488" y="4681372"/>
              <a:ext cx="2294196" cy="1070357"/>
              <a:chOff x="6303412" y="3857628"/>
              <a:chExt cx="2365150" cy="1103461"/>
            </a:xfrm>
          </p:grpSpPr>
          <p:grpSp>
            <p:nvGrpSpPr>
              <p:cNvPr id="457" name="Group 95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459" name="Group 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461" name="Rectangle 460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462" name="Straight Connector 461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3" name="Straight Connector 462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74850" y="4338030"/>
                  <a:ext cx="1579332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95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458" name="Text Box 8"/>
              <p:cNvSpPr txBox="1">
                <a:spLocks noChangeArrowheads="1"/>
              </p:cNvSpPr>
              <p:nvPr/>
            </p:nvSpPr>
            <p:spPr bwMode="auto"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426" name="Straight Connector 425"/>
            <p:cNvCxnSpPr/>
            <p:nvPr/>
          </p:nvCxnSpPr>
          <p:spPr bwMode="auto">
            <a:xfrm rot="16200000" flipH="1">
              <a:off x="8685029" y="4010074"/>
              <a:ext cx="1368000" cy="75600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7" name="Group 22"/>
            <p:cNvGrpSpPr>
              <a:grpSpLocks noChangeAspect="1"/>
            </p:cNvGrpSpPr>
            <p:nvPr/>
          </p:nvGrpSpPr>
          <p:grpSpPr>
            <a:xfrm>
              <a:off x="9761940" y="5078371"/>
              <a:ext cx="2294197" cy="670937"/>
              <a:chOff x="4025092" y="2786058"/>
              <a:chExt cx="3240000" cy="720000"/>
            </a:xfrm>
          </p:grpSpPr>
          <p:sp>
            <p:nvSpPr>
              <p:cNvPr id="454" name="Rectangle 453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55" name="Straight Connector 454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6" name="Straight Connector 455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8" name="Text Box 8"/>
            <p:cNvSpPr txBox="1">
              <a:spLocks noChangeArrowheads="1"/>
            </p:cNvSpPr>
            <p:nvPr/>
          </p:nvSpPr>
          <p:spPr bwMode="auto">
            <a:xfrm>
              <a:off x="9761939" y="4689746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3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29" name="Text Box 8"/>
            <p:cNvSpPr txBox="1">
              <a:spLocks noChangeArrowheads="1"/>
            </p:cNvSpPr>
            <p:nvPr/>
          </p:nvSpPr>
          <p:spPr bwMode="auto">
            <a:xfrm>
              <a:off x="9668694" y="5143512"/>
              <a:ext cx="2643206" cy="599354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200" smtClean="0">
                  <a:solidFill>
                    <a:schemeClr val="tx1"/>
                  </a:solidFill>
                  <a:latin typeface="+mj-lt"/>
                  <a:cs typeface="Arial" charset="0"/>
                </a:rPr>
                <a:t>120        </a:t>
              </a:r>
              <a:endParaRPr lang="es-AR" sz="32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430" name="Group 22"/>
            <p:cNvGrpSpPr>
              <a:grpSpLocks noChangeAspect="1"/>
            </p:cNvGrpSpPr>
            <p:nvPr/>
          </p:nvGrpSpPr>
          <p:grpSpPr>
            <a:xfrm>
              <a:off x="981855" y="5072074"/>
              <a:ext cx="2328857" cy="708915"/>
              <a:chOff x="4025092" y="2786058"/>
              <a:chExt cx="3240000" cy="720000"/>
            </a:xfrm>
          </p:grpSpPr>
          <p:sp>
            <p:nvSpPr>
              <p:cNvPr id="451" name="Rectangle 450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52" name="Straight Connector 451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Straight Connector 452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1" name="Text Box 8"/>
            <p:cNvSpPr txBox="1">
              <a:spLocks noChangeArrowheads="1"/>
            </p:cNvSpPr>
            <p:nvPr/>
          </p:nvSpPr>
          <p:spPr bwMode="auto">
            <a:xfrm>
              <a:off x="1188641" y="4691970"/>
              <a:ext cx="264683" cy="4157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432" name="Straight Connector 431"/>
            <p:cNvCxnSpPr>
              <a:endCxn id="451" idx="0"/>
            </p:cNvCxnSpPr>
            <p:nvPr/>
          </p:nvCxnSpPr>
          <p:spPr bwMode="auto">
            <a:xfrm rot="5400000">
              <a:off x="1764085" y="4096951"/>
              <a:ext cx="1357322" cy="59292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33" name="Group 94"/>
            <p:cNvGrpSpPr/>
            <p:nvPr/>
          </p:nvGrpSpPr>
          <p:grpSpPr>
            <a:xfrm>
              <a:off x="3882216" y="5095224"/>
              <a:ext cx="2214578" cy="673700"/>
              <a:chOff x="3445892" y="4268268"/>
              <a:chExt cx="2436588" cy="691688"/>
            </a:xfrm>
          </p:grpSpPr>
          <p:grpSp>
            <p:nvGrpSpPr>
              <p:cNvPr id="446" name="Group 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448" name="Rectangle 447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0" name="Straight Connector 449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47" name="Text Box 8"/>
              <p:cNvSpPr txBox="1">
                <a:spLocks noChangeArrowheads="1"/>
              </p:cNvSpPr>
              <p:nvPr/>
            </p:nvSpPr>
            <p:spPr bwMode="auto"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     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434" name="Straight Connector 433"/>
            <p:cNvCxnSpPr/>
            <p:nvPr/>
          </p:nvCxnSpPr>
          <p:spPr bwMode="auto">
            <a:xfrm rot="16200000" flipH="1">
              <a:off x="3310711" y="4000503"/>
              <a:ext cx="1357324" cy="785821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35" name="Group 101"/>
            <p:cNvGrpSpPr/>
            <p:nvPr/>
          </p:nvGrpSpPr>
          <p:grpSpPr>
            <a:xfrm>
              <a:off x="8085483" y="2571744"/>
              <a:ext cx="2654781" cy="1125478"/>
              <a:chOff x="2727633" y="1809076"/>
              <a:chExt cx="2654781" cy="1125478"/>
            </a:xfrm>
          </p:grpSpPr>
          <p:sp>
            <p:nvSpPr>
              <p:cNvPr id="439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40" name="Group 41"/>
              <p:cNvGrpSpPr/>
              <p:nvPr/>
            </p:nvGrpSpPr>
            <p:grpSpPr>
              <a:xfrm>
                <a:off x="2739208" y="2214554"/>
                <a:ext cx="2643206" cy="720000"/>
                <a:chOff x="4668034" y="5500702"/>
                <a:chExt cx="3240000" cy="720000"/>
              </a:xfrm>
            </p:grpSpPr>
            <p:grpSp>
              <p:nvGrpSpPr>
                <p:cNvPr id="441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443" name="Rectangle 442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5" name="Straight Connector 444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4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0910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cxnSp>
          <p:nvCxnSpPr>
            <p:cNvPr id="436" name="Straight Connector 435"/>
            <p:cNvCxnSpPr/>
            <p:nvPr/>
          </p:nvCxnSpPr>
          <p:spPr bwMode="auto">
            <a:xfrm rot="5400000">
              <a:off x="4060314" y="1881011"/>
              <a:ext cx="1119858" cy="111886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Straight Connector 436"/>
            <p:cNvCxnSpPr/>
            <p:nvPr/>
          </p:nvCxnSpPr>
          <p:spPr bwMode="auto">
            <a:xfrm>
              <a:off x="6032180" y="1891484"/>
              <a:ext cx="2064878" cy="11088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8" name="Text Box 8"/>
            <p:cNvSpPr txBox="1">
              <a:spLocks noChangeArrowheads="1"/>
            </p:cNvSpPr>
            <p:nvPr/>
          </p:nvSpPr>
          <p:spPr bwMode="auto">
            <a:xfrm>
              <a:off x="3953654" y="5162567"/>
              <a:ext cx="1428760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472" name="Text Box 8"/>
          <p:cNvSpPr txBox="1">
            <a:spLocks noChangeArrowheads="1"/>
          </p:cNvSpPr>
          <p:nvPr/>
        </p:nvSpPr>
        <p:spPr bwMode="auto">
          <a:xfrm>
            <a:off x="2810646" y="6072206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, -230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sp>
        <p:nvSpPr>
          <p:cNvPr id="473" name="Text Box 8"/>
          <p:cNvSpPr txBox="1">
            <a:spLocks noChangeArrowheads="1"/>
          </p:cNvSpPr>
          <p:nvPr/>
        </p:nvSpPr>
        <p:spPr bwMode="auto">
          <a:xfrm>
            <a:off x="4025092" y="6072206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, -95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  <p:bldP spid="472" grpId="0"/>
      <p:bldP spid="4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5794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chemeClr val="tx1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s-AR">
              <a:solidFill>
                <a:schemeClr val="tx1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1667638" y="214290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chemeClr val="tx1"/>
                </a:solidFill>
                <a:latin typeface="Century Gothic" charset="0"/>
                <a:cs typeface="Arial" charset="0"/>
              </a:rPr>
              <a:t>Ej: Política derecha o izquierda</a:t>
            </a:r>
            <a:endParaRPr lang="es-AR" sz="4000">
              <a:solidFill>
                <a:schemeClr val="tx1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grpSp>
        <p:nvGrpSpPr>
          <p:cNvPr id="288" name="Group 287"/>
          <p:cNvGrpSpPr/>
          <p:nvPr/>
        </p:nvGrpSpPr>
        <p:grpSpPr>
          <a:xfrm>
            <a:off x="1973807" y="1571612"/>
            <a:ext cx="8034702" cy="3390330"/>
            <a:chOff x="1973807" y="1785926"/>
            <a:chExt cx="8034702" cy="3390330"/>
          </a:xfrm>
        </p:grpSpPr>
        <p:sp>
          <p:nvSpPr>
            <p:cNvPr id="194" name="Text Box 8"/>
            <p:cNvSpPr txBox="1">
              <a:spLocks noChangeArrowheads="1"/>
            </p:cNvSpPr>
            <p:nvPr/>
          </p:nvSpPr>
          <p:spPr bwMode="auto">
            <a:xfrm>
              <a:off x="4784593" y="2281897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55   91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95" name="Text Box 8"/>
            <p:cNvSpPr txBox="1">
              <a:spLocks noChangeAspect="1" noChangeArrowheads="1"/>
            </p:cNvSpPr>
            <p:nvPr/>
          </p:nvSpPr>
          <p:spPr bwMode="auto">
            <a:xfrm>
              <a:off x="2053548" y="4542976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25  40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96" name="Text Box 8"/>
            <p:cNvSpPr txBox="1">
              <a:spLocks noChangeArrowheads="1"/>
            </p:cNvSpPr>
            <p:nvPr/>
          </p:nvSpPr>
          <p:spPr bwMode="auto">
            <a:xfrm>
              <a:off x="4756301" y="4071943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02" name="Text Box 8"/>
            <p:cNvSpPr txBox="1">
              <a:spLocks noChangeArrowheads="1"/>
            </p:cNvSpPr>
            <p:nvPr/>
          </p:nvSpPr>
          <p:spPr bwMode="auto">
            <a:xfrm>
              <a:off x="4656459" y="1785926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205" name="Group 22"/>
            <p:cNvGrpSpPr/>
            <p:nvPr/>
          </p:nvGrpSpPr>
          <p:grpSpPr>
            <a:xfrm>
              <a:off x="4668034" y="2191404"/>
              <a:ext cx="2643206" cy="720000"/>
              <a:chOff x="4025092" y="2786058"/>
              <a:chExt cx="3240000" cy="720000"/>
            </a:xfrm>
          </p:grpSpPr>
          <p:sp>
            <p:nvSpPr>
              <p:cNvPr id="273" name="Rectangle 272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74" name="Straight Connector 38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7" name="Straight Connector 206"/>
            <p:cNvCxnSpPr/>
            <p:nvPr/>
          </p:nvCxnSpPr>
          <p:spPr bwMode="auto">
            <a:xfrm>
              <a:off x="6396194" y="2915286"/>
              <a:ext cx="2071702" cy="1513846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9" name="Group 97"/>
            <p:cNvGrpSpPr>
              <a:grpSpLocks noChangeAspect="1"/>
            </p:cNvGrpSpPr>
            <p:nvPr/>
          </p:nvGrpSpPr>
          <p:grpSpPr>
            <a:xfrm>
              <a:off x="7668430" y="4038430"/>
              <a:ext cx="2340079" cy="1091764"/>
              <a:chOff x="6303412" y="3857628"/>
              <a:chExt cx="2365150" cy="1103461"/>
            </a:xfrm>
          </p:grpSpPr>
          <p:grpSp>
            <p:nvGrpSpPr>
              <p:cNvPr id="265" name="Group 95"/>
              <p:cNvGrpSpPr/>
              <p:nvPr/>
            </p:nvGrpSpPr>
            <p:grpSpPr>
              <a:xfrm>
                <a:off x="6303412" y="4269401"/>
                <a:ext cx="2365150" cy="691688"/>
                <a:chOff x="6303412" y="4269401"/>
                <a:chExt cx="2365150" cy="691688"/>
              </a:xfrm>
            </p:grpSpPr>
            <p:grpSp>
              <p:nvGrpSpPr>
                <p:cNvPr id="267" name="Group 22"/>
                <p:cNvGrpSpPr/>
                <p:nvPr/>
              </p:nvGrpSpPr>
              <p:grpSpPr>
                <a:xfrm>
                  <a:off x="6303412" y="4269401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271" name="Straight Connector 270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72" name="Straight Connector 271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6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31000" y="4338030"/>
                  <a:ext cx="1990689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96 120       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266" name="Text Box 8"/>
              <p:cNvSpPr txBox="1">
                <a:spLocks noChangeArrowheads="1"/>
              </p:cNvSpPr>
              <p:nvPr/>
            </p:nvSpPr>
            <p:spPr bwMode="auto">
              <a:xfrm>
                <a:off x="6303412" y="3857628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223" name="Group 22"/>
            <p:cNvGrpSpPr>
              <a:grpSpLocks noChangeAspect="1"/>
            </p:cNvGrpSpPr>
            <p:nvPr/>
          </p:nvGrpSpPr>
          <p:grpSpPr>
            <a:xfrm>
              <a:off x="1973807" y="4429133"/>
              <a:ext cx="2328857" cy="708915"/>
              <a:chOff x="4025092" y="2786058"/>
              <a:chExt cx="3240000" cy="720000"/>
            </a:xfrm>
          </p:grpSpPr>
          <p:sp>
            <p:nvSpPr>
              <p:cNvPr id="257" name="Rectangle 256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7" name="Text Box 8"/>
            <p:cNvSpPr txBox="1">
              <a:spLocks noChangeArrowheads="1"/>
            </p:cNvSpPr>
            <p:nvPr/>
          </p:nvSpPr>
          <p:spPr bwMode="auto">
            <a:xfrm>
              <a:off x="2180593" y="4049029"/>
              <a:ext cx="264683" cy="4157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228" name="Straight Connector 227"/>
            <p:cNvCxnSpPr>
              <a:endCxn id="257" idx="0"/>
            </p:cNvCxnSpPr>
            <p:nvPr/>
          </p:nvCxnSpPr>
          <p:spPr bwMode="auto">
            <a:xfrm rot="10800000" flipV="1">
              <a:off x="3138236" y="2928933"/>
              <a:ext cx="1551218" cy="1500199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9" name="Group 94"/>
            <p:cNvGrpSpPr>
              <a:grpSpLocks noChangeAspect="1"/>
            </p:cNvGrpSpPr>
            <p:nvPr/>
          </p:nvGrpSpPr>
          <p:grpSpPr>
            <a:xfrm>
              <a:off x="4874168" y="4452282"/>
              <a:ext cx="2258870" cy="687174"/>
              <a:chOff x="3445892" y="4268268"/>
              <a:chExt cx="2436588" cy="691688"/>
            </a:xfrm>
          </p:grpSpPr>
          <p:grpSp>
            <p:nvGrpSpPr>
              <p:cNvPr id="251" name="Group 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253" name="Rectangle 252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54" name="Straight Connector 253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6" name="Straight Connector 255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2" name="Text Box 8"/>
              <p:cNvSpPr txBox="1">
                <a:spLocks noChangeArrowheads="1"/>
              </p:cNvSpPr>
              <p:nvPr/>
            </p:nvSpPr>
            <p:spPr bwMode="auto"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     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232" name="Straight Connector 231"/>
            <p:cNvCxnSpPr>
              <a:endCxn id="253" idx="0"/>
            </p:cNvCxnSpPr>
            <p:nvPr/>
          </p:nvCxnSpPr>
          <p:spPr bwMode="auto">
            <a:xfrm rot="16200000" flipH="1">
              <a:off x="4986217" y="3468009"/>
              <a:ext cx="1523347" cy="44519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Text Box 8"/>
            <p:cNvSpPr txBox="1">
              <a:spLocks noChangeArrowheads="1"/>
            </p:cNvSpPr>
            <p:nvPr/>
          </p:nvSpPr>
          <p:spPr bwMode="auto">
            <a:xfrm>
              <a:off x="4945606" y="4519626"/>
              <a:ext cx="1428760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67 80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5794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75" name="Text Box 1"/>
          <p:cNvSpPr txBox="1">
            <a:spLocks noChangeArrowheads="1"/>
          </p:cNvSpPr>
          <p:nvPr/>
        </p:nvSpPr>
        <p:spPr bwMode="auto">
          <a:xfrm>
            <a:off x="1667638" y="214290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Ej: Redistribución en nodo interno</a:t>
            </a:r>
            <a:endParaRPr lang="es-AR" sz="40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78" y="857232"/>
            <a:ext cx="12061447" cy="5072098"/>
            <a:chOff x="238878" y="857232"/>
            <a:chExt cx="12061447" cy="5072098"/>
          </a:xfrm>
        </p:grpSpPr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855767" y="3162303"/>
              <a:ext cx="24477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35</a:t>
              </a:r>
              <a:r>
                <a:rPr lang="es-AR" sz="3600" smtClean="0">
                  <a:solidFill>
                    <a:srgbClr val="333333"/>
                  </a:solidFill>
                  <a:latin typeface="+mj-lt"/>
                  <a:cs typeface="Arial" charset="0"/>
                </a:rPr>
                <a:t>   </a:t>
              </a: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83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9" name="Text Box 8"/>
            <p:cNvSpPr txBox="1">
              <a:spLocks noChangeAspect="1" noChangeArrowheads="1"/>
            </p:cNvSpPr>
            <p:nvPr/>
          </p:nvSpPr>
          <p:spPr bwMode="auto">
            <a:xfrm>
              <a:off x="311395" y="5257355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13  22</a:t>
              </a:r>
              <a:r>
                <a:rPr lang="es-AR" sz="3600" smtClean="0">
                  <a:solidFill>
                    <a:srgbClr val="333333"/>
                  </a:solidFill>
                  <a:latin typeface="+mj-lt"/>
                  <a:cs typeface="Arial" charset="0"/>
                </a:rPr>
                <a:t>         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2667770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rgbClr val="333333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41" name="Group 84"/>
            <p:cNvGrpSpPr/>
            <p:nvPr/>
          </p:nvGrpSpPr>
          <p:grpSpPr>
            <a:xfrm>
              <a:off x="238878" y="857232"/>
              <a:ext cx="12061447" cy="5072098"/>
              <a:chOff x="238878" y="857232"/>
              <a:chExt cx="12061447" cy="5072098"/>
            </a:xfrm>
          </p:grpSpPr>
          <p:sp>
            <p:nvSpPr>
              <p:cNvPr id="43" name="Text Box 8"/>
              <p:cNvSpPr txBox="1">
                <a:spLocks noChangeArrowheads="1"/>
              </p:cNvSpPr>
              <p:nvPr/>
            </p:nvSpPr>
            <p:spPr bwMode="auto">
              <a:xfrm>
                <a:off x="5156525" y="8572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7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4" name="Group 41"/>
              <p:cNvGrpSpPr/>
              <p:nvPr/>
            </p:nvGrpSpPr>
            <p:grpSpPr>
              <a:xfrm>
                <a:off x="5096661" y="1262710"/>
                <a:ext cx="2714644" cy="720000"/>
                <a:chOff x="4580466" y="5500702"/>
                <a:chExt cx="3327568" cy="720000"/>
              </a:xfrm>
            </p:grpSpPr>
            <p:grpSp>
              <p:nvGrpSpPr>
                <p:cNvPr id="97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00" name="Straight Connector 99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1" name="Straight Connector 100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80466" y="5591195"/>
                  <a:ext cx="300039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116</a:t>
                  </a:r>
                  <a:endParaRPr lang="es-AR" sz="3600">
                    <a:solidFill>
                      <a:schemeClr val="tx1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45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2666332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2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6" name="Group 22"/>
              <p:cNvGrpSpPr/>
              <p:nvPr/>
            </p:nvGrpSpPr>
            <p:grpSpPr>
              <a:xfrm>
                <a:off x="2739208" y="3071810"/>
                <a:ext cx="2643206" cy="720000"/>
                <a:chOff x="4025092" y="2786058"/>
                <a:chExt cx="3240000" cy="720000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95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7" name="Straight Connector 46"/>
              <p:cNvCxnSpPr/>
              <p:nvPr/>
            </p:nvCxnSpPr>
            <p:spPr bwMode="auto">
              <a:xfrm rot="5400000">
                <a:off x="7239802" y="4286256"/>
                <a:ext cx="1357322" cy="35719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8" name="Group 97"/>
              <p:cNvGrpSpPr>
                <a:grpSpLocks noChangeAspect="1"/>
              </p:cNvGrpSpPr>
              <p:nvPr/>
            </p:nvGrpSpPr>
            <p:grpSpPr>
              <a:xfrm>
                <a:off x="7209308" y="4752810"/>
                <a:ext cx="2399526" cy="1070357"/>
                <a:chOff x="6194826" y="3857628"/>
                <a:chExt cx="2473737" cy="1103461"/>
              </a:xfrm>
            </p:grpSpPr>
            <p:grpSp>
              <p:nvGrpSpPr>
                <p:cNvPr id="87" name="Group 95"/>
                <p:cNvGrpSpPr/>
                <p:nvPr/>
              </p:nvGrpSpPr>
              <p:grpSpPr>
                <a:xfrm>
                  <a:off x="6194826" y="4269401"/>
                  <a:ext cx="2473737" cy="691688"/>
                  <a:chOff x="6194826" y="4269401"/>
                  <a:chExt cx="2473737" cy="691688"/>
                </a:xfrm>
              </p:grpSpPr>
              <p:grpSp>
                <p:nvGrpSpPr>
                  <p:cNvPr id="89" name="Group 22"/>
                  <p:cNvGrpSpPr/>
                  <p:nvPr/>
                </p:nvGrpSpPr>
                <p:grpSpPr>
                  <a:xfrm>
                    <a:off x="6303413" y="4269401"/>
                    <a:ext cx="2365150" cy="691688"/>
                    <a:chOff x="4025095" y="2786058"/>
                    <a:chExt cx="3240000" cy="720000"/>
                  </a:xfrm>
                </p:grpSpPr>
                <p:sp>
                  <p:nvSpPr>
                    <p:cNvPr id="91" name="Rectangle 90"/>
                    <p:cNvSpPr/>
                    <p:nvPr/>
                  </p:nvSpPr>
                  <p:spPr bwMode="auto">
                    <a:xfrm>
                      <a:off x="4025095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 bwMode="auto">
                    <a:xfrm rot="5400000">
                      <a:off x="4817364" y="3142454"/>
                      <a:ext cx="714380" cy="1587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3" name="Straight Connector 92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9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4826" y="4338030"/>
                    <a:ext cx="1579331" cy="599354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Arial" charset="0"/>
                      </a:rPr>
                      <a:t>134       </a:t>
                    </a:r>
                    <a:endParaRPr lang="es-AR" sz="36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  <p:sp>
              <p:nvSpPr>
                <p:cNvPr id="8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3412" y="3857628"/>
                  <a:ext cx="260743" cy="39346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rgbClr val="333333"/>
                      </a:solidFill>
                      <a:latin typeface="+mj-lt"/>
                      <a:cs typeface="Arial" charset="0"/>
                    </a:rPr>
                    <a:t>4</a:t>
                  </a:r>
                  <a:endParaRPr lang="es-AR" sz="3600">
                    <a:solidFill>
                      <a:srgbClr val="333333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 bwMode="auto">
              <a:xfrm rot="16200000" flipH="1">
                <a:off x="8685029" y="4081512"/>
                <a:ext cx="1368000" cy="75600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0" name="Group 22"/>
              <p:cNvGrpSpPr>
                <a:grpSpLocks noChangeAspect="1"/>
              </p:cNvGrpSpPr>
              <p:nvPr/>
            </p:nvGrpSpPr>
            <p:grpSpPr>
              <a:xfrm>
                <a:off x="9761940" y="5149809"/>
                <a:ext cx="2294197" cy="670937"/>
                <a:chOff x="4025092" y="2786058"/>
                <a:chExt cx="3240000" cy="720000"/>
              </a:xfrm>
            </p:grpSpPr>
            <p:sp>
              <p:nvSpPr>
                <p:cNvPr id="84" name="Rectangle 83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9761939" y="4761184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9657119" y="5214950"/>
                <a:ext cx="2643206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cs typeface="Arial" charset="0"/>
                  </a:rPr>
                  <a:t>199</a:t>
                </a:r>
                <a:r>
                  <a:rPr lang="es-AR" sz="32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        </a:t>
                </a:r>
                <a:endParaRPr lang="es-AR" sz="32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53" name="Group 22"/>
              <p:cNvGrpSpPr>
                <a:grpSpLocks noChangeAspect="1"/>
              </p:cNvGrpSpPr>
              <p:nvPr/>
            </p:nvGrpSpPr>
            <p:grpSpPr>
              <a:xfrm>
                <a:off x="238879" y="5143512"/>
                <a:ext cx="2328857" cy="708915"/>
                <a:chOff x="4025092" y="2786058"/>
                <a:chExt cx="3240000" cy="720000"/>
              </a:xfrm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238878" y="4763408"/>
                <a:ext cx="264683" cy="415740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 rot="5400000">
                <a:off x="1416930" y="3822584"/>
                <a:ext cx="1358672" cy="128588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6" name="Group 94"/>
              <p:cNvGrpSpPr/>
              <p:nvPr/>
            </p:nvGrpSpPr>
            <p:grpSpPr>
              <a:xfrm>
                <a:off x="2704483" y="5166662"/>
                <a:ext cx="2214578" cy="673700"/>
                <a:chOff x="3445892" y="4268268"/>
                <a:chExt cx="2436588" cy="691688"/>
              </a:xfrm>
            </p:grpSpPr>
            <p:grpSp>
              <p:nvGrpSpPr>
                <p:cNvPr id="76" name="Group 22"/>
                <p:cNvGrpSpPr/>
                <p:nvPr/>
              </p:nvGrpSpPr>
              <p:grpSpPr>
                <a:xfrm>
                  <a:off x="3445892" y="4268268"/>
                  <a:ext cx="2365150" cy="691688"/>
                  <a:chOff x="4025092" y="2786058"/>
                  <a:chExt cx="3240000" cy="720000"/>
                </a:xfrm>
              </p:grpSpPr>
              <p:sp>
                <p:nvSpPr>
                  <p:cNvPr id="78" name="Rectangle 77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79" name="Straight Connector 78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17330" y="4336897"/>
                  <a:ext cx="2365150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rgbClr val="333333"/>
                      </a:solidFill>
                      <a:latin typeface="+mj-lt"/>
                      <a:cs typeface="Arial" charset="0"/>
                    </a:rPr>
                    <a:t>             </a:t>
                  </a:r>
                  <a:endParaRPr lang="es-AR" sz="3600">
                    <a:solidFill>
                      <a:srgbClr val="333333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57" name="Group 22"/>
              <p:cNvGrpSpPr>
                <a:grpSpLocks noChangeAspect="1"/>
              </p:cNvGrpSpPr>
              <p:nvPr/>
            </p:nvGrpSpPr>
            <p:grpSpPr>
              <a:xfrm>
                <a:off x="4953786" y="5166661"/>
                <a:ext cx="2224326" cy="667608"/>
                <a:chOff x="3933860" y="2786057"/>
                <a:chExt cx="3289532" cy="720000"/>
              </a:xfrm>
            </p:grpSpPr>
            <p:sp>
              <p:nvSpPr>
                <p:cNvPr id="72" name="Rectangle 71"/>
                <p:cNvSpPr/>
                <p:nvPr/>
              </p:nvSpPr>
              <p:spPr bwMode="auto">
                <a:xfrm>
                  <a:off x="3933860" y="2786057"/>
                  <a:ext cx="3289532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8" name="Text Box 8"/>
              <p:cNvSpPr txBox="1">
                <a:spLocks noChangeArrowheads="1"/>
              </p:cNvSpPr>
              <p:nvPr/>
            </p:nvSpPr>
            <p:spPr bwMode="auto">
              <a:xfrm>
                <a:off x="4953786" y="5248411"/>
                <a:ext cx="2428892" cy="6809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89  96 101 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59" name="Text Box 8"/>
              <p:cNvSpPr txBox="1">
                <a:spLocks noChangeArrowheads="1"/>
              </p:cNvSpPr>
              <p:nvPr/>
            </p:nvSpPr>
            <p:spPr bwMode="auto">
              <a:xfrm>
                <a:off x="5025224" y="4786322"/>
                <a:ext cx="260743" cy="393468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5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60" name="Straight Connector 59"/>
              <p:cNvCxnSpPr>
                <a:endCxn id="78" idx="0"/>
              </p:cNvCxnSpPr>
              <p:nvPr/>
            </p:nvCxnSpPr>
            <p:spPr bwMode="auto">
              <a:xfrm rot="16200000" flipH="1">
                <a:off x="2998444" y="4385797"/>
                <a:ext cx="1379679" cy="182049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 flipH="1">
                <a:off x="4440072" y="3871276"/>
                <a:ext cx="1357322" cy="121444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2" name="Group 101"/>
              <p:cNvGrpSpPr/>
              <p:nvPr/>
            </p:nvGrpSpPr>
            <p:grpSpPr>
              <a:xfrm>
                <a:off x="8051021" y="2643182"/>
                <a:ext cx="2689242" cy="1125478"/>
                <a:chOff x="2693171" y="1809076"/>
                <a:chExt cx="2689242" cy="1125478"/>
              </a:xfrm>
            </p:grpSpPr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27633" y="1809076"/>
                  <a:ext cx="357190" cy="409573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2400" smtClean="0">
                      <a:solidFill>
                        <a:srgbClr val="333333"/>
                      </a:solidFill>
                      <a:latin typeface="+mj-lt"/>
                      <a:cs typeface="Arial" charset="0"/>
                    </a:rPr>
                    <a:t>6</a:t>
                  </a:r>
                  <a:endParaRPr lang="es-AR" sz="3600">
                    <a:solidFill>
                      <a:srgbClr val="333333"/>
                    </a:solidFill>
                    <a:latin typeface="+mj-lt"/>
                    <a:cs typeface="Arial" charset="0"/>
                  </a:endParaRPr>
                </a:p>
              </p:txBody>
            </p:sp>
            <p:grpSp>
              <p:nvGrpSpPr>
                <p:cNvPr id="66" name="Group 41"/>
                <p:cNvGrpSpPr/>
                <p:nvPr/>
              </p:nvGrpSpPr>
              <p:grpSpPr>
                <a:xfrm>
                  <a:off x="2693171" y="2214554"/>
                  <a:ext cx="2689242" cy="720000"/>
                  <a:chOff x="4611603" y="5500702"/>
                  <a:chExt cx="3296431" cy="720000"/>
                </a:xfrm>
              </p:grpSpPr>
              <p:grpSp>
                <p:nvGrpSpPr>
                  <p:cNvPr id="67" name="Group 22"/>
                  <p:cNvGrpSpPr/>
                  <p:nvPr/>
                </p:nvGrpSpPr>
                <p:grpSpPr>
                  <a:xfrm>
                    <a:off x="4668034" y="5500702"/>
                    <a:ext cx="3240000" cy="720000"/>
                    <a:chOff x="4025092" y="2786058"/>
                    <a:chExt cx="3240000" cy="7200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 bwMode="auto">
                    <a:xfrm>
                      <a:off x="4025092" y="2786058"/>
                      <a:ext cx="3240000" cy="720000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/>
                    <p:nvPr/>
                  </p:nvCxnSpPr>
                  <p:spPr bwMode="auto">
                    <a:xfrm rot="5400000">
                      <a:off x="474026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1" name="Straight Connector 70"/>
                    <p:cNvCxnSpPr/>
                    <p:nvPr/>
                  </p:nvCxnSpPr>
                  <p:spPr bwMode="auto">
                    <a:xfrm rot="5400000">
                      <a:off x="5811836" y="3142454"/>
                      <a:ext cx="71438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6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11603" y="5595290"/>
                    <a:ext cx="1313513" cy="623887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36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160</a:t>
                    </a:r>
                    <a:endParaRPr lang="es-AR" sz="3600">
                      <a:solidFill>
                        <a:schemeClr val="tx1"/>
                      </a:solidFill>
                      <a:latin typeface="+mj-lt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4060314" y="1952449"/>
                <a:ext cx="1119858" cy="1118864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6032180" y="1962922"/>
                <a:ext cx="2064878" cy="11088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739208" y="5234005"/>
              <a:ext cx="15716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39 40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596200" y="6072206"/>
            <a:ext cx="164307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FF0000"/>
                </a:solidFill>
                <a:latin typeface="+mj-lt"/>
                <a:cs typeface="Arial" charset="0"/>
              </a:rPr>
              <a:t> -134</a:t>
            </a:r>
            <a:endParaRPr lang="es-AR" sz="360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202165" y="857232"/>
            <a:ext cx="11643315" cy="5038637"/>
            <a:chOff x="382833" y="857232"/>
            <a:chExt cx="11643315" cy="5038637"/>
          </a:xfrm>
        </p:grpSpPr>
        <p:sp>
          <p:nvSpPr>
            <p:cNvPr id="159" name="Text Box 8"/>
            <p:cNvSpPr txBox="1">
              <a:spLocks noChangeArrowheads="1"/>
            </p:cNvSpPr>
            <p:nvPr/>
          </p:nvSpPr>
          <p:spPr bwMode="auto">
            <a:xfrm>
              <a:off x="2998643" y="3162303"/>
              <a:ext cx="1526515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rgbClr val="FF0000"/>
                  </a:solidFill>
                  <a:latin typeface="+mj-lt"/>
                  <a:cs typeface="Arial" charset="0"/>
                </a:rPr>
                <a:t>35   </a:t>
              </a:r>
              <a:endParaRPr lang="es-AR" sz="3600">
                <a:solidFill>
                  <a:srgbClr val="FF0000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60" name="Text Box 8"/>
            <p:cNvSpPr txBox="1">
              <a:spLocks noChangeAspect="1" noChangeArrowheads="1"/>
            </p:cNvSpPr>
            <p:nvPr/>
          </p:nvSpPr>
          <p:spPr bwMode="auto">
            <a:xfrm>
              <a:off x="382833" y="5257355"/>
              <a:ext cx="2320554" cy="63328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13  22    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61" name="Text Box 8"/>
            <p:cNvSpPr txBox="1">
              <a:spLocks noChangeArrowheads="1"/>
            </p:cNvSpPr>
            <p:nvPr/>
          </p:nvSpPr>
          <p:spPr bwMode="auto">
            <a:xfrm>
              <a:off x="3478597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rgbClr val="333333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62" name="Text Box 8"/>
            <p:cNvSpPr txBox="1">
              <a:spLocks noChangeArrowheads="1"/>
            </p:cNvSpPr>
            <p:nvPr/>
          </p:nvSpPr>
          <p:spPr bwMode="auto">
            <a:xfrm>
              <a:off x="5341508" y="857232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rgbClr val="333333"/>
                  </a:solidFill>
                  <a:latin typeface="+mj-lt"/>
                  <a:cs typeface="Arial" charset="0"/>
                </a:rPr>
                <a:t>7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63" name="Group 41"/>
            <p:cNvGrpSpPr/>
            <p:nvPr/>
          </p:nvGrpSpPr>
          <p:grpSpPr>
            <a:xfrm>
              <a:off x="5353083" y="1262710"/>
              <a:ext cx="2643206" cy="720000"/>
              <a:chOff x="4668034" y="5500702"/>
              <a:chExt cx="3240000" cy="720000"/>
            </a:xfrm>
          </p:grpSpPr>
          <p:grpSp>
            <p:nvGrpSpPr>
              <p:cNvPr id="213" name="Group 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7" name="Straight Connector 216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4" name="Text Box 8"/>
              <p:cNvSpPr txBox="1">
                <a:spLocks noChangeArrowheads="1"/>
              </p:cNvSpPr>
              <p:nvPr/>
            </p:nvSpPr>
            <p:spPr bwMode="auto">
              <a:xfrm>
                <a:off x="4755600" y="5591195"/>
                <a:ext cx="1138380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83</a:t>
                </a:r>
                <a:endParaRPr lang="es-AR" sz="3600">
                  <a:solidFill>
                    <a:srgbClr val="FF0000"/>
                  </a:solidFill>
                  <a:latin typeface="+mj-lt"/>
                  <a:cs typeface="Arial" charset="0"/>
                </a:endParaRPr>
              </a:p>
            </p:txBody>
          </p:sp>
        </p:grpSp>
        <p:sp>
          <p:nvSpPr>
            <p:cNvPr id="164" name="Text Box 8"/>
            <p:cNvSpPr txBox="1">
              <a:spLocks noChangeArrowheads="1"/>
            </p:cNvSpPr>
            <p:nvPr/>
          </p:nvSpPr>
          <p:spPr bwMode="auto">
            <a:xfrm>
              <a:off x="2912616" y="2666332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rgbClr val="333333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65" name="Group 22"/>
            <p:cNvGrpSpPr/>
            <p:nvPr/>
          </p:nvGrpSpPr>
          <p:grpSpPr>
            <a:xfrm>
              <a:off x="2924191" y="3071810"/>
              <a:ext cx="2643206" cy="720000"/>
              <a:chOff x="4025092" y="2786058"/>
              <a:chExt cx="3240000" cy="720000"/>
            </a:xfrm>
          </p:grpSpPr>
          <p:sp>
            <p:nvSpPr>
              <p:cNvPr id="210" name="Rectangle 209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11" name="Straight Connector 38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6" name="Straight Connector 165"/>
            <p:cNvCxnSpPr>
              <a:endCxn id="172" idx="0"/>
            </p:cNvCxnSpPr>
            <p:nvPr/>
          </p:nvCxnSpPr>
          <p:spPr bwMode="auto">
            <a:xfrm rot="5400000">
              <a:off x="7285000" y="4169619"/>
              <a:ext cx="1380472" cy="613612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7" name="Group 69"/>
            <p:cNvGrpSpPr/>
            <p:nvPr/>
          </p:nvGrpSpPr>
          <p:grpSpPr>
            <a:xfrm>
              <a:off x="9311500" y="4714884"/>
              <a:ext cx="2173636" cy="1094333"/>
              <a:chOff x="9311500" y="4714884"/>
              <a:chExt cx="2173636" cy="1094333"/>
            </a:xfrm>
          </p:grpSpPr>
          <p:grpSp>
            <p:nvGrpSpPr>
              <p:cNvPr id="203" name="Group 95"/>
              <p:cNvGrpSpPr/>
              <p:nvPr/>
            </p:nvGrpSpPr>
            <p:grpSpPr>
              <a:xfrm>
                <a:off x="9311500" y="5143512"/>
                <a:ext cx="2173636" cy="665705"/>
                <a:chOff x="6194826" y="4269397"/>
                <a:chExt cx="2240859" cy="686294"/>
              </a:xfrm>
            </p:grpSpPr>
            <p:grpSp>
              <p:nvGrpSpPr>
                <p:cNvPr id="205" name="Group 22"/>
                <p:cNvGrpSpPr/>
                <p:nvPr/>
              </p:nvGrpSpPr>
              <p:grpSpPr>
                <a:xfrm>
                  <a:off x="7140340" y="4269397"/>
                  <a:ext cx="1072347" cy="686294"/>
                  <a:chOff x="5173760" y="2786053"/>
                  <a:chExt cx="1469615" cy="714385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 bwMode="auto">
                  <a:xfrm rot="5400000">
                    <a:off x="4817364" y="3142454"/>
                    <a:ext cx="714380" cy="1587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09" name="Straight Connector 208"/>
                  <p:cNvCxnSpPr/>
                  <p:nvPr/>
                </p:nvCxnSpPr>
                <p:spPr bwMode="auto">
                  <a:xfrm rot="5400000">
                    <a:off x="6285392" y="3142449"/>
                    <a:ext cx="714379" cy="1587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194826" y="4334060"/>
                  <a:ext cx="2240859" cy="599354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rgbClr val="FF0000"/>
                      </a:solidFill>
                      <a:latin typeface="+mj-lt"/>
                      <a:cs typeface="Arial" charset="0"/>
                    </a:rPr>
                    <a:t>160  199       </a:t>
                  </a:r>
                  <a:endParaRPr lang="es-AR" sz="3600">
                    <a:solidFill>
                      <a:srgbClr val="FF0000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sp>
            <p:nvSpPr>
              <p:cNvPr id="204" name="Text Box 8"/>
              <p:cNvSpPr txBox="1">
                <a:spLocks noChangeArrowheads="1"/>
              </p:cNvSpPr>
              <p:nvPr/>
            </p:nvSpPr>
            <p:spPr bwMode="auto">
              <a:xfrm>
                <a:off x="9344335" y="4714884"/>
                <a:ext cx="252921" cy="38166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4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168" name="Group 22"/>
            <p:cNvGrpSpPr>
              <a:grpSpLocks noChangeAspect="1"/>
            </p:cNvGrpSpPr>
            <p:nvPr/>
          </p:nvGrpSpPr>
          <p:grpSpPr>
            <a:xfrm>
              <a:off x="423862" y="5143512"/>
              <a:ext cx="2328857" cy="708915"/>
              <a:chOff x="4025092" y="2786058"/>
              <a:chExt cx="3240000" cy="720000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00" name="Straight Connector 19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Straight Connector 20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9" name="Text Box 8"/>
            <p:cNvSpPr txBox="1">
              <a:spLocks noChangeArrowheads="1"/>
            </p:cNvSpPr>
            <p:nvPr/>
          </p:nvSpPr>
          <p:spPr bwMode="auto">
            <a:xfrm>
              <a:off x="423861" y="4763408"/>
              <a:ext cx="264683" cy="4157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rgbClr val="333333"/>
                  </a:solidFill>
                  <a:latin typeface="+mj-lt"/>
                  <a:cs typeface="Arial" charset="0"/>
                </a:rPr>
                <a:t>0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 bwMode="auto">
            <a:xfrm rot="5400000">
              <a:off x="1601913" y="3822584"/>
              <a:ext cx="1358672" cy="128588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1" name="Group 94"/>
            <p:cNvGrpSpPr/>
            <p:nvPr/>
          </p:nvGrpSpPr>
          <p:grpSpPr>
            <a:xfrm>
              <a:off x="3453588" y="5166662"/>
              <a:ext cx="2214578" cy="673700"/>
              <a:chOff x="3445892" y="4268268"/>
              <a:chExt cx="2436588" cy="691688"/>
            </a:xfrm>
          </p:grpSpPr>
          <p:grpSp>
            <p:nvGrpSpPr>
              <p:cNvPr id="191" name="Group 22"/>
              <p:cNvGrpSpPr/>
              <p:nvPr/>
            </p:nvGrpSpPr>
            <p:grpSpPr>
              <a:xfrm>
                <a:off x="3445892" y="4268268"/>
                <a:ext cx="2365150" cy="691688"/>
                <a:chOff x="4025092" y="2786058"/>
                <a:chExt cx="3240000" cy="720000"/>
              </a:xfrm>
            </p:grpSpPr>
            <p:sp>
              <p:nvSpPr>
                <p:cNvPr id="193" name="Rectangle 192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97" name="Straight Connector 196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2" name="Text Box 8"/>
              <p:cNvSpPr txBox="1">
                <a:spLocks noChangeArrowheads="1"/>
              </p:cNvSpPr>
              <p:nvPr/>
            </p:nvSpPr>
            <p:spPr bwMode="auto">
              <a:xfrm>
                <a:off x="3517330" y="4336897"/>
                <a:ext cx="2365150" cy="599354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             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 bwMode="auto">
            <a:xfrm>
              <a:off x="6311108" y="5166661"/>
              <a:ext cx="2714644" cy="66760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 bwMode="auto">
            <a:xfrm rot="5400000">
              <a:off x="6766383" y="5513338"/>
              <a:ext cx="662397" cy="131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Straight Connector 173"/>
            <p:cNvCxnSpPr/>
            <p:nvPr/>
          </p:nvCxnSpPr>
          <p:spPr bwMode="auto">
            <a:xfrm rot="5400000">
              <a:off x="7623639" y="5497205"/>
              <a:ext cx="662397" cy="131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8"/>
            <p:cNvSpPr txBox="1">
              <a:spLocks noChangeArrowheads="1"/>
            </p:cNvSpPr>
            <p:nvPr/>
          </p:nvSpPr>
          <p:spPr bwMode="auto">
            <a:xfrm>
              <a:off x="6369846" y="5214950"/>
              <a:ext cx="2643206" cy="68091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89   96  101</a:t>
              </a:r>
              <a:r>
                <a:rPr lang="es-AR" sz="3600" smtClean="0">
                  <a:solidFill>
                    <a:srgbClr val="333333"/>
                  </a:solidFill>
                  <a:latin typeface="+mj-lt"/>
                  <a:cs typeface="Arial" charset="0"/>
                </a:rPr>
                <a:t>        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76" name="Text Box 8"/>
            <p:cNvSpPr txBox="1">
              <a:spLocks noChangeArrowheads="1"/>
            </p:cNvSpPr>
            <p:nvPr/>
          </p:nvSpPr>
          <p:spPr bwMode="auto">
            <a:xfrm>
              <a:off x="6382546" y="4786322"/>
              <a:ext cx="260743" cy="39346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rgbClr val="333333"/>
                  </a:solidFill>
                  <a:latin typeface="+mj-lt"/>
                  <a:cs typeface="Arial" charset="0"/>
                </a:rPr>
                <a:t>5</a:t>
              </a:r>
              <a:endParaRPr lang="es-AR" sz="3600">
                <a:solidFill>
                  <a:srgbClr val="333333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77" name="Straight Connector 176"/>
            <p:cNvCxnSpPr>
              <a:endCxn id="193" idx="0"/>
            </p:cNvCxnSpPr>
            <p:nvPr/>
          </p:nvCxnSpPr>
          <p:spPr bwMode="auto">
            <a:xfrm rot="16200000" flipH="1">
              <a:off x="3479359" y="4117608"/>
              <a:ext cx="1380472" cy="717635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 bwMode="auto">
            <a:xfrm rot="16200000" flipH="1">
              <a:off x="9007396" y="3910710"/>
              <a:ext cx="1394034" cy="10715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9" name="Group 101"/>
            <p:cNvGrpSpPr/>
            <p:nvPr/>
          </p:nvGrpSpPr>
          <p:grpSpPr>
            <a:xfrm>
              <a:off x="8225096" y="2643182"/>
              <a:ext cx="2700152" cy="1125478"/>
              <a:chOff x="2682263" y="1809076"/>
              <a:chExt cx="2700152" cy="1125478"/>
            </a:xfrm>
          </p:grpSpPr>
          <p:sp>
            <p:nvSpPr>
              <p:cNvPr id="184" name="Text Box 8"/>
              <p:cNvSpPr txBox="1">
                <a:spLocks noChangeArrowheads="1"/>
              </p:cNvSpPr>
              <p:nvPr/>
            </p:nvSpPr>
            <p:spPr bwMode="auto">
              <a:xfrm>
                <a:off x="2727633" y="1809076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rgbClr val="333333"/>
                    </a:solidFill>
                    <a:latin typeface="+mj-lt"/>
                    <a:cs typeface="Arial" charset="0"/>
                  </a:rPr>
                  <a:t>6</a:t>
                </a:r>
                <a:endParaRPr lang="es-AR" sz="3600">
                  <a:solidFill>
                    <a:srgbClr val="333333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185" name="Group 41"/>
              <p:cNvGrpSpPr/>
              <p:nvPr/>
            </p:nvGrpSpPr>
            <p:grpSpPr>
              <a:xfrm>
                <a:off x="2682263" y="2214554"/>
                <a:ext cx="2700152" cy="720000"/>
                <a:chOff x="4598231" y="5500702"/>
                <a:chExt cx="3309803" cy="720000"/>
              </a:xfrm>
            </p:grpSpPr>
            <p:grpSp>
              <p:nvGrpSpPr>
                <p:cNvPr id="186" name="Group 22"/>
                <p:cNvGrpSpPr/>
                <p:nvPr/>
              </p:nvGrpSpPr>
              <p:grpSpPr>
                <a:xfrm>
                  <a:off x="4668034" y="5500702"/>
                  <a:ext cx="3240000" cy="720000"/>
                  <a:chOff x="4025092" y="2786058"/>
                  <a:chExt cx="3240000" cy="720000"/>
                </a:xfrm>
              </p:grpSpPr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4025092" y="2786058"/>
                    <a:ext cx="3240000" cy="720000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49263" rtl="0" eaLnBrk="1" fontAlgn="base" latinLnBrk="0" hangingPunct="0">
                      <a:lnSpc>
                        <a:spcPct val="93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189" name="Straight Connector 188"/>
                  <p:cNvCxnSpPr/>
                  <p:nvPr/>
                </p:nvCxnSpPr>
                <p:spPr bwMode="auto">
                  <a:xfrm rot="5400000">
                    <a:off x="474026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0" name="Straight Connector 189"/>
                  <p:cNvCxnSpPr/>
                  <p:nvPr/>
                </p:nvCxnSpPr>
                <p:spPr bwMode="auto">
                  <a:xfrm rot="5400000">
                    <a:off x="5811836" y="3142454"/>
                    <a:ext cx="71438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8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98231" y="5595290"/>
                  <a:ext cx="1243756" cy="623887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z="3600" smtClean="0">
                      <a:solidFill>
                        <a:srgbClr val="FF0000"/>
                      </a:solidFill>
                      <a:latin typeface="+mj-lt"/>
                      <a:cs typeface="Arial" charset="0"/>
                    </a:rPr>
                    <a:t>116</a:t>
                  </a:r>
                  <a:endParaRPr lang="es-AR" sz="3600">
                    <a:solidFill>
                      <a:srgbClr val="FF0000"/>
                    </a:solidFill>
                    <a:latin typeface="+mj-lt"/>
                    <a:cs typeface="Arial" charset="0"/>
                  </a:endParaRPr>
                </a:p>
              </p:txBody>
            </p:sp>
          </p:grpSp>
        </p:grpSp>
        <p:cxnSp>
          <p:nvCxnSpPr>
            <p:cNvPr id="180" name="Straight Connector 179"/>
            <p:cNvCxnSpPr/>
            <p:nvPr/>
          </p:nvCxnSpPr>
          <p:spPr bwMode="auto">
            <a:xfrm rot="5400000">
              <a:off x="4245297" y="1952449"/>
              <a:ext cx="1119858" cy="111886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>
              <a:off x="6217163" y="1962922"/>
              <a:ext cx="2064878" cy="11088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 Box 8"/>
            <p:cNvSpPr txBox="1">
              <a:spLocks noChangeArrowheads="1"/>
            </p:cNvSpPr>
            <p:nvPr/>
          </p:nvSpPr>
          <p:spPr bwMode="auto">
            <a:xfrm>
              <a:off x="3525026" y="5234005"/>
              <a:ext cx="157163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39 40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9301756" y="5143512"/>
              <a:ext cx="2724392" cy="66760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479D0C2-111D-4205-9AD8-47834E50A19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39838" y="1357298"/>
            <a:ext cx="10571996" cy="51435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0213" lvl="1" indent="-21590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Cada 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nodo del árbol puede contener como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máximo M descendientes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 y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M-1 elementos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.</a:t>
            </a:r>
          </a:p>
          <a:p>
            <a:pPr marL="430213" lvl="1" indent="-21590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La raíz no posee descendientes directos o tiene al menos dos.</a:t>
            </a:r>
          </a:p>
          <a:p>
            <a:pPr marL="430213" lvl="1" indent="-21590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Un nodo con </a:t>
            </a:r>
            <a:r>
              <a:rPr lang="es-AR" sz="30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X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descendientes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 directos contiene </a:t>
            </a:r>
            <a:r>
              <a:rPr lang="es-AR" sz="30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X-1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elementos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.</a:t>
            </a:r>
          </a:p>
          <a:p>
            <a:pPr marL="430213" lvl="1" indent="-21590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Todos los 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nodos </a:t>
            </a:r>
            <a:r>
              <a:rPr lang="es-AR" sz="3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(salvo la raíz) tienen 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como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mínimo </a:t>
            </a:r>
            <a:r>
              <a:rPr lang="es-AR" sz="30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[M/2]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– 1 elementos 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y como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máximo </a:t>
            </a:r>
            <a:r>
              <a:rPr lang="es-AR" sz="3000" b="1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M-1 </a:t>
            </a:r>
            <a:r>
              <a:rPr lang="es-AR" sz="3000" b="1">
                <a:solidFill>
                  <a:srgbClr val="262626"/>
                </a:solidFill>
                <a:latin typeface="Century Gothic" charset="0"/>
                <a:cs typeface="Arial" charset="0"/>
              </a:rPr>
              <a:t>elementos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.</a:t>
            </a:r>
          </a:p>
          <a:p>
            <a:pPr marL="430213" lvl="1" indent="-215900">
              <a:spcAft>
                <a:spcPts val="600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r>
              <a:rPr lang="es-AR" sz="3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Todos </a:t>
            </a:r>
            <a:r>
              <a:rPr lang="es-AR" sz="3000">
                <a:solidFill>
                  <a:srgbClr val="262626"/>
                </a:solidFill>
                <a:latin typeface="Century Gothic" charset="0"/>
                <a:cs typeface="Arial" charset="0"/>
              </a:rPr>
              <a:t>los nodos terminales se encuentran al mismo nivel.</a:t>
            </a: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</a:pPr>
            <a:endParaRPr lang="es-AR" sz="3000">
              <a:solidFill>
                <a:srgbClr val="262626"/>
              </a:solidFill>
              <a:latin typeface="Century Gothic" charset="0"/>
              <a:cs typeface="Arial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667638" y="598474"/>
            <a:ext cx="9858444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Century Gothic" charset="0"/>
                <a:cs typeface="Arial" charset="0"/>
              </a:rPr>
              <a:t>Propiedades de un Árbol B de orden M</a:t>
            </a:r>
            <a:endParaRPr lang="es-AR" sz="400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96200" y="214290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+mj-lt"/>
                <a:cs typeface="Arial" charset="0"/>
              </a:rPr>
              <a:t>Declaración de tipos de datos</a:t>
            </a:r>
            <a:endParaRPr lang="es-AR" sz="4000">
              <a:solidFill>
                <a:srgbClr val="262626"/>
              </a:solidFill>
              <a:latin typeface="+mj-lt"/>
              <a:cs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1524762" y="928670"/>
            <a:ext cx="10454512" cy="52864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 i="1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const</a:t>
            </a:r>
            <a:r>
              <a:rPr lang="es-AR" sz="3200" i="1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 M = … ; </a:t>
            </a:r>
            <a:r>
              <a:rPr lang="es-AR" sz="3200" b="1" i="1" smtClean="0">
                <a:solidFill>
                  <a:srgbClr val="0070C0"/>
                </a:solidFill>
                <a:latin typeface="Century Gothic" charset="0"/>
                <a:ea typeface="Droid Sans Fallback" charset="0"/>
                <a:cs typeface="Droid Sans Fallback" charset="0"/>
              </a:rPr>
              <a:t>{orden del árbol}</a:t>
            </a:r>
          </a:p>
          <a:p>
            <a:pPr hangingPunct="1">
              <a:lnSpc>
                <a:spcPct val="100000"/>
              </a:lnSpc>
              <a:buClrTx/>
              <a:tabLst>
                <a:tab pos="979488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type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tabLst>
                <a:tab pos="979488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nodo = 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record</a:t>
            </a:r>
          </a:p>
          <a:p>
            <a:pPr hangingPunct="1">
              <a:lnSpc>
                <a:spcPct val="100000"/>
              </a:lnSpc>
              <a:buClrTx/>
              <a:tabLst>
                <a:tab pos="1789113" algn="l"/>
                <a:tab pos="2693988" algn="l"/>
                <a:tab pos="3143250" algn="l"/>
                <a:tab pos="37623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cant_claves:	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integer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;</a:t>
            </a:r>
          </a:p>
          <a:p>
            <a:pPr hangingPunct="1">
              <a:lnSpc>
                <a:spcPct val="100000"/>
              </a:lnSpc>
              <a:buClrTx/>
              <a:tabLst>
                <a:tab pos="1789113" algn="l"/>
                <a:tab pos="2693988" algn="l"/>
                <a:tab pos="3143250" algn="l"/>
                <a:tab pos="37623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claves: 		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array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[1..M-1] 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of &lt;tipo_dato&gt;;</a:t>
            </a:r>
          </a:p>
          <a:p>
            <a:pPr hangingPunct="1">
              <a:lnSpc>
                <a:spcPct val="100000"/>
              </a:lnSpc>
              <a:buClrTx/>
              <a:tabLst>
                <a:tab pos="1789113" algn="l"/>
                <a:tab pos="2693988" algn="l"/>
                <a:tab pos="3143250" algn="l"/>
                <a:tab pos="37623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hijos: 			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array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[1..M] 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of integer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		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end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		arbol = </a:t>
            </a: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file of 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nodo;	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var</a:t>
            </a: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/>
            </a:r>
            <a:b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</a:br>
            <a:r>
              <a:rPr lang="es-AR" sz="3200" i="1" smtClean="0">
                <a:solidFill>
                  <a:schemeClr val="tx1"/>
                </a:solidFill>
                <a:latin typeface="Century Gothic" charset="0"/>
                <a:ea typeface="Droid Sans Fallback" charset="0"/>
                <a:cs typeface="Droid Sans Fallback" charset="0"/>
              </a:rPr>
              <a:t>		arbolB: arbol;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  <p:grpSp>
        <p:nvGrpSpPr>
          <p:cNvPr id="2" name="Group 96"/>
          <p:cNvGrpSpPr/>
          <p:nvPr/>
        </p:nvGrpSpPr>
        <p:grpSpPr>
          <a:xfrm>
            <a:off x="6025356" y="4645054"/>
            <a:ext cx="5811768" cy="1712904"/>
            <a:chOff x="1713786" y="2285991"/>
            <a:chExt cx="8383536" cy="2505953"/>
          </a:xfrm>
        </p:grpSpPr>
        <p:grpSp>
          <p:nvGrpSpPr>
            <p:cNvPr id="3" name="Group 32"/>
            <p:cNvGrpSpPr/>
            <p:nvPr/>
          </p:nvGrpSpPr>
          <p:grpSpPr>
            <a:xfrm>
              <a:off x="4382282" y="2285992"/>
              <a:ext cx="3240000" cy="724453"/>
              <a:chOff x="7954182" y="3571876"/>
              <a:chExt cx="3240000" cy="724453"/>
            </a:xfrm>
          </p:grpSpPr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8068038" y="3665810"/>
                <a:ext cx="3000396" cy="630519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67     </a:t>
                </a:r>
                <a:endParaRPr lang="es-AR" sz="24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" name="Group 14"/>
              <p:cNvGrpSpPr/>
              <p:nvPr/>
            </p:nvGrpSpPr>
            <p:grpSpPr>
              <a:xfrm>
                <a:off x="7954182" y="3571876"/>
                <a:ext cx="3240000" cy="720000"/>
                <a:chOff x="4025092" y="2786058"/>
                <a:chExt cx="3240000" cy="720000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5" name="Group 22"/>
            <p:cNvGrpSpPr/>
            <p:nvPr/>
          </p:nvGrpSpPr>
          <p:grpSpPr>
            <a:xfrm>
              <a:off x="4382282" y="2285991"/>
              <a:ext cx="3240000" cy="720001"/>
              <a:chOff x="4025092" y="2786058"/>
              <a:chExt cx="3240000" cy="720000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Group 71"/>
            <p:cNvGrpSpPr/>
            <p:nvPr/>
          </p:nvGrpSpPr>
          <p:grpSpPr>
            <a:xfrm>
              <a:off x="1713786" y="4071942"/>
              <a:ext cx="3240000" cy="720000"/>
              <a:chOff x="1739076" y="4071942"/>
              <a:chExt cx="3240000" cy="720000"/>
            </a:xfrm>
          </p:grpSpPr>
          <p:grpSp>
            <p:nvGrpSpPr>
              <p:cNvPr id="7" name="Group 72"/>
              <p:cNvGrpSpPr/>
              <p:nvPr/>
            </p:nvGrpSpPr>
            <p:grpSpPr>
              <a:xfrm>
                <a:off x="1739076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 Box 8"/>
              <p:cNvSpPr txBox="1">
                <a:spLocks noChangeArrowheads="1"/>
              </p:cNvSpPr>
              <p:nvPr/>
            </p:nvSpPr>
            <p:spPr bwMode="auto">
              <a:xfrm>
                <a:off x="1881952" y="4143380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25     40     </a:t>
                </a:r>
                <a:endParaRPr lang="es-AR" sz="24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8" name="Group 79"/>
            <p:cNvGrpSpPr/>
            <p:nvPr/>
          </p:nvGrpSpPr>
          <p:grpSpPr>
            <a:xfrm>
              <a:off x="6857322" y="4071943"/>
              <a:ext cx="3240000" cy="720001"/>
              <a:chOff x="4025092" y="2786058"/>
              <a:chExt cx="3240000" cy="720000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oup 85"/>
            <p:cNvGrpSpPr/>
            <p:nvPr/>
          </p:nvGrpSpPr>
          <p:grpSpPr>
            <a:xfrm>
              <a:off x="3333786" y="3000372"/>
              <a:ext cx="3523536" cy="1071570"/>
              <a:chOff x="3333786" y="3000372"/>
              <a:chExt cx="3523536" cy="1071570"/>
            </a:xfrm>
          </p:grpSpPr>
          <p:cxnSp>
            <p:nvCxnSpPr>
              <p:cNvPr id="87" name="Straight Connector 86"/>
              <p:cNvCxnSpPr>
                <a:endCxn id="76" idx="0"/>
              </p:cNvCxnSpPr>
              <p:nvPr/>
            </p:nvCxnSpPr>
            <p:spPr bwMode="auto">
              <a:xfrm rot="5400000">
                <a:off x="3309604" y="3024554"/>
                <a:ext cx="1071570" cy="1023206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451636" y="3000372"/>
                <a:ext cx="1405686" cy="107157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88"/>
            <p:cNvGrpSpPr/>
            <p:nvPr/>
          </p:nvGrpSpPr>
          <p:grpSpPr>
            <a:xfrm>
              <a:off x="6857322" y="4071942"/>
              <a:ext cx="3240000" cy="720000"/>
              <a:chOff x="6882612" y="4071942"/>
              <a:chExt cx="3240000" cy="720000"/>
            </a:xfrm>
          </p:grpSpPr>
          <p:grpSp>
            <p:nvGrpSpPr>
              <p:cNvPr id="11" name="Group 22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93" name="Rectangle 92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2" name="Text Box 8"/>
              <p:cNvSpPr txBox="1">
                <a:spLocks noChangeArrowheads="1"/>
              </p:cNvSpPr>
              <p:nvPr/>
            </p:nvSpPr>
            <p:spPr bwMode="auto">
              <a:xfrm>
                <a:off x="7097679" y="4159831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88    96    105   </a:t>
                </a:r>
                <a:endParaRPr lang="es-AR" sz="24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10515" y="611188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+mj-lt"/>
                <a:cs typeface="Arial" charset="0"/>
              </a:rPr>
              <a:t>Ejemplo – Árbol B de orden </a:t>
            </a:r>
            <a:r>
              <a:rPr lang="es-AR" sz="4000">
                <a:solidFill>
                  <a:srgbClr val="262626"/>
                </a:solidFill>
                <a:latin typeface="+mj-lt"/>
                <a:cs typeface="Arial" charset="0"/>
              </a:rPr>
              <a:t>4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55763" y="1608138"/>
            <a:ext cx="2797957" cy="6778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Árbol </a:t>
            </a:r>
            <a:r>
              <a:rPr lang="es-AR" sz="3600">
                <a:solidFill>
                  <a:schemeClr val="tx1"/>
                </a:solidFill>
                <a:latin typeface="+mj-lt"/>
                <a:cs typeface="Arial" charset="0"/>
              </a:rPr>
              <a:t>Inicial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954050" y="2285992"/>
            <a:ext cx="1143008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+40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16743" y="2857496"/>
            <a:ext cx="3240000" cy="720000"/>
            <a:chOff x="4025092" y="2786058"/>
            <a:chExt cx="3240000" cy="7200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025092" y="2786058"/>
              <a:ext cx="3240000" cy="720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rot="5400000">
              <a:off x="4740266" y="3142454"/>
              <a:ext cx="714380" cy="15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5811836" y="3142454"/>
              <a:ext cx="714380" cy="15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2416743" y="2857496"/>
            <a:ext cx="3240000" cy="720000"/>
            <a:chOff x="7954182" y="3571876"/>
            <a:chExt cx="3240000" cy="720000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8168496" y="3662369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25    40     96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954182" y="3571876"/>
              <a:ext cx="3240000" cy="720000"/>
              <a:chOff x="4025092" y="2786058"/>
              <a:chExt cx="3240000" cy="7200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382018" y="2428868"/>
            <a:ext cx="1357322" cy="4095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Nodo 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8811438" y="2285992"/>
            <a:ext cx="1285884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+25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739868" y="2285992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+96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2559619" y="2928935"/>
            <a:ext cx="857256" cy="57150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40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702627" y="2928934"/>
            <a:ext cx="785818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96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667638" y="4286256"/>
            <a:ext cx="2797957" cy="6778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0070C0"/>
                </a:solidFill>
                <a:latin typeface="+mj-lt"/>
                <a:cs typeface="Arial" charset="0"/>
              </a:rPr>
              <a:t>Archivo:</a:t>
            </a:r>
            <a:endParaRPr lang="es-AR" sz="360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167968" y="4714884"/>
            <a:ext cx="2714644" cy="4286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cant_claves: 0 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096530" y="4857760"/>
            <a:ext cx="5857916" cy="1922471"/>
            <a:chOff x="4096530" y="4857760"/>
            <a:chExt cx="5857916" cy="1922471"/>
          </a:xfrm>
        </p:grpSpPr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6382546" y="6370658"/>
              <a:ext cx="1357322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rgbClr val="0070C0"/>
                  </a:solidFill>
                  <a:latin typeface="+mj-lt"/>
                  <a:cs typeface="Arial" charset="0"/>
                </a:rPr>
                <a:t>NRR 0</a:t>
              </a:r>
              <a:endParaRPr lang="es-AR" sz="4000">
                <a:solidFill>
                  <a:srgbClr val="0070C0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4096530" y="4857760"/>
              <a:ext cx="5857916" cy="1643074"/>
              <a:chOff x="4096530" y="4857760"/>
              <a:chExt cx="5857916" cy="164307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4096530" y="4857760"/>
                <a:ext cx="5857916" cy="1643074"/>
                <a:chOff x="4096530" y="4857760"/>
                <a:chExt cx="5857916" cy="1643074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auto">
                <a:xfrm rot="5400000">
                  <a:off x="3341324" y="5613760"/>
                  <a:ext cx="1512000" cy="0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15" name="Group 114"/>
                <p:cNvGrpSpPr/>
                <p:nvPr/>
              </p:nvGrpSpPr>
              <p:grpSpPr>
                <a:xfrm>
                  <a:off x="4096530" y="4857760"/>
                  <a:ext cx="5857916" cy="1643074"/>
                  <a:chOff x="4096530" y="4857760"/>
                  <a:chExt cx="5857916" cy="1643074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4096530" y="4857760"/>
                    <a:ext cx="5857916" cy="1512000"/>
                    <a:chOff x="4096530" y="4857760"/>
                    <a:chExt cx="5857916" cy="151200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 bwMode="auto">
                    <a:xfrm rot="5400000">
                      <a:off x="9198446" y="5613760"/>
                      <a:ext cx="1512000" cy="0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54" name="Straight Connector 53"/>
                    <p:cNvCxnSpPr/>
                    <p:nvPr/>
                  </p:nvCxnSpPr>
                  <p:spPr bwMode="auto">
                    <a:xfrm rot="10800000" flipV="1">
                      <a:off x="4096530" y="6357957"/>
                      <a:ext cx="5838074" cy="0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5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5224" y="5143512"/>
                    <a:ext cx="1643074" cy="428628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24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claves:</a:t>
                    </a:r>
                  </a:p>
                </p:txBody>
              </p:sp>
              <p:sp>
                <p:nvSpPr>
                  <p:cNvPr id="6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9714" y="5643578"/>
                    <a:ext cx="1143008" cy="428628"/>
                  </a:xfrm>
                  <a:prstGeom prst="rect">
                    <a:avLst/>
                  </a:prstGeom>
                  <a:noFill/>
                  <a:ln w="9525" cap="flat">
                    <a:noFill/>
                    <a:round/>
                    <a:headEnd/>
                    <a:tailEnd/>
                  </a:ln>
                  <a:effectLst/>
                </p:spPr>
                <p:txBody>
                  <a:bodyPr lIns="90000" tIns="45000" rIns="90000" bIns="45000"/>
                  <a:lstStyle/>
                  <a:p>
                    <a:pPr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  <a:tab pos="8985250" algn="l"/>
                        <a:tab pos="9434513" algn="l"/>
                      </a:tabLst>
                    </a:pPr>
                    <a:r>
                      <a:rPr lang="es-AR" sz="2400" smtClean="0">
                        <a:solidFill>
                          <a:schemeClr val="tx1"/>
                        </a:solidFill>
                        <a:latin typeface="+mj-lt"/>
                        <a:cs typeface="Arial" charset="0"/>
                      </a:rPr>
                      <a:t>hijos:</a:t>
                    </a:r>
                  </a:p>
                </p:txBody>
              </p: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6596860" y="5715016"/>
                    <a:ext cx="3143272" cy="785818"/>
                    <a:chOff x="6525422" y="4000504"/>
                    <a:chExt cx="3143272" cy="785818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6525422" y="4000504"/>
                      <a:ext cx="3143272" cy="354310"/>
                      <a:chOff x="6525422" y="3944646"/>
                      <a:chExt cx="3143272" cy="354310"/>
                    </a:xfrm>
                  </p:grpSpPr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6525422" y="3944646"/>
                        <a:ext cx="3143272" cy="341610"/>
                        <a:chOff x="6591014" y="3962256"/>
                        <a:chExt cx="3143272" cy="341610"/>
                      </a:xfrm>
                    </p:grpSpPr>
                    <p:cxnSp>
                      <p:nvCxnSpPr>
                        <p:cNvPr id="69" name="Straight Connector 68"/>
                        <p:cNvCxnSpPr/>
                        <p:nvPr/>
                      </p:nvCxnSpPr>
                      <p:spPr bwMode="auto">
                        <a:xfrm rot="10800000">
                          <a:off x="6591014" y="4303866"/>
                          <a:ext cx="3143272" cy="0"/>
                        </a:xfrm>
                        <a:prstGeom prst="line">
                          <a:avLst/>
                        </a:prstGeom>
                        <a:solidFill>
                          <a:srgbClr val="00B8FF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70" name="Straight Connector 69"/>
                        <p:cNvCxnSpPr/>
                        <p:nvPr/>
                      </p:nvCxnSpPr>
                      <p:spPr bwMode="auto">
                        <a:xfrm rot="5400000">
                          <a:off x="6442004" y="4128372"/>
                          <a:ext cx="324000" cy="1588"/>
                        </a:xfrm>
                        <a:prstGeom prst="line">
                          <a:avLst/>
                        </a:prstGeom>
                        <a:solidFill>
                          <a:srgbClr val="00B8FF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71" name="Straight Connector 70"/>
                        <p:cNvCxnSpPr/>
                        <p:nvPr/>
                      </p:nvCxnSpPr>
                      <p:spPr bwMode="auto">
                        <a:xfrm rot="5400000">
                          <a:off x="7210358" y="4123462"/>
                          <a:ext cx="324000" cy="1588"/>
                        </a:xfrm>
                        <a:prstGeom prst="line">
                          <a:avLst/>
                        </a:prstGeom>
                        <a:solidFill>
                          <a:srgbClr val="00B8FF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72" name="Straight Connector 71"/>
                        <p:cNvCxnSpPr/>
                        <p:nvPr/>
                      </p:nvCxnSpPr>
                      <p:spPr bwMode="auto">
                        <a:xfrm rot="5400000">
                          <a:off x="8019990" y="4133282"/>
                          <a:ext cx="324000" cy="1588"/>
                        </a:xfrm>
                        <a:prstGeom prst="line">
                          <a:avLst/>
                        </a:prstGeom>
                        <a:solidFill>
                          <a:srgbClr val="00B8FF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cxnSp>
                      <p:nvCxnSpPr>
                        <p:cNvPr id="73" name="Straight Connector 72"/>
                        <p:cNvCxnSpPr/>
                        <p:nvPr/>
                      </p:nvCxnSpPr>
                      <p:spPr bwMode="auto">
                        <a:xfrm rot="5400000">
                          <a:off x="8788344" y="4128372"/>
                          <a:ext cx="324000" cy="1588"/>
                        </a:xfrm>
                        <a:prstGeom prst="line">
                          <a:avLst/>
                        </a:prstGeom>
                        <a:solidFill>
                          <a:srgbClr val="00B8FF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</p:grpSp>
                  <p:cxnSp>
                    <p:nvCxnSpPr>
                      <p:cNvPr id="75" name="Straight Connector 74"/>
                      <p:cNvCxnSpPr/>
                      <p:nvPr/>
                    </p:nvCxnSpPr>
                    <p:spPr bwMode="auto">
                      <a:xfrm rot="5400000">
                        <a:off x="9493200" y="4136162"/>
                        <a:ext cx="324000" cy="1588"/>
                      </a:xfrm>
                      <a:prstGeom prst="line">
                        <a:avLst/>
                      </a:prstGeom>
                      <a:solidFill>
                        <a:srgbClr val="00B8FF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7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68298" y="4357694"/>
                      <a:ext cx="3000396" cy="428628"/>
                    </a:xfrm>
                    <a:prstGeom prst="rect">
                      <a:avLst/>
                    </a:prstGeom>
                    <a:noFill/>
                    <a:ln w="9525" cap="flat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lIns="90000" tIns="45000" rIns="90000" bIns="45000"/>
                    <a:lstStyle/>
                    <a:p>
                      <a:pPr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8985250" algn="l"/>
                          <a:tab pos="9434513" algn="l"/>
                        </a:tabLst>
                      </a:pPr>
                      <a:r>
                        <a:rPr lang="es-AR" smtClean="0">
                          <a:solidFill>
                            <a:schemeClr val="tx1"/>
                          </a:solidFill>
                          <a:latin typeface="+mj-lt"/>
                          <a:cs typeface="Arial" charset="0"/>
                        </a:rPr>
                        <a:t> 1           2           3          4</a:t>
                      </a:r>
                    </a:p>
                  </p:txBody>
                </p:sp>
              </p:grp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6596860" y="4992698"/>
                <a:ext cx="2419368" cy="781056"/>
                <a:chOff x="6811174" y="5362588"/>
                <a:chExt cx="2419368" cy="78105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811174" y="5362588"/>
                  <a:ext cx="2376000" cy="331790"/>
                  <a:chOff x="6591014" y="3880000"/>
                  <a:chExt cx="2376000" cy="331790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 bwMode="auto">
                  <a:xfrm rot="10800000">
                    <a:off x="6591014" y="4205439"/>
                    <a:ext cx="2376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 rot="5400000">
                    <a:off x="6442004" y="4048996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 rot="5400000">
                    <a:off x="7210358" y="4044086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 rot="5400000">
                    <a:off x="8019990" y="4041206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788344" y="4048996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954050" y="5715016"/>
                  <a:ext cx="2276492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1          2           3 </a:t>
                  </a:r>
                </a:p>
              </p:txBody>
            </p:sp>
          </p:grpSp>
        </p:grpSp>
      </p:grp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167968" y="4714884"/>
            <a:ext cx="2714644" cy="4286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cant_claves: 1 </a:t>
            </a: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6668298" y="4811722"/>
            <a:ext cx="71438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40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4167968" y="4714884"/>
            <a:ext cx="2714644" cy="4286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cant_claves: 3</a:t>
            </a:r>
          </a:p>
        </p:txBody>
      </p: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7454116" y="4824422"/>
            <a:ext cx="642942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96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4167968" y="4714884"/>
            <a:ext cx="2714644" cy="4286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cant_claves: 2 </a:t>
            </a:r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6596860" y="4811722"/>
            <a:ext cx="2562244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25   40    96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9954446" y="2285992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</a:t>
            </a:r>
            <a:r>
              <a:rPr lang="es-AR" sz="3600">
                <a:solidFill>
                  <a:schemeClr val="tx1"/>
                </a:solidFill>
                <a:latin typeface="+mj-lt"/>
                <a:cs typeface="Arial" charset="0"/>
              </a:rPr>
              <a:t>67</a:t>
            </a: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6668298" y="5572140"/>
            <a:ext cx="1704988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-1    -1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8247872" y="5584840"/>
            <a:ext cx="785818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-1 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35" name="Text Box 8"/>
          <p:cNvSpPr txBox="1">
            <a:spLocks noChangeArrowheads="1"/>
          </p:cNvSpPr>
          <p:nvPr/>
        </p:nvSpPr>
        <p:spPr bwMode="auto">
          <a:xfrm>
            <a:off x="8954314" y="5584840"/>
            <a:ext cx="785818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-1 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27" grpId="0"/>
      <p:bldP spid="29" grpId="0"/>
      <p:bldP spid="30" grpId="0"/>
      <p:bldP spid="31" grpId="0"/>
      <p:bldP spid="31" grpId="1"/>
      <p:bldP spid="32" grpId="0"/>
      <p:bldP spid="32" grpId="2"/>
      <p:bldP spid="23" grpId="0"/>
      <p:bldP spid="50" grpId="0"/>
      <p:bldP spid="50" grpId="1"/>
      <p:bldP spid="85" grpId="0"/>
      <p:bldP spid="85" grpId="1"/>
      <p:bldP spid="87" grpId="0"/>
      <p:bldP spid="87" grpId="1"/>
      <p:bldP spid="88" grpId="1"/>
      <p:bldP spid="89" grpId="1"/>
      <p:bldP spid="89" grpId="2"/>
      <p:bldP spid="90" grpId="0"/>
      <p:bldP spid="90" grpId="1"/>
      <p:bldP spid="91" grpId="1"/>
      <p:bldP spid="92" grpId="0"/>
      <p:bldP spid="133" grpId="0"/>
      <p:bldP spid="134" grpId="0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10515" y="611188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4000" b="1" smtClean="0">
                <a:solidFill>
                  <a:srgbClr val="333333"/>
                </a:solidFill>
                <a:cs typeface="Arial" charset="0"/>
              </a:rPr>
              <a:t>Overflow</a:t>
            </a:r>
            <a:endParaRPr lang="es-AR" sz="2800" b="1" smtClean="0">
              <a:solidFill>
                <a:srgbClr val="333333"/>
              </a:solidFill>
              <a:cs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453325" y="1214422"/>
            <a:ext cx="10144196" cy="50720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717550" indent="-503238">
              <a:spcAft>
                <a:spcPts val="12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3600" b="1" smtClean="0">
              <a:solidFill>
                <a:schemeClr val="tx1"/>
              </a:solidFill>
              <a:latin typeface="+mj-lt"/>
              <a:cs typeface="Arial" charset="0"/>
            </a:endParaRPr>
          </a:p>
          <a:p>
            <a:pPr marL="717550" lvl="1" indent="-503238">
              <a:spcAft>
                <a:spcPts val="1200"/>
              </a:spcAft>
              <a:buSzPct val="45000"/>
              <a:buFont typeface="Wingdings" pitchFamily="2" charset="2"/>
              <a:buChar char="Ø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Se crea un nuevo nodo.</a:t>
            </a:r>
          </a:p>
          <a:p>
            <a:pPr marL="717550" lvl="1" indent="-503238">
              <a:spcAft>
                <a:spcPts val="1200"/>
              </a:spcAft>
              <a:buSzPct val="45000"/>
              <a:buFont typeface="Wingdings" pitchFamily="2" charset="2"/>
              <a:buChar char="Ø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La primera mitad de las claves se mantiene en el nodo con overflow.</a:t>
            </a:r>
          </a:p>
          <a:p>
            <a:pPr marL="717550" lvl="1" indent="-503238">
              <a:spcAft>
                <a:spcPts val="1200"/>
              </a:spcAft>
              <a:buSzPct val="45000"/>
              <a:buFont typeface="Wingdings" pitchFamily="2" charset="2"/>
              <a:buChar char="Ø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La segunda mitad de las claves se traslada al nuevo nodo.</a:t>
            </a:r>
          </a:p>
          <a:p>
            <a:pPr marL="717550" lvl="1" indent="-503238">
              <a:spcAft>
                <a:spcPts val="1200"/>
              </a:spcAft>
              <a:buSzPct val="45000"/>
              <a:buFont typeface="Wingdings" pitchFamily="2" charset="2"/>
              <a:buChar char="Ø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La menor de las claves de la segunda mitad se promociona al nodo padre.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0668826" y="2376485"/>
            <a:ext cx="107157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+</a:t>
            </a:r>
            <a:r>
              <a:rPr lang="es-AR" sz="3600">
                <a:solidFill>
                  <a:schemeClr val="tx1"/>
                </a:solidFill>
                <a:latin typeface="+mj-lt"/>
                <a:cs typeface="Arial" charset="0"/>
              </a:rPr>
              <a:t>67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2810646" y="6383358"/>
            <a:ext cx="7643866" cy="5357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¡Notar la numeración de los nodos!</a:t>
            </a:r>
            <a:endParaRPr lang="es-AR" sz="2800">
              <a:solidFill>
                <a:schemeClr val="bg1">
                  <a:lumMod val="5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00" name="Text Box 5"/>
          <p:cNvSpPr txBox="1">
            <a:spLocks noChangeArrowheads="1"/>
          </p:cNvSpPr>
          <p:nvPr/>
        </p:nvSpPr>
        <p:spPr bwMode="auto">
          <a:xfrm>
            <a:off x="453193" y="3679840"/>
            <a:ext cx="2071702" cy="6778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rgbClr val="0070C0"/>
                </a:solidFill>
                <a:latin typeface="+mj-lt"/>
                <a:cs typeface="Arial" charset="0"/>
              </a:rPr>
              <a:t>Archivo:</a:t>
            </a:r>
            <a:endParaRPr lang="es-AR" sz="360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453192" y="4250550"/>
            <a:ext cx="11644394" cy="2143140"/>
            <a:chOff x="453192" y="4143380"/>
            <a:chExt cx="11644394" cy="2143140"/>
          </a:xfrm>
        </p:grpSpPr>
        <p:sp>
          <p:nvSpPr>
            <p:cNvPr id="101" name="Text Box 8"/>
            <p:cNvSpPr txBox="1">
              <a:spLocks noChangeArrowheads="1"/>
            </p:cNvSpPr>
            <p:nvPr/>
          </p:nvSpPr>
          <p:spPr bwMode="auto">
            <a:xfrm>
              <a:off x="4239406" y="4286256"/>
              <a:ext cx="92869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cc: 2 </a:t>
              </a:r>
            </a:p>
          </p:txBody>
        </p:sp>
        <p:sp>
          <p:nvSpPr>
            <p:cNvPr id="106" name="Text Box 8"/>
            <p:cNvSpPr txBox="1">
              <a:spLocks noChangeArrowheads="1"/>
            </p:cNvSpPr>
            <p:nvPr/>
          </p:nvSpPr>
          <p:spPr bwMode="auto">
            <a:xfrm>
              <a:off x="453192" y="4286256"/>
              <a:ext cx="12858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claves:</a:t>
              </a:r>
            </a:p>
          </p:txBody>
        </p:sp>
        <p:sp>
          <p:nvSpPr>
            <p:cNvPr id="107" name="Text Box 8"/>
            <p:cNvSpPr txBox="1">
              <a:spLocks noChangeArrowheads="1"/>
            </p:cNvSpPr>
            <p:nvPr/>
          </p:nvSpPr>
          <p:spPr bwMode="auto">
            <a:xfrm>
              <a:off x="810382" y="5072074"/>
              <a:ext cx="1143008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hijos: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737390" y="4143380"/>
              <a:ext cx="10296000" cy="2143140"/>
              <a:chOff x="4166282" y="4071942"/>
              <a:chExt cx="10296000" cy="2143140"/>
            </a:xfrm>
          </p:grpSpPr>
          <p:sp>
            <p:nvSpPr>
              <p:cNvPr id="103" name="Text Box 8"/>
              <p:cNvSpPr txBox="1">
                <a:spLocks noChangeArrowheads="1"/>
              </p:cNvSpPr>
              <p:nvPr/>
            </p:nvSpPr>
            <p:spPr bwMode="auto"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8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NRR 0</a:t>
                </a:r>
                <a:endParaRPr lang="es-AR" sz="40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 bwMode="auto">
              <a:xfrm rot="5400000">
                <a:off x="3420438" y="4959016"/>
                <a:ext cx="1512000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5" name="Group 80"/>
              <p:cNvGrpSpPr/>
              <p:nvPr/>
            </p:nvGrpSpPr>
            <p:grpSpPr>
              <a:xfrm>
                <a:off x="4166282" y="4221173"/>
                <a:ext cx="10296000" cy="1493843"/>
                <a:chOff x="5394007" y="4857760"/>
                <a:chExt cx="11092709" cy="1512000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auto">
                <a:xfrm rot="5400000">
                  <a:off x="8343322" y="5613760"/>
                  <a:ext cx="1512000" cy="0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 rot="10800000" flipV="1">
                  <a:off x="5394007" y="6369759"/>
                  <a:ext cx="11092709" cy="0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8" name="Group 79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117" name="Group 75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119" name="Group 67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121" name="Straight Connector 120"/>
                    <p:cNvCxnSpPr/>
                    <p:nvPr/>
                  </p:nvCxnSpPr>
                  <p:spPr bwMode="auto">
                    <a:xfrm rot="10800000">
                      <a:off x="6591014" y="4303866"/>
                      <a:ext cx="3143272" cy="0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 bwMode="auto">
                    <a:xfrm rot="5400000">
                      <a:off x="6442004" y="412837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 bwMode="auto">
                    <a:xfrm rot="5400000">
                      <a:off x="7210358" y="412346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 bwMode="auto">
                    <a:xfrm rot="5400000">
                      <a:off x="8019990" y="413328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5" name="Straight Connector 124"/>
                    <p:cNvCxnSpPr/>
                    <p:nvPr/>
                  </p:nvCxnSpPr>
                  <p:spPr bwMode="auto">
                    <a:xfrm rot="5400000">
                      <a:off x="8788344" y="412837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 rot="5400000">
                    <a:off x="9493200" y="413616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1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1           2           3          4</a:t>
                  </a:r>
                </a:p>
              </p:txBody>
            </p:sp>
          </p:grpSp>
          <p:grpSp>
            <p:nvGrpSpPr>
              <p:cNvPr id="109" name="Group 78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110" name="Group 66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 rot="10800000">
                    <a:off x="6591014" y="4286256"/>
                    <a:ext cx="2376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 rot="5400000">
                    <a:off x="6442004" y="412837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4" name="Straight Connector 113"/>
                  <p:cNvCxnSpPr/>
                  <p:nvPr/>
                </p:nvCxnSpPr>
                <p:spPr bwMode="auto">
                  <a:xfrm rot="5400000">
                    <a:off x="7210358" y="412346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5" name="Straight Connector 114"/>
                  <p:cNvCxnSpPr/>
                  <p:nvPr/>
                </p:nvCxnSpPr>
                <p:spPr bwMode="auto">
                  <a:xfrm rot="5400000">
                    <a:off x="8019990" y="412058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Straight Connector 115"/>
                  <p:cNvCxnSpPr/>
                  <p:nvPr/>
                </p:nvCxnSpPr>
                <p:spPr bwMode="auto">
                  <a:xfrm rot="5400000">
                    <a:off x="8801044" y="412837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1          2           3 </a:t>
                  </a:r>
                </a:p>
              </p:txBody>
            </p:sp>
          </p:grpSp>
          <p:sp>
            <p:nvSpPr>
              <p:cNvPr id="133" name="Text Box 8"/>
              <p:cNvSpPr txBox="1">
                <a:spLocks noChangeArrowheads="1"/>
              </p:cNvSpPr>
              <p:nvPr/>
            </p:nvSpPr>
            <p:spPr bwMode="auto">
              <a:xfrm>
                <a:off x="4390752" y="4071942"/>
                <a:ext cx="1428760" cy="50006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25   40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5176570" y="4143380"/>
              <a:ext cx="3422176" cy="2143140"/>
              <a:chOff x="4176438" y="4071942"/>
              <a:chExt cx="3422176" cy="2143140"/>
            </a:xfrm>
          </p:grpSpPr>
          <p:sp>
            <p:nvSpPr>
              <p:cNvPr id="213" name="Text Box 8"/>
              <p:cNvSpPr txBox="1">
                <a:spLocks noChangeArrowheads="1"/>
              </p:cNvSpPr>
              <p:nvPr/>
            </p:nvSpPr>
            <p:spPr bwMode="auto"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8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NRR 1</a:t>
                </a:r>
                <a:endParaRPr lang="es-AR" sz="40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214" name="Straight Connector 213"/>
              <p:cNvCxnSpPr/>
              <p:nvPr/>
            </p:nvCxnSpPr>
            <p:spPr bwMode="auto">
              <a:xfrm rot="5400000">
                <a:off x="3420438" y="4959016"/>
                <a:ext cx="1512000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Straight Connector 234"/>
              <p:cNvCxnSpPr/>
              <p:nvPr/>
            </p:nvCxnSpPr>
            <p:spPr bwMode="auto">
              <a:xfrm rot="5400000">
                <a:off x="6851692" y="4968095"/>
                <a:ext cx="1493843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6" name="Group 79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226" name="Group 75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228" name="Group 67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 bwMode="auto">
                    <a:xfrm rot="10800000">
                      <a:off x="6591014" y="4303866"/>
                      <a:ext cx="3143272" cy="0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 bwMode="auto">
                    <a:xfrm rot="5400000">
                      <a:off x="6442004" y="412837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 bwMode="auto">
                    <a:xfrm rot="5400000">
                      <a:off x="7210358" y="412346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33" name="Straight Connector 232"/>
                    <p:cNvCxnSpPr/>
                    <p:nvPr/>
                  </p:nvCxnSpPr>
                  <p:spPr bwMode="auto">
                    <a:xfrm rot="5400000">
                      <a:off x="8019990" y="413328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34" name="Straight Connector 233"/>
                    <p:cNvCxnSpPr/>
                    <p:nvPr/>
                  </p:nvCxnSpPr>
                  <p:spPr bwMode="auto">
                    <a:xfrm rot="5400000">
                      <a:off x="8788344" y="412837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229" name="Straight Connector 228"/>
                  <p:cNvCxnSpPr/>
                  <p:nvPr/>
                </p:nvCxnSpPr>
                <p:spPr bwMode="auto">
                  <a:xfrm rot="5400000">
                    <a:off x="9493200" y="413616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1           2           3          4</a:t>
                  </a:r>
                </a:p>
              </p:txBody>
            </p:sp>
          </p:grpSp>
          <p:grpSp>
            <p:nvGrpSpPr>
              <p:cNvPr id="217" name="Group 78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219" name="Group 66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rot="10800000">
                    <a:off x="6591014" y="4286256"/>
                    <a:ext cx="2376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22" name="Straight Connector 221"/>
                  <p:cNvCxnSpPr/>
                  <p:nvPr/>
                </p:nvCxnSpPr>
                <p:spPr bwMode="auto">
                  <a:xfrm rot="5400000">
                    <a:off x="6442004" y="412837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23" name="Straight Connector 222"/>
                  <p:cNvCxnSpPr/>
                  <p:nvPr/>
                </p:nvCxnSpPr>
                <p:spPr bwMode="auto">
                  <a:xfrm rot="5400000">
                    <a:off x="7210358" y="412346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24" name="Straight Connector 223"/>
                  <p:cNvCxnSpPr/>
                  <p:nvPr/>
                </p:nvCxnSpPr>
                <p:spPr bwMode="auto">
                  <a:xfrm rot="5400000">
                    <a:off x="8019990" y="412058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25" name="Straight Connector 224"/>
                  <p:cNvCxnSpPr/>
                  <p:nvPr/>
                </p:nvCxnSpPr>
                <p:spPr bwMode="auto">
                  <a:xfrm rot="5400000">
                    <a:off x="8801044" y="412837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1          2           3 </a:t>
                  </a:r>
                </a:p>
              </p:txBody>
            </p:sp>
          </p:grpSp>
          <p:sp>
            <p:nvSpPr>
              <p:cNvPr id="218" name="Text Box 8"/>
              <p:cNvSpPr txBox="1">
                <a:spLocks noChangeArrowheads="1"/>
              </p:cNvSpPr>
              <p:nvPr/>
            </p:nvSpPr>
            <p:spPr bwMode="auto">
              <a:xfrm>
                <a:off x="4390752" y="4071942"/>
                <a:ext cx="634472" cy="50006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96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8746848" y="4143380"/>
              <a:ext cx="3279300" cy="2143140"/>
              <a:chOff x="4319314" y="4071942"/>
              <a:chExt cx="3279300" cy="2143140"/>
            </a:xfrm>
          </p:grpSpPr>
          <p:sp>
            <p:nvSpPr>
              <p:cNvPr id="239" name="Text Box 8"/>
              <p:cNvSpPr txBox="1">
                <a:spLocks noChangeArrowheads="1"/>
              </p:cNvSpPr>
              <p:nvPr/>
            </p:nvSpPr>
            <p:spPr bwMode="auto">
              <a:xfrm>
                <a:off x="5248008" y="5805509"/>
                <a:ext cx="1357322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8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NRR 2</a:t>
                </a:r>
                <a:endParaRPr lang="es-AR" sz="40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rot="5400000">
                <a:off x="6851692" y="4968095"/>
                <a:ext cx="1493843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2" name="Group 79"/>
              <p:cNvGrpSpPr/>
              <p:nvPr/>
            </p:nvGrpSpPr>
            <p:grpSpPr>
              <a:xfrm>
                <a:off x="4319314" y="5000636"/>
                <a:ext cx="3214710" cy="785818"/>
                <a:chOff x="6525422" y="4000504"/>
                <a:chExt cx="3214710" cy="785818"/>
              </a:xfrm>
            </p:grpSpPr>
            <p:grpSp>
              <p:nvGrpSpPr>
                <p:cNvPr id="252" name="Group 75"/>
                <p:cNvGrpSpPr/>
                <p:nvPr/>
              </p:nvGrpSpPr>
              <p:grpSpPr>
                <a:xfrm>
                  <a:off x="6525422" y="4000504"/>
                  <a:ext cx="3143272" cy="354310"/>
                  <a:chOff x="6525422" y="3944646"/>
                  <a:chExt cx="3143272" cy="354310"/>
                </a:xfrm>
              </p:grpSpPr>
              <p:grpSp>
                <p:nvGrpSpPr>
                  <p:cNvPr id="254" name="Group 67"/>
                  <p:cNvGrpSpPr/>
                  <p:nvPr/>
                </p:nvGrpSpPr>
                <p:grpSpPr>
                  <a:xfrm>
                    <a:off x="6525422" y="3944646"/>
                    <a:ext cx="3143272" cy="341610"/>
                    <a:chOff x="6591014" y="3962256"/>
                    <a:chExt cx="3143272" cy="341610"/>
                  </a:xfrm>
                </p:grpSpPr>
                <p:cxnSp>
                  <p:nvCxnSpPr>
                    <p:cNvPr id="256" name="Straight Connector 255"/>
                    <p:cNvCxnSpPr/>
                    <p:nvPr/>
                  </p:nvCxnSpPr>
                  <p:spPr bwMode="auto">
                    <a:xfrm rot="10800000">
                      <a:off x="6591014" y="4303866"/>
                      <a:ext cx="3143272" cy="0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57" name="Straight Connector 256"/>
                    <p:cNvCxnSpPr/>
                    <p:nvPr/>
                  </p:nvCxnSpPr>
                  <p:spPr bwMode="auto">
                    <a:xfrm rot="5400000">
                      <a:off x="6442004" y="412837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58" name="Straight Connector 257"/>
                    <p:cNvCxnSpPr/>
                    <p:nvPr/>
                  </p:nvCxnSpPr>
                  <p:spPr bwMode="auto">
                    <a:xfrm rot="5400000">
                      <a:off x="7210358" y="412346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59" name="Straight Connector 258"/>
                    <p:cNvCxnSpPr/>
                    <p:nvPr/>
                  </p:nvCxnSpPr>
                  <p:spPr bwMode="auto">
                    <a:xfrm rot="5400000">
                      <a:off x="8019990" y="413328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60" name="Straight Connector 259"/>
                    <p:cNvCxnSpPr/>
                    <p:nvPr/>
                  </p:nvCxnSpPr>
                  <p:spPr bwMode="auto">
                    <a:xfrm rot="5400000">
                      <a:off x="8788344" y="4128372"/>
                      <a:ext cx="324000" cy="1588"/>
                    </a:xfrm>
                    <a:prstGeom prst="line">
                      <a:avLst/>
                    </a:prstGeom>
                    <a:solidFill>
                      <a:srgbClr val="00B8FF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255" name="Straight Connector 254"/>
                  <p:cNvCxnSpPr/>
                  <p:nvPr/>
                </p:nvCxnSpPr>
                <p:spPr bwMode="auto">
                  <a:xfrm rot="5400000">
                    <a:off x="9493200" y="413616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5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739736" y="4357694"/>
                  <a:ext cx="3000396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1           2           3          4</a:t>
                  </a:r>
                </a:p>
              </p:txBody>
            </p:sp>
          </p:grpSp>
          <p:grpSp>
            <p:nvGrpSpPr>
              <p:cNvPr id="243" name="Group 78"/>
              <p:cNvGrpSpPr/>
              <p:nvPr/>
            </p:nvGrpSpPr>
            <p:grpSpPr>
              <a:xfrm>
                <a:off x="4319314" y="4278318"/>
                <a:ext cx="2376000" cy="773118"/>
                <a:chOff x="6811174" y="5441964"/>
                <a:chExt cx="2376000" cy="773118"/>
              </a:xfrm>
            </p:grpSpPr>
            <p:grpSp>
              <p:nvGrpSpPr>
                <p:cNvPr id="245" name="Group 66"/>
                <p:cNvGrpSpPr/>
                <p:nvPr/>
              </p:nvGrpSpPr>
              <p:grpSpPr>
                <a:xfrm>
                  <a:off x="6811174" y="5441964"/>
                  <a:ext cx="2376000" cy="331790"/>
                  <a:chOff x="6591014" y="3959376"/>
                  <a:chExt cx="2376000" cy="331790"/>
                </a:xfrm>
              </p:grpSpPr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rot="10800000">
                    <a:off x="6591014" y="4286256"/>
                    <a:ext cx="2376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 rot="5400000">
                    <a:off x="6442004" y="412837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 rot="5400000">
                    <a:off x="7210358" y="412346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 rot="5400000">
                    <a:off x="8019990" y="412058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801044" y="4128372"/>
                    <a:ext cx="324000" cy="1588"/>
                  </a:xfrm>
                  <a:prstGeom prst="line">
                    <a:avLst/>
                  </a:prstGeom>
                  <a:solidFill>
                    <a:srgbClr val="00B8FF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4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892136" y="5786454"/>
                  <a:ext cx="2276492" cy="428628"/>
                </a:xfrm>
                <a:prstGeom prst="rect">
                  <a:avLst/>
                </a:prstGeom>
                <a:noFill/>
                <a:ln w="9525" cap="flat">
                  <a:noFill/>
                  <a:round/>
                  <a:headEnd/>
                  <a:tailEnd/>
                </a:ln>
                <a:effectLst/>
              </p:spPr>
              <p:txBody>
                <a:bodyPr lIns="90000" tIns="45000" rIns="90000" bIns="45000"/>
                <a:lstStyle/>
                <a:p>
                  <a:pPr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  <a:tab pos="8985250" algn="l"/>
                      <a:tab pos="9434513" algn="l"/>
                    </a:tabLst>
                  </a:pPr>
                  <a:r>
                    <a:rPr lang="es-AR" smtClean="0">
                      <a:solidFill>
                        <a:schemeClr val="tx1"/>
                      </a:solidFill>
                      <a:latin typeface="+mj-lt"/>
                      <a:cs typeface="Arial" charset="0"/>
                    </a:rPr>
                    <a:t>  1          2           3 </a:t>
                  </a:r>
                </a:p>
              </p:txBody>
            </p:sp>
          </p:grpSp>
          <p:sp>
            <p:nvSpPr>
              <p:cNvPr id="244" name="Text Box 8"/>
              <p:cNvSpPr txBox="1">
                <a:spLocks noChangeArrowheads="1"/>
              </p:cNvSpPr>
              <p:nvPr/>
            </p:nvSpPr>
            <p:spPr bwMode="auto">
              <a:xfrm>
                <a:off x="4390752" y="4071942"/>
                <a:ext cx="707532" cy="500066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2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67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sp>
          <p:nvSpPr>
            <p:cNvPr id="261" name="Text Box 8"/>
            <p:cNvSpPr txBox="1">
              <a:spLocks noChangeArrowheads="1"/>
            </p:cNvSpPr>
            <p:nvPr/>
          </p:nvSpPr>
          <p:spPr bwMode="auto">
            <a:xfrm>
              <a:off x="8811438" y="4929198"/>
              <a:ext cx="1571636" cy="500066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200" smtClean="0">
                  <a:solidFill>
                    <a:schemeClr val="tx1"/>
                  </a:solidFill>
                  <a:latin typeface="+mj-lt"/>
                  <a:cs typeface="Arial" charset="0"/>
                </a:rPr>
                <a:t> 0     1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62" name="Text Box 8"/>
            <p:cNvSpPr txBox="1">
              <a:spLocks noChangeArrowheads="1"/>
            </p:cNvSpPr>
            <p:nvPr/>
          </p:nvSpPr>
          <p:spPr bwMode="auto">
            <a:xfrm>
              <a:off x="7739868" y="4286256"/>
              <a:ext cx="92869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cc: 1 </a:t>
              </a:r>
            </a:p>
          </p:txBody>
        </p:sp>
        <p:sp>
          <p:nvSpPr>
            <p:cNvPr id="263" name="Text Box 8"/>
            <p:cNvSpPr txBox="1">
              <a:spLocks noChangeArrowheads="1"/>
            </p:cNvSpPr>
            <p:nvPr/>
          </p:nvSpPr>
          <p:spPr bwMode="auto">
            <a:xfrm>
              <a:off x="11168892" y="4332294"/>
              <a:ext cx="92869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cc: 1 </a:t>
              </a:r>
            </a:p>
          </p:txBody>
        </p:sp>
      </p:grpSp>
      <p:sp>
        <p:nvSpPr>
          <p:cNvPr id="265" name="Text Box 3"/>
          <p:cNvSpPr txBox="1">
            <a:spLocks noChangeArrowheads="1"/>
          </p:cNvSpPr>
          <p:nvPr/>
        </p:nvSpPr>
        <p:spPr bwMode="auto">
          <a:xfrm>
            <a:off x="531813" y="-1071594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300" name="Group 32"/>
          <p:cNvGrpSpPr/>
          <p:nvPr/>
        </p:nvGrpSpPr>
        <p:grpSpPr>
          <a:xfrm>
            <a:off x="4382282" y="500042"/>
            <a:ext cx="3240000" cy="720000"/>
            <a:chOff x="7954182" y="3571876"/>
            <a:chExt cx="3240000" cy="720000"/>
          </a:xfrm>
        </p:grpSpPr>
        <p:sp>
          <p:nvSpPr>
            <p:cNvPr id="301" name="Text Box 8"/>
            <p:cNvSpPr txBox="1">
              <a:spLocks noChangeArrowheads="1"/>
            </p:cNvSpPr>
            <p:nvPr/>
          </p:nvSpPr>
          <p:spPr bwMode="auto">
            <a:xfrm>
              <a:off x="8168496" y="3662369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25    40     96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02" name="Group 14"/>
            <p:cNvGrpSpPr/>
            <p:nvPr/>
          </p:nvGrpSpPr>
          <p:grpSpPr>
            <a:xfrm>
              <a:off x="7954182" y="3571876"/>
              <a:ext cx="3240000" cy="720000"/>
              <a:chOff x="4025092" y="2786058"/>
              <a:chExt cx="3240000" cy="720000"/>
            </a:xfrm>
          </p:grpSpPr>
          <p:sp>
            <p:nvSpPr>
              <p:cNvPr id="303" name="Rectangle 302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04" name="Straight Connector 303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Straight Connector 304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06" name="Text Box 8"/>
          <p:cNvSpPr txBox="1">
            <a:spLocks noChangeArrowheads="1"/>
          </p:cNvSpPr>
          <p:nvPr/>
        </p:nvSpPr>
        <p:spPr bwMode="auto">
          <a:xfrm>
            <a:off x="4382282" y="71414"/>
            <a:ext cx="357190" cy="4095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2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4382282" y="500042"/>
            <a:ext cx="3240000" cy="720000"/>
            <a:chOff x="4668034" y="5500702"/>
            <a:chExt cx="3240000" cy="720000"/>
          </a:xfrm>
        </p:grpSpPr>
        <p:grpSp>
          <p:nvGrpSpPr>
            <p:cNvPr id="308" name="Group 22"/>
            <p:cNvGrpSpPr/>
            <p:nvPr/>
          </p:nvGrpSpPr>
          <p:grpSpPr>
            <a:xfrm>
              <a:off x="4668034" y="5500702"/>
              <a:ext cx="3240000" cy="720000"/>
              <a:chOff x="4025092" y="2786058"/>
              <a:chExt cx="3240000" cy="720000"/>
            </a:xfrm>
          </p:grpSpPr>
          <p:sp>
            <p:nvSpPr>
              <p:cNvPr id="310" name="Rectangle 309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11" name="Straight Connector 310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Straight Connector 311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9" name="Text Box 8"/>
            <p:cNvSpPr txBox="1">
              <a:spLocks noChangeArrowheads="1"/>
            </p:cNvSpPr>
            <p:nvPr/>
          </p:nvSpPr>
          <p:spPr bwMode="auto">
            <a:xfrm>
              <a:off x="4810910" y="5591195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713786" y="1857364"/>
            <a:ext cx="3240000" cy="1148628"/>
            <a:chOff x="1739076" y="3643314"/>
            <a:chExt cx="3240000" cy="1148628"/>
          </a:xfrm>
        </p:grpSpPr>
        <p:grpSp>
          <p:nvGrpSpPr>
            <p:cNvPr id="314" name="Group 313"/>
            <p:cNvGrpSpPr/>
            <p:nvPr/>
          </p:nvGrpSpPr>
          <p:grpSpPr>
            <a:xfrm>
              <a:off x="1739076" y="4071942"/>
              <a:ext cx="3240000" cy="720000"/>
              <a:chOff x="4025092" y="2786058"/>
              <a:chExt cx="3240000" cy="720000"/>
            </a:xfrm>
          </p:grpSpPr>
          <p:sp>
            <p:nvSpPr>
              <p:cNvPr id="317" name="Rectangle 316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18" name="Straight Connector 317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Straight Connector 318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5" name="Text Box 8"/>
            <p:cNvSpPr txBox="1">
              <a:spLocks noChangeArrowheads="1"/>
            </p:cNvSpPr>
            <p:nvPr/>
          </p:nvSpPr>
          <p:spPr bwMode="auto">
            <a:xfrm>
              <a:off x="1739076" y="364331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16" name="Text Box 8"/>
            <p:cNvSpPr txBox="1">
              <a:spLocks noChangeArrowheads="1"/>
            </p:cNvSpPr>
            <p:nvPr/>
          </p:nvSpPr>
          <p:spPr bwMode="auto">
            <a:xfrm>
              <a:off x="1881952" y="4143380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25     40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6857322" y="1857364"/>
            <a:ext cx="3240000" cy="1148628"/>
            <a:chOff x="6882612" y="3643314"/>
            <a:chExt cx="3240000" cy="1148628"/>
          </a:xfrm>
        </p:grpSpPr>
        <p:grpSp>
          <p:nvGrpSpPr>
            <p:cNvPr id="321" name="Group 320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324" name="Rectangle 323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25" name="Straight Connector 324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Straight Connector 325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2" name="Text Box 8"/>
            <p:cNvSpPr txBox="1">
              <a:spLocks noChangeArrowheads="1"/>
            </p:cNvSpPr>
            <p:nvPr/>
          </p:nvSpPr>
          <p:spPr bwMode="auto">
            <a:xfrm>
              <a:off x="6882612" y="364331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23" name="Text Box 8"/>
            <p:cNvSpPr txBox="1">
              <a:spLocks noChangeArrowheads="1"/>
            </p:cNvSpPr>
            <p:nvPr/>
          </p:nvSpPr>
          <p:spPr bwMode="auto">
            <a:xfrm>
              <a:off x="7096926" y="4143380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96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3346486" y="1206484"/>
            <a:ext cx="3510836" cy="1079508"/>
            <a:chOff x="3346486" y="2992434"/>
            <a:chExt cx="3510836" cy="1079508"/>
          </a:xfrm>
        </p:grpSpPr>
        <p:cxnSp>
          <p:nvCxnSpPr>
            <p:cNvPr id="328" name="Straight Connector 327"/>
            <p:cNvCxnSpPr/>
            <p:nvPr/>
          </p:nvCxnSpPr>
          <p:spPr bwMode="auto">
            <a:xfrm rot="5400000">
              <a:off x="3322304" y="3016616"/>
              <a:ext cx="1071570" cy="1023206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>
              <a:off x="5451636" y="3000372"/>
              <a:ext cx="1405686" cy="10715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sp>
        <p:nvSpPr>
          <p:cNvPr id="129" name="Text Box 8"/>
          <p:cNvSpPr txBox="1">
            <a:spLocks noChangeArrowheads="1"/>
          </p:cNvSpPr>
          <p:nvPr/>
        </p:nvSpPr>
        <p:spPr bwMode="auto">
          <a:xfrm>
            <a:off x="1881952" y="5036368"/>
            <a:ext cx="250033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-1    -1    -1 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30" name="Text Box 8"/>
          <p:cNvSpPr txBox="1">
            <a:spLocks noChangeArrowheads="1"/>
          </p:cNvSpPr>
          <p:nvPr/>
        </p:nvSpPr>
        <p:spPr bwMode="auto">
          <a:xfrm>
            <a:off x="5382414" y="5036368"/>
            <a:ext cx="178595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-1    -1     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31" name="Text Box 8"/>
          <p:cNvSpPr txBox="1">
            <a:spLocks noChangeArrowheads="1"/>
          </p:cNvSpPr>
          <p:nvPr/>
        </p:nvSpPr>
        <p:spPr bwMode="auto">
          <a:xfrm>
            <a:off x="8382810" y="642918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25   40   67   96  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10002766" y="1429628"/>
            <a:ext cx="432000" cy="1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479648" y="1214422"/>
            <a:ext cx="1188000" cy="500066"/>
            <a:chOff x="8479648" y="1214422"/>
            <a:chExt cx="1188000" cy="500066"/>
          </a:xfrm>
        </p:grpSpPr>
        <p:cxnSp>
          <p:nvCxnSpPr>
            <p:cNvPr id="134" name="Straight Connector 133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0525950" y="1214422"/>
            <a:ext cx="1133484" cy="500066"/>
            <a:chOff x="10525950" y="1214422"/>
            <a:chExt cx="1133484" cy="500066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10843768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9" name="Text Box 8"/>
            <p:cNvSpPr txBox="1">
              <a:spLocks noChangeArrowheads="1"/>
            </p:cNvSpPr>
            <p:nvPr/>
          </p:nvSpPr>
          <p:spPr bwMode="auto">
            <a:xfrm>
              <a:off x="105259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132" name="Text Box 8"/>
          <p:cNvSpPr txBox="1">
            <a:spLocks noChangeArrowheads="1"/>
          </p:cNvSpPr>
          <p:nvPr/>
        </p:nvSpPr>
        <p:spPr bwMode="auto">
          <a:xfrm>
            <a:off x="2857520" y="3357562"/>
            <a:ext cx="9740132" cy="57150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División de la raíz. Se incrementa la altura del árbol.</a:t>
            </a:r>
            <a:endParaRPr lang="es-AR" sz="280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0" grpId="0"/>
      <p:bldP spid="306" grpId="0"/>
      <p:bldP spid="129" grpId="0"/>
      <p:bldP spid="130" grpId="0"/>
      <p:bldP spid="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10515" y="611188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+mj-lt"/>
                <a:cs typeface="Arial" charset="0"/>
              </a:rPr>
              <a:t>Ejemplo – Árbol B de orden </a:t>
            </a:r>
            <a:r>
              <a:rPr lang="es-AR" sz="4000">
                <a:solidFill>
                  <a:srgbClr val="262626"/>
                </a:solidFill>
                <a:latin typeface="+mj-lt"/>
                <a:cs typeface="Arial" charset="0"/>
              </a:rPr>
              <a:t>4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chemeClr val="tx1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4382282" y="2285992"/>
            <a:ext cx="3240000" cy="720000"/>
            <a:chOff x="4025092" y="2786058"/>
            <a:chExt cx="3240000" cy="720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025092" y="2786058"/>
              <a:ext cx="3240000" cy="720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>
              <a:off x="4740266" y="3142454"/>
              <a:ext cx="714380" cy="15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5811836" y="3142454"/>
              <a:ext cx="714380" cy="15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382282" y="1857364"/>
            <a:ext cx="357190" cy="4095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400" smtClean="0">
                <a:solidFill>
                  <a:schemeClr val="tx1"/>
                </a:solidFill>
                <a:latin typeface="+mj-lt"/>
                <a:cs typeface="Arial" charset="0"/>
              </a:rPr>
              <a:t>2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4382282" y="2285992"/>
            <a:ext cx="3240000" cy="720000"/>
            <a:chOff x="4668034" y="5500702"/>
            <a:chExt cx="3240000" cy="720000"/>
          </a:xfrm>
        </p:grpSpPr>
        <p:grpSp>
          <p:nvGrpSpPr>
            <p:cNvPr id="5" name="Group 22"/>
            <p:cNvGrpSpPr/>
            <p:nvPr/>
          </p:nvGrpSpPr>
          <p:grpSpPr>
            <a:xfrm>
              <a:off x="4668034" y="5500702"/>
              <a:ext cx="3240000" cy="720000"/>
              <a:chOff x="4025092" y="2786058"/>
              <a:chExt cx="3240000" cy="720000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4810910" y="5591195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67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1713786" y="3643314"/>
            <a:ext cx="3240000" cy="1148628"/>
            <a:chOff x="1739076" y="3643314"/>
            <a:chExt cx="3240000" cy="1148628"/>
          </a:xfrm>
        </p:grpSpPr>
        <p:grpSp>
          <p:nvGrpSpPr>
            <p:cNvPr id="7" name="Group 18"/>
            <p:cNvGrpSpPr/>
            <p:nvPr/>
          </p:nvGrpSpPr>
          <p:grpSpPr>
            <a:xfrm>
              <a:off x="1739076" y="4071942"/>
              <a:ext cx="3240000" cy="720000"/>
              <a:chOff x="4025092" y="2786058"/>
              <a:chExt cx="3240000" cy="72000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739076" y="364331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0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881952" y="4143380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25     40  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6857322" y="3643314"/>
            <a:ext cx="3240000" cy="1148628"/>
            <a:chOff x="6882612" y="3643314"/>
            <a:chExt cx="3240000" cy="1148628"/>
          </a:xfrm>
        </p:grpSpPr>
        <p:grpSp>
          <p:nvGrpSpPr>
            <p:cNvPr id="9" name="Group 22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6882612" y="364331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096926" y="4143380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96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451336" y="5784347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  +88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2596332" y="5786454"/>
            <a:ext cx="171451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+105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10" name="Group 52"/>
          <p:cNvGrpSpPr/>
          <p:nvPr/>
        </p:nvGrpSpPr>
        <p:grpSpPr>
          <a:xfrm>
            <a:off x="3333786" y="3000372"/>
            <a:ext cx="3523536" cy="1071570"/>
            <a:chOff x="3333786" y="3000372"/>
            <a:chExt cx="3523536" cy="1071570"/>
          </a:xfrm>
        </p:grpSpPr>
        <p:cxnSp>
          <p:nvCxnSpPr>
            <p:cNvPr id="46" name="Straight Connector 45"/>
            <p:cNvCxnSpPr>
              <a:endCxn id="20" idx="0"/>
            </p:cNvCxnSpPr>
            <p:nvPr/>
          </p:nvCxnSpPr>
          <p:spPr bwMode="auto">
            <a:xfrm rot="5400000">
              <a:off x="3309604" y="3024554"/>
              <a:ext cx="1071570" cy="1023206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5451636" y="3000372"/>
              <a:ext cx="1405686" cy="10715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54"/>
          <p:cNvGrpSpPr/>
          <p:nvPr/>
        </p:nvGrpSpPr>
        <p:grpSpPr>
          <a:xfrm>
            <a:off x="6857322" y="3643314"/>
            <a:ext cx="3240000" cy="1148628"/>
            <a:chOff x="6882612" y="3643314"/>
            <a:chExt cx="3240000" cy="1148628"/>
          </a:xfrm>
        </p:grpSpPr>
        <p:grpSp>
          <p:nvGrpSpPr>
            <p:cNvPr id="12" name="Group 22"/>
            <p:cNvGrpSpPr/>
            <p:nvPr/>
          </p:nvGrpSpPr>
          <p:grpSpPr>
            <a:xfrm>
              <a:off x="6882612" y="4071942"/>
              <a:ext cx="3240000" cy="720000"/>
              <a:chOff x="4025092" y="2786058"/>
              <a:chExt cx="3240000" cy="720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4025092" y="2786058"/>
                <a:ext cx="3240000" cy="720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 bwMode="auto">
              <a:xfrm rot="5400000">
                <a:off x="474026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5400000">
                <a:off x="5811836" y="3142454"/>
                <a:ext cx="714380" cy="1588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882612" y="364331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1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7096926" y="4143380"/>
              <a:ext cx="3000396" cy="62388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3600" smtClean="0">
                  <a:solidFill>
                    <a:schemeClr val="tx1"/>
                  </a:solidFill>
                  <a:latin typeface="+mj-lt"/>
                  <a:cs typeface="Arial" charset="0"/>
                </a:rPr>
                <a:t>88    96   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9025752" y="4156943"/>
            <a:ext cx="107157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105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951666" y="5798029"/>
            <a:ext cx="142876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+75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82810" y="1571612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75  88    96   105 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rot="5400000">
            <a:off x="10002766" y="2358322"/>
            <a:ext cx="432000" cy="1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479648" y="2143116"/>
            <a:ext cx="1188000" cy="500066"/>
            <a:chOff x="8479648" y="1214422"/>
            <a:chExt cx="1188000" cy="500066"/>
          </a:xfrm>
        </p:grpSpPr>
        <p:cxnSp>
          <p:nvCxnSpPr>
            <p:cNvPr id="50" name="Straight Connector 49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78350" y="2143116"/>
            <a:ext cx="1133484" cy="500066"/>
            <a:chOff x="10678350" y="1214422"/>
            <a:chExt cx="1133484" cy="500066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10914082" y="1214422"/>
              <a:ext cx="61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106783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596728" y="5429264"/>
            <a:ext cx="6596860" cy="9286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Overflow en el nodo</a:t>
            </a:r>
            <a:r>
              <a:rPr lang="es-ES" sz="2800" smtClean="0">
                <a:solidFill>
                  <a:schemeClr val="accent6"/>
                </a:solidFill>
                <a:latin typeface="+mj-lt"/>
                <a:cs typeface="Arial" charset="0"/>
              </a:rPr>
              <a:t> 1. División del mismo y promoción de la clave 96.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52" grpId="0"/>
      <p:bldP spid="62" grpId="0"/>
      <p:bldP spid="49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10515" y="611188"/>
            <a:ext cx="7929618" cy="90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 smtClean="0">
                <a:solidFill>
                  <a:srgbClr val="262626"/>
                </a:solidFill>
                <a:latin typeface="+mj-lt"/>
                <a:cs typeface="Arial" charset="0"/>
              </a:rPr>
              <a:t>Ejemplo – Árbol B de orden </a:t>
            </a:r>
            <a:r>
              <a:rPr lang="es-AR" sz="4000">
                <a:solidFill>
                  <a:srgbClr val="262626"/>
                </a:solidFill>
                <a:latin typeface="+mj-lt"/>
                <a:cs typeface="Arial" charset="0"/>
              </a:rPr>
              <a:t>4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89213" y="6335713"/>
            <a:ext cx="76200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EB37914-989D-4DCF-96CC-D0B26D8E875C}" type="slidenum">
              <a:rPr lang="es-AR">
                <a:solidFill>
                  <a:srgbClr val="000000"/>
                </a:solidFill>
                <a:latin typeface="+mj-lt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+mj-lt"/>
              <a:ea typeface="DejaVu Sans Condensed" charset="0"/>
              <a:cs typeface="DejaVu Sans Condensed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82282" y="1857364"/>
            <a:ext cx="3240000" cy="1148628"/>
            <a:chOff x="4382282" y="1857364"/>
            <a:chExt cx="3240000" cy="1148628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382282" y="1857364"/>
              <a:ext cx="357190" cy="40957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400" smtClean="0">
                  <a:solidFill>
                    <a:schemeClr val="tx1"/>
                  </a:solidFill>
                  <a:latin typeface="+mj-lt"/>
                  <a:cs typeface="Arial" charset="0"/>
                </a:rPr>
                <a:t>2</a:t>
              </a:r>
              <a:endParaRPr lang="es-AR" sz="3600">
                <a:solidFill>
                  <a:schemeClr val="tx1"/>
                </a:solidFill>
                <a:latin typeface="+mj-lt"/>
                <a:cs typeface="Arial" charset="0"/>
              </a:endParaRPr>
            </a:p>
          </p:txBody>
        </p:sp>
        <p:grpSp>
          <p:nvGrpSpPr>
            <p:cNvPr id="3" name="Group 41"/>
            <p:cNvGrpSpPr/>
            <p:nvPr/>
          </p:nvGrpSpPr>
          <p:grpSpPr>
            <a:xfrm>
              <a:off x="4382282" y="2285992"/>
              <a:ext cx="3240000" cy="720000"/>
              <a:chOff x="4668034" y="5500702"/>
              <a:chExt cx="3240000" cy="720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4668034" y="550070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810910" y="5591195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67     96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524630" y="3011947"/>
            <a:ext cx="3857652" cy="1791570"/>
            <a:chOff x="524630" y="3011947"/>
            <a:chExt cx="3857652" cy="1791570"/>
          </a:xfrm>
        </p:grpSpPr>
        <p:grpSp>
          <p:nvGrpSpPr>
            <p:cNvPr id="5" name="Group 43"/>
            <p:cNvGrpSpPr/>
            <p:nvPr/>
          </p:nvGrpSpPr>
          <p:grpSpPr>
            <a:xfrm>
              <a:off x="524630" y="3654889"/>
              <a:ext cx="3240000" cy="1148628"/>
              <a:chOff x="1739076" y="3643314"/>
              <a:chExt cx="3240000" cy="1148628"/>
            </a:xfrm>
          </p:grpSpPr>
          <p:grpSp>
            <p:nvGrpSpPr>
              <p:cNvPr id="6" name="Group 18"/>
              <p:cNvGrpSpPr/>
              <p:nvPr/>
            </p:nvGrpSpPr>
            <p:grpSpPr>
              <a:xfrm>
                <a:off x="1739076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739076" y="3643314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0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1881952" y="4143380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25     40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cxnSp>
          <p:nvCxnSpPr>
            <p:cNvPr id="46" name="Straight Connector 45"/>
            <p:cNvCxnSpPr>
              <a:endCxn id="20" idx="0"/>
            </p:cNvCxnSpPr>
            <p:nvPr/>
          </p:nvCxnSpPr>
          <p:spPr bwMode="auto">
            <a:xfrm rot="10800000" flipV="1">
              <a:off x="2144630" y="3011947"/>
              <a:ext cx="2237652" cy="10715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382130" y="3000372"/>
            <a:ext cx="7143952" cy="1816708"/>
            <a:chOff x="4382130" y="3000372"/>
            <a:chExt cx="7143952" cy="1816708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6525422" y="3000372"/>
              <a:ext cx="1785950" cy="111600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16200000" flipH="1">
              <a:off x="4881240" y="3570768"/>
              <a:ext cx="1143008" cy="2216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" name="Group 54"/>
            <p:cNvGrpSpPr/>
            <p:nvPr/>
          </p:nvGrpSpPr>
          <p:grpSpPr>
            <a:xfrm>
              <a:off x="4382130" y="3668452"/>
              <a:ext cx="3240000" cy="1148628"/>
              <a:chOff x="6882612" y="3643314"/>
              <a:chExt cx="3240000" cy="1148628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6882612" y="3643314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58" name="Text Box 8"/>
              <p:cNvSpPr txBox="1">
                <a:spLocks noChangeArrowheads="1"/>
              </p:cNvSpPr>
              <p:nvPr/>
            </p:nvSpPr>
            <p:spPr bwMode="auto">
              <a:xfrm>
                <a:off x="7096926" y="4143380"/>
                <a:ext cx="1857540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75    88      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84" name="Group 54"/>
            <p:cNvGrpSpPr/>
            <p:nvPr/>
          </p:nvGrpSpPr>
          <p:grpSpPr>
            <a:xfrm>
              <a:off x="8286082" y="3666464"/>
              <a:ext cx="3240000" cy="1148628"/>
              <a:chOff x="6882612" y="3643314"/>
              <a:chExt cx="3240000" cy="1148628"/>
            </a:xfrm>
          </p:grpSpPr>
          <p:grpSp>
            <p:nvGrpSpPr>
              <p:cNvPr id="85" name="Group 22"/>
              <p:cNvGrpSpPr/>
              <p:nvPr/>
            </p:nvGrpSpPr>
            <p:grpSpPr>
              <a:xfrm>
                <a:off x="6882612" y="4071942"/>
                <a:ext cx="3240000" cy="720000"/>
                <a:chOff x="4025092" y="2786058"/>
                <a:chExt cx="3240000" cy="720000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4025092" y="2786058"/>
                  <a:ext cx="3240000" cy="720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 bwMode="auto">
                <a:xfrm rot="5400000">
                  <a:off x="474026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rot="5400000">
                  <a:off x="5811836" y="3142454"/>
                  <a:ext cx="714380" cy="1588"/>
                </a:xfrm>
                <a:prstGeom prst="line">
                  <a:avLst/>
                </a:prstGeom>
                <a:solidFill>
                  <a:srgbClr val="00B8FF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6882612" y="3643314"/>
                <a:ext cx="357190" cy="409573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24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3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87" name="Text Box 8"/>
              <p:cNvSpPr txBox="1">
                <a:spLocks noChangeArrowheads="1"/>
              </p:cNvSpPr>
              <p:nvPr/>
            </p:nvSpPr>
            <p:spPr bwMode="auto">
              <a:xfrm>
                <a:off x="6907902" y="4143380"/>
                <a:ext cx="3000396" cy="62388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  <a:tab pos="8985250" algn="l"/>
                    <a:tab pos="9434513" algn="l"/>
                  </a:tabLst>
                </a:pPr>
                <a:r>
                  <a:rPr lang="es-AR" sz="360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105 </a:t>
                </a:r>
                <a:endParaRPr lang="es-AR" sz="360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p:grpSp>
      </p:grp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524762" y="5715016"/>
            <a:ext cx="142876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+75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2382018" y="5715016"/>
            <a:ext cx="1357322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+91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739736" y="4180093"/>
            <a:ext cx="785818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91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3453588" y="5715016"/>
            <a:ext cx="1428760" cy="623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600" smtClean="0">
                <a:solidFill>
                  <a:schemeClr val="tx1"/>
                </a:solidFill>
                <a:latin typeface="+mj-lt"/>
                <a:cs typeface="Arial" charset="0"/>
              </a:rPr>
              <a:t>, +80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382810" y="1571612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rgbClr val="333333"/>
                </a:solidFill>
                <a:latin typeface="+mj-lt"/>
                <a:cs typeface="Arial" charset="0"/>
              </a:rPr>
              <a:t>75  80    88    91 </a:t>
            </a:r>
            <a:endParaRPr lang="es-AR" sz="3600">
              <a:solidFill>
                <a:srgbClr val="333333"/>
              </a:solidFill>
              <a:latin typeface="+mj-lt"/>
              <a:cs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10002766" y="2358322"/>
            <a:ext cx="432000" cy="1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479648" y="2143116"/>
            <a:ext cx="1188000" cy="500066"/>
            <a:chOff x="8479648" y="1214422"/>
            <a:chExt cx="1188000" cy="500066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06912" y="2143116"/>
            <a:ext cx="1133484" cy="500066"/>
            <a:chOff x="10606912" y="1214422"/>
            <a:chExt cx="1133484" cy="500066"/>
          </a:xfrm>
        </p:grpSpPr>
        <p:cxnSp>
          <p:nvCxnSpPr>
            <p:cNvPr id="62" name="Straight Connector 61"/>
            <p:cNvCxnSpPr/>
            <p:nvPr/>
          </p:nvCxnSpPr>
          <p:spPr bwMode="auto">
            <a:xfrm>
              <a:off x="10914082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10606912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596728" y="5429264"/>
            <a:ext cx="6596860" cy="92869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Overflow en el nodo</a:t>
            </a:r>
            <a:r>
              <a:rPr lang="es-ES" sz="2800" smtClean="0">
                <a:solidFill>
                  <a:schemeClr val="accent6"/>
                </a:solidFill>
                <a:latin typeface="+mj-lt"/>
                <a:cs typeface="Arial" charset="0"/>
              </a:rPr>
              <a:t> 1. División del mismo y promoción de la clave 88.</a:t>
            </a:r>
            <a:endParaRPr lang="en-US" sz="2800" smtClean="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35585</TotalTime>
  <Words>1245</Words>
  <PresentationFormat>Custom</PresentationFormat>
  <Paragraphs>533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Noelia</cp:lastModifiedBy>
  <cp:revision>225</cp:revision>
  <cp:lastPrinted>1601-01-01T00:00:00Z</cp:lastPrinted>
  <dcterms:created xsi:type="dcterms:W3CDTF">1601-01-01T00:00:00Z</dcterms:created>
  <dcterms:modified xsi:type="dcterms:W3CDTF">2017-04-25T13:00:01Z</dcterms:modified>
</cp:coreProperties>
</file>