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78" r:id="rId4"/>
    <p:sldId id="279" r:id="rId5"/>
    <p:sldId id="263" r:id="rId6"/>
    <p:sldId id="269" r:id="rId7"/>
    <p:sldId id="264" r:id="rId8"/>
    <p:sldId id="265" r:id="rId9"/>
    <p:sldId id="266" r:id="rId10"/>
    <p:sldId id="268" r:id="rId11"/>
    <p:sldId id="267" r:id="rId12"/>
    <p:sldId id="262" r:id="rId13"/>
    <p:sldId id="261" r:id="rId14"/>
  </p:sldIdLst>
  <p:sldSz cx="9144000" cy="6858000" type="screen4x3"/>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Pseudonym 5246373527437896" initials="T5"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A0E"/>
    <a:srgbClr val="DEE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36" autoAdjust="0"/>
    <p:restoredTop sz="95588" autoAdjust="0"/>
  </p:normalViewPr>
  <p:slideViewPr>
    <p:cSldViewPr>
      <p:cViewPr>
        <p:scale>
          <a:sx n="99" d="100"/>
          <a:sy n="99" d="100"/>
        </p:scale>
        <p:origin x="608" y="2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7T14:11:09.682" idx="1">
    <p:pos x="10" y="10"/>
    <p:text>Den Sensor-Chip gibt es schon.
Einen "vereinfachten SkyScanner" natürlich noch nicht. Aber d.h. noch ist der Chip natürlich nicht Richtungsauflösend
... aber man kann den Chip hoffentlich in einen vereinfachten Scanner verbauen, um dann auch richtungsauflösend messen zu können</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53453-E03E-3841-B6F0-64B27DECE189}"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de-DE"/>
        </a:p>
      </dgm:t>
    </dgm:pt>
    <dgm:pt modelId="{E0319BB2-FFDB-F34A-A86B-EB27BC9C628D}">
      <dgm:prSet phldrT="[Text]" custT="1"/>
      <dgm:spPr>
        <a:noFill/>
        <a:ln w="28575">
          <a:solidFill>
            <a:schemeClr val="accent1">
              <a:hueOff val="0"/>
              <a:satOff val="0"/>
              <a:lumOff val="0"/>
            </a:schemeClr>
          </a:solidFill>
        </a:ln>
      </dgm:spPr>
      <dgm:t>
        <a:bodyPr/>
        <a:lstStyle/>
        <a:p>
          <a:r>
            <a:rPr lang="de-DE" sz="2000" dirty="0">
              <a:solidFill>
                <a:schemeClr val="tx1"/>
              </a:solidFill>
            </a:rPr>
            <a:t>Kostengünstiger</a:t>
          </a:r>
        </a:p>
      </dgm:t>
    </dgm:pt>
    <dgm:pt modelId="{11BCA2C5-C231-284F-89AD-8B8D442060FD}" type="parTrans" cxnId="{9CEF3FDC-C79D-E24F-A244-1FF7D589691D}">
      <dgm:prSet/>
      <dgm:spPr/>
      <dgm:t>
        <a:bodyPr/>
        <a:lstStyle/>
        <a:p>
          <a:endParaRPr lang="de-DE"/>
        </a:p>
      </dgm:t>
    </dgm:pt>
    <dgm:pt modelId="{A40D3334-5CBD-E746-A35A-982D519AEE70}" type="sibTrans" cxnId="{9CEF3FDC-C79D-E24F-A244-1FF7D589691D}">
      <dgm:prSet/>
      <dgm:spPr/>
      <dgm:t>
        <a:bodyPr/>
        <a:lstStyle/>
        <a:p>
          <a:endParaRPr lang="de-DE"/>
        </a:p>
      </dgm:t>
    </dgm:pt>
    <dgm:pt modelId="{B3683017-08C2-9F48-86B5-825BEE6F9DB4}">
      <dgm:prSet phldrT="[Text]" custT="1"/>
      <dgm:spPr>
        <a:noFill/>
        <a:ln w="28575">
          <a:solidFill>
            <a:schemeClr val="accent1">
              <a:hueOff val="0"/>
              <a:satOff val="0"/>
              <a:lumOff val="0"/>
            </a:schemeClr>
          </a:solidFill>
        </a:ln>
      </dgm:spPr>
      <dgm:t>
        <a:bodyPr/>
        <a:lstStyle/>
        <a:p>
          <a:r>
            <a:rPr lang="de-DE" sz="2000" dirty="0">
              <a:solidFill>
                <a:schemeClr val="tx1"/>
              </a:solidFill>
            </a:rPr>
            <a:t>Spektral- (und Richtungsauflösend?)</a:t>
          </a:r>
        </a:p>
      </dgm:t>
    </dgm:pt>
    <dgm:pt modelId="{AC77772A-9E46-5A4F-9053-287AE8812672}" type="parTrans" cxnId="{992CD007-94C1-714B-BC3E-42A968A99EF7}">
      <dgm:prSet/>
      <dgm:spPr/>
      <dgm:t>
        <a:bodyPr/>
        <a:lstStyle/>
        <a:p>
          <a:endParaRPr lang="de-DE"/>
        </a:p>
      </dgm:t>
    </dgm:pt>
    <dgm:pt modelId="{2EE7A142-8C5C-E54A-B828-D499428A7A47}" type="sibTrans" cxnId="{992CD007-94C1-714B-BC3E-42A968A99EF7}">
      <dgm:prSet/>
      <dgm:spPr/>
      <dgm:t>
        <a:bodyPr/>
        <a:lstStyle/>
        <a:p>
          <a:endParaRPr lang="de-DE"/>
        </a:p>
      </dgm:t>
    </dgm:pt>
    <dgm:pt modelId="{F337804E-7E23-0B4A-A131-72AC671904E0}">
      <dgm:prSet phldrT="[Text]" custT="1"/>
      <dgm:spPr>
        <a:noFill/>
        <a:ln w="28575">
          <a:solidFill>
            <a:schemeClr val="accent1">
              <a:hueOff val="0"/>
              <a:satOff val="0"/>
              <a:lumOff val="0"/>
            </a:schemeClr>
          </a:solidFill>
        </a:ln>
      </dgm:spPr>
      <dgm:t>
        <a:bodyPr/>
        <a:lstStyle/>
        <a:p>
          <a:r>
            <a:rPr lang="de-DE" sz="2000" dirty="0">
              <a:solidFill>
                <a:schemeClr val="tx1"/>
              </a:solidFill>
            </a:rPr>
            <a:t>Transportabel</a:t>
          </a:r>
        </a:p>
      </dgm:t>
    </dgm:pt>
    <dgm:pt modelId="{B152B256-8BD7-2E41-87A2-9FDF40316B58}" type="parTrans" cxnId="{AB9CB9D1-80C4-924E-A805-997E8F13A745}">
      <dgm:prSet/>
      <dgm:spPr/>
      <dgm:t>
        <a:bodyPr/>
        <a:lstStyle/>
        <a:p>
          <a:endParaRPr lang="de-DE"/>
        </a:p>
      </dgm:t>
    </dgm:pt>
    <dgm:pt modelId="{27B6659A-BF3A-CA43-ACD8-098A293BD446}" type="sibTrans" cxnId="{AB9CB9D1-80C4-924E-A805-997E8F13A745}">
      <dgm:prSet/>
      <dgm:spPr/>
      <dgm:t>
        <a:bodyPr/>
        <a:lstStyle/>
        <a:p>
          <a:endParaRPr lang="de-DE"/>
        </a:p>
      </dgm:t>
    </dgm:pt>
    <dgm:pt modelId="{8FD224B8-329D-B14D-A7E0-91B4C3D4E5C7}" type="pres">
      <dgm:prSet presAssocID="{A9853453-E03E-3841-B6F0-64B27DECE189}" presName="Name0" presStyleCnt="0">
        <dgm:presLayoutVars>
          <dgm:chMax val="7"/>
          <dgm:chPref val="7"/>
          <dgm:dir/>
        </dgm:presLayoutVars>
      </dgm:prSet>
      <dgm:spPr/>
    </dgm:pt>
    <dgm:pt modelId="{6521D7F0-9673-6845-84F9-838F63BBCE23}" type="pres">
      <dgm:prSet presAssocID="{A9853453-E03E-3841-B6F0-64B27DECE189}" presName="Name1" presStyleCnt="0"/>
      <dgm:spPr/>
    </dgm:pt>
    <dgm:pt modelId="{9B6FC078-9798-4542-8835-36F297182050}" type="pres">
      <dgm:prSet presAssocID="{A9853453-E03E-3841-B6F0-64B27DECE189}" presName="cycle" presStyleCnt="0"/>
      <dgm:spPr/>
    </dgm:pt>
    <dgm:pt modelId="{BC5948F7-687E-CB44-9B50-60BA6D532C29}" type="pres">
      <dgm:prSet presAssocID="{A9853453-E03E-3841-B6F0-64B27DECE189}" presName="srcNode" presStyleLbl="node1" presStyleIdx="0" presStyleCnt="3"/>
      <dgm:spPr/>
    </dgm:pt>
    <dgm:pt modelId="{02B2013A-C024-8949-8E4E-4D6945D5408A}" type="pres">
      <dgm:prSet presAssocID="{A9853453-E03E-3841-B6F0-64B27DECE189}" presName="conn" presStyleLbl="parChTrans1D2" presStyleIdx="0" presStyleCnt="1"/>
      <dgm:spPr/>
    </dgm:pt>
    <dgm:pt modelId="{F1112EF0-AA33-2147-8728-241C1234E102}" type="pres">
      <dgm:prSet presAssocID="{A9853453-E03E-3841-B6F0-64B27DECE189}" presName="extraNode" presStyleLbl="node1" presStyleIdx="0" presStyleCnt="3"/>
      <dgm:spPr/>
    </dgm:pt>
    <dgm:pt modelId="{66054447-F2D4-B04C-A333-9B00754CFB83}" type="pres">
      <dgm:prSet presAssocID="{A9853453-E03E-3841-B6F0-64B27DECE189}" presName="dstNode" presStyleLbl="node1" presStyleIdx="0" presStyleCnt="3"/>
      <dgm:spPr/>
    </dgm:pt>
    <dgm:pt modelId="{60379678-D452-0C40-998A-5A17C353EF75}" type="pres">
      <dgm:prSet presAssocID="{E0319BB2-FFDB-F34A-A86B-EB27BC9C628D}" presName="text_1" presStyleLbl="node1" presStyleIdx="0" presStyleCnt="3">
        <dgm:presLayoutVars>
          <dgm:bulletEnabled val="1"/>
        </dgm:presLayoutVars>
      </dgm:prSet>
      <dgm:spPr>
        <a:prstGeom prst="roundRect">
          <a:avLst/>
        </a:prstGeom>
      </dgm:spPr>
    </dgm:pt>
    <dgm:pt modelId="{24379471-F97D-6D42-B13A-784A68CAFE1C}" type="pres">
      <dgm:prSet presAssocID="{E0319BB2-FFDB-F34A-A86B-EB27BC9C628D}" presName="accent_1" presStyleCnt="0"/>
      <dgm:spPr/>
    </dgm:pt>
    <dgm:pt modelId="{C0260555-AAE1-3244-A672-8A9E4AE4EB11}" type="pres">
      <dgm:prSet presAssocID="{E0319BB2-FFDB-F34A-A86B-EB27BC9C628D}" presName="accentRepeatNode" presStyleLbl="solidFgAcc1" presStyleIdx="0" presStyleCnt="3"/>
      <dgm:spPr>
        <a:ln w="28575">
          <a:solidFill>
            <a:schemeClr val="accent2"/>
          </a:solidFill>
        </a:ln>
      </dgm:spPr>
    </dgm:pt>
    <dgm:pt modelId="{467BD566-7933-E946-8ABC-164590F0734E}" type="pres">
      <dgm:prSet presAssocID="{B3683017-08C2-9F48-86B5-825BEE6F9DB4}" presName="text_2" presStyleLbl="node1" presStyleIdx="1" presStyleCnt="3">
        <dgm:presLayoutVars>
          <dgm:bulletEnabled val="1"/>
        </dgm:presLayoutVars>
      </dgm:prSet>
      <dgm:spPr>
        <a:prstGeom prst="roundRect">
          <a:avLst/>
        </a:prstGeom>
      </dgm:spPr>
    </dgm:pt>
    <dgm:pt modelId="{7C7C3175-0807-B645-A609-CD2AD8CB67B8}" type="pres">
      <dgm:prSet presAssocID="{B3683017-08C2-9F48-86B5-825BEE6F9DB4}" presName="accent_2" presStyleCnt="0"/>
      <dgm:spPr/>
    </dgm:pt>
    <dgm:pt modelId="{AD165B62-C45A-DE44-BA65-C6D4E834AD28}" type="pres">
      <dgm:prSet presAssocID="{B3683017-08C2-9F48-86B5-825BEE6F9DB4}" presName="accentRepeatNode" presStyleLbl="solidFgAcc1" presStyleIdx="1" presStyleCnt="3"/>
      <dgm:spPr>
        <a:ln w="28575">
          <a:solidFill>
            <a:schemeClr val="accent2"/>
          </a:solidFill>
        </a:ln>
      </dgm:spPr>
    </dgm:pt>
    <dgm:pt modelId="{9C839B92-A334-1C46-9126-76E4858178D9}" type="pres">
      <dgm:prSet presAssocID="{F337804E-7E23-0B4A-A131-72AC671904E0}" presName="text_3" presStyleLbl="node1" presStyleIdx="2" presStyleCnt="3">
        <dgm:presLayoutVars>
          <dgm:bulletEnabled val="1"/>
        </dgm:presLayoutVars>
      </dgm:prSet>
      <dgm:spPr>
        <a:prstGeom prst="roundRect">
          <a:avLst/>
        </a:prstGeom>
      </dgm:spPr>
    </dgm:pt>
    <dgm:pt modelId="{9E7DDDF0-A0DB-9E4C-A263-AE3D28063128}" type="pres">
      <dgm:prSet presAssocID="{F337804E-7E23-0B4A-A131-72AC671904E0}" presName="accent_3" presStyleCnt="0"/>
      <dgm:spPr/>
    </dgm:pt>
    <dgm:pt modelId="{6FE8A0D3-4851-F545-92C6-571D3B635615}" type="pres">
      <dgm:prSet presAssocID="{F337804E-7E23-0B4A-A131-72AC671904E0}" presName="accentRepeatNode" presStyleLbl="solidFgAcc1" presStyleIdx="2" presStyleCnt="3"/>
      <dgm:spPr>
        <a:ln w="28575">
          <a:solidFill>
            <a:schemeClr val="accent2"/>
          </a:solidFill>
        </a:ln>
      </dgm:spPr>
    </dgm:pt>
  </dgm:ptLst>
  <dgm:cxnLst>
    <dgm:cxn modelId="{992CD007-94C1-714B-BC3E-42A968A99EF7}" srcId="{A9853453-E03E-3841-B6F0-64B27DECE189}" destId="{B3683017-08C2-9F48-86B5-825BEE6F9DB4}" srcOrd="1" destOrd="0" parTransId="{AC77772A-9E46-5A4F-9053-287AE8812672}" sibTransId="{2EE7A142-8C5C-E54A-B828-D499428A7A47}"/>
    <dgm:cxn modelId="{FFCB2C4E-6204-134C-98D9-6702DF6B0766}" type="presOf" srcId="{A40D3334-5CBD-E746-A35A-982D519AEE70}" destId="{02B2013A-C024-8949-8E4E-4D6945D5408A}" srcOrd="0" destOrd="0" presId="urn:microsoft.com/office/officeart/2008/layout/VerticalCurvedList"/>
    <dgm:cxn modelId="{ED183796-396E-AF4B-977C-186ABD7169F6}" type="presOf" srcId="{B3683017-08C2-9F48-86B5-825BEE6F9DB4}" destId="{467BD566-7933-E946-8ABC-164590F0734E}" srcOrd="0" destOrd="0" presId="urn:microsoft.com/office/officeart/2008/layout/VerticalCurvedList"/>
    <dgm:cxn modelId="{D1577FA3-25A6-E444-90CB-CD530A8524C7}" type="presOf" srcId="{E0319BB2-FFDB-F34A-A86B-EB27BC9C628D}" destId="{60379678-D452-0C40-998A-5A17C353EF75}" srcOrd="0" destOrd="0" presId="urn:microsoft.com/office/officeart/2008/layout/VerticalCurvedList"/>
    <dgm:cxn modelId="{D7A316D1-804E-0144-9685-643461714188}" type="presOf" srcId="{F337804E-7E23-0B4A-A131-72AC671904E0}" destId="{9C839B92-A334-1C46-9126-76E4858178D9}" srcOrd="0" destOrd="0" presId="urn:microsoft.com/office/officeart/2008/layout/VerticalCurvedList"/>
    <dgm:cxn modelId="{AB9CB9D1-80C4-924E-A805-997E8F13A745}" srcId="{A9853453-E03E-3841-B6F0-64B27DECE189}" destId="{F337804E-7E23-0B4A-A131-72AC671904E0}" srcOrd="2" destOrd="0" parTransId="{B152B256-8BD7-2E41-87A2-9FDF40316B58}" sibTransId="{27B6659A-BF3A-CA43-ACD8-098A293BD446}"/>
    <dgm:cxn modelId="{9CEF3FDC-C79D-E24F-A244-1FF7D589691D}" srcId="{A9853453-E03E-3841-B6F0-64B27DECE189}" destId="{E0319BB2-FFDB-F34A-A86B-EB27BC9C628D}" srcOrd="0" destOrd="0" parTransId="{11BCA2C5-C231-284F-89AD-8B8D442060FD}" sibTransId="{A40D3334-5CBD-E746-A35A-982D519AEE70}"/>
    <dgm:cxn modelId="{849694EC-8DCA-C54F-AB4F-F2C04A439B32}" type="presOf" srcId="{A9853453-E03E-3841-B6F0-64B27DECE189}" destId="{8FD224B8-329D-B14D-A7E0-91B4C3D4E5C7}" srcOrd="0" destOrd="0" presId="urn:microsoft.com/office/officeart/2008/layout/VerticalCurvedList"/>
    <dgm:cxn modelId="{4DA9189B-1748-6946-B5A2-3920F4C8721C}" type="presParOf" srcId="{8FD224B8-329D-B14D-A7E0-91B4C3D4E5C7}" destId="{6521D7F0-9673-6845-84F9-838F63BBCE23}" srcOrd="0" destOrd="0" presId="urn:microsoft.com/office/officeart/2008/layout/VerticalCurvedList"/>
    <dgm:cxn modelId="{947C1515-47A4-A84D-BE51-82A078B2AB6D}" type="presParOf" srcId="{6521D7F0-9673-6845-84F9-838F63BBCE23}" destId="{9B6FC078-9798-4542-8835-36F297182050}" srcOrd="0" destOrd="0" presId="urn:microsoft.com/office/officeart/2008/layout/VerticalCurvedList"/>
    <dgm:cxn modelId="{733CB4FC-28FE-4540-9CB5-76931F878BA3}" type="presParOf" srcId="{9B6FC078-9798-4542-8835-36F297182050}" destId="{BC5948F7-687E-CB44-9B50-60BA6D532C29}" srcOrd="0" destOrd="0" presId="urn:microsoft.com/office/officeart/2008/layout/VerticalCurvedList"/>
    <dgm:cxn modelId="{279A8869-4C9D-FB4C-9CB5-8FD6ABF93AE8}" type="presParOf" srcId="{9B6FC078-9798-4542-8835-36F297182050}" destId="{02B2013A-C024-8949-8E4E-4D6945D5408A}" srcOrd="1" destOrd="0" presId="urn:microsoft.com/office/officeart/2008/layout/VerticalCurvedList"/>
    <dgm:cxn modelId="{DA820928-89DB-F14C-9627-79412AA50341}" type="presParOf" srcId="{9B6FC078-9798-4542-8835-36F297182050}" destId="{F1112EF0-AA33-2147-8728-241C1234E102}" srcOrd="2" destOrd="0" presId="urn:microsoft.com/office/officeart/2008/layout/VerticalCurvedList"/>
    <dgm:cxn modelId="{DEE65630-26B4-1C46-9653-F28743256608}" type="presParOf" srcId="{9B6FC078-9798-4542-8835-36F297182050}" destId="{66054447-F2D4-B04C-A333-9B00754CFB83}" srcOrd="3" destOrd="0" presId="urn:microsoft.com/office/officeart/2008/layout/VerticalCurvedList"/>
    <dgm:cxn modelId="{B55A38F4-7F1C-2A45-A0F3-4B9B8316BF1F}" type="presParOf" srcId="{6521D7F0-9673-6845-84F9-838F63BBCE23}" destId="{60379678-D452-0C40-998A-5A17C353EF75}" srcOrd="1" destOrd="0" presId="urn:microsoft.com/office/officeart/2008/layout/VerticalCurvedList"/>
    <dgm:cxn modelId="{1D0DC96F-702A-2F40-8BF8-6A1CEC71B3D2}" type="presParOf" srcId="{6521D7F0-9673-6845-84F9-838F63BBCE23}" destId="{24379471-F97D-6D42-B13A-784A68CAFE1C}" srcOrd="2" destOrd="0" presId="urn:microsoft.com/office/officeart/2008/layout/VerticalCurvedList"/>
    <dgm:cxn modelId="{70103321-3CF0-524C-A3B7-3C62CA74C26D}" type="presParOf" srcId="{24379471-F97D-6D42-B13A-784A68CAFE1C}" destId="{C0260555-AAE1-3244-A672-8A9E4AE4EB11}" srcOrd="0" destOrd="0" presId="urn:microsoft.com/office/officeart/2008/layout/VerticalCurvedList"/>
    <dgm:cxn modelId="{745E4AC8-DF77-D14E-A38B-83D4208F6AE7}" type="presParOf" srcId="{6521D7F0-9673-6845-84F9-838F63BBCE23}" destId="{467BD566-7933-E946-8ABC-164590F0734E}" srcOrd="3" destOrd="0" presId="urn:microsoft.com/office/officeart/2008/layout/VerticalCurvedList"/>
    <dgm:cxn modelId="{C80B60EC-85F0-4748-9D8C-D31B561F71A6}" type="presParOf" srcId="{6521D7F0-9673-6845-84F9-838F63BBCE23}" destId="{7C7C3175-0807-B645-A609-CD2AD8CB67B8}" srcOrd="4" destOrd="0" presId="urn:microsoft.com/office/officeart/2008/layout/VerticalCurvedList"/>
    <dgm:cxn modelId="{8C4AC1F9-1B8A-1641-9CBC-8211C43632F4}" type="presParOf" srcId="{7C7C3175-0807-B645-A609-CD2AD8CB67B8}" destId="{AD165B62-C45A-DE44-BA65-C6D4E834AD28}" srcOrd="0" destOrd="0" presId="urn:microsoft.com/office/officeart/2008/layout/VerticalCurvedList"/>
    <dgm:cxn modelId="{E75FF92A-83C6-FE4E-899A-D675C6FA6CDA}" type="presParOf" srcId="{6521D7F0-9673-6845-84F9-838F63BBCE23}" destId="{9C839B92-A334-1C46-9126-76E4858178D9}" srcOrd="5" destOrd="0" presId="urn:microsoft.com/office/officeart/2008/layout/VerticalCurvedList"/>
    <dgm:cxn modelId="{C5DB73A6-389F-564E-96D2-B83BD33E169A}" type="presParOf" srcId="{6521D7F0-9673-6845-84F9-838F63BBCE23}" destId="{9E7DDDF0-A0DB-9E4C-A263-AE3D28063128}" srcOrd="6" destOrd="0" presId="urn:microsoft.com/office/officeart/2008/layout/VerticalCurvedList"/>
    <dgm:cxn modelId="{EF101612-1ECD-5E49-A68D-14C0513A7D5D}" type="presParOf" srcId="{9E7DDDF0-A0DB-9E4C-A263-AE3D28063128}" destId="{6FE8A0D3-4851-F545-92C6-571D3B6356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013A-C024-8949-8E4E-4D6945D5408A}">
      <dsp:nvSpPr>
        <dsp:cNvPr id="0" name=""/>
        <dsp:cNvSpPr/>
      </dsp:nvSpPr>
      <dsp:spPr>
        <a:xfrm>
          <a:off x="-3954345" y="-607112"/>
          <a:ext cx="4712554" cy="4712554"/>
        </a:xfrm>
        <a:prstGeom prst="blockArc">
          <a:avLst>
            <a:gd name="adj1" fmla="val 18900000"/>
            <a:gd name="adj2" fmla="val 2700000"/>
            <a:gd name="adj3" fmla="val 458"/>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379678-D452-0C40-998A-5A17C353EF75}">
      <dsp:nvSpPr>
        <dsp:cNvPr id="0" name=""/>
        <dsp:cNvSpPr/>
      </dsp:nvSpPr>
      <dsp:spPr>
        <a:xfrm>
          <a:off x="487592" y="349832"/>
          <a:ext cx="5367437"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Kostengünstiger</a:t>
          </a:r>
        </a:p>
      </dsp:txBody>
      <dsp:txXfrm>
        <a:off x="521747" y="383987"/>
        <a:ext cx="5299127" cy="631355"/>
      </dsp:txXfrm>
    </dsp:sp>
    <dsp:sp modelId="{C0260555-AAE1-3244-A672-8A9E4AE4EB11}">
      <dsp:nvSpPr>
        <dsp:cNvPr id="0" name=""/>
        <dsp:cNvSpPr/>
      </dsp:nvSpPr>
      <dsp:spPr>
        <a:xfrm>
          <a:off x="50301" y="262374"/>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 modelId="{467BD566-7933-E946-8ABC-164590F0734E}">
      <dsp:nvSpPr>
        <dsp:cNvPr id="0" name=""/>
        <dsp:cNvSpPr/>
      </dsp:nvSpPr>
      <dsp:spPr>
        <a:xfrm>
          <a:off x="741921" y="1399331"/>
          <a:ext cx="5113109"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Spektral- (und Richtungsauflösend?)</a:t>
          </a:r>
        </a:p>
      </dsp:txBody>
      <dsp:txXfrm>
        <a:off x="776076" y="1433486"/>
        <a:ext cx="5044799" cy="631355"/>
      </dsp:txXfrm>
    </dsp:sp>
    <dsp:sp modelId="{AD165B62-C45A-DE44-BA65-C6D4E834AD28}">
      <dsp:nvSpPr>
        <dsp:cNvPr id="0" name=""/>
        <dsp:cNvSpPr/>
      </dsp:nvSpPr>
      <dsp:spPr>
        <a:xfrm>
          <a:off x="304630" y="1311873"/>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 modelId="{9C839B92-A334-1C46-9126-76E4858178D9}">
      <dsp:nvSpPr>
        <dsp:cNvPr id="0" name=""/>
        <dsp:cNvSpPr/>
      </dsp:nvSpPr>
      <dsp:spPr>
        <a:xfrm>
          <a:off x="487592" y="2448830"/>
          <a:ext cx="5367437" cy="699665"/>
        </a:xfrm>
        <a:prstGeom prst="roundRect">
          <a:avLst/>
        </a:prstGeom>
        <a:noFill/>
        <a:ln w="28575">
          <a:solidFill>
            <a:schemeClr val="accent1">
              <a:hueOff val="0"/>
              <a:satOff val="0"/>
              <a:lumOff val="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55360" tIns="50800" rIns="50800" bIns="50800" numCol="1" spcCol="1270" anchor="ctr" anchorCtr="0">
          <a:noAutofit/>
        </a:bodyPr>
        <a:lstStyle/>
        <a:p>
          <a:pPr marL="0" lvl="0" indent="0" algn="l" defTabSz="889000">
            <a:lnSpc>
              <a:spcPct val="90000"/>
            </a:lnSpc>
            <a:spcBef>
              <a:spcPct val="0"/>
            </a:spcBef>
            <a:spcAft>
              <a:spcPct val="35000"/>
            </a:spcAft>
            <a:buNone/>
          </a:pPr>
          <a:r>
            <a:rPr lang="de-DE" sz="2000" kern="1200" dirty="0">
              <a:solidFill>
                <a:schemeClr val="tx1"/>
              </a:solidFill>
            </a:rPr>
            <a:t>Transportabel</a:t>
          </a:r>
        </a:p>
      </dsp:txBody>
      <dsp:txXfrm>
        <a:off x="521747" y="2482985"/>
        <a:ext cx="5299127" cy="631355"/>
      </dsp:txXfrm>
    </dsp:sp>
    <dsp:sp modelId="{6FE8A0D3-4851-F545-92C6-571D3B635615}">
      <dsp:nvSpPr>
        <dsp:cNvPr id="0" name=""/>
        <dsp:cNvSpPr/>
      </dsp:nvSpPr>
      <dsp:spPr>
        <a:xfrm>
          <a:off x="50301" y="2361372"/>
          <a:ext cx="874582" cy="874582"/>
        </a:xfrm>
        <a:prstGeom prst="ellipse">
          <a:avLst/>
        </a:prstGeom>
        <a:solidFill>
          <a:schemeClr val="lt1">
            <a:hueOff val="0"/>
            <a:satOff val="0"/>
            <a:lumOff val="0"/>
            <a:alphaOff val="0"/>
          </a:schemeClr>
        </a:solidFill>
        <a:ln w="28575"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lvl1pPr>
          </a:lstStyle>
          <a:p>
            <a:endParaRPr lang="de-DE" altLang="de-DE"/>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endParaRPr lang="de-DE" altLang="de-D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vl1pPr>
          </a:lstStyle>
          <a:p>
            <a:endParaRPr lang="de-DE" altLang="de-DE"/>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vl1pPr>
          </a:lstStyle>
          <a:p>
            <a:fld id="{3B083008-1E6B-4D8A-95D7-0F8F57D65E98}" type="slidenum">
              <a:rPr lang="de-DE" altLang="de-DE"/>
              <a:pPr/>
              <a:t>‹#›</a:t>
            </a:fld>
            <a:endParaRPr lang="de-DE" altLang="de-DE"/>
          </a:p>
        </p:txBody>
      </p:sp>
    </p:spTree>
    <p:extLst>
      <p:ext uri="{BB962C8B-B14F-4D97-AF65-F5344CB8AC3E}">
        <p14:creationId xmlns:p14="http://schemas.microsoft.com/office/powerpoint/2010/main" val="41727459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3B083008-1E6B-4D8A-95D7-0F8F57D65E98}" type="slidenum">
              <a:rPr lang="de-DE" altLang="de-DE" smtClean="0"/>
              <a:pPr/>
              <a:t>2</a:t>
            </a:fld>
            <a:endParaRPr lang="de-DE" altLang="de-DE"/>
          </a:p>
        </p:txBody>
      </p:sp>
    </p:spTree>
    <p:extLst>
      <p:ext uri="{BB962C8B-B14F-4D97-AF65-F5344CB8AC3E}">
        <p14:creationId xmlns:p14="http://schemas.microsoft.com/office/powerpoint/2010/main" val="3433403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4910138"/>
            <a:ext cx="8061325"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nvPr>
        </p:nvSpPr>
        <p:spPr>
          <a:xfrm>
            <a:off x="539750" y="5659438"/>
            <a:ext cx="8061325"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nvSpPr>
        <p:spPr bwMode="auto">
          <a:xfrm>
            <a:off x="539750" y="6135688"/>
            <a:ext cx="8061325"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pic>
        <p:nvPicPr>
          <p:cNvPr id="4105" name="Picture 9" descr="TU_Logo_lang_RGB_rot_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488" y="539750"/>
            <a:ext cx="2160587" cy="120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AB125D52-1920-48C6-87D8-6A80ABEB42E5}" type="slidenum">
              <a:rPr lang="de-DE" altLang="de-DE"/>
              <a:pPr/>
              <a:t>‹#›</a:t>
            </a:fld>
            <a:endParaRPr lang="de-DE" altLang="de-DE"/>
          </a:p>
        </p:txBody>
      </p:sp>
    </p:spTree>
    <p:extLst>
      <p:ext uri="{BB962C8B-B14F-4D97-AF65-F5344CB8AC3E}">
        <p14:creationId xmlns:p14="http://schemas.microsoft.com/office/powerpoint/2010/main" val="28931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357313"/>
            <a:ext cx="2014537" cy="4633912"/>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357313"/>
            <a:ext cx="5894388" cy="4633912"/>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76FF1161-6809-4371-B798-71E728F36710}" type="slidenum">
              <a:rPr lang="de-DE" altLang="de-DE"/>
              <a:pPr/>
              <a:t>‹#›</a:t>
            </a:fld>
            <a:endParaRPr lang="de-DE" altLang="de-DE"/>
          </a:p>
        </p:txBody>
      </p:sp>
    </p:spTree>
    <p:extLst>
      <p:ext uri="{BB962C8B-B14F-4D97-AF65-F5344CB8AC3E}">
        <p14:creationId xmlns:p14="http://schemas.microsoft.com/office/powerpoint/2010/main" val="94399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7F5AC040-32FD-4517-89D7-86DF8EC02D9D}" type="slidenum">
              <a:rPr lang="de-DE" altLang="de-DE"/>
              <a:pPr/>
              <a:t>‹#›</a:t>
            </a:fld>
            <a:endParaRPr lang="de-DE" altLang="de-DE"/>
          </a:p>
        </p:txBody>
      </p:sp>
    </p:spTree>
    <p:extLst>
      <p:ext uri="{BB962C8B-B14F-4D97-AF65-F5344CB8AC3E}">
        <p14:creationId xmlns:p14="http://schemas.microsoft.com/office/powerpoint/2010/main" val="404730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Textmasterformat bearbeiten</a:t>
            </a:r>
          </a:p>
        </p:txBody>
      </p:sp>
      <p:sp>
        <p:nvSpPr>
          <p:cNvPr id="4" name="Fußzeilenplatzhalter 3"/>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5" name="Foliennummernplatzhalter 4"/>
          <p:cNvSpPr>
            <a:spLocks noGrp="1"/>
          </p:cNvSpPr>
          <p:nvPr>
            <p:ph type="sldNum" sz="quarter" idx="11"/>
          </p:nvPr>
        </p:nvSpPr>
        <p:spPr/>
        <p:txBody>
          <a:bodyPr/>
          <a:lstStyle>
            <a:lvl1pPr>
              <a:defRPr/>
            </a:lvl1pPr>
          </a:lstStyle>
          <a:p>
            <a:r>
              <a:rPr lang="de-DE" altLang="de-DE"/>
              <a:t>Seite </a:t>
            </a:r>
            <a:fld id="{F719FF14-B78E-4A50-B853-010B5D061774}" type="slidenum">
              <a:rPr lang="de-DE" altLang="de-DE"/>
              <a:pPr/>
              <a:t>‹#›</a:t>
            </a:fld>
            <a:endParaRPr lang="de-DE" altLang="de-DE"/>
          </a:p>
        </p:txBody>
      </p:sp>
    </p:spTree>
    <p:extLst>
      <p:ext uri="{BB962C8B-B14F-4D97-AF65-F5344CB8AC3E}">
        <p14:creationId xmlns:p14="http://schemas.microsoft.com/office/powerpoint/2010/main" val="134329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1924050"/>
            <a:ext cx="3954463" cy="4067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924050"/>
            <a:ext cx="3954462" cy="40671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702B4224-CECA-43A4-8AEA-F76FAF4D71F8}" type="slidenum">
              <a:rPr lang="de-DE" altLang="de-DE"/>
              <a:pPr/>
              <a:t>‹#›</a:t>
            </a:fld>
            <a:endParaRPr lang="de-DE" altLang="de-DE"/>
          </a:p>
        </p:txBody>
      </p:sp>
    </p:spTree>
    <p:extLst>
      <p:ext uri="{BB962C8B-B14F-4D97-AF65-F5344CB8AC3E}">
        <p14:creationId xmlns:p14="http://schemas.microsoft.com/office/powerpoint/2010/main" val="287593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365125"/>
            <a:ext cx="7886700" cy="1325563"/>
          </a:xfrm>
        </p:spPr>
        <p:txBody>
          <a:bodyPr/>
          <a:lstStyle/>
          <a:p>
            <a:r>
              <a:rPr lang="de-DE"/>
              <a:t>Titelmasterformat durch Klicken bearbeiten</a:t>
            </a:r>
          </a:p>
        </p:txBody>
      </p:sp>
      <p:sp>
        <p:nvSpPr>
          <p:cNvPr id="3" name="Textplatzhalt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30238" y="2505075"/>
            <a:ext cx="386873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29150" y="2505075"/>
            <a:ext cx="38877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8" name="Foliennummernplatzhalter 7"/>
          <p:cNvSpPr>
            <a:spLocks noGrp="1"/>
          </p:cNvSpPr>
          <p:nvPr>
            <p:ph type="sldNum" sz="quarter" idx="11"/>
          </p:nvPr>
        </p:nvSpPr>
        <p:spPr/>
        <p:txBody>
          <a:bodyPr/>
          <a:lstStyle>
            <a:lvl1pPr>
              <a:defRPr/>
            </a:lvl1pPr>
          </a:lstStyle>
          <a:p>
            <a:r>
              <a:rPr lang="de-DE" altLang="de-DE"/>
              <a:t>Seite </a:t>
            </a:r>
            <a:fld id="{726ABD7D-5349-43F1-99B0-DFB8344B8715}" type="slidenum">
              <a:rPr lang="de-DE" altLang="de-DE"/>
              <a:pPr/>
              <a:t>‹#›</a:t>
            </a:fld>
            <a:endParaRPr lang="de-DE" altLang="de-DE"/>
          </a:p>
        </p:txBody>
      </p:sp>
    </p:spTree>
    <p:extLst>
      <p:ext uri="{BB962C8B-B14F-4D97-AF65-F5344CB8AC3E}">
        <p14:creationId xmlns:p14="http://schemas.microsoft.com/office/powerpoint/2010/main" val="418157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4" name="Foliennummernplatzhalter 3"/>
          <p:cNvSpPr>
            <a:spLocks noGrp="1"/>
          </p:cNvSpPr>
          <p:nvPr>
            <p:ph type="sldNum" sz="quarter" idx="11"/>
          </p:nvPr>
        </p:nvSpPr>
        <p:spPr/>
        <p:txBody>
          <a:bodyPr/>
          <a:lstStyle>
            <a:lvl1pPr>
              <a:defRPr/>
            </a:lvl1pPr>
          </a:lstStyle>
          <a:p>
            <a:r>
              <a:rPr lang="de-DE" altLang="de-DE"/>
              <a:t>Seite </a:t>
            </a:r>
            <a:fld id="{F2143475-3800-49AC-8289-41735F01E2A1}" type="slidenum">
              <a:rPr lang="de-DE" altLang="de-DE"/>
              <a:pPr/>
              <a:t>‹#›</a:t>
            </a:fld>
            <a:endParaRPr lang="de-DE" altLang="de-DE"/>
          </a:p>
        </p:txBody>
      </p:sp>
    </p:spTree>
    <p:extLst>
      <p:ext uri="{BB962C8B-B14F-4D97-AF65-F5344CB8AC3E}">
        <p14:creationId xmlns:p14="http://schemas.microsoft.com/office/powerpoint/2010/main" val="3694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3" name="Foliennummernplatzhalter 2"/>
          <p:cNvSpPr>
            <a:spLocks noGrp="1"/>
          </p:cNvSpPr>
          <p:nvPr>
            <p:ph type="sldNum" sz="quarter" idx="11"/>
          </p:nvPr>
        </p:nvSpPr>
        <p:spPr/>
        <p:txBody>
          <a:bodyPr/>
          <a:lstStyle>
            <a:lvl1pPr>
              <a:defRPr/>
            </a:lvl1pPr>
          </a:lstStyle>
          <a:p>
            <a:r>
              <a:rPr lang="de-DE" altLang="de-DE"/>
              <a:t>Seite </a:t>
            </a:r>
            <a:fld id="{20B55B24-AC04-4AF5-A4FB-1A294BEB134C}" type="slidenum">
              <a:rPr lang="de-DE" altLang="de-DE"/>
              <a:pPr/>
              <a:t>‹#›</a:t>
            </a:fld>
            <a:endParaRPr lang="de-DE" altLang="de-DE"/>
          </a:p>
        </p:txBody>
      </p:sp>
    </p:spTree>
    <p:extLst>
      <p:ext uri="{BB962C8B-B14F-4D97-AF65-F5344CB8AC3E}">
        <p14:creationId xmlns:p14="http://schemas.microsoft.com/office/powerpoint/2010/main" val="184045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97C54F99-0001-4196-80B1-45794532A891}" type="slidenum">
              <a:rPr lang="de-DE" altLang="de-DE"/>
              <a:pPr/>
              <a:t>‹#›</a:t>
            </a:fld>
            <a:endParaRPr lang="de-DE" altLang="de-DE"/>
          </a:p>
        </p:txBody>
      </p:sp>
    </p:spTree>
    <p:extLst>
      <p:ext uri="{BB962C8B-B14F-4D97-AF65-F5344CB8AC3E}">
        <p14:creationId xmlns:p14="http://schemas.microsoft.com/office/powerpoint/2010/main" val="264563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457200"/>
            <a:ext cx="2949575" cy="1600200"/>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Fußzeilenplatzhalter 4"/>
          <p:cNvSpPr>
            <a:spLocks noGrp="1"/>
          </p:cNvSpPr>
          <p:nvPr>
            <p:ph type="ftr" sz="quarter" idx="10"/>
          </p:nvPr>
        </p:nvSpPr>
        <p:spPr/>
        <p:txBody>
          <a:bodyPr/>
          <a:lstStyle>
            <a:lvl1pPr>
              <a:defRPr/>
            </a:lvl1pPr>
          </a:lstStyle>
          <a:p>
            <a:r>
              <a:rPr lang="de-DE" altLang="de-DE"/>
              <a:t>Adrian Schödl | Antrittsvortrag Bachelorarbeit</a:t>
            </a:r>
            <a:endParaRPr lang="de-DE" altLang="de-DE" b="0"/>
          </a:p>
        </p:txBody>
      </p:sp>
      <p:sp>
        <p:nvSpPr>
          <p:cNvPr id="6" name="Foliennummernplatzhalter 5"/>
          <p:cNvSpPr>
            <a:spLocks noGrp="1"/>
          </p:cNvSpPr>
          <p:nvPr>
            <p:ph type="sldNum" sz="quarter" idx="11"/>
          </p:nvPr>
        </p:nvSpPr>
        <p:spPr/>
        <p:txBody>
          <a:bodyPr/>
          <a:lstStyle>
            <a:lvl1pPr>
              <a:defRPr/>
            </a:lvl1pPr>
          </a:lstStyle>
          <a:p>
            <a:r>
              <a:rPr lang="de-DE" altLang="de-DE"/>
              <a:t>Seite </a:t>
            </a:r>
            <a:fld id="{E1AC3E1F-710A-4367-9C06-4523131BDB26}" type="slidenum">
              <a:rPr lang="de-DE" altLang="de-DE"/>
              <a:pPr/>
              <a:t>‹#›</a:t>
            </a:fld>
            <a:endParaRPr lang="de-DE" altLang="de-DE"/>
          </a:p>
        </p:txBody>
      </p:sp>
    </p:spTree>
    <p:extLst>
      <p:ext uri="{BB962C8B-B14F-4D97-AF65-F5344CB8AC3E}">
        <p14:creationId xmlns:p14="http://schemas.microsoft.com/office/powerpoint/2010/main" val="174802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357313"/>
            <a:ext cx="8061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nvPr>
        </p:nvSpPr>
        <p:spPr bwMode="auto">
          <a:xfrm>
            <a:off x="539750" y="1924050"/>
            <a:ext cx="80613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232650" y="539750"/>
            <a:ext cx="1368425" cy="76200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9"/>
          <p:cNvSpPr>
            <a:spLocks noGrp="1" noChangeArrowheads="1"/>
          </p:cNvSpPr>
          <p:nvPr>
            <p:ph type="ftr" sz="quarter" idx="3"/>
          </p:nvPr>
        </p:nvSpPr>
        <p:spPr bwMode="auto">
          <a:xfrm>
            <a:off x="539750" y="6372225"/>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ltLang="de-DE"/>
              <a:t>Adrian Schödl | Antrittsvortrag Bachelorarbeit</a:t>
            </a:r>
            <a:endParaRPr lang="de-DE" altLang="de-DE" b="0"/>
          </a:p>
        </p:txBody>
      </p:sp>
      <p:sp>
        <p:nvSpPr>
          <p:cNvPr id="1034" name="Rectangle 10"/>
          <p:cNvSpPr>
            <a:spLocks noGrp="1" noChangeArrowheads="1"/>
          </p:cNvSpPr>
          <p:nvPr>
            <p:ph type="sldNum" sz="quarter" idx="4"/>
          </p:nvPr>
        </p:nvSpPr>
        <p:spPr bwMode="auto">
          <a:xfrm>
            <a:off x="539750" y="6557963"/>
            <a:ext cx="66246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ltLang="de-DE"/>
              <a:t>Seite </a:t>
            </a:r>
            <a:fld id="{2568AEDF-D381-4315-9354-0AC66E7A0008}" type="slidenum">
              <a:rPr lang="de-DE" altLang="de-DE"/>
              <a:pPr/>
              <a:t>‹#›</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fromthesun.net/Book/chapter02/chapter02.html" TargetMode="External"/><Relationship Id="rId2" Type="http://schemas.openxmlformats.org/officeDocument/2006/relationships/hyperlink" Target="http://www.tecnolight.de/pages/german/news/press/m_schmidt/bild1.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136976"/>
            <a:ext cx="8061325" cy="1154162"/>
          </a:xfrm>
        </p:spPr>
        <p:txBody>
          <a:bodyPr/>
          <a:lstStyle/>
          <a:p>
            <a:r>
              <a:rPr lang="en-GB" dirty="0" err="1"/>
              <a:t>Entwicklung</a:t>
            </a:r>
            <a:r>
              <a:rPr lang="en-GB" dirty="0"/>
              <a:t> und </a:t>
            </a:r>
            <a:r>
              <a:rPr lang="en-GB" dirty="0" err="1"/>
              <a:t>Realisierung</a:t>
            </a:r>
            <a:r>
              <a:rPr lang="en-GB" dirty="0"/>
              <a:t> </a:t>
            </a:r>
            <a:r>
              <a:rPr lang="en-GB" dirty="0" err="1"/>
              <a:t>eines</a:t>
            </a:r>
            <a:r>
              <a:rPr lang="en-GB" dirty="0"/>
              <a:t> </a:t>
            </a:r>
            <a:r>
              <a:rPr lang="en-GB" dirty="0" err="1"/>
              <a:t>Messsystems</a:t>
            </a:r>
            <a:r>
              <a:rPr lang="en-GB" dirty="0"/>
              <a:t> </a:t>
            </a:r>
            <a:r>
              <a:rPr lang="en-GB" dirty="0" err="1"/>
              <a:t>zur</a:t>
            </a:r>
            <a:r>
              <a:rPr lang="en-GB" dirty="0"/>
              <a:t> </a:t>
            </a:r>
            <a:r>
              <a:rPr lang="en-GB" dirty="0" err="1"/>
              <a:t>Bestimmung</a:t>
            </a:r>
            <a:r>
              <a:rPr lang="en-GB" dirty="0"/>
              <a:t> des </a:t>
            </a:r>
            <a:r>
              <a:rPr lang="en-GB" dirty="0" err="1"/>
              <a:t>Farbspektrums</a:t>
            </a:r>
            <a:r>
              <a:rPr lang="en-GB" dirty="0"/>
              <a:t> </a:t>
            </a:r>
            <a:r>
              <a:rPr lang="en-GB" dirty="0" err="1"/>
              <a:t>mit</a:t>
            </a:r>
            <a:r>
              <a:rPr lang="en-GB" dirty="0"/>
              <a:t> </a:t>
            </a:r>
            <a:r>
              <a:rPr lang="en-GB" dirty="0" err="1"/>
              <a:t>variabler</a:t>
            </a:r>
            <a:r>
              <a:rPr lang="en-GB" dirty="0"/>
              <a:t> </a:t>
            </a:r>
            <a:r>
              <a:rPr lang="en-GB" dirty="0" err="1"/>
              <a:t>Anzahl</a:t>
            </a:r>
            <a:r>
              <a:rPr lang="en-GB" dirty="0"/>
              <a:t> der </a:t>
            </a:r>
            <a:r>
              <a:rPr lang="en-GB" dirty="0" err="1"/>
              <a:t>Messeinheiten</a:t>
            </a:r>
            <a:endParaRPr lang="de-DE" altLang="de-DE" dirty="0"/>
          </a:p>
        </p:txBody>
      </p:sp>
      <p:sp>
        <p:nvSpPr>
          <p:cNvPr id="2051" name="Rectangle 3"/>
          <p:cNvSpPr>
            <a:spLocks noGrp="1" noChangeArrowheads="1"/>
          </p:cNvSpPr>
          <p:nvPr>
            <p:ph type="subTitle" idx="1"/>
          </p:nvPr>
        </p:nvSpPr>
        <p:spPr>
          <a:xfrm>
            <a:off x="539750" y="5686397"/>
            <a:ext cx="8061325" cy="252441"/>
          </a:xfrm>
        </p:spPr>
        <p:txBody>
          <a:bodyPr/>
          <a:lstStyle/>
          <a:p>
            <a:r>
              <a:rPr lang="de-DE" altLang="de-DE" dirty="0"/>
              <a:t>Lennard </a:t>
            </a:r>
            <a:r>
              <a:rPr lang="de-DE" altLang="de-DE" dirty="0" err="1"/>
              <a:t>Bödiger</a:t>
            </a:r>
            <a:r>
              <a:rPr lang="de-DE" altLang="de-DE" dirty="0"/>
              <a:t> | Fachgebiet Lichttechnik | Antrittsvortrag Bachelorarbeit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4. Zeitplan	</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162970588"/>
              </p:ext>
            </p:extLst>
          </p:nvPr>
        </p:nvGraphicFramePr>
        <p:xfrm>
          <a:off x="539750" y="1924050"/>
          <a:ext cx="8061326" cy="3881214"/>
        </p:xfrm>
        <a:graphic>
          <a:graphicData uri="http://schemas.openxmlformats.org/drawingml/2006/table">
            <a:tbl>
              <a:tblPr firstRow="1" bandRow="1">
                <a:tableStyleId>{9D7B26C5-4107-4FEC-AEDC-1716B250A1EF}</a:tableStyleId>
              </a:tblPr>
              <a:tblGrid>
                <a:gridCol w="4030663">
                  <a:extLst>
                    <a:ext uri="{9D8B030D-6E8A-4147-A177-3AD203B41FA5}">
                      <a16:colId xmlns:a16="http://schemas.microsoft.com/office/drawing/2014/main" val="20000"/>
                    </a:ext>
                  </a:extLst>
                </a:gridCol>
                <a:gridCol w="4030663">
                  <a:extLst>
                    <a:ext uri="{9D8B030D-6E8A-4147-A177-3AD203B41FA5}">
                      <a16:colId xmlns:a16="http://schemas.microsoft.com/office/drawing/2014/main" val="20001"/>
                    </a:ext>
                  </a:extLst>
                </a:gridCol>
              </a:tblGrid>
              <a:tr h="646869">
                <a:tc>
                  <a:txBody>
                    <a:bodyPr/>
                    <a:lstStyle/>
                    <a:p>
                      <a:r>
                        <a:rPr lang="de-DE" dirty="0"/>
                        <a:t>Arbeitsschritte</a:t>
                      </a:r>
                    </a:p>
                  </a:txBody>
                  <a:tcPr/>
                </a:tc>
                <a:tc>
                  <a:txBody>
                    <a:bodyPr/>
                    <a:lstStyle/>
                    <a:p>
                      <a:r>
                        <a:rPr lang="de-DE" dirty="0"/>
                        <a:t>Monat</a:t>
                      </a:r>
                    </a:p>
                  </a:txBody>
                  <a:tcPr/>
                </a:tc>
                <a:extLst>
                  <a:ext uri="{0D108BD9-81ED-4DB2-BD59-A6C34878D82A}">
                    <a16:rowId xmlns:a16="http://schemas.microsoft.com/office/drawing/2014/main" val="10000"/>
                  </a:ext>
                </a:extLst>
              </a:tr>
              <a:tr h="646869">
                <a:tc>
                  <a:txBody>
                    <a:bodyPr/>
                    <a:lstStyle/>
                    <a:p>
                      <a:r>
                        <a:rPr lang="de-DE" dirty="0"/>
                        <a:t>Platine</a:t>
                      </a:r>
                    </a:p>
                  </a:txBody>
                  <a:tcPr/>
                </a:tc>
                <a:tc>
                  <a:txBody>
                    <a:bodyPr/>
                    <a:lstStyle/>
                    <a:p>
                      <a:r>
                        <a:rPr lang="de-DE" dirty="0"/>
                        <a:t>Juli</a:t>
                      </a:r>
                    </a:p>
                  </a:txBody>
                  <a:tcPr/>
                </a:tc>
                <a:extLst>
                  <a:ext uri="{0D108BD9-81ED-4DB2-BD59-A6C34878D82A}">
                    <a16:rowId xmlns:a16="http://schemas.microsoft.com/office/drawing/2014/main" val="10001"/>
                  </a:ext>
                </a:extLst>
              </a:tr>
              <a:tr h="646869">
                <a:tc>
                  <a:txBody>
                    <a:bodyPr/>
                    <a:lstStyle/>
                    <a:p>
                      <a:r>
                        <a:rPr lang="de-DE" dirty="0"/>
                        <a:t>Software</a:t>
                      </a:r>
                    </a:p>
                  </a:txBody>
                  <a:tcPr/>
                </a:tc>
                <a:tc>
                  <a:txBody>
                    <a:bodyPr/>
                    <a:lstStyle/>
                    <a:p>
                      <a:r>
                        <a:rPr lang="de-DE" dirty="0"/>
                        <a:t>August</a:t>
                      </a:r>
                    </a:p>
                  </a:txBody>
                  <a:tcPr/>
                </a:tc>
                <a:extLst>
                  <a:ext uri="{0D108BD9-81ED-4DB2-BD59-A6C34878D82A}">
                    <a16:rowId xmlns:a16="http://schemas.microsoft.com/office/drawing/2014/main" val="10002"/>
                  </a:ext>
                </a:extLst>
              </a:tr>
              <a:tr h="646869">
                <a:tc>
                  <a:txBody>
                    <a:bodyPr/>
                    <a:lstStyle/>
                    <a:p>
                      <a:r>
                        <a:rPr lang="de-DE" baseline="0" dirty="0"/>
                        <a:t>Testbetrieb</a:t>
                      </a:r>
                      <a:endParaRPr lang="de-DE" dirty="0"/>
                    </a:p>
                  </a:txBody>
                  <a:tcPr/>
                </a:tc>
                <a:tc>
                  <a:txBody>
                    <a:bodyPr/>
                    <a:lstStyle/>
                    <a:p>
                      <a:r>
                        <a:rPr lang="de-DE" dirty="0"/>
                        <a:t>September</a:t>
                      </a:r>
                    </a:p>
                  </a:txBody>
                  <a:tcPr/>
                </a:tc>
                <a:extLst>
                  <a:ext uri="{0D108BD9-81ED-4DB2-BD59-A6C34878D82A}">
                    <a16:rowId xmlns:a16="http://schemas.microsoft.com/office/drawing/2014/main" val="10003"/>
                  </a:ext>
                </a:extLst>
              </a:tr>
              <a:tr h="646869">
                <a:tc>
                  <a:txBody>
                    <a:bodyPr/>
                    <a:lstStyle/>
                    <a:p>
                      <a:r>
                        <a:rPr lang="de-DE" dirty="0"/>
                        <a:t>Dokumentation</a:t>
                      </a:r>
                      <a:r>
                        <a:rPr lang="de-DE" baseline="0" dirty="0"/>
                        <a:t> &amp; Abschlusspräsentation</a:t>
                      </a:r>
                      <a:endParaRPr lang="de-DE" dirty="0"/>
                    </a:p>
                  </a:txBody>
                  <a:tcPr/>
                </a:tc>
                <a:tc>
                  <a:txBody>
                    <a:bodyPr/>
                    <a:lstStyle/>
                    <a:p>
                      <a:r>
                        <a:rPr lang="de-DE" dirty="0"/>
                        <a:t>September</a:t>
                      </a:r>
                    </a:p>
                  </a:txBody>
                  <a:tcPr/>
                </a:tc>
                <a:extLst>
                  <a:ext uri="{0D108BD9-81ED-4DB2-BD59-A6C34878D82A}">
                    <a16:rowId xmlns:a16="http://schemas.microsoft.com/office/drawing/2014/main" val="10004"/>
                  </a:ext>
                </a:extLst>
              </a:tr>
              <a:tr h="646869">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5"/>
                  </a:ext>
                </a:extLst>
              </a:tr>
            </a:tbl>
          </a:graphicData>
        </a:graphic>
      </p:graphicFrame>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10</a:t>
            </a:fld>
            <a:endParaRPr lang="de-DE" altLang="de-DE"/>
          </a:p>
        </p:txBody>
      </p:sp>
      <p:sp>
        <p:nvSpPr>
          <p:cNvPr id="7" name="Fußzeilenplatzhalter 3">
            <a:extLst>
              <a:ext uri="{FF2B5EF4-FFF2-40B4-BE49-F238E27FC236}">
                <a16:creationId xmlns:a16="http://schemas.microsoft.com/office/drawing/2014/main" id="{A33372AC-E70D-FB49-B361-98C77158FA56}"/>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18858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53592"/>
            <a:ext cx="8061325" cy="384721"/>
          </a:xfrm>
        </p:spPr>
        <p:txBody>
          <a:bodyPr/>
          <a:lstStyle/>
          <a:p>
            <a:r>
              <a:rPr lang="de-DE" dirty="0"/>
              <a:t>5. Zusammenfassung</a:t>
            </a:r>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a:t>Messsystem zur Ermittlung der direkten Beleuchtungsstärke durch die Sonne auf eine Normalfläche</a:t>
            </a:r>
          </a:p>
          <a:p>
            <a:pPr>
              <a:buFont typeface="Arial" panose="020B0604020202020204" pitchFamily="34" charset="0"/>
              <a:buChar char="•"/>
            </a:pPr>
            <a:endParaRPr lang="de-DE" dirty="0"/>
          </a:p>
          <a:p>
            <a:pPr>
              <a:buFont typeface="Arial" panose="020B0604020202020204" pitchFamily="34" charset="0"/>
              <a:buChar char="•"/>
            </a:pPr>
            <a:r>
              <a:rPr lang="de-DE" dirty="0"/>
              <a:t>Erfassung von Messdaten</a:t>
            </a:r>
          </a:p>
          <a:p>
            <a:pPr>
              <a:buFont typeface="Arial" panose="020B0604020202020204" pitchFamily="34" charset="0"/>
              <a:buChar char="•"/>
            </a:pPr>
            <a:endParaRPr lang="de-DE" dirty="0"/>
          </a:p>
          <a:p>
            <a:pPr>
              <a:buFont typeface="Arial" panose="020B0604020202020204" pitchFamily="34" charset="0"/>
              <a:buChar char="•"/>
            </a:pPr>
            <a:r>
              <a:rPr lang="de-DE" dirty="0"/>
              <a:t>Ermöglicht Berechnungen zur Tageslichtversorgung im Innenraum</a:t>
            </a:r>
          </a:p>
          <a:p>
            <a:pPr marL="0" indent="0"/>
            <a:r>
              <a:rPr lang="de-DE" dirty="0"/>
              <a:t>	</a:t>
            </a:r>
          </a:p>
          <a:p>
            <a:pPr>
              <a:buFont typeface="Arial" panose="020B0604020202020204" pitchFamily="34" charset="0"/>
              <a:buChar char="•"/>
            </a:pPr>
            <a:r>
              <a:rPr lang="de-DE" dirty="0"/>
              <a:t>Aufgaben: 	</a:t>
            </a:r>
          </a:p>
          <a:p>
            <a:pPr lvl="2">
              <a:buFont typeface="Symbol" panose="05050102010706020507" pitchFamily="18" charset="2"/>
              <a:buChar char="-"/>
            </a:pPr>
            <a:r>
              <a:rPr lang="de-DE" dirty="0"/>
              <a:t>Wetterfestes Gehäuse</a:t>
            </a:r>
          </a:p>
          <a:p>
            <a:pPr lvl="2">
              <a:buFont typeface="Symbol" panose="05050102010706020507" pitchFamily="18" charset="2"/>
              <a:buChar char="-"/>
            </a:pPr>
            <a:r>
              <a:rPr lang="de-DE" dirty="0"/>
              <a:t>Messsignalaufbereitung</a:t>
            </a:r>
          </a:p>
          <a:p>
            <a:pPr lvl="2">
              <a:buFont typeface="Symbol" panose="05050102010706020507" pitchFamily="18" charset="2"/>
              <a:buChar char="-"/>
            </a:pPr>
            <a:r>
              <a:rPr lang="de-DE" dirty="0"/>
              <a:t>Temperaturregelung</a:t>
            </a:r>
          </a:p>
          <a:p>
            <a:pPr lvl="2">
              <a:buFont typeface="Symbol" panose="05050102010706020507" pitchFamily="18" charset="2"/>
              <a:buChar char="-"/>
            </a:pPr>
            <a:r>
              <a:rPr lang="de-DE" dirty="0"/>
              <a:t>Kalibrierung und Testmessreihe</a:t>
            </a:r>
          </a:p>
          <a:p>
            <a:pPr>
              <a:buFont typeface="Arial" panose="020B0604020202020204" pitchFamily="34" charset="0"/>
              <a:buChar char="•"/>
            </a:pPr>
            <a:endParaRPr lang="de-DE" dirty="0"/>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11</a:t>
            </a:fld>
            <a:endParaRPr lang="de-DE" altLang="de-DE"/>
          </a:p>
        </p:txBody>
      </p:sp>
      <p:sp>
        <p:nvSpPr>
          <p:cNvPr id="6" name="Fußzeilenplatzhalter 3">
            <a:extLst>
              <a:ext uri="{FF2B5EF4-FFF2-40B4-BE49-F238E27FC236}">
                <a16:creationId xmlns:a16="http://schemas.microsoft.com/office/drawing/2014/main" id="{1FA363C0-41C2-BA4D-924E-7F4305754983}"/>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124727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12</a:t>
            </a:fld>
            <a:endParaRPr lang="de-DE" altLang="de-DE"/>
          </a:p>
        </p:txBody>
      </p:sp>
      <p:sp>
        <p:nvSpPr>
          <p:cNvPr id="6" name="Textfeld 5"/>
          <p:cNvSpPr txBox="1"/>
          <p:nvPr/>
        </p:nvSpPr>
        <p:spPr>
          <a:xfrm>
            <a:off x="1315880" y="3140968"/>
            <a:ext cx="6136439" cy="523220"/>
          </a:xfrm>
          <a:prstGeom prst="rect">
            <a:avLst/>
          </a:prstGeom>
          <a:noFill/>
        </p:spPr>
        <p:txBody>
          <a:bodyPr wrap="square" rtlCol="0">
            <a:spAutoFit/>
          </a:bodyPr>
          <a:lstStyle/>
          <a:p>
            <a:r>
              <a:rPr lang="de-DE" sz="2800" dirty="0"/>
              <a:t>Vielen Dank für Ihre Aufmerksamkeit!</a:t>
            </a:r>
          </a:p>
        </p:txBody>
      </p:sp>
      <p:sp>
        <p:nvSpPr>
          <p:cNvPr id="7" name="Fußzeilenplatzhalter 3">
            <a:extLst>
              <a:ext uri="{FF2B5EF4-FFF2-40B4-BE49-F238E27FC236}">
                <a16:creationId xmlns:a16="http://schemas.microsoft.com/office/drawing/2014/main" id="{68CBB2F7-E8EE-C143-A5E4-A4C00C0B064E}"/>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208415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Quellen	</a:t>
            </a:r>
          </a:p>
        </p:txBody>
      </p:sp>
      <p:sp>
        <p:nvSpPr>
          <p:cNvPr id="3" name="Inhaltsplatzhalter 2"/>
          <p:cNvSpPr>
            <a:spLocks noGrp="1"/>
          </p:cNvSpPr>
          <p:nvPr>
            <p:ph idx="1"/>
          </p:nvPr>
        </p:nvSpPr>
        <p:spPr/>
        <p:txBody>
          <a:bodyPr/>
          <a:lstStyle/>
          <a:p>
            <a:r>
              <a:rPr lang="de-DE" dirty="0"/>
              <a:t>		[1]	</a:t>
            </a:r>
            <a:r>
              <a:rPr lang="de-DE" dirty="0">
                <a:hlinkClick r:id="rId2"/>
              </a:rPr>
              <a:t>http://www.tecnolight.de/pages/german/news/press/m_schmidt/bild1.jpg</a:t>
            </a:r>
            <a:endParaRPr lang="de-DE" dirty="0"/>
          </a:p>
          <a:p>
            <a:r>
              <a:rPr lang="de-DE" dirty="0"/>
              <a:t>			(29.10.2014)</a:t>
            </a:r>
          </a:p>
          <a:p>
            <a:endParaRPr lang="de-DE" dirty="0"/>
          </a:p>
          <a:p>
            <a:r>
              <a:rPr lang="de-DE" dirty="0"/>
              <a:t>		[2]	„Inbetriebnahme und Optimierung einer Tageslichtmessstation“, Stefan Gramm</a:t>
            </a:r>
          </a:p>
          <a:p>
            <a:r>
              <a:rPr lang="de-DE" dirty="0"/>
              <a:t>			(2006, Studienarbeit)</a:t>
            </a:r>
          </a:p>
          <a:p>
            <a:endParaRPr lang="de-DE" dirty="0"/>
          </a:p>
          <a:p>
            <a:r>
              <a:rPr lang="de-DE" dirty="0"/>
              <a:t>		[3]	</a:t>
            </a:r>
            <a:r>
              <a:rPr lang="de-DE" dirty="0">
                <a:hlinkClick r:id="rId3"/>
              </a:rPr>
              <a:t>http://www.powerfromthesun.net/Book/chapter02/chapter02.html</a:t>
            </a:r>
            <a:r>
              <a:rPr lang="de-DE" dirty="0"/>
              <a:t> </a:t>
            </a:r>
          </a:p>
          <a:p>
            <a:r>
              <a:rPr lang="de-DE" dirty="0"/>
              <a:t>			(29.10.2014)</a:t>
            </a:r>
          </a:p>
          <a:p>
            <a:endParaRPr lang="de-DE" dirty="0"/>
          </a:p>
          <a:p>
            <a:r>
              <a:rPr lang="de-DE" dirty="0"/>
              <a:t>		</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13</a:t>
            </a:fld>
            <a:endParaRPr lang="de-DE" altLang="de-DE"/>
          </a:p>
        </p:txBody>
      </p:sp>
      <p:sp>
        <p:nvSpPr>
          <p:cNvPr id="6" name="Fußzeilenplatzhalter 3">
            <a:extLst>
              <a:ext uri="{FF2B5EF4-FFF2-40B4-BE49-F238E27FC236}">
                <a16:creationId xmlns:a16="http://schemas.microsoft.com/office/drawing/2014/main" id="{BAA8145C-8F65-6E49-B820-92DEB1EA3630}"/>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20997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9750" y="1379753"/>
            <a:ext cx="8061325" cy="358560"/>
          </a:xfrm>
        </p:spPr>
        <p:txBody>
          <a:bodyPr/>
          <a:lstStyle/>
          <a:p>
            <a:r>
              <a:rPr lang="de-DE" altLang="de-DE" dirty="0"/>
              <a:t>Gliederung	</a:t>
            </a:r>
          </a:p>
        </p:txBody>
      </p:sp>
      <p:sp>
        <p:nvSpPr>
          <p:cNvPr id="5123" name="Rectangle 3"/>
          <p:cNvSpPr>
            <a:spLocks noGrp="1" noChangeArrowheads="1"/>
          </p:cNvSpPr>
          <p:nvPr>
            <p:ph idx="1"/>
          </p:nvPr>
        </p:nvSpPr>
        <p:spPr>
          <a:xfrm>
            <a:off x="508893" y="1916832"/>
            <a:ext cx="8061325" cy="4067175"/>
          </a:xfrm>
        </p:spPr>
        <p:txBody>
          <a:bodyPr/>
          <a:lstStyle/>
          <a:p>
            <a:pPr lvl="2">
              <a:buFont typeface="+mj-lt"/>
              <a:buAutoNum type="arabicPeriod"/>
            </a:pPr>
            <a:endParaRPr lang="de-DE" altLang="de-DE" dirty="0"/>
          </a:p>
          <a:p>
            <a:pPr lvl="2">
              <a:buFont typeface="+mj-lt"/>
              <a:buAutoNum type="arabicPeriod"/>
            </a:pPr>
            <a:endParaRPr lang="de-DE" altLang="de-DE" dirty="0"/>
          </a:p>
          <a:p>
            <a:pPr lvl="2">
              <a:buFont typeface="+mj-lt"/>
              <a:buAutoNum type="arabicPeriod"/>
            </a:pPr>
            <a:endParaRPr lang="de-DE" altLang="de-DE" dirty="0"/>
          </a:p>
          <a:p>
            <a:pPr lvl="2">
              <a:buFont typeface="+mj-lt"/>
              <a:buAutoNum type="arabicPeriod"/>
            </a:pPr>
            <a:r>
              <a:rPr lang="de-DE" altLang="de-DE" dirty="0"/>
              <a:t>Hintergrund</a:t>
            </a:r>
          </a:p>
          <a:p>
            <a:pPr lvl="2">
              <a:buFont typeface="+mj-lt"/>
              <a:buAutoNum type="arabicPeriod"/>
            </a:pPr>
            <a:endParaRPr lang="de-DE" altLang="de-DE" dirty="0"/>
          </a:p>
          <a:p>
            <a:pPr lvl="2">
              <a:buFont typeface="+mj-lt"/>
              <a:buAutoNum type="arabicPeriod"/>
            </a:pPr>
            <a:r>
              <a:rPr lang="de-DE" altLang="de-DE" dirty="0"/>
              <a:t>Tageslichtmessstation</a:t>
            </a:r>
          </a:p>
          <a:p>
            <a:pPr lvl="2">
              <a:buFont typeface="+mj-lt"/>
              <a:buAutoNum type="arabicPeriod"/>
            </a:pPr>
            <a:endParaRPr lang="de-DE" altLang="de-DE" dirty="0"/>
          </a:p>
          <a:p>
            <a:pPr lvl="2">
              <a:buFont typeface="+mj-lt"/>
              <a:buAutoNum type="arabicPeriod"/>
            </a:pPr>
            <a:r>
              <a:rPr lang="de-DE" altLang="de-DE" dirty="0"/>
              <a:t>Umsetzung des Messsystems</a:t>
            </a:r>
          </a:p>
          <a:p>
            <a:pPr lvl="2">
              <a:buFont typeface="+mj-lt"/>
              <a:buAutoNum type="arabicPeriod"/>
            </a:pPr>
            <a:endParaRPr lang="de-DE" altLang="de-DE" dirty="0"/>
          </a:p>
          <a:p>
            <a:pPr lvl="2">
              <a:buFont typeface="+mj-lt"/>
              <a:buAutoNum type="arabicPeriod"/>
            </a:pPr>
            <a:r>
              <a:rPr lang="de-DE" altLang="de-DE" dirty="0"/>
              <a:t>Zeitplan</a:t>
            </a:r>
          </a:p>
          <a:p>
            <a:pPr lvl="2">
              <a:buFont typeface="+mj-lt"/>
              <a:buAutoNum type="arabicPeriod"/>
            </a:pPr>
            <a:endParaRPr lang="de-DE" altLang="de-DE" dirty="0"/>
          </a:p>
          <a:p>
            <a:pPr lvl="2">
              <a:buFont typeface="+mj-lt"/>
              <a:buAutoNum type="arabicPeriod"/>
            </a:pPr>
            <a:r>
              <a:rPr lang="de-DE" altLang="de-DE" dirty="0"/>
              <a:t>Zusammenfassung	</a:t>
            </a:r>
          </a:p>
        </p:txBody>
      </p:sp>
      <p:sp>
        <p:nvSpPr>
          <p:cNvPr id="4" name="Fußzeilenplatzhalter 3"/>
          <p:cNvSpPr>
            <a:spLocks noGrp="1"/>
          </p:cNvSpPr>
          <p:nvPr>
            <p:ph type="ftr" sz="quarter" idx="10"/>
          </p:nvPr>
        </p:nvSpPr>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
        <p:nvSpPr>
          <p:cNvPr id="5" name="Foliennummernplatzhalter 4"/>
          <p:cNvSpPr>
            <a:spLocks noGrp="1"/>
          </p:cNvSpPr>
          <p:nvPr>
            <p:ph type="sldNum" sz="quarter" idx="11"/>
          </p:nvPr>
        </p:nvSpPr>
        <p:spPr/>
        <p:txBody>
          <a:bodyPr/>
          <a:lstStyle/>
          <a:p>
            <a:r>
              <a:rPr lang="de-DE" altLang="de-DE"/>
              <a:t>Seite </a:t>
            </a:r>
            <a:fld id="{4222D0D5-6A3A-4441-865F-A6ED9F9EA486}" type="slidenum">
              <a:rPr lang="de-DE" altLang="de-DE"/>
              <a:pPr/>
              <a:t>2</a:t>
            </a:fld>
            <a:endParaRPr lang="de-DE" alt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1.1 Motivation</a:t>
            </a:r>
          </a:p>
        </p:txBody>
      </p:sp>
      <p:sp>
        <p:nvSpPr>
          <p:cNvPr id="4" name="Foliennummernplatzhalter 3"/>
          <p:cNvSpPr>
            <a:spLocks noGrp="1"/>
          </p:cNvSpPr>
          <p:nvPr>
            <p:ph type="sldNum" sz="quarter" idx="11"/>
          </p:nvPr>
        </p:nvSpPr>
        <p:spPr/>
        <p:txBody>
          <a:bodyPr/>
          <a:lstStyle/>
          <a:p>
            <a:pPr>
              <a:defRPr/>
            </a:pPr>
            <a:r>
              <a:rPr lang="de-DE" altLang="en-US"/>
              <a:t>Seite </a:t>
            </a:r>
            <a:fld id="{B8772FB6-E8F8-40FB-B327-91E106E547C9}" type="slidenum">
              <a:rPr lang="de-DE" altLang="en-US" smtClean="0"/>
              <a:pPr>
                <a:defRPr/>
              </a:pPr>
              <a:t>3</a:t>
            </a:fld>
            <a:endParaRPr lang="de-DE" altLang="en-US"/>
          </a:p>
        </p:txBody>
      </p:sp>
      <p:pic>
        <p:nvPicPr>
          <p:cNvPr id="5" name="Inhaltsplatzhalter 11"/>
          <p:cNvPicPr>
            <a:picLocks noChangeAspect="1"/>
          </p:cNvPicPr>
          <p:nvPr/>
        </p:nvPicPr>
        <p:blipFill rotWithShape="1">
          <a:blip r:embed="rId2" cstate="print">
            <a:extLst>
              <a:ext uri="{28A0092B-C50C-407E-A947-70E740481C1C}">
                <a14:useLocalDpi xmlns:a14="http://schemas.microsoft.com/office/drawing/2010/main" val="0"/>
              </a:ext>
            </a:extLst>
          </a:blip>
          <a:srcRect l="8326" t="8827"/>
          <a:stretch/>
        </p:blipFill>
        <p:spPr bwMode="auto">
          <a:xfrm>
            <a:off x="611560" y="2915780"/>
            <a:ext cx="4032250" cy="267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bgerundetes Rechteck 5"/>
          <p:cNvSpPr/>
          <p:nvPr/>
        </p:nvSpPr>
        <p:spPr bwMode="auto">
          <a:xfrm>
            <a:off x="5472424" y="2093160"/>
            <a:ext cx="3060000" cy="1738800"/>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defTabSz="914400" rtl="0" eaLnBrk="1" fontAlgn="base" latinLnBrk="0" hangingPunct="1">
              <a:lnSpc>
                <a:spcPct val="150000"/>
              </a:lnSpc>
              <a:spcBef>
                <a:spcPct val="0"/>
              </a:spcBef>
              <a:spcAft>
                <a:spcPct val="0"/>
              </a:spcAft>
              <a:buClrTx/>
              <a:buSzTx/>
              <a:buFont typeface="Arial" charset="0"/>
              <a:buChar char="•"/>
              <a:tabLst/>
            </a:pPr>
            <a:r>
              <a:rPr lang="de-DE" sz="1600" dirty="0"/>
              <a:t>145 Himmelsbereiche</a:t>
            </a:r>
          </a:p>
          <a:p>
            <a:pPr marL="171450" marR="0" indent="-171450" defTabSz="914400" rtl="0" eaLnBrk="1" fontAlgn="base" latinLnBrk="0" hangingPunct="1">
              <a:lnSpc>
                <a:spcPct val="150000"/>
              </a:lnSpc>
              <a:spcBef>
                <a:spcPct val="0"/>
              </a:spcBef>
              <a:spcAft>
                <a:spcPct val="0"/>
              </a:spcAft>
              <a:buClrTx/>
              <a:buSzTx/>
              <a:buFont typeface="Arial" charset="0"/>
              <a:buChar char="•"/>
              <a:tabLst/>
            </a:pPr>
            <a:r>
              <a:rPr kumimoji="0" lang="de-DE" sz="1600" b="0" i="1" u="none" strike="noStrike" cap="none" normalizeH="0" baseline="0" dirty="0">
                <a:ln>
                  <a:noFill/>
                </a:ln>
                <a:solidFill>
                  <a:schemeClr val="tx1"/>
                </a:solidFill>
                <a:effectLst/>
              </a:rPr>
              <a:t>336</a:t>
            </a:r>
            <a:r>
              <a:rPr kumimoji="0" lang="de-DE" sz="1600" b="0" i="1" u="none" strike="noStrike" cap="none" normalizeH="0" dirty="0">
                <a:ln>
                  <a:noFill/>
                </a:ln>
                <a:solidFill>
                  <a:schemeClr val="tx1"/>
                </a:solidFill>
                <a:effectLst/>
              </a:rPr>
              <a:t>nm </a:t>
            </a:r>
            <a:r>
              <a:rPr kumimoji="0" lang="de-DE" sz="1600" b="0" i="0" u="none" strike="noStrike" cap="none" normalizeH="0" dirty="0">
                <a:ln>
                  <a:noFill/>
                </a:ln>
                <a:solidFill>
                  <a:schemeClr val="tx1"/>
                </a:solidFill>
                <a:effectLst/>
              </a:rPr>
              <a:t>bis </a:t>
            </a:r>
            <a:r>
              <a:rPr kumimoji="0" lang="de-DE" sz="1600" b="0" i="1" u="none" strike="noStrike" cap="none" normalizeH="0" dirty="0">
                <a:ln>
                  <a:noFill/>
                </a:ln>
                <a:solidFill>
                  <a:schemeClr val="tx1"/>
                </a:solidFill>
                <a:effectLst/>
              </a:rPr>
              <a:t>970nm </a:t>
            </a:r>
            <a:r>
              <a:rPr kumimoji="0" lang="de-DE" sz="1000" b="0" i="0" u="none" strike="noStrike" cap="none" normalizeH="0" dirty="0">
                <a:ln>
                  <a:noFill/>
                </a:ln>
                <a:solidFill>
                  <a:schemeClr val="tx1"/>
                </a:solidFill>
                <a:effectLst/>
              </a:rPr>
              <a:t>[</a:t>
            </a:r>
            <a:r>
              <a:rPr kumimoji="0" lang="de-DE" sz="1000" b="0" i="1" u="none" strike="noStrike" cap="none" normalizeH="0" dirty="0">
                <a:ln>
                  <a:noFill/>
                </a:ln>
                <a:solidFill>
                  <a:schemeClr val="tx1"/>
                </a:solidFill>
                <a:effectLst/>
              </a:rPr>
              <a:t>1nm </a:t>
            </a:r>
            <a:r>
              <a:rPr kumimoji="0" lang="de-DE" sz="1000" b="0" u="none" strike="noStrike" cap="none" normalizeH="0" dirty="0">
                <a:ln>
                  <a:noFill/>
                </a:ln>
                <a:solidFill>
                  <a:schemeClr val="tx1"/>
                </a:solidFill>
                <a:effectLst/>
              </a:rPr>
              <a:t>Schritte</a:t>
            </a:r>
            <a:r>
              <a:rPr kumimoji="0" lang="de-DE" sz="1000" b="0" i="0" u="none" strike="noStrike" cap="none" normalizeH="0" dirty="0">
                <a:ln>
                  <a:noFill/>
                </a:ln>
                <a:solidFill>
                  <a:schemeClr val="tx1"/>
                </a:solidFill>
                <a:effectLst/>
              </a:rPr>
              <a:t>]</a:t>
            </a:r>
            <a:endParaRPr kumimoji="0" lang="de-DE" sz="800" b="0" i="0" u="none" strike="noStrike" cap="none" normalizeH="0" baseline="0" dirty="0">
              <a:ln>
                <a:noFill/>
              </a:ln>
              <a:solidFill>
                <a:schemeClr val="tx1"/>
              </a:solidFill>
              <a:effectLst/>
            </a:endParaRPr>
          </a:p>
          <a:p>
            <a:pPr marL="171450" marR="0" indent="-171450" defTabSz="914400" rtl="0" eaLnBrk="1" fontAlgn="base" latinLnBrk="0" hangingPunct="1">
              <a:lnSpc>
                <a:spcPct val="150000"/>
              </a:lnSpc>
              <a:spcBef>
                <a:spcPct val="0"/>
              </a:spcBef>
              <a:spcAft>
                <a:spcPct val="0"/>
              </a:spcAft>
              <a:buClrTx/>
              <a:buSzTx/>
              <a:buFont typeface="Arial" charset="0"/>
              <a:buChar char="•"/>
              <a:tabLst/>
            </a:pPr>
            <a:r>
              <a:rPr kumimoji="0" lang="de-DE" sz="1600" b="0" i="0" u="none" strike="noStrike" cap="none" normalizeH="0" baseline="0" dirty="0">
                <a:ln>
                  <a:noFill/>
                </a:ln>
                <a:solidFill>
                  <a:schemeClr val="tx1"/>
                </a:solidFill>
                <a:effectLst/>
              </a:rPr>
              <a:t>Umfangreiche Messdaten</a:t>
            </a:r>
          </a:p>
        </p:txBody>
      </p:sp>
      <p:sp>
        <p:nvSpPr>
          <p:cNvPr id="7" name="Abgerundetes Rechteck 6"/>
          <p:cNvSpPr/>
          <p:nvPr/>
        </p:nvSpPr>
        <p:spPr bwMode="auto">
          <a:xfrm>
            <a:off x="5472424" y="4280761"/>
            <a:ext cx="3060000" cy="1737891"/>
          </a:xfrm>
          <a:prstGeom prst="round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lvl="0" indent="-171450" eaLnBrk="1" hangingPunct="1">
              <a:lnSpc>
                <a:spcPct val="150000"/>
              </a:lnSpc>
              <a:buFont typeface="Arial" charset="0"/>
              <a:buChar char="•"/>
            </a:pPr>
            <a:r>
              <a:rPr lang="de-DE" sz="1600" dirty="0">
                <a:solidFill>
                  <a:srgbClr val="000000"/>
                </a:solidFill>
              </a:rPr>
              <a:t>Hoher Anschaffungspreis</a:t>
            </a:r>
          </a:p>
          <a:p>
            <a:pPr marL="171450" lvl="0" indent="-171450" eaLnBrk="1" hangingPunct="1">
              <a:lnSpc>
                <a:spcPct val="150000"/>
              </a:lnSpc>
              <a:buFont typeface="Arial" charset="0"/>
              <a:buChar char="•"/>
            </a:pPr>
            <a:r>
              <a:rPr lang="de-DE" sz="1600" dirty="0">
                <a:solidFill>
                  <a:srgbClr val="000000"/>
                </a:solidFill>
              </a:rPr>
              <a:t>Umfassende Kalibrierungen</a:t>
            </a:r>
          </a:p>
          <a:p>
            <a:pPr marL="171450" lvl="0" indent="-171450" eaLnBrk="1" hangingPunct="1">
              <a:lnSpc>
                <a:spcPct val="150000"/>
              </a:lnSpc>
              <a:buFont typeface="Arial" charset="0"/>
              <a:buChar char="•"/>
            </a:pPr>
            <a:r>
              <a:rPr lang="de-DE" sz="1600" dirty="0">
                <a:solidFill>
                  <a:srgbClr val="000000"/>
                </a:solidFill>
              </a:rPr>
              <a:t>Ortsfest</a:t>
            </a:r>
          </a:p>
        </p:txBody>
      </p:sp>
      <p:sp>
        <p:nvSpPr>
          <p:cNvPr id="9" name="Oval 8"/>
          <p:cNvSpPr/>
          <p:nvPr/>
        </p:nvSpPr>
        <p:spPr bwMode="auto">
          <a:xfrm>
            <a:off x="5076424" y="1772816"/>
            <a:ext cx="792000" cy="792000"/>
          </a:xfrm>
          <a:prstGeom prst="ellipse">
            <a:avLst/>
          </a:prstGeom>
          <a:solidFill>
            <a:schemeClr val="bg1"/>
          </a:solidFill>
          <a:ln w="28575" cap="flat" cmpd="sng" algn="ctr">
            <a:solidFill>
              <a:srgbClr val="00B05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0" name="Oval 9"/>
          <p:cNvSpPr/>
          <p:nvPr/>
        </p:nvSpPr>
        <p:spPr bwMode="auto">
          <a:xfrm>
            <a:off x="5076424" y="3870252"/>
            <a:ext cx="792000" cy="792000"/>
          </a:xfrm>
          <a:prstGeom prst="ellipse">
            <a:avLst/>
          </a:prstGeom>
          <a:solidFill>
            <a:schemeClr val="bg1"/>
          </a:solidFill>
          <a:ln w="28575" cap="flat" cmpd="sng" algn="ctr">
            <a:solidFill>
              <a:srgbClr val="FF0000">
                <a:alpha val="7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panose="020B0604020202020204" pitchFamily="34" charset="0"/>
            </a:endParaRPr>
          </a:p>
        </p:txBody>
      </p:sp>
      <p:sp>
        <p:nvSpPr>
          <p:cNvPr id="11" name="Textfeld 10"/>
          <p:cNvSpPr txBox="1"/>
          <p:nvPr/>
        </p:nvSpPr>
        <p:spPr>
          <a:xfrm>
            <a:off x="539552" y="5574432"/>
            <a:ext cx="1819729" cy="400110"/>
          </a:xfrm>
          <a:prstGeom prst="rect">
            <a:avLst/>
          </a:prstGeom>
          <a:noFill/>
        </p:spPr>
        <p:txBody>
          <a:bodyPr wrap="none" rtlCol="0">
            <a:spAutoFit/>
          </a:bodyPr>
          <a:lstStyle/>
          <a:p>
            <a:r>
              <a:rPr lang="de-DE" sz="1100" dirty="0"/>
              <a:t>Abbildung 1: Skyscanner</a:t>
            </a:r>
            <a:br>
              <a:rPr lang="de-DE" sz="900" dirty="0"/>
            </a:br>
            <a:r>
              <a:rPr lang="de-DE" sz="900" dirty="0"/>
              <a:t>(Bild: Aicha </a:t>
            </a:r>
            <a:r>
              <a:rPr lang="de-DE" sz="900" dirty="0" err="1"/>
              <a:t>Diakite</a:t>
            </a:r>
            <a:r>
              <a:rPr lang="de-DE" sz="900" dirty="0"/>
              <a:t>, Nils Weber)</a:t>
            </a:r>
          </a:p>
        </p:txBody>
      </p:sp>
      <p:sp>
        <p:nvSpPr>
          <p:cNvPr id="12" name="Textfeld 11"/>
          <p:cNvSpPr txBox="1"/>
          <p:nvPr/>
        </p:nvSpPr>
        <p:spPr>
          <a:xfrm>
            <a:off x="539552" y="2266872"/>
            <a:ext cx="3851824" cy="338554"/>
          </a:xfrm>
          <a:prstGeom prst="rect">
            <a:avLst/>
          </a:prstGeom>
          <a:noFill/>
        </p:spPr>
        <p:txBody>
          <a:bodyPr wrap="none" rtlCol="0">
            <a:spAutoFit/>
          </a:bodyPr>
          <a:lstStyle/>
          <a:p>
            <a:r>
              <a:rPr lang="de-DE" sz="1600" u="sng" dirty="0"/>
              <a:t>Skyscanner auf dem Dach der </a:t>
            </a:r>
            <a:r>
              <a:rPr lang="de-DE" sz="1600" u="sng"/>
              <a:t>TU Berlin</a:t>
            </a:r>
            <a:endParaRPr lang="de-DE" sz="1600" u="sng" dirty="0"/>
          </a:p>
        </p:txBody>
      </p:sp>
      <p:sp>
        <p:nvSpPr>
          <p:cNvPr id="14" name="Textfeld 13"/>
          <p:cNvSpPr txBox="1"/>
          <p:nvPr/>
        </p:nvSpPr>
        <p:spPr>
          <a:xfrm>
            <a:off x="6490010" y="5185317"/>
            <a:ext cx="184731" cy="276999"/>
          </a:xfrm>
          <a:prstGeom prst="rect">
            <a:avLst/>
          </a:prstGeom>
          <a:noFill/>
        </p:spPr>
        <p:txBody>
          <a:bodyPr wrap="none" rtlCol="0">
            <a:spAutoFit/>
          </a:bodyPr>
          <a:lstStyle/>
          <a:p>
            <a:endParaRPr lang="de-DE"/>
          </a:p>
        </p:txBody>
      </p:sp>
      <p:sp>
        <p:nvSpPr>
          <p:cNvPr id="15" name="Plus 14"/>
          <p:cNvSpPr/>
          <p:nvPr/>
        </p:nvSpPr>
        <p:spPr bwMode="auto">
          <a:xfrm>
            <a:off x="5256400" y="1961047"/>
            <a:ext cx="432048" cy="421827"/>
          </a:xfrm>
          <a:prstGeom prst="mathPlus">
            <a:avLst/>
          </a:prstGeom>
          <a:solidFill>
            <a:schemeClr val="tx1">
              <a:alpha val="75000"/>
            </a:schemeClr>
          </a:solidFill>
          <a:ln w="9525" cap="flat" cmpd="sng" algn="ctr">
            <a:solidFill>
              <a:schemeClr val="tx1">
                <a:alpha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7" name="Minus 16"/>
          <p:cNvSpPr/>
          <p:nvPr/>
        </p:nvSpPr>
        <p:spPr bwMode="auto">
          <a:xfrm>
            <a:off x="5256158" y="4070977"/>
            <a:ext cx="432290" cy="363066"/>
          </a:xfrm>
          <a:prstGeom prst="mathMinus">
            <a:avLst/>
          </a:prstGeom>
          <a:solidFill>
            <a:schemeClr val="tx1">
              <a:alpha val="75000"/>
            </a:schemeClr>
          </a:solidFill>
          <a:ln w="9525" cap="flat" cmpd="sng" algn="ctr">
            <a:solidFill>
              <a:srgbClr val="000000">
                <a:alpha val="7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53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1.1 Motivation</a:t>
            </a:r>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906863413"/>
              </p:ext>
            </p:extLst>
          </p:nvPr>
        </p:nvGraphicFramePr>
        <p:xfrm>
          <a:off x="2915816" y="2204864"/>
          <a:ext cx="5901283" cy="3498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liennummernplatzhalter 3"/>
          <p:cNvSpPr>
            <a:spLocks noGrp="1"/>
          </p:cNvSpPr>
          <p:nvPr>
            <p:ph type="sldNum" sz="quarter" idx="11"/>
          </p:nvPr>
        </p:nvSpPr>
        <p:spPr/>
        <p:txBody>
          <a:bodyPr/>
          <a:lstStyle/>
          <a:p>
            <a:pPr>
              <a:defRPr/>
            </a:pPr>
            <a:r>
              <a:rPr lang="de-DE" altLang="en-US"/>
              <a:t>Seite </a:t>
            </a:r>
            <a:fld id="{B8772FB6-E8F8-40FB-B327-91E106E547C9}" type="slidenum">
              <a:rPr lang="de-DE" altLang="en-US" smtClean="0"/>
              <a:pPr>
                <a:defRPr/>
              </a:pPr>
              <a:t>4</a:t>
            </a:fld>
            <a:endParaRPr lang="de-DE" altLang="en-US"/>
          </a:p>
        </p:txBody>
      </p:sp>
      <p:sp>
        <p:nvSpPr>
          <p:cNvPr id="7" name="Textfeld 6"/>
          <p:cNvSpPr txBox="1"/>
          <p:nvPr/>
        </p:nvSpPr>
        <p:spPr>
          <a:xfrm>
            <a:off x="106940" y="4909741"/>
            <a:ext cx="3089307" cy="538609"/>
          </a:xfrm>
          <a:prstGeom prst="rect">
            <a:avLst/>
          </a:prstGeom>
          <a:noFill/>
        </p:spPr>
        <p:txBody>
          <a:bodyPr wrap="none" rtlCol="0">
            <a:spAutoFit/>
          </a:bodyPr>
          <a:lstStyle/>
          <a:p>
            <a:r>
              <a:rPr lang="de-DE" sz="1100" dirty="0"/>
              <a:t>Abbildung 2: TrueColour Chip</a:t>
            </a:r>
            <a:br>
              <a:rPr lang="de-DE" sz="900" dirty="0"/>
            </a:br>
            <a:r>
              <a:rPr lang="de-DE" sz="900" dirty="0"/>
              <a:t>(Quelle: </a:t>
            </a:r>
          </a:p>
          <a:p>
            <a:r>
              <a:rPr lang="de-DE" sz="900" dirty="0"/>
              <a:t>https://</a:t>
            </a:r>
            <a:r>
              <a:rPr lang="de-DE" sz="900" dirty="0" err="1"/>
              <a:t>www.mouser.de</a:t>
            </a:r>
            <a:r>
              <a:rPr lang="de-DE" sz="900" dirty="0"/>
              <a:t>/</a:t>
            </a:r>
            <a:r>
              <a:rPr lang="de-DE" sz="900" dirty="0" err="1"/>
              <a:t>new</a:t>
            </a:r>
            <a:r>
              <a:rPr lang="de-DE" sz="900" dirty="0"/>
              <a:t>/</a:t>
            </a:r>
            <a:r>
              <a:rPr lang="de-DE" sz="900" dirty="0" err="1"/>
              <a:t>ams</a:t>
            </a:r>
            <a:r>
              <a:rPr lang="de-DE" sz="900" dirty="0"/>
              <a:t>/ams-as7265x-sensors/)</a:t>
            </a:r>
          </a:p>
        </p:txBody>
      </p:sp>
      <p:pic>
        <p:nvPicPr>
          <p:cNvPr id="12" name="Picture 11" descr="A close up of a building&#10;&#10;Description automatically generated">
            <a:extLst>
              <a:ext uri="{FF2B5EF4-FFF2-40B4-BE49-F238E27FC236}">
                <a16:creationId xmlns:a16="http://schemas.microsoft.com/office/drawing/2014/main" id="{A10DAA6F-4412-994A-976A-A08336E21084}"/>
              </a:ext>
            </a:extLst>
          </p:cNvPr>
          <p:cNvPicPr>
            <a:picLocks noChangeAspect="1"/>
          </p:cNvPicPr>
          <p:nvPr/>
        </p:nvPicPr>
        <p:blipFill rotWithShape="1">
          <a:blip r:embed="rId7">
            <a:extLst>
              <a:ext uri="{28A0092B-C50C-407E-A947-70E740481C1C}">
                <a14:useLocalDpi xmlns:a14="http://schemas.microsoft.com/office/drawing/2010/main" val="0"/>
              </a:ext>
            </a:extLst>
          </a:blip>
          <a:srcRect l="3774"/>
          <a:stretch/>
        </p:blipFill>
        <p:spPr>
          <a:xfrm>
            <a:off x="323985" y="2396443"/>
            <a:ext cx="2439451" cy="2450642"/>
          </a:xfrm>
          <a:prstGeom prst="rect">
            <a:avLst/>
          </a:prstGeom>
        </p:spPr>
      </p:pic>
    </p:spTree>
    <p:extLst>
      <p:ext uri="{BB962C8B-B14F-4D97-AF65-F5344CB8AC3E}">
        <p14:creationId xmlns:p14="http://schemas.microsoft.com/office/powerpoint/2010/main" val="218770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2. Sensoren</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5</a:t>
            </a:fld>
            <a:endParaRPr lang="de-DE" altLang="de-DE"/>
          </a:p>
        </p:txBody>
      </p:sp>
      <p:pic>
        <p:nvPicPr>
          <p:cNvPr id="9" name="Picture 8" descr="A close up of text on a white background&#10;&#10;Description automatically generated">
            <a:extLst>
              <a:ext uri="{FF2B5EF4-FFF2-40B4-BE49-F238E27FC236}">
                <a16:creationId xmlns:a16="http://schemas.microsoft.com/office/drawing/2014/main" id="{52B12ED5-787D-B740-8A0C-2540CED211A5}"/>
              </a:ext>
            </a:extLst>
          </p:cNvPr>
          <p:cNvPicPr>
            <a:picLocks noChangeAspect="1"/>
          </p:cNvPicPr>
          <p:nvPr/>
        </p:nvPicPr>
        <p:blipFill rotWithShape="1">
          <a:blip r:embed="rId2">
            <a:extLst>
              <a:ext uri="{28A0092B-C50C-407E-A947-70E740481C1C}">
                <a14:useLocalDpi xmlns:a14="http://schemas.microsoft.com/office/drawing/2010/main" val="0"/>
              </a:ext>
            </a:extLst>
          </a:blip>
          <a:srcRect r="34221"/>
          <a:stretch/>
        </p:blipFill>
        <p:spPr>
          <a:xfrm>
            <a:off x="755576" y="2060848"/>
            <a:ext cx="2520280" cy="2524587"/>
          </a:xfrm>
          <a:prstGeom prst="rect">
            <a:avLst/>
          </a:prstGeom>
        </p:spPr>
      </p:pic>
      <p:pic>
        <p:nvPicPr>
          <p:cNvPr id="15" name="Picture 14" descr="A picture containing screenshot&#10;&#10;Description automatically generated">
            <a:extLst>
              <a:ext uri="{FF2B5EF4-FFF2-40B4-BE49-F238E27FC236}">
                <a16:creationId xmlns:a16="http://schemas.microsoft.com/office/drawing/2014/main" id="{12169B31-6607-0C4C-AF00-0042BC397490}"/>
              </a:ext>
            </a:extLst>
          </p:cNvPr>
          <p:cNvPicPr>
            <a:picLocks noChangeAspect="1"/>
          </p:cNvPicPr>
          <p:nvPr/>
        </p:nvPicPr>
        <p:blipFill rotWithShape="1">
          <a:blip r:embed="rId3">
            <a:extLst>
              <a:ext uri="{28A0092B-C50C-407E-A947-70E740481C1C}">
                <a14:useLocalDpi xmlns:a14="http://schemas.microsoft.com/office/drawing/2010/main" val="0"/>
              </a:ext>
            </a:extLst>
          </a:blip>
          <a:srcRect r="28604" b="5495"/>
          <a:stretch/>
        </p:blipFill>
        <p:spPr>
          <a:xfrm>
            <a:off x="3671902" y="2224322"/>
            <a:ext cx="4392488" cy="3831059"/>
          </a:xfrm>
          <a:prstGeom prst="rect">
            <a:avLst/>
          </a:prstGeom>
        </p:spPr>
      </p:pic>
      <p:sp>
        <p:nvSpPr>
          <p:cNvPr id="16" name="Fußzeilenplatzhalter 3">
            <a:extLst>
              <a:ext uri="{FF2B5EF4-FFF2-40B4-BE49-F238E27FC236}">
                <a16:creationId xmlns:a16="http://schemas.microsoft.com/office/drawing/2014/main" id="{64E59B96-A957-C845-806F-D322A28D7B0D}"/>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422760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2. Anforderungsliste ?</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6</a:t>
            </a:fld>
            <a:endParaRPr lang="de-DE" altLang="de-DE"/>
          </a:p>
        </p:txBody>
      </p:sp>
      <p:sp>
        <p:nvSpPr>
          <p:cNvPr id="16" name="Fußzeilenplatzhalter 3">
            <a:extLst>
              <a:ext uri="{FF2B5EF4-FFF2-40B4-BE49-F238E27FC236}">
                <a16:creationId xmlns:a16="http://schemas.microsoft.com/office/drawing/2014/main" id="{64E59B96-A957-C845-806F-D322A28D7B0D}"/>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Tree>
    <p:extLst>
      <p:ext uri="{BB962C8B-B14F-4D97-AF65-F5344CB8AC3E}">
        <p14:creationId xmlns:p14="http://schemas.microsoft.com/office/powerpoint/2010/main" val="39940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Umsetzung des Messsystems</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7</a:t>
            </a:fld>
            <a:endParaRPr lang="de-DE" altLang="de-DE"/>
          </a:p>
        </p:txBody>
      </p:sp>
      <p:sp>
        <p:nvSpPr>
          <p:cNvPr id="9" name="Fußzeilenplatzhalter 3">
            <a:extLst>
              <a:ext uri="{FF2B5EF4-FFF2-40B4-BE49-F238E27FC236}">
                <a16:creationId xmlns:a16="http://schemas.microsoft.com/office/drawing/2014/main" id="{9AD10A11-0539-9747-94B1-2C32F59F8EE5}"/>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pic>
        <p:nvPicPr>
          <p:cNvPr id="10" name="Picture 9">
            <a:extLst>
              <a:ext uri="{FF2B5EF4-FFF2-40B4-BE49-F238E27FC236}">
                <a16:creationId xmlns:a16="http://schemas.microsoft.com/office/drawing/2014/main" id="{8D7FFE99-B9D4-3648-A7FD-F535CD497320}"/>
              </a:ext>
            </a:extLst>
          </p:cNvPr>
          <p:cNvPicPr>
            <a:picLocks noChangeAspect="1"/>
          </p:cNvPicPr>
          <p:nvPr/>
        </p:nvPicPr>
        <p:blipFill>
          <a:blip r:embed="rId2"/>
          <a:stretch>
            <a:fillRect/>
          </a:stretch>
        </p:blipFill>
        <p:spPr>
          <a:xfrm rot="5400000">
            <a:off x="323528" y="2835000"/>
            <a:ext cx="1584176" cy="1368851"/>
          </a:xfrm>
          <a:prstGeom prst="rect">
            <a:avLst/>
          </a:prstGeom>
        </p:spPr>
      </p:pic>
      <p:sp>
        <p:nvSpPr>
          <p:cNvPr id="13" name="Rounded Rectangle 12">
            <a:extLst>
              <a:ext uri="{FF2B5EF4-FFF2-40B4-BE49-F238E27FC236}">
                <a16:creationId xmlns:a16="http://schemas.microsoft.com/office/drawing/2014/main" id="{EF0B1569-A1B1-6E47-A1E9-37C424B281BE}"/>
              </a:ext>
            </a:extLst>
          </p:cNvPr>
          <p:cNvSpPr/>
          <p:nvPr/>
        </p:nvSpPr>
        <p:spPr bwMode="auto">
          <a:xfrm>
            <a:off x="2894783" y="2867269"/>
            <a:ext cx="1206000" cy="1188000"/>
          </a:xfrm>
          <a:prstGeom prst="roundRect">
            <a:avLst>
              <a:gd name="adj" fmla="val 5035"/>
            </a:avLst>
          </a:prstGeom>
          <a:no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14" name="Rounded Rectangle 13">
            <a:extLst>
              <a:ext uri="{FF2B5EF4-FFF2-40B4-BE49-F238E27FC236}">
                <a16:creationId xmlns:a16="http://schemas.microsoft.com/office/drawing/2014/main" id="{2DFDE4AA-B6A5-6344-B9A1-7AD907226D53}"/>
              </a:ext>
            </a:extLst>
          </p:cNvPr>
          <p:cNvSpPr/>
          <p:nvPr/>
        </p:nvSpPr>
        <p:spPr bwMode="auto">
          <a:xfrm>
            <a:off x="5148064" y="2851164"/>
            <a:ext cx="1206000" cy="1188000"/>
          </a:xfrm>
          <a:prstGeom prst="roundRect">
            <a:avLst>
              <a:gd name="adj" fmla="val 5035"/>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15" name="Rounded Rectangle 14">
            <a:extLst>
              <a:ext uri="{FF2B5EF4-FFF2-40B4-BE49-F238E27FC236}">
                <a16:creationId xmlns:a16="http://schemas.microsoft.com/office/drawing/2014/main" id="{A18CDE6B-2991-EC46-B9F2-BEBD76D0FBB3}"/>
              </a:ext>
            </a:extLst>
          </p:cNvPr>
          <p:cNvSpPr/>
          <p:nvPr/>
        </p:nvSpPr>
        <p:spPr bwMode="auto">
          <a:xfrm>
            <a:off x="7395075" y="2835000"/>
            <a:ext cx="1206000" cy="1188000"/>
          </a:xfrm>
          <a:prstGeom prst="roundRect">
            <a:avLst>
              <a:gd name="adj" fmla="val 5035"/>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cxnSp>
        <p:nvCxnSpPr>
          <p:cNvPr id="30" name="Straight Connector 29">
            <a:extLst>
              <a:ext uri="{FF2B5EF4-FFF2-40B4-BE49-F238E27FC236}">
                <a16:creationId xmlns:a16="http://schemas.microsoft.com/office/drawing/2014/main" id="{18624131-4710-124A-AE97-3B7CD8B8058F}"/>
              </a:ext>
            </a:extLst>
          </p:cNvPr>
          <p:cNvCxnSpPr/>
          <p:nvPr/>
        </p:nvCxnSpPr>
        <p:spPr bwMode="auto">
          <a:xfrm>
            <a:off x="1754997" y="3058667"/>
            <a:ext cx="1131095"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0209C02C-FB0A-634C-A7D7-EC7219228244}"/>
              </a:ext>
            </a:extLst>
          </p:cNvPr>
          <p:cNvSpPr txBox="1"/>
          <p:nvPr/>
        </p:nvSpPr>
        <p:spPr>
          <a:xfrm>
            <a:off x="2088000" y="2844000"/>
            <a:ext cx="500458" cy="276999"/>
          </a:xfrm>
          <a:prstGeom prst="rect">
            <a:avLst/>
          </a:prstGeom>
          <a:noFill/>
        </p:spPr>
        <p:txBody>
          <a:bodyPr wrap="none" rtlCol="0">
            <a:spAutoFit/>
          </a:bodyPr>
          <a:lstStyle/>
          <a:p>
            <a:r>
              <a:rPr lang="en-DE" dirty="0"/>
              <a:t>SDA</a:t>
            </a:r>
          </a:p>
        </p:txBody>
      </p:sp>
      <p:cxnSp>
        <p:nvCxnSpPr>
          <p:cNvPr id="39" name="Straight Connector 38">
            <a:extLst>
              <a:ext uri="{FF2B5EF4-FFF2-40B4-BE49-F238E27FC236}">
                <a16:creationId xmlns:a16="http://schemas.microsoft.com/office/drawing/2014/main" id="{81964363-4B22-354D-9B74-5FD5F0D7884F}"/>
              </a:ext>
            </a:extLst>
          </p:cNvPr>
          <p:cNvCxnSpPr/>
          <p:nvPr/>
        </p:nvCxnSpPr>
        <p:spPr bwMode="auto">
          <a:xfrm>
            <a:off x="1754996" y="3346667"/>
            <a:ext cx="1131095"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257866C4-B849-D54F-A362-0E68DD0CA75D}"/>
              </a:ext>
            </a:extLst>
          </p:cNvPr>
          <p:cNvSpPr txBox="1"/>
          <p:nvPr/>
        </p:nvSpPr>
        <p:spPr>
          <a:xfrm>
            <a:off x="2096817" y="3132000"/>
            <a:ext cx="482825" cy="276999"/>
          </a:xfrm>
          <a:prstGeom prst="rect">
            <a:avLst/>
          </a:prstGeom>
          <a:noFill/>
        </p:spPr>
        <p:txBody>
          <a:bodyPr wrap="none" rtlCol="0">
            <a:spAutoFit/>
          </a:bodyPr>
          <a:lstStyle/>
          <a:p>
            <a:r>
              <a:rPr lang="en-DE" dirty="0"/>
              <a:t>SCL</a:t>
            </a:r>
          </a:p>
        </p:txBody>
      </p:sp>
      <p:cxnSp>
        <p:nvCxnSpPr>
          <p:cNvPr id="41" name="Straight Connector 40">
            <a:extLst>
              <a:ext uri="{FF2B5EF4-FFF2-40B4-BE49-F238E27FC236}">
                <a16:creationId xmlns:a16="http://schemas.microsoft.com/office/drawing/2014/main" id="{FACFEE5A-5099-2742-9F59-6F802E808BA9}"/>
              </a:ext>
            </a:extLst>
          </p:cNvPr>
          <p:cNvCxnSpPr/>
          <p:nvPr/>
        </p:nvCxnSpPr>
        <p:spPr bwMode="auto">
          <a:xfrm>
            <a:off x="1754997" y="3636000"/>
            <a:ext cx="1131095"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64E0D7FC-60CB-694A-988D-07358043A96F}"/>
              </a:ext>
            </a:extLst>
          </p:cNvPr>
          <p:cNvCxnSpPr/>
          <p:nvPr/>
        </p:nvCxnSpPr>
        <p:spPr bwMode="auto">
          <a:xfrm>
            <a:off x="1754998" y="3924000"/>
            <a:ext cx="1131095"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a:extLst>
              <a:ext uri="{FF2B5EF4-FFF2-40B4-BE49-F238E27FC236}">
                <a16:creationId xmlns:a16="http://schemas.microsoft.com/office/drawing/2014/main" id="{6DA9B93F-D9E6-F448-9B58-87122E7B4F8A}"/>
              </a:ext>
            </a:extLst>
          </p:cNvPr>
          <p:cNvSpPr txBox="1"/>
          <p:nvPr/>
        </p:nvSpPr>
        <p:spPr>
          <a:xfrm>
            <a:off x="2075176" y="3420000"/>
            <a:ext cx="526106" cy="276999"/>
          </a:xfrm>
          <a:prstGeom prst="rect">
            <a:avLst/>
          </a:prstGeom>
          <a:noFill/>
        </p:spPr>
        <p:txBody>
          <a:bodyPr wrap="none" rtlCol="0">
            <a:spAutoFit/>
          </a:bodyPr>
          <a:lstStyle/>
          <a:p>
            <a:r>
              <a:rPr lang="en-DE" dirty="0"/>
              <a:t>GND</a:t>
            </a:r>
          </a:p>
        </p:txBody>
      </p:sp>
      <p:sp>
        <p:nvSpPr>
          <p:cNvPr id="44" name="TextBox 43">
            <a:extLst>
              <a:ext uri="{FF2B5EF4-FFF2-40B4-BE49-F238E27FC236}">
                <a16:creationId xmlns:a16="http://schemas.microsoft.com/office/drawing/2014/main" id="{5096966F-56A2-C948-A00E-EB2C43CA360A}"/>
              </a:ext>
            </a:extLst>
          </p:cNvPr>
          <p:cNvSpPr txBox="1"/>
          <p:nvPr/>
        </p:nvSpPr>
        <p:spPr>
          <a:xfrm>
            <a:off x="2152120" y="3708000"/>
            <a:ext cx="372218" cy="276999"/>
          </a:xfrm>
          <a:prstGeom prst="rect">
            <a:avLst/>
          </a:prstGeom>
          <a:noFill/>
        </p:spPr>
        <p:txBody>
          <a:bodyPr wrap="none" rtlCol="0">
            <a:spAutoFit/>
          </a:bodyPr>
          <a:lstStyle/>
          <a:p>
            <a:r>
              <a:rPr lang="en-DE" dirty="0"/>
              <a:t>5V</a:t>
            </a:r>
          </a:p>
        </p:txBody>
      </p:sp>
      <p:cxnSp>
        <p:nvCxnSpPr>
          <p:cNvPr id="45" name="Straight Connector 44">
            <a:extLst>
              <a:ext uri="{FF2B5EF4-FFF2-40B4-BE49-F238E27FC236}">
                <a16:creationId xmlns:a16="http://schemas.microsoft.com/office/drawing/2014/main" id="{E705A99E-7F61-AD48-9D57-D7A21AE2200B}"/>
              </a:ext>
            </a:extLst>
          </p:cNvPr>
          <p:cNvCxnSpPr>
            <a:cxnSpLocks/>
          </p:cNvCxnSpPr>
          <p:nvPr/>
        </p:nvCxnSpPr>
        <p:spPr bwMode="auto">
          <a:xfrm>
            <a:off x="4111200" y="3059783"/>
            <a:ext cx="1026000"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C28A1E1D-64E0-C847-8326-8EE5CDF60A7D}"/>
              </a:ext>
            </a:extLst>
          </p:cNvPr>
          <p:cNvSpPr txBox="1"/>
          <p:nvPr/>
        </p:nvSpPr>
        <p:spPr>
          <a:xfrm>
            <a:off x="4354789" y="2843783"/>
            <a:ext cx="500458" cy="276999"/>
          </a:xfrm>
          <a:prstGeom prst="rect">
            <a:avLst/>
          </a:prstGeom>
          <a:noFill/>
        </p:spPr>
        <p:txBody>
          <a:bodyPr wrap="square" rtlCol="0">
            <a:spAutoFit/>
          </a:bodyPr>
          <a:lstStyle/>
          <a:p>
            <a:r>
              <a:rPr lang="en-DE" dirty="0"/>
              <a:t>SDA</a:t>
            </a:r>
          </a:p>
        </p:txBody>
      </p:sp>
      <p:sp>
        <p:nvSpPr>
          <p:cNvPr id="48" name="TextBox 47">
            <a:extLst>
              <a:ext uri="{FF2B5EF4-FFF2-40B4-BE49-F238E27FC236}">
                <a16:creationId xmlns:a16="http://schemas.microsoft.com/office/drawing/2014/main" id="{7A155523-D5B5-AA47-95E7-8C217BEAC33E}"/>
              </a:ext>
            </a:extLst>
          </p:cNvPr>
          <p:cNvSpPr txBox="1"/>
          <p:nvPr/>
        </p:nvSpPr>
        <p:spPr>
          <a:xfrm>
            <a:off x="4363606" y="3131783"/>
            <a:ext cx="482825" cy="276999"/>
          </a:xfrm>
          <a:prstGeom prst="rect">
            <a:avLst/>
          </a:prstGeom>
          <a:noFill/>
        </p:spPr>
        <p:txBody>
          <a:bodyPr wrap="square" rtlCol="0">
            <a:spAutoFit/>
          </a:bodyPr>
          <a:lstStyle/>
          <a:p>
            <a:r>
              <a:rPr lang="en-DE" dirty="0"/>
              <a:t>SCL</a:t>
            </a:r>
          </a:p>
        </p:txBody>
      </p:sp>
      <p:sp>
        <p:nvSpPr>
          <p:cNvPr id="51" name="TextBox 50">
            <a:extLst>
              <a:ext uri="{FF2B5EF4-FFF2-40B4-BE49-F238E27FC236}">
                <a16:creationId xmlns:a16="http://schemas.microsoft.com/office/drawing/2014/main" id="{D026C765-F3E6-8845-92A2-5CCC8B1E8A46}"/>
              </a:ext>
            </a:extLst>
          </p:cNvPr>
          <p:cNvSpPr txBox="1"/>
          <p:nvPr/>
        </p:nvSpPr>
        <p:spPr>
          <a:xfrm>
            <a:off x="4341965" y="3419783"/>
            <a:ext cx="526106" cy="276999"/>
          </a:xfrm>
          <a:prstGeom prst="rect">
            <a:avLst/>
          </a:prstGeom>
          <a:noFill/>
        </p:spPr>
        <p:txBody>
          <a:bodyPr wrap="square" rtlCol="0">
            <a:spAutoFit/>
          </a:bodyPr>
          <a:lstStyle/>
          <a:p>
            <a:r>
              <a:rPr lang="en-DE" dirty="0"/>
              <a:t>GND</a:t>
            </a:r>
          </a:p>
        </p:txBody>
      </p:sp>
      <p:sp>
        <p:nvSpPr>
          <p:cNvPr id="52" name="TextBox 51">
            <a:extLst>
              <a:ext uri="{FF2B5EF4-FFF2-40B4-BE49-F238E27FC236}">
                <a16:creationId xmlns:a16="http://schemas.microsoft.com/office/drawing/2014/main" id="{72E3D8BD-BA97-4245-B3BB-56B45DD2365D}"/>
              </a:ext>
            </a:extLst>
          </p:cNvPr>
          <p:cNvSpPr txBox="1"/>
          <p:nvPr/>
        </p:nvSpPr>
        <p:spPr>
          <a:xfrm>
            <a:off x="4370844" y="3704763"/>
            <a:ext cx="507159" cy="276999"/>
          </a:xfrm>
          <a:prstGeom prst="rect">
            <a:avLst/>
          </a:prstGeom>
          <a:noFill/>
        </p:spPr>
        <p:txBody>
          <a:bodyPr wrap="square" rtlCol="0">
            <a:spAutoFit/>
          </a:bodyPr>
          <a:lstStyle/>
          <a:p>
            <a:r>
              <a:rPr lang="en-DE" dirty="0"/>
              <a:t>3.3V</a:t>
            </a:r>
          </a:p>
        </p:txBody>
      </p:sp>
      <p:cxnSp>
        <p:nvCxnSpPr>
          <p:cNvPr id="60" name="Straight Connector 59">
            <a:extLst>
              <a:ext uri="{FF2B5EF4-FFF2-40B4-BE49-F238E27FC236}">
                <a16:creationId xmlns:a16="http://schemas.microsoft.com/office/drawing/2014/main" id="{301D0C7D-EBA0-9A46-8731-34B2C04CE623}"/>
              </a:ext>
            </a:extLst>
          </p:cNvPr>
          <p:cNvCxnSpPr>
            <a:cxnSpLocks/>
          </p:cNvCxnSpPr>
          <p:nvPr/>
        </p:nvCxnSpPr>
        <p:spPr bwMode="auto">
          <a:xfrm>
            <a:off x="4111200" y="3347783"/>
            <a:ext cx="1026000"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a:extLst>
              <a:ext uri="{FF2B5EF4-FFF2-40B4-BE49-F238E27FC236}">
                <a16:creationId xmlns:a16="http://schemas.microsoft.com/office/drawing/2014/main" id="{8D2EF486-B9BB-A048-A683-91639CAAF9DB}"/>
              </a:ext>
            </a:extLst>
          </p:cNvPr>
          <p:cNvCxnSpPr>
            <a:cxnSpLocks/>
          </p:cNvCxnSpPr>
          <p:nvPr/>
        </p:nvCxnSpPr>
        <p:spPr bwMode="auto">
          <a:xfrm>
            <a:off x="4111200" y="3635783"/>
            <a:ext cx="1026000"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a:extLst>
              <a:ext uri="{FF2B5EF4-FFF2-40B4-BE49-F238E27FC236}">
                <a16:creationId xmlns:a16="http://schemas.microsoft.com/office/drawing/2014/main" id="{30A8E1E1-78BC-AC45-8FB7-7CAECD4058D1}"/>
              </a:ext>
            </a:extLst>
          </p:cNvPr>
          <p:cNvCxnSpPr>
            <a:cxnSpLocks/>
          </p:cNvCxnSpPr>
          <p:nvPr/>
        </p:nvCxnSpPr>
        <p:spPr bwMode="auto">
          <a:xfrm>
            <a:off x="4108697" y="3925116"/>
            <a:ext cx="1026000"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D20B6F3B-824B-A140-8ED5-81BF1E6BE18F}"/>
              </a:ext>
            </a:extLst>
          </p:cNvPr>
          <p:cNvCxnSpPr>
            <a:cxnSpLocks/>
          </p:cNvCxnSpPr>
          <p:nvPr/>
        </p:nvCxnSpPr>
        <p:spPr bwMode="auto">
          <a:xfrm>
            <a:off x="6367431" y="3058667"/>
            <a:ext cx="1026000" cy="0"/>
          </a:xfrm>
          <a:prstGeom prst="line">
            <a:avLst/>
          </a:prstGeom>
          <a:solidFill>
            <a:schemeClr val="tx2"/>
          </a:solidFill>
          <a:ln w="28575" cap="flat" cmpd="sng" algn="ctr">
            <a:solidFill>
              <a:srgbClr val="FFBA0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757CC88C-DED6-C044-A4FE-C659A265F709}"/>
              </a:ext>
            </a:extLst>
          </p:cNvPr>
          <p:cNvSpPr txBox="1"/>
          <p:nvPr/>
        </p:nvSpPr>
        <p:spPr>
          <a:xfrm>
            <a:off x="6611020" y="2842667"/>
            <a:ext cx="500458" cy="276999"/>
          </a:xfrm>
          <a:prstGeom prst="rect">
            <a:avLst/>
          </a:prstGeom>
          <a:noFill/>
        </p:spPr>
        <p:txBody>
          <a:bodyPr wrap="square" rtlCol="0">
            <a:spAutoFit/>
          </a:bodyPr>
          <a:lstStyle/>
          <a:p>
            <a:r>
              <a:rPr lang="en-DE" dirty="0"/>
              <a:t>SDA</a:t>
            </a:r>
          </a:p>
        </p:txBody>
      </p:sp>
      <p:sp>
        <p:nvSpPr>
          <p:cNvPr id="65" name="TextBox 64">
            <a:extLst>
              <a:ext uri="{FF2B5EF4-FFF2-40B4-BE49-F238E27FC236}">
                <a16:creationId xmlns:a16="http://schemas.microsoft.com/office/drawing/2014/main" id="{F8C045E0-693E-CD45-ADA1-A8439A89BA0D}"/>
              </a:ext>
            </a:extLst>
          </p:cNvPr>
          <p:cNvSpPr txBox="1"/>
          <p:nvPr/>
        </p:nvSpPr>
        <p:spPr>
          <a:xfrm>
            <a:off x="6619837" y="3130667"/>
            <a:ext cx="482825" cy="276999"/>
          </a:xfrm>
          <a:prstGeom prst="rect">
            <a:avLst/>
          </a:prstGeom>
          <a:noFill/>
        </p:spPr>
        <p:txBody>
          <a:bodyPr wrap="square" rtlCol="0">
            <a:spAutoFit/>
          </a:bodyPr>
          <a:lstStyle/>
          <a:p>
            <a:r>
              <a:rPr lang="en-DE" dirty="0"/>
              <a:t>SCL</a:t>
            </a:r>
          </a:p>
        </p:txBody>
      </p:sp>
      <p:sp>
        <p:nvSpPr>
          <p:cNvPr id="66" name="TextBox 65">
            <a:extLst>
              <a:ext uri="{FF2B5EF4-FFF2-40B4-BE49-F238E27FC236}">
                <a16:creationId xmlns:a16="http://schemas.microsoft.com/office/drawing/2014/main" id="{393836E4-AFED-0C40-9984-D3A1D520C90C}"/>
              </a:ext>
            </a:extLst>
          </p:cNvPr>
          <p:cNvSpPr txBox="1"/>
          <p:nvPr/>
        </p:nvSpPr>
        <p:spPr>
          <a:xfrm>
            <a:off x="6598196" y="3418667"/>
            <a:ext cx="526106" cy="276999"/>
          </a:xfrm>
          <a:prstGeom prst="rect">
            <a:avLst/>
          </a:prstGeom>
          <a:noFill/>
        </p:spPr>
        <p:txBody>
          <a:bodyPr wrap="square" rtlCol="0">
            <a:spAutoFit/>
          </a:bodyPr>
          <a:lstStyle/>
          <a:p>
            <a:r>
              <a:rPr lang="en-DE" dirty="0"/>
              <a:t>GND</a:t>
            </a:r>
          </a:p>
        </p:txBody>
      </p:sp>
      <p:sp>
        <p:nvSpPr>
          <p:cNvPr id="67" name="TextBox 66">
            <a:extLst>
              <a:ext uri="{FF2B5EF4-FFF2-40B4-BE49-F238E27FC236}">
                <a16:creationId xmlns:a16="http://schemas.microsoft.com/office/drawing/2014/main" id="{3D4BF31E-FB0C-D540-841E-67427A678780}"/>
              </a:ext>
            </a:extLst>
          </p:cNvPr>
          <p:cNvSpPr txBox="1"/>
          <p:nvPr/>
        </p:nvSpPr>
        <p:spPr>
          <a:xfrm>
            <a:off x="6627075" y="3703647"/>
            <a:ext cx="507159" cy="276999"/>
          </a:xfrm>
          <a:prstGeom prst="rect">
            <a:avLst/>
          </a:prstGeom>
          <a:noFill/>
        </p:spPr>
        <p:txBody>
          <a:bodyPr wrap="square" rtlCol="0">
            <a:spAutoFit/>
          </a:bodyPr>
          <a:lstStyle/>
          <a:p>
            <a:r>
              <a:rPr lang="en-DE" dirty="0"/>
              <a:t>3.3V</a:t>
            </a:r>
          </a:p>
        </p:txBody>
      </p:sp>
      <p:cxnSp>
        <p:nvCxnSpPr>
          <p:cNvPr id="68" name="Straight Connector 67">
            <a:extLst>
              <a:ext uri="{FF2B5EF4-FFF2-40B4-BE49-F238E27FC236}">
                <a16:creationId xmlns:a16="http://schemas.microsoft.com/office/drawing/2014/main" id="{D004C46C-06D8-B143-9794-3FEC2B852109}"/>
              </a:ext>
            </a:extLst>
          </p:cNvPr>
          <p:cNvCxnSpPr>
            <a:cxnSpLocks/>
          </p:cNvCxnSpPr>
          <p:nvPr/>
        </p:nvCxnSpPr>
        <p:spPr bwMode="auto">
          <a:xfrm>
            <a:off x="6367431" y="3346667"/>
            <a:ext cx="1026000" cy="0"/>
          </a:xfrm>
          <a:prstGeom prst="line">
            <a:avLst/>
          </a:prstGeom>
          <a:solidFill>
            <a:schemeClr val="tx2"/>
          </a:solid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AE1F0459-B84E-2F4C-BB5C-E212844C9AF9}"/>
              </a:ext>
            </a:extLst>
          </p:cNvPr>
          <p:cNvCxnSpPr>
            <a:cxnSpLocks/>
          </p:cNvCxnSpPr>
          <p:nvPr/>
        </p:nvCxnSpPr>
        <p:spPr bwMode="auto">
          <a:xfrm>
            <a:off x="6367431" y="3634667"/>
            <a:ext cx="1026000" cy="0"/>
          </a:xfrm>
          <a:prstGeom prst="line">
            <a:avLst/>
          </a:prstGeom>
          <a:solidFill>
            <a:schemeClr val="tx2"/>
          </a:solidFill>
          <a:ln w="2857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C792FF46-2197-5246-B111-343899A03E3B}"/>
              </a:ext>
            </a:extLst>
          </p:cNvPr>
          <p:cNvCxnSpPr>
            <a:cxnSpLocks/>
          </p:cNvCxnSpPr>
          <p:nvPr/>
        </p:nvCxnSpPr>
        <p:spPr bwMode="auto">
          <a:xfrm>
            <a:off x="6364928" y="3924000"/>
            <a:ext cx="1026000" cy="0"/>
          </a:xfrm>
          <a:prstGeom prst="line">
            <a:avLst/>
          </a:prstGeom>
          <a:solidFill>
            <a:schemeClr val="tx2"/>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0469858D-4D79-4144-AC57-2911F0493FDB}"/>
              </a:ext>
            </a:extLst>
          </p:cNvPr>
          <p:cNvSpPr txBox="1"/>
          <p:nvPr/>
        </p:nvSpPr>
        <p:spPr>
          <a:xfrm>
            <a:off x="546390" y="2405604"/>
            <a:ext cx="1138452" cy="461665"/>
          </a:xfrm>
          <a:prstGeom prst="rect">
            <a:avLst/>
          </a:prstGeom>
          <a:noFill/>
        </p:spPr>
        <p:txBody>
          <a:bodyPr wrap="none" rtlCol="0">
            <a:spAutoFit/>
          </a:bodyPr>
          <a:lstStyle/>
          <a:p>
            <a:r>
              <a:rPr lang="en-DE" dirty="0"/>
              <a:t>NanoPi Neo2 </a:t>
            </a:r>
            <a:br>
              <a:rPr lang="en-DE" dirty="0"/>
            </a:br>
            <a:r>
              <a:rPr lang="en-DE" dirty="0"/>
              <a:t>Black</a:t>
            </a:r>
          </a:p>
        </p:txBody>
      </p:sp>
      <p:sp>
        <p:nvSpPr>
          <p:cNvPr id="72" name="TextBox 71">
            <a:extLst>
              <a:ext uri="{FF2B5EF4-FFF2-40B4-BE49-F238E27FC236}">
                <a16:creationId xmlns:a16="http://schemas.microsoft.com/office/drawing/2014/main" id="{AE4673F4-CB29-444C-92B2-3779F80D8559}"/>
              </a:ext>
            </a:extLst>
          </p:cNvPr>
          <p:cNvSpPr txBox="1"/>
          <p:nvPr/>
        </p:nvSpPr>
        <p:spPr>
          <a:xfrm>
            <a:off x="3064010" y="2220938"/>
            <a:ext cx="867545" cy="646331"/>
          </a:xfrm>
          <a:prstGeom prst="rect">
            <a:avLst/>
          </a:prstGeom>
          <a:noFill/>
        </p:spPr>
        <p:txBody>
          <a:bodyPr wrap="none" rtlCol="0">
            <a:spAutoFit/>
          </a:bodyPr>
          <a:lstStyle/>
          <a:p>
            <a:r>
              <a:rPr lang="en-DE" dirty="0"/>
              <a:t>Adapter &amp;</a:t>
            </a:r>
            <a:br>
              <a:rPr lang="en-DE" dirty="0"/>
            </a:br>
            <a:r>
              <a:rPr lang="en-DE" dirty="0"/>
              <a:t>Satatus</a:t>
            </a:r>
          </a:p>
          <a:p>
            <a:r>
              <a:rPr lang="en-GB" dirty="0"/>
              <a:t>Platine</a:t>
            </a:r>
            <a:endParaRPr lang="en-DE" dirty="0"/>
          </a:p>
        </p:txBody>
      </p:sp>
      <p:sp>
        <p:nvSpPr>
          <p:cNvPr id="73" name="TextBox 72">
            <a:extLst>
              <a:ext uri="{FF2B5EF4-FFF2-40B4-BE49-F238E27FC236}">
                <a16:creationId xmlns:a16="http://schemas.microsoft.com/office/drawing/2014/main" id="{9E9E7ADF-A962-7744-BCA5-4B80A6B8AA35}"/>
              </a:ext>
            </a:extLst>
          </p:cNvPr>
          <p:cNvSpPr txBox="1"/>
          <p:nvPr/>
        </p:nvSpPr>
        <p:spPr>
          <a:xfrm>
            <a:off x="5406032" y="2389499"/>
            <a:ext cx="670376" cy="461665"/>
          </a:xfrm>
          <a:prstGeom prst="rect">
            <a:avLst/>
          </a:prstGeom>
          <a:noFill/>
        </p:spPr>
        <p:txBody>
          <a:bodyPr wrap="none" rtlCol="0">
            <a:spAutoFit/>
          </a:bodyPr>
          <a:lstStyle/>
          <a:p>
            <a:r>
              <a:rPr lang="en-DE" dirty="0"/>
              <a:t>Sensor</a:t>
            </a:r>
          </a:p>
          <a:p>
            <a:r>
              <a:rPr lang="en-GB" dirty="0"/>
              <a:t>Platine</a:t>
            </a:r>
            <a:endParaRPr lang="en-DE" dirty="0"/>
          </a:p>
        </p:txBody>
      </p:sp>
      <p:sp>
        <p:nvSpPr>
          <p:cNvPr id="75" name="TextBox 74">
            <a:extLst>
              <a:ext uri="{FF2B5EF4-FFF2-40B4-BE49-F238E27FC236}">
                <a16:creationId xmlns:a16="http://schemas.microsoft.com/office/drawing/2014/main" id="{6870ECF3-5175-0948-B212-543EC453A507}"/>
              </a:ext>
            </a:extLst>
          </p:cNvPr>
          <p:cNvSpPr txBox="1"/>
          <p:nvPr/>
        </p:nvSpPr>
        <p:spPr>
          <a:xfrm>
            <a:off x="7659155" y="2389499"/>
            <a:ext cx="670376" cy="461665"/>
          </a:xfrm>
          <a:prstGeom prst="rect">
            <a:avLst/>
          </a:prstGeom>
          <a:noFill/>
        </p:spPr>
        <p:txBody>
          <a:bodyPr wrap="none" rtlCol="0">
            <a:spAutoFit/>
          </a:bodyPr>
          <a:lstStyle/>
          <a:p>
            <a:r>
              <a:rPr lang="en-DE" dirty="0"/>
              <a:t>Sensor</a:t>
            </a:r>
          </a:p>
          <a:p>
            <a:r>
              <a:rPr lang="en-GB" dirty="0"/>
              <a:t>Platine</a:t>
            </a:r>
            <a:endParaRPr lang="en-DE" dirty="0"/>
          </a:p>
        </p:txBody>
      </p:sp>
      <p:sp>
        <p:nvSpPr>
          <p:cNvPr id="77" name="Rounded Rectangle 76">
            <a:extLst>
              <a:ext uri="{FF2B5EF4-FFF2-40B4-BE49-F238E27FC236}">
                <a16:creationId xmlns:a16="http://schemas.microsoft.com/office/drawing/2014/main" id="{BA6C920C-C04E-0042-8F03-1EFFA907338E}"/>
              </a:ext>
            </a:extLst>
          </p:cNvPr>
          <p:cNvSpPr/>
          <p:nvPr/>
        </p:nvSpPr>
        <p:spPr bwMode="auto">
          <a:xfrm>
            <a:off x="5957739" y="332276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78" name="Rounded Rectangle 77">
            <a:extLst>
              <a:ext uri="{FF2B5EF4-FFF2-40B4-BE49-F238E27FC236}">
                <a16:creationId xmlns:a16="http://schemas.microsoft.com/office/drawing/2014/main" id="{EE3BD939-5422-F84E-A090-839B83AE3FA1}"/>
              </a:ext>
            </a:extLst>
          </p:cNvPr>
          <p:cNvSpPr/>
          <p:nvPr/>
        </p:nvSpPr>
        <p:spPr bwMode="auto">
          <a:xfrm>
            <a:off x="5631228" y="3719746"/>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79" name="Rounded Rectangle 78">
            <a:extLst>
              <a:ext uri="{FF2B5EF4-FFF2-40B4-BE49-F238E27FC236}">
                <a16:creationId xmlns:a16="http://schemas.microsoft.com/office/drawing/2014/main" id="{32AB28A6-C4C5-5347-81DE-F846ED24732F}"/>
              </a:ext>
            </a:extLst>
          </p:cNvPr>
          <p:cNvSpPr/>
          <p:nvPr/>
        </p:nvSpPr>
        <p:spPr bwMode="auto">
          <a:xfrm>
            <a:off x="5628664" y="2940508"/>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0" name="Rounded Rectangle 79">
            <a:extLst>
              <a:ext uri="{FF2B5EF4-FFF2-40B4-BE49-F238E27FC236}">
                <a16:creationId xmlns:a16="http://schemas.microsoft.com/office/drawing/2014/main" id="{5BF896D5-E9C5-BA47-82DB-E3661D5FD71E}"/>
              </a:ext>
            </a:extLst>
          </p:cNvPr>
          <p:cNvSpPr/>
          <p:nvPr/>
        </p:nvSpPr>
        <p:spPr bwMode="auto">
          <a:xfrm>
            <a:off x="5287527" y="332626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3" name="Rounded Rectangle 82">
            <a:extLst>
              <a:ext uri="{FF2B5EF4-FFF2-40B4-BE49-F238E27FC236}">
                <a16:creationId xmlns:a16="http://schemas.microsoft.com/office/drawing/2014/main" id="{AE9B198E-F53F-0E4E-8626-0A957A347244}"/>
              </a:ext>
            </a:extLst>
          </p:cNvPr>
          <p:cNvSpPr/>
          <p:nvPr/>
        </p:nvSpPr>
        <p:spPr bwMode="auto">
          <a:xfrm>
            <a:off x="8206056" y="3306600"/>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4" name="Rounded Rectangle 83">
            <a:extLst>
              <a:ext uri="{FF2B5EF4-FFF2-40B4-BE49-F238E27FC236}">
                <a16:creationId xmlns:a16="http://schemas.microsoft.com/office/drawing/2014/main" id="{37E966A0-10CA-374D-B2EE-049A0B73908E}"/>
              </a:ext>
            </a:extLst>
          </p:cNvPr>
          <p:cNvSpPr/>
          <p:nvPr/>
        </p:nvSpPr>
        <p:spPr bwMode="auto">
          <a:xfrm>
            <a:off x="7879545" y="3703582"/>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5" name="Rounded Rectangle 84">
            <a:extLst>
              <a:ext uri="{FF2B5EF4-FFF2-40B4-BE49-F238E27FC236}">
                <a16:creationId xmlns:a16="http://schemas.microsoft.com/office/drawing/2014/main" id="{7030089B-DF0C-944E-BD80-BA9BC3FD08E2}"/>
              </a:ext>
            </a:extLst>
          </p:cNvPr>
          <p:cNvSpPr/>
          <p:nvPr/>
        </p:nvSpPr>
        <p:spPr bwMode="auto">
          <a:xfrm>
            <a:off x="7876981" y="2924344"/>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86" name="Rounded Rectangle 85">
            <a:extLst>
              <a:ext uri="{FF2B5EF4-FFF2-40B4-BE49-F238E27FC236}">
                <a16:creationId xmlns:a16="http://schemas.microsoft.com/office/drawing/2014/main" id="{A5D1135A-D903-1046-9156-1F9B4766E6A1}"/>
              </a:ext>
            </a:extLst>
          </p:cNvPr>
          <p:cNvSpPr/>
          <p:nvPr/>
        </p:nvSpPr>
        <p:spPr bwMode="auto">
          <a:xfrm>
            <a:off x="7535844" y="3310100"/>
            <a:ext cx="244800" cy="244800"/>
          </a:xfrm>
          <a:prstGeom prst="roundRect">
            <a:avLst>
              <a:gd name="adj" fmla="val 5035"/>
            </a:avLst>
          </a:prstGeom>
          <a:solidFill>
            <a:schemeClr val="accent4"/>
          </a:solidFill>
          <a:ln w="19050"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36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Umsetzung des Messsystems</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8</a:t>
            </a:fld>
            <a:endParaRPr lang="de-DE" altLang="de-DE"/>
          </a:p>
        </p:txBody>
      </p:sp>
      <p:sp>
        <p:nvSpPr>
          <p:cNvPr id="28" name="Fußzeilenplatzhalter 3">
            <a:extLst>
              <a:ext uri="{FF2B5EF4-FFF2-40B4-BE49-F238E27FC236}">
                <a16:creationId xmlns:a16="http://schemas.microsoft.com/office/drawing/2014/main" id="{E99A6C56-C205-3449-840A-E3ACF20EF309}"/>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pic>
        <p:nvPicPr>
          <p:cNvPr id="19" name="Picture 18" descr="A close up of a logo&#10;&#10;Description automatically generated">
            <a:extLst>
              <a:ext uri="{FF2B5EF4-FFF2-40B4-BE49-F238E27FC236}">
                <a16:creationId xmlns:a16="http://schemas.microsoft.com/office/drawing/2014/main" id="{7453B06B-C9BB-AC49-9BC8-18D5F8921D60}"/>
              </a:ext>
            </a:extLst>
          </p:cNvPr>
          <p:cNvPicPr>
            <a:picLocks noChangeAspect="1"/>
          </p:cNvPicPr>
          <p:nvPr/>
        </p:nvPicPr>
        <p:blipFill rotWithShape="1">
          <a:blip r:embed="rId2">
            <a:extLst>
              <a:ext uri="{28A0092B-C50C-407E-A947-70E740481C1C}">
                <a14:useLocalDpi xmlns:a14="http://schemas.microsoft.com/office/drawing/2010/main" val="0"/>
              </a:ext>
            </a:extLst>
          </a:blip>
          <a:srcRect b="68561"/>
          <a:stretch/>
        </p:blipFill>
        <p:spPr>
          <a:xfrm>
            <a:off x="539750" y="2190905"/>
            <a:ext cx="2581505" cy="633375"/>
          </a:xfrm>
          <a:prstGeom prst="rect">
            <a:avLst/>
          </a:prstGeom>
        </p:spPr>
      </p:pic>
      <p:pic>
        <p:nvPicPr>
          <p:cNvPr id="31" name="Picture 30" descr="A close up of a logo&#10;&#10;Description automatically generated">
            <a:extLst>
              <a:ext uri="{FF2B5EF4-FFF2-40B4-BE49-F238E27FC236}">
                <a16:creationId xmlns:a16="http://schemas.microsoft.com/office/drawing/2014/main" id="{F781EA74-4ECB-FF46-8339-40AA6E6B6C08}"/>
              </a:ext>
            </a:extLst>
          </p:cNvPr>
          <p:cNvPicPr>
            <a:picLocks noChangeAspect="1"/>
          </p:cNvPicPr>
          <p:nvPr/>
        </p:nvPicPr>
        <p:blipFill rotWithShape="1">
          <a:blip r:embed="rId2">
            <a:extLst>
              <a:ext uri="{28A0092B-C50C-407E-A947-70E740481C1C}">
                <a14:useLocalDpi xmlns:a14="http://schemas.microsoft.com/office/drawing/2010/main" val="0"/>
              </a:ext>
            </a:extLst>
          </a:blip>
          <a:srcRect t="30524" b="32659"/>
          <a:stretch/>
        </p:blipFill>
        <p:spPr>
          <a:xfrm>
            <a:off x="539749" y="3513634"/>
            <a:ext cx="2581505" cy="741736"/>
          </a:xfrm>
          <a:prstGeom prst="rect">
            <a:avLst/>
          </a:prstGeom>
        </p:spPr>
      </p:pic>
      <p:pic>
        <p:nvPicPr>
          <p:cNvPr id="32" name="Picture 31" descr="A close up of a logo&#10;&#10;Description automatically generated">
            <a:extLst>
              <a:ext uri="{FF2B5EF4-FFF2-40B4-BE49-F238E27FC236}">
                <a16:creationId xmlns:a16="http://schemas.microsoft.com/office/drawing/2014/main" id="{350EE333-57B2-084F-A752-AACD19FA4BD1}"/>
              </a:ext>
            </a:extLst>
          </p:cNvPr>
          <p:cNvPicPr>
            <a:picLocks noChangeAspect="1"/>
          </p:cNvPicPr>
          <p:nvPr/>
        </p:nvPicPr>
        <p:blipFill rotWithShape="1">
          <a:blip r:embed="rId2">
            <a:extLst>
              <a:ext uri="{28A0092B-C50C-407E-A947-70E740481C1C}">
                <a14:useLocalDpi xmlns:a14="http://schemas.microsoft.com/office/drawing/2010/main" val="0"/>
              </a:ext>
            </a:extLst>
          </a:blip>
          <a:srcRect t="68561"/>
          <a:stretch/>
        </p:blipFill>
        <p:spPr>
          <a:xfrm>
            <a:off x="395536" y="4944724"/>
            <a:ext cx="2581505" cy="633375"/>
          </a:xfrm>
          <a:prstGeom prst="rect">
            <a:avLst/>
          </a:prstGeom>
        </p:spPr>
      </p:pic>
      <p:sp>
        <p:nvSpPr>
          <p:cNvPr id="35" name="Chevron 34">
            <a:extLst>
              <a:ext uri="{FF2B5EF4-FFF2-40B4-BE49-F238E27FC236}">
                <a16:creationId xmlns:a16="http://schemas.microsoft.com/office/drawing/2014/main" id="{FFF39732-59B5-5148-AD77-F1F5AD659747}"/>
              </a:ext>
            </a:extLst>
          </p:cNvPr>
          <p:cNvSpPr/>
          <p:nvPr/>
        </p:nvSpPr>
        <p:spPr bwMode="auto">
          <a:xfrm rot="5400000">
            <a:off x="1614476" y="4372359"/>
            <a:ext cx="432048" cy="534865"/>
          </a:xfrm>
          <a:prstGeom prst="chevron">
            <a:avLst/>
          </a:prstGeom>
          <a:solidFill>
            <a:schemeClr val="tx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a:ln>
                <a:noFill/>
              </a:ln>
              <a:solidFill>
                <a:schemeClr val="tx1"/>
              </a:solidFill>
              <a:effectLst/>
              <a:latin typeface="Arial" panose="020B0604020202020204" pitchFamily="34" charset="0"/>
            </a:endParaRPr>
          </a:p>
        </p:txBody>
      </p:sp>
      <p:sp>
        <p:nvSpPr>
          <p:cNvPr id="36" name="Chevron 35">
            <a:extLst>
              <a:ext uri="{FF2B5EF4-FFF2-40B4-BE49-F238E27FC236}">
                <a16:creationId xmlns:a16="http://schemas.microsoft.com/office/drawing/2014/main" id="{8BC64BEE-29F8-0C4E-854C-523483F6B804}"/>
              </a:ext>
            </a:extLst>
          </p:cNvPr>
          <p:cNvSpPr/>
          <p:nvPr/>
        </p:nvSpPr>
        <p:spPr bwMode="auto">
          <a:xfrm rot="5400000">
            <a:off x="1586502" y="2911541"/>
            <a:ext cx="432048" cy="534865"/>
          </a:xfrm>
          <a:prstGeom prst="chevron">
            <a:avLst/>
          </a:prstGeom>
          <a:solidFill>
            <a:schemeClr val="tx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DE" sz="12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1A2C5AF7-5F5D-254D-BDDC-0266394C9239}"/>
              </a:ext>
            </a:extLst>
          </p:cNvPr>
          <p:cNvSpPr txBox="1"/>
          <p:nvPr/>
        </p:nvSpPr>
        <p:spPr>
          <a:xfrm>
            <a:off x="3995936" y="2190905"/>
            <a:ext cx="2494593" cy="1015663"/>
          </a:xfrm>
          <a:prstGeom prst="rect">
            <a:avLst/>
          </a:prstGeom>
          <a:noFill/>
        </p:spPr>
        <p:txBody>
          <a:bodyPr wrap="none" rtlCol="0">
            <a:spAutoFit/>
          </a:bodyPr>
          <a:lstStyle/>
          <a:p>
            <a:r>
              <a:rPr lang="en-DE" dirty="0"/>
              <a:t>Einfach zu Updaten</a:t>
            </a:r>
          </a:p>
          <a:p>
            <a:endParaRPr lang="en-DE" dirty="0"/>
          </a:p>
          <a:p>
            <a:r>
              <a:rPr lang="en-DE" dirty="0"/>
              <a:t>Dynamisches Grafana Dashboard</a:t>
            </a:r>
          </a:p>
          <a:p>
            <a:endParaRPr lang="en-DE" dirty="0"/>
          </a:p>
          <a:p>
            <a:endParaRPr lang="en-DE" dirty="0"/>
          </a:p>
        </p:txBody>
      </p:sp>
    </p:spTree>
    <p:extLst>
      <p:ext uri="{BB962C8B-B14F-4D97-AF65-F5344CB8AC3E}">
        <p14:creationId xmlns:p14="http://schemas.microsoft.com/office/powerpoint/2010/main" val="322337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1379753"/>
            <a:ext cx="8061325" cy="358560"/>
          </a:xfrm>
        </p:spPr>
        <p:txBody>
          <a:bodyPr/>
          <a:lstStyle/>
          <a:p>
            <a:r>
              <a:rPr lang="de-DE" dirty="0"/>
              <a:t>3. Mögliche Probleme</a:t>
            </a:r>
          </a:p>
        </p:txBody>
      </p:sp>
      <p:sp>
        <p:nvSpPr>
          <p:cNvPr id="5" name="Foliennummernplatzhalter 4"/>
          <p:cNvSpPr>
            <a:spLocks noGrp="1"/>
          </p:cNvSpPr>
          <p:nvPr>
            <p:ph type="sldNum" sz="quarter" idx="11"/>
          </p:nvPr>
        </p:nvSpPr>
        <p:spPr/>
        <p:txBody>
          <a:bodyPr/>
          <a:lstStyle/>
          <a:p>
            <a:r>
              <a:rPr lang="de-DE" altLang="de-DE"/>
              <a:t>Seite </a:t>
            </a:r>
            <a:fld id="{7F5AC040-32FD-4517-89D7-86DF8EC02D9D}" type="slidenum">
              <a:rPr lang="de-DE" altLang="de-DE" smtClean="0"/>
              <a:pPr/>
              <a:t>9</a:t>
            </a:fld>
            <a:endParaRPr lang="de-DE" altLang="de-DE"/>
          </a:p>
        </p:txBody>
      </p:sp>
      <p:sp>
        <p:nvSpPr>
          <p:cNvPr id="18" name="Fußzeilenplatzhalter 3">
            <a:extLst>
              <a:ext uri="{FF2B5EF4-FFF2-40B4-BE49-F238E27FC236}">
                <a16:creationId xmlns:a16="http://schemas.microsoft.com/office/drawing/2014/main" id="{BEFB1D1B-ED6A-9F48-980E-84C665CCCFBB}"/>
              </a:ext>
            </a:extLst>
          </p:cNvPr>
          <p:cNvSpPr>
            <a:spLocks noGrp="1"/>
          </p:cNvSpPr>
          <p:nvPr>
            <p:ph type="ftr" sz="quarter" idx="10"/>
          </p:nvPr>
        </p:nvSpPr>
        <p:spPr>
          <a:xfrm>
            <a:off x="539750" y="6372225"/>
            <a:ext cx="6624638" cy="152400"/>
          </a:xfrm>
        </p:spPr>
        <p:txBody>
          <a:bodyPr/>
          <a:lstStyle/>
          <a:p>
            <a:r>
              <a:rPr lang="de-DE" altLang="de-DE" dirty="0"/>
              <a:t>Lennard </a:t>
            </a:r>
            <a:r>
              <a:rPr lang="de-DE" altLang="de-DE" dirty="0" err="1"/>
              <a:t>Bödiger</a:t>
            </a:r>
            <a:r>
              <a:rPr lang="de-DE" altLang="de-DE" dirty="0"/>
              <a:t> | Antrittsvortrag Bachelorarbeit</a:t>
            </a:r>
            <a:endParaRPr lang="de-DE" altLang="de-DE" b="0" dirty="0"/>
          </a:p>
        </p:txBody>
      </p:sp>
      <p:sp>
        <p:nvSpPr>
          <p:cNvPr id="9" name="TextBox 8">
            <a:extLst>
              <a:ext uri="{FF2B5EF4-FFF2-40B4-BE49-F238E27FC236}">
                <a16:creationId xmlns:a16="http://schemas.microsoft.com/office/drawing/2014/main" id="{7E85015A-CC63-1D46-B570-CFA75E9BC886}"/>
              </a:ext>
            </a:extLst>
          </p:cNvPr>
          <p:cNvSpPr txBox="1"/>
          <p:nvPr/>
        </p:nvSpPr>
        <p:spPr>
          <a:xfrm>
            <a:off x="1924541" y="2276872"/>
            <a:ext cx="2505815" cy="646331"/>
          </a:xfrm>
          <a:prstGeom prst="rect">
            <a:avLst/>
          </a:prstGeom>
          <a:noFill/>
        </p:spPr>
        <p:txBody>
          <a:bodyPr wrap="none" rtlCol="0">
            <a:spAutoFit/>
          </a:bodyPr>
          <a:lstStyle/>
          <a:p>
            <a:r>
              <a:rPr lang="en-DE" dirty="0"/>
              <a:t>Intigität der Uhrzeit ohne Internet?</a:t>
            </a:r>
          </a:p>
          <a:p>
            <a:endParaRPr lang="en-DE" dirty="0"/>
          </a:p>
          <a:p>
            <a:endParaRPr lang="en-DE" dirty="0"/>
          </a:p>
        </p:txBody>
      </p:sp>
    </p:spTree>
    <p:extLst>
      <p:ext uri="{BB962C8B-B14F-4D97-AF65-F5344CB8AC3E}">
        <p14:creationId xmlns:p14="http://schemas.microsoft.com/office/powerpoint/2010/main" val="1062693863"/>
      </p:ext>
    </p:extLst>
  </p:cSld>
  <p:clrMapOvr>
    <a:masterClrMapping/>
  </p:clrMapOvr>
</p:sld>
</file>

<file path=ppt/theme/theme1.xml><?xml version="1.0" encoding="utf-8"?>
<a:theme xmlns:a="http://schemas.openxmlformats.org/drawingml/2006/main" name="Technische Universität Berlin | PowerPoint Master">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TU_PPT_Master_ohneBild_HDL-zweizeilig</Template>
  <TotalTime>636</TotalTime>
  <Words>382</Words>
  <Application>Microsoft Macintosh PowerPoint</Application>
  <PresentationFormat>On-screen Show (4:3)</PresentationFormat>
  <Paragraphs>116</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Symbol</vt:lpstr>
      <vt:lpstr>Technische Universität Berlin | PowerPoint Master</vt:lpstr>
      <vt:lpstr>Entwicklung und Realisierung eines Messsystems zur Bestimmung des Farbspektrums mit variabler Anzahl der Messeinheiten</vt:lpstr>
      <vt:lpstr>Gliederung </vt:lpstr>
      <vt:lpstr>1.1 Motivation</vt:lpstr>
      <vt:lpstr>1.1 Motivation</vt:lpstr>
      <vt:lpstr>2. Sensoren</vt:lpstr>
      <vt:lpstr>2. Anforderungsliste ?</vt:lpstr>
      <vt:lpstr>3. Umsetzung des Messsystems</vt:lpstr>
      <vt:lpstr>3. Umsetzung des Messsystems</vt:lpstr>
      <vt:lpstr>3. Mögliche Probleme</vt:lpstr>
      <vt:lpstr>4. Zeitplan </vt:lpstr>
      <vt:lpstr>5. Zusammenfassung</vt:lpstr>
      <vt:lpstr>PowerPoint Presentation</vt:lpstr>
      <vt:lpstr>Quellen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Realisierung eines Messsystems zur Bestimmung der direkten Beleuchtungsstärke durch die Sonne auf eine Normalfläche</dc:title>
  <dc:creator>Schoedl, Adrian Tobias</dc:creator>
  <cp:lastModifiedBy>lennard-boediger@posteo.de</cp:lastModifiedBy>
  <cp:revision>67</cp:revision>
  <dcterms:created xsi:type="dcterms:W3CDTF">2014-10-29T09:12:39Z</dcterms:created>
  <dcterms:modified xsi:type="dcterms:W3CDTF">2020-06-19T23:33:50Z</dcterms:modified>
</cp:coreProperties>
</file>