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6" r:id="rId6"/>
    <p:sldId id="258" r:id="rId7"/>
    <p:sldId id="261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1" r:id="rId17"/>
    <p:sldId id="259" r:id="rId18"/>
    <p:sldId id="270" r:id="rId19"/>
    <p:sldId id="272" r:id="rId20"/>
    <p:sldId id="273" r:id="rId21"/>
    <p:sldId id="274" r:id="rId22"/>
    <p:sldId id="275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96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001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450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647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6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14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8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57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9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9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03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65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3A8B-2C10-4918-BFED-A391FB970D48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B42D-96AD-4B2C-B303-53EC627F10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54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31F-F4A2-4CFB-B7EC-223D0057D36A}" type="datetimeFigureOut">
              <a:rPr lang="nb-NO" smtClean="0"/>
              <a:t>03.10.2024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9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3863-F4B1-657A-C993-AD60C0AE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Konseptforståelse Uke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8355F-6E6E-4582-9E6F-5C3FDD35F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</a:t>
            </a:r>
            <a:r>
              <a:rPr lang="nb-NO"/>
              <a:t>6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773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5237-B909-902C-64A6-CE7304C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0245-C1FA-103E-A51C-7DBDCFC2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Funksjoner/prosedyrer som tilhører en klasse kalles for </a:t>
            </a:r>
            <a:r>
              <a:rPr lang="nb-NO" b="1" dirty="0"/>
              <a:t>metoder</a:t>
            </a:r>
            <a:endParaRPr lang="nb-NO" dirty="0"/>
          </a:p>
          <a:p>
            <a:r>
              <a:rPr lang="nb-NO" dirty="0"/>
              <a:t>Å lagre kode i metoder kalles </a:t>
            </a:r>
            <a:r>
              <a:rPr lang="nb-NO" b="1" dirty="0"/>
              <a:t>innkapsling</a:t>
            </a:r>
            <a:endParaRPr lang="nb-NO" dirty="0"/>
          </a:p>
          <a:p>
            <a:r>
              <a:rPr lang="nb-NO" dirty="0"/>
              <a:t>Dere har brukt metoder før</a:t>
            </a:r>
          </a:p>
          <a:p>
            <a:pPr lvl="1"/>
            <a:r>
              <a:rPr lang="nb-NO" dirty="0" err="1"/>
              <a:t>list.append</a:t>
            </a:r>
            <a:r>
              <a:rPr lang="nb-NO" dirty="0"/>
              <a:t>(), </a:t>
            </a:r>
            <a:r>
              <a:rPr lang="nb-NO" dirty="0" err="1"/>
              <a:t>string.lower</a:t>
            </a:r>
            <a:r>
              <a:rPr lang="nb-NO" dirty="0"/>
              <a:t>(), </a:t>
            </a:r>
            <a:r>
              <a:rPr lang="nb-NO" dirty="0" err="1"/>
              <a:t>etc</a:t>
            </a:r>
            <a:endParaRPr lang="nb-NO" dirty="0"/>
          </a:p>
          <a:p>
            <a:r>
              <a:rPr lang="nb-NO" dirty="0"/>
              <a:t>Defineres på nesten samme måte som prosedyrer</a:t>
            </a:r>
          </a:p>
          <a:p>
            <a:pPr lvl="1"/>
            <a:r>
              <a:rPr lang="nb-NO" dirty="0"/>
              <a:t>Man må huske </a:t>
            </a:r>
            <a:r>
              <a:rPr lang="nb-NO" b="1" dirty="0" err="1"/>
              <a:t>self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27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B77C-B069-507F-D534-FD34EF03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534D-49D4-59CD-9658-28F688CB5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7BB5C-FA0B-5397-6466-178B4C1D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10" y="331500"/>
            <a:ext cx="6496510" cy="4036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C3E1A-3F5B-5704-ABC6-FD423CF2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10" y="4583003"/>
            <a:ext cx="4763648" cy="514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F37F4-3875-6624-6458-081E1472A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095" y="4706665"/>
            <a:ext cx="74305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259E-9930-EB38-266A-0350EB5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353F-AAA3-F107-ACF7-E199C236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63D2A-ACB6-846D-6635-21ABD193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92" y="542586"/>
            <a:ext cx="4972668" cy="56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4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B47A-C161-B8AA-62E9-835AD07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1" y="3066636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5300" u="none" strike="noStrike" normalizeH="0" baseline="0" dirty="0">
                <a:ln>
                  <a:noFill/>
                </a:ln>
              </a:rPr>
              <a:t>Pause &lt;3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3100" u="none" strike="noStrike" normalizeH="0" baseline="0" dirty="0">
                <a:ln>
                  <a:noFill/>
                </a:ln>
              </a:rPr>
              <a:t>Gruppe </a:t>
            </a:r>
            <a:r>
              <a:rPr lang="en-US" altLang="nb-NO" sz="3100" dirty="0"/>
              <a:t>16</a:t>
            </a:r>
            <a:endParaRPr kumimoji="0" lang="en-US" altLang="nb-NO" sz="31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400" u="none" strike="noStrike" normalizeH="0" baseline="0" dirty="0">
                <a:ln>
                  <a:noFill/>
                </a:ln>
              </a:rPr>
              <a:t>       </a:t>
            </a: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2200" u="none" strike="noStrike" normalizeH="0" baseline="0" dirty="0">
                <a:ln>
                  <a:noFill/>
                </a:ln>
              </a:rPr>
              <a:t>Husk å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registrere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oppmøte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:)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800" u="none" strike="noStrike" normalizeH="0" baseline="0" dirty="0">
                <a:ln>
                  <a:noFill/>
                </a:ln>
              </a:rPr>
              <a:t>https://nettskjema.no/a/in1000gruppetime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DDC5-BA20-3E63-D0CC-E0AF8B23E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942167"/>
            <a:ext cx="5060018" cy="506001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AB9A-CB13-4D0F-61AA-A0243587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Innkapsling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6E47A-C5E9-A117-BD37-549D78CE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328" y="-81280"/>
            <a:ext cx="6281873" cy="5248622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Hvis vi har lyst til å bruke en instansvariabel til et objekt utafor skopet, burde vi returnere verdien via en funksjon</a:t>
            </a:r>
          </a:p>
          <a:p>
            <a:pPr lvl="1"/>
            <a:r>
              <a:rPr lang="nb-NO" dirty="0"/>
              <a:t>IKKE AKSESSER EN INSTANSVARIABEL DIREKTE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Det er, </a:t>
            </a:r>
            <a:r>
              <a:rPr lang="nb-NO" dirty="0" err="1"/>
              <a:t>however</a:t>
            </a:r>
            <a:r>
              <a:rPr lang="nb-NO" dirty="0"/>
              <a:t>, greit å aksessere verdiene </a:t>
            </a:r>
            <a:r>
              <a:rPr lang="nb-NO" b="1" dirty="0"/>
              <a:t>innafor klassedefinisjonen</a:t>
            </a:r>
          </a:p>
          <a:p>
            <a:pPr lvl="1"/>
            <a:r>
              <a:rPr lang="nb-NO" dirty="0"/>
              <a:t>Vi kan lage en </a:t>
            </a:r>
            <a:r>
              <a:rPr lang="nb-NO" b="1" dirty="0"/>
              <a:t>metode </a:t>
            </a:r>
            <a:r>
              <a:rPr lang="nb-NO" dirty="0"/>
              <a:t>for å returnere verdien: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766B4-E6BA-13F8-86AF-70C2D2F4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53" y="1790601"/>
            <a:ext cx="5615128" cy="1354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23F98-9A45-4C15-0EA5-8E7134F05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73" y="4287520"/>
            <a:ext cx="3048425" cy="8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DA32C-A930-838B-6084-8B187136D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53" y="5087732"/>
            <a:ext cx="5681856" cy="13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3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B596-F98B-6F1A-86B1-10124E5A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Grensesnitt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7BCF-0D04-D62C-C0DE-76B9CE57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metoder til et objekt, kalles det </a:t>
            </a:r>
            <a:r>
              <a:rPr lang="nb-NO" b="1" dirty="0"/>
              <a:t>offentlige grensesnittet </a:t>
            </a:r>
            <a:r>
              <a:rPr lang="nb-NO" dirty="0"/>
              <a:t>til objektet</a:t>
            </a:r>
          </a:p>
          <a:p>
            <a:r>
              <a:rPr lang="nb-NO" dirty="0"/>
              <a:t>Grensesnittet til et objekt er alt som kan gjøres utafor skopet til objektet</a:t>
            </a:r>
          </a:p>
          <a:p>
            <a:r>
              <a:rPr lang="nb-NO" dirty="0"/>
              <a:t>Vi kan kalle metoder i hovedprogrammet vårt, men vi veit ikke nødvendigvis åssen koden funker, siden det er </a:t>
            </a:r>
            <a:r>
              <a:rPr lang="nb-NO" b="1" dirty="0"/>
              <a:t>innkapsla </a:t>
            </a:r>
            <a:r>
              <a:rPr lang="nb-NO" dirty="0"/>
              <a:t>i klassedefinisjonen</a:t>
            </a:r>
          </a:p>
          <a:p>
            <a:pPr lvl="1"/>
            <a:r>
              <a:rPr lang="nb-NO" dirty="0"/>
              <a:t>Vi kan kjøre ei bil med ratt og pedalene, men vi veit ikke åssen motoren funker</a:t>
            </a:r>
          </a:p>
          <a:p>
            <a:r>
              <a:rPr lang="nb-NO" dirty="0"/>
              <a:t>Eksempel: Vi kan kalle .</a:t>
            </a:r>
            <a:r>
              <a:rPr lang="nb-NO" dirty="0" err="1"/>
              <a:t>lower</a:t>
            </a:r>
            <a:r>
              <a:rPr lang="nb-NO" dirty="0"/>
              <a:t>() på hvilken som helst streng, men vi har null peil hva som virkelig skjer når vi kaller det, kun hva resultatet blir</a:t>
            </a:r>
          </a:p>
        </p:txBody>
      </p:sp>
    </p:spTree>
    <p:extLst>
      <p:ext uri="{BB962C8B-B14F-4D97-AF65-F5344CB8AC3E}">
        <p14:creationId xmlns:p14="http://schemas.microsoft.com/office/powerpoint/2010/main" val="409271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98EA-7A15-7277-66B2-E0C4E6CA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Generelt om klasser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2250-E4C1-7022-9135-9A2F2ABE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ønsker å dedikere en hel </a:t>
            </a:r>
            <a:r>
              <a:rPr lang="nb-NO" dirty="0" err="1"/>
              <a:t>python</a:t>
            </a:r>
            <a:r>
              <a:rPr lang="nb-NO" dirty="0"/>
              <a:t> fil til én klasse</a:t>
            </a:r>
          </a:p>
          <a:p>
            <a:pPr lvl="1"/>
            <a:r>
              <a:rPr lang="nb-NO" dirty="0"/>
              <a:t>Vi vil separere klassedefinisjonen og hovedprogrammet</a:t>
            </a:r>
          </a:p>
          <a:p>
            <a:r>
              <a:rPr lang="nb-NO" dirty="0"/>
              <a:t>Altså, én fil for klassen og én fil for hovedprogrammet</a:t>
            </a:r>
          </a:p>
          <a:p>
            <a:r>
              <a:rPr lang="nb-NO" dirty="0"/>
              <a:t>Hovedprogramfilen har ikke tilgang til klassen, derfor må vi gi den tilgang</a:t>
            </a:r>
          </a:p>
          <a:p>
            <a:pPr lvl="1"/>
            <a:r>
              <a:rPr lang="nb-NO" dirty="0"/>
              <a:t>from &lt;filnavn&gt; import &lt;klassenavn&gt;</a:t>
            </a:r>
          </a:p>
          <a:p>
            <a:pPr lvl="1"/>
            <a:r>
              <a:rPr lang="nb-NO" dirty="0"/>
              <a:t>Dette kan kun gjøres hvis filene er i samme mappe, ellers må man oppgi hele stien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15FA2-F47C-DAA3-2496-A1DAE532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23" y="5005331"/>
            <a:ext cx="432495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CAA1-AB2D-9730-BAB5-F001C4FE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8B1F-BF32-E971-A252-DAD89744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99B65-DBAA-BD39-DD9C-E896D83B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34" y="605102"/>
            <a:ext cx="4817405" cy="54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173-E182-3679-DA7F-C799988B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 en ny klasse!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E24B-3659-FD5F-7498-26029B4A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DF54F-CA10-0BB1-7176-F5427472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959" y="584987"/>
            <a:ext cx="4559561" cy="54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6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42BB6-57A1-C798-1BA3-9B821B0D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 err="1"/>
              <a:t>Trix-oppgaver</a:t>
            </a:r>
            <a:r>
              <a:rPr lang="en-US" sz="4800" dirty="0"/>
              <a:t> </a:t>
            </a:r>
            <a:r>
              <a:rPr lang="en-US" sz="4800" dirty="0" err="1"/>
              <a:t>eller</a:t>
            </a:r>
            <a:r>
              <a:rPr lang="en-US" sz="4800" dirty="0"/>
              <a:t> </a:t>
            </a:r>
            <a:r>
              <a:rPr lang="en-US" sz="4800" dirty="0" err="1"/>
              <a:t>jobbe</a:t>
            </a:r>
            <a:r>
              <a:rPr lang="en-US" sz="4800" dirty="0"/>
              <a:t> med </a:t>
            </a:r>
            <a:r>
              <a:rPr lang="en-US" sz="4800" dirty="0" err="1"/>
              <a:t>oblig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85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997-4F73-2F3A-0C18-EBDE8E12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Læringsmål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67E3-0260-C370-CC44-168173F3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86479-A9AB-C8D0-39B4-2B461CBE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337" y="1588939"/>
            <a:ext cx="7252091" cy="36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A725-5C53-0DF1-1C93-96493B1B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klasse?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E8EB-8572-563D-55C4-A76569EC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objektorientert programmering ønsker vi å representere ting som </a:t>
            </a:r>
            <a:r>
              <a:rPr lang="nb-NO" b="1" dirty="0"/>
              <a:t>objekter</a:t>
            </a:r>
            <a:endParaRPr lang="nb-NO" dirty="0"/>
          </a:p>
          <a:p>
            <a:r>
              <a:rPr lang="nb-NO" dirty="0"/>
              <a:t>Vi kan lage en slags mal, kalt en </a:t>
            </a:r>
            <a:r>
              <a:rPr lang="nb-NO" b="1" dirty="0"/>
              <a:t>klasse</a:t>
            </a:r>
            <a:endParaRPr lang="nb-NO" dirty="0"/>
          </a:p>
          <a:p>
            <a:r>
              <a:rPr lang="nb-NO" dirty="0"/>
              <a:t>Objekter av en klasse har fellestrekk: Instansvariabler</a:t>
            </a:r>
          </a:p>
          <a:p>
            <a:r>
              <a:rPr lang="nb-NO" dirty="0"/>
              <a:t>Objekter av en klasse kan gjøre ting: Metoder</a:t>
            </a:r>
          </a:p>
          <a:p>
            <a:r>
              <a:rPr lang="nb-NO" dirty="0"/>
              <a:t>Dere har tidligere jobbet med objekter uten å vite det</a:t>
            </a:r>
          </a:p>
          <a:p>
            <a:pPr lvl="1"/>
            <a:r>
              <a:rPr lang="nb-NO" dirty="0"/>
              <a:t>Samlinger</a:t>
            </a:r>
          </a:p>
        </p:txBody>
      </p:sp>
    </p:spTree>
    <p:extLst>
      <p:ext uri="{BB962C8B-B14F-4D97-AF65-F5344CB8AC3E}">
        <p14:creationId xmlns:p14="http://schemas.microsoft.com/office/powerpoint/2010/main" val="299580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5AAB-D836-94BC-8B76-4E2F7C89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«Mal»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3CFE-2A45-FB5D-D972-A6E73294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3D78D-FBB5-CF37-E398-8851BC2C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17" y="1728790"/>
            <a:ext cx="2405331" cy="3397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A10F6-7DCC-D43D-D74C-E08B9AFBB75F}"/>
              </a:ext>
            </a:extLst>
          </p:cNvPr>
          <p:cNvSpPr txBox="1"/>
          <p:nvPr/>
        </p:nvSpPr>
        <p:spPr>
          <a:xfrm>
            <a:off x="7872984" y="129237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FE9F4-E7AE-5193-5005-4C8D02828888}"/>
              </a:ext>
            </a:extLst>
          </p:cNvPr>
          <p:cNvSpPr txBox="1"/>
          <p:nvPr/>
        </p:nvSpPr>
        <p:spPr>
          <a:xfrm>
            <a:off x="9223621" y="231822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</a:t>
            </a:r>
            <a:r>
              <a:rPr lang="nb-NO" dirty="0" err="1">
                <a:sym typeface="Wingdings" panose="05000000000000000000" pitchFamily="2" charset="2"/>
              </a:rPr>
              <a:t>Hoyde</a:t>
            </a:r>
            <a:endParaRPr lang="nb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2BFA3-8DB3-08AB-DB13-49795536DA73}"/>
              </a:ext>
            </a:extLst>
          </p:cNvPr>
          <p:cNvSpPr txBox="1"/>
          <p:nvPr/>
        </p:nvSpPr>
        <p:spPr>
          <a:xfrm>
            <a:off x="6554320" y="372221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Vekt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E444E-A75A-BF05-9383-75A79E09F364}"/>
              </a:ext>
            </a:extLst>
          </p:cNvPr>
          <p:cNvSpPr txBox="1"/>
          <p:nvPr/>
        </p:nvSpPr>
        <p:spPr>
          <a:xfrm>
            <a:off x="6402453" y="268755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Navn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29B63-3E2A-8B83-E82C-6AD630C71E6E}"/>
              </a:ext>
            </a:extLst>
          </p:cNvPr>
          <p:cNvSpPr txBox="1"/>
          <p:nvPr/>
        </p:nvSpPr>
        <p:spPr>
          <a:xfrm>
            <a:off x="9223621" y="3344075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Alder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629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A19-75B8-B4A3-5804-CCD44C09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Definisjon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C005-A2ED-C9C1-525D-AC7356A3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39026"/>
            <a:ext cx="6281873" cy="5248622"/>
          </a:xfrm>
        </p:spPr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Skriv dette i </a:t>
            </a:r>
            <a:r>
              <a:rPr lang="nb-NO" dirty="0" err="1"/>
              <a:t>VSCode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3542D-9BEF-D201-DD45-C5F5CD60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00" y="1729889"/>
            <a:ext cx="7441737" cy="23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2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435-0405-FC40-2A87-7B097A9B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Objekter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3817-0B31-DD5A-E3AC-974C72AD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Klassen er en mal for å lage </a:t>
            </a:r>
            <a:r>
              <a:rPr lang="nb-NO" b="1" dirty="0"/>
              <a:t>objekter</a:t>
            </a:r>
          </a:p>
          <a:p>
            <a:r>
              <a:rPr lang="nb-NO" dirty="0"/>
              <a:t>Vi kan opprette instanser av objekter, og gi de forskjellige objektene ulike instansvariabler</a:t>
            </a:r>
          </a:p>
          <a:p>
            <a:r>
              <a:rPr lang="nb-NO" dirty="0"/>
              <a:t>To objekter av samme klasse regnes som to forskjellige objekter</a:t>
            </a:r>
          </a:p>
          <a:p>
            <a:r>
              <a:rPr lang="nb-NO" dirty="0"/>
              <a:t>De har fellestrekk, men er helt unike (som dere)</a:t>
            </a:r>
          </a:p>
        </p:txBody>
      </p:sp>
    </p:spTree>
    <p:extLst>
      <p:ext uri="{BB962C8B-B14F-4D97-AF65-F5344CB8AC3E}">
        <p14:creationId xmlns:p14="http://schemas.microsoft.com/office/powerpoint/2010/main" val="101003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174-1372-3611-4852-99F436FA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Personer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1C701-F6D7-34BD-FC43-25D81891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45" y="2149415"/>
            <a:ext cx="2220125" cy="3135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1FFE7-C120-3643-401F-144871D64261}"/>
              </a:ext>
            </a:extLst>
          </p:cNvPr>
          <p:cNvSpPr txBox="1"/>
          <p:nvPr/>
        </p:nvSpPr>
        <p:spPr>
          <a:xfrm>
            <a:off x="6190488" y="1758475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Person1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D17B4-5988-FF5B-1CE7-BFFCF24FFEEA}"/>
              </a:ext>
            </a:extLst>
          </p:cNvPr>
          <p:cNvSpPr txBox="1"/>
          <p:nvPr/>
        </p:nvSpPr>
        <p:spPr>
          <a:xfrm>
            <a:off x="7512532" y="2963364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185</a:t>
            </a:r>
            <a:endParaRPr lang="nb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6140A-EA31-E0C2-71FB-4BAFFFDD7F26}"/>
              </a:ext>
            </a:extLst>
          </p:cNvPr>
          <p:cNvSpPr txBox="1"/>
          <p:nvPr/>
        </p:nvSpPr>
        <p:spPr>
          <a:xfrm>
            <a:off x="5356755" y="4137061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80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E21CE-2AE4-36D8-B5E5-AFEC60B893EC}"/>
              </a:ext>
            </a:extLst>
          </p:cNvPr>
          <p:cNvSpPr txBox="1"/>
          <p:nvPr/>
        </p:nvSpPr>
        <p:spPr>
          <a:xfrm>
            <a:off x="4534079" y="2813405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Lennard</a:t>
            </a:r>
            <a:r>
              <a:rPr lang="nb-NO" dirty="0"/>
              <a:t>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C2EF3-0C4D-DC82-1C11-6109E999D65F}"/>
              </a:ext>
            </a:extLst>
          </p:cNvPr>
          <p:cNvSpPr txBox="1"/>
          <p:nvPr/>
        </p:nvSpPr>
        <p:spPr>
          <a:xfrm>
            <a:off x="7294237" y="4097897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20</a:t>
            </a:r>
            <a:endParaRPr lang="nb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4A13E-692F-67F3-F92C-13F0E95F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83" y="2873657"/>
            <a:ext cx="2220125" cy="2253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9E1578-0F3A-5B63-A324-524D4F84F2A9}"/>
              </a:ext>
            </a:extLst>
          </p:cNvPr>
          <p:cNvSpPr txBox="1"/>
          <p:nvPr/>
        </p:nvSpPr>
        <p:spPr>
          <a:xfrm>
            <a:off x="9640304" y="2401973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Person2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6B95C-2511-0C15-B9AC-91341423F4DF}"/>
              </a:ext>
            </a:extLst>
          </p:cNvPr>
          <p:cNvSpPr txBox="1"/>
          <p:nvPr/>
        </p:nvSpPr>
        <p:spPr>
          <a:xfrm>
            <a:off x="8476986" y="3984342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90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nb-N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05392-E193-FACF-834A-F75958682593}"/>
              </a:ext>
            </a:extLst>
          </p:cNvPr>
          <p:cNvSpPr txBox="1"/>
          <p:nvPr/>
        </p:nvSpPr>
        <p:spPr>
          <a:xfrm>
            <a:off x="8552730" y="2914327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Ole </a:t>
            </a:r>
            <a:endParaRPr lang="nb-N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AA1C3-6E4B-CD21-47B1-ACEADEE44FFA}"/>
              </a:ext>
            </a:extLst>
          </p:cNvPr>
          <p:cNvSpPr txBox="1"/>
          <p:nvPr/>
        </p:nvSpPr>
        <p:spPr>
          <a:xfrm>
            <a:off x="10707375" y="3939401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21</a:t>
            </a:r>
            <a:endParaRPr lang="nb-N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0EC91-6D52-5711-E96C-A3F5AF297C8C}"/>
              </a:ext>
            </a:extLst>
          </p:cNvPr>
          <p:cNvSpPr txBox="1"/>
          <p:nvPr/>
        </p:nvSpPr>
        <p:spPr>
          <a:xfrm>
            <a:off x="10792428" y="2936732"/>
            <a:ext cx="16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160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932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1D58-9B8F-9F4A-776B-6259928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Syntaks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EA85-EB3A-82F0-8659-8C82AA9B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2942A-7893-5710-C78B-8DE7059F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27" y="2362921"/>
            <a:ext cx="7174311" cy="21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043F-4BE5-687E-FA2C-FA7F4B1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Instansvariabler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C278-34FE-2132-97BD-2BE5E2CE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Ulike objekter kan få ulike verdier til instansvariablene</a:t>
            </a:r>
          </a:p>
          <a:p>
            <a:r>
              <a:rPr lang="nb-NO" dirty="0"/>
              <a:t>Alle objekter av en klasse har de samme instansvariablene, men disse kan ha ulike verdier</a:t>
            </a:r>
          </a:p>
          <a:p>
            <a:r>
              <a:rPr lang="nb-NO" dirty="0"/>
              <a:t>Man kan hente ut et objektsinstansvariabler (IKKE ANBEFALT UTENFOR SKOPET)</a:t>
            </a:r>
          </a:p>
          <a:p>
            <a:pPr lvl="1"/>
            <a:r>
              <a:rPr lang="nb-NO" dirty="0"/>
              <a:t>Vi ønsker aldri å aksessere instansvariabler (direkte) utenfor skopet til klassen</a:t>
            </a:r>
          </a:p>
        </p:txBody>
      </p:sp>
    </p:spTree>
    <p:extLst>
      <p:ext uri="{BB962C8B-B14F-4D97-AF65-F5344CB8AC3E}">
        <p14:creationId xmlns:p14="http://schemas.microsoft.com/office/powerpoint/2010/main" val="25384197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5F911B7F990240B358511DCC8C75CA" ma:contentTypeVersion="15" ma:contentTypeDescription="Opprett et nytt dokument." ma:contentTypeScope="" ma:versionID="7aabdb0b6889bb43b7b53081731851ee">
  <xsd:schema xmlns:xsd="http://www.w3.org/2001/XMLSchema" xmlns:xs="http://www.w3.org/2001/XMLSchema" xmlns:p="http://schemas.microsoft.com/office/2006/metadata/properties" xmlns:ns3="4d8828b1-88d6-4fac-8865-c3070220713a" xmlns:ns4="8354bef4-f3ab-4f0e-9f00-75f7e65b1857" targetNamespace="http://schemas.microsoft.com/office/2006/metadata/properties" ma:root="true" ma:fieldsID="78876fc237b0d677c61fbf5c2c7b4452" ns3:_="" ns4:_="">
    <xsd:import namespace="4d8828b1-88d6-4fac-8865-c3070220713a"/>
    <xsd:import namespace="8354bef4-f3ab-4f0e-9f00-75f7e65b1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828b1-88d6-4fac-8865-c30702207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4bef4-f3ab-4f0e-9f00-75f7e65b1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8828b1-88d6-4fac-8865-c3070220713a" xsi:nil="true"/>
  </documentManagement>
</p:properties>
</file>

<file path=customXml/itemProps1.xml><?xml version="1.0" encoding="utf-8"?>
<ds:datastoreItem xmlns:ds="http://schemas.openxmlformats.org/officeDocument/2006/customXml" ds:itemID="{B98311C2-CA62-4063-B816-604C810B36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2E4083-1DB6-445E-9E6A-F12DFF6A8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828b1-88d6-4fac-8865-c3070220713a"/>
    <ds:schemaRef ds:uri="8354bef4-f3ab-4f0e-9f00-75f7e65b1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04951E-FC6F-49E0-856E-E7C8CB83B8B5}">
  <ds:schemaRefs>
    <ds:schemaRef ds:uri="http://schemas.openxmlformats.org/package/2006/metadata/core-properties"/>
    <ds:schemaRef ds:uri="4d8828b1-88d6-4fac-8865-c3070220713a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8354bef4-f3ab-4f0e-9f00-75f7e65b1857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63b6811-b0a4-4b2a-b932-72c4c970c5d2}" enabled="0" method="" siteId="{463b6811-b0a4-4b2a-b932-72c4c970c5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421</TotalTime>
  <Words>487</Words>
  <Application>Microsoft Macintosh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 Light</vt:lpstr>
      <vt:lpstr>Rockwell</vt:lpstr>
      <vt:lpstr>Wingdings</vt:lpstr>
      <vt:lpstr>Atlas</vt:lpstr>
      <vt:lpstr>Atlas</vt:lpstr>
      <vt:lpstr>Konseptforståelse Uke 7</vt:lpstr>
      <vt:lpstr>Læringsmål</vt:lpstr>
      <vt:lpstr>Hva er en klasse?</vt:lpstr>
      <vt:lpstr>«Mal»</vt:lpstr>
      <vt:lpstr>Definisjon</vt:lpstr>
      <vt:lpstr>Objekter</vt:lpstr>
      <vt:lpstr>Personer</vt:lpstr>
      <vt:lpstr>Syntaks</vt:lpstr>
      <vt:lpstr>Instansvariabler</vt:lpstr>
      <vt:lpstr>Metoder</vt:lpstr>
      <vt:lpstr>Kode</vt:lpstr>
      <vt:lpstr>Oppgave</vt:lpstr>
      <vt:lpstr>Pause &lt;3   Gruppe 16          Husk å registrere oppmøte :)    https://nettskjema.no/a/in1000gruppetime  </vt:lpstr>
      <vt:lpstr>Innkapsling</vt:lpstr>
      <vt:lpstr>Grensesnitt</vt:lpstr>
      <vt:lpstr>Generelt om klasser</vt:lpstr>
      <vt:lpstr>Oppgave</vt:lpstr>
      <vt:lpstr>Lag en ny klasse!</vt:lpstr>
      <vt:lpstr>Trix-oppgaver eller jobbe med oblig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Bjerke</dc:creator>
  <cp:lastModifiedBy>Lennard Rolstad Denby</cp:lastModifiedBy>
  <cp:revision>2</cp:revision>
  <dcterms:created xsi:type="dcterms:W3CDTF">2024-10-01T14:33:39Z</dcterms:created>
  <dcterms:modified xsi:type="dcterms:W3CDTF">2024-10-03T12:11:44Z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0x010100A35F911B7F990240B358511DCC8C75CA</vt:lpwstr>
  </property>
</Properties>
</file>