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Light" panose="00000300000000000000" pitchFamily="2" charset="0"/>
      <p:regular r:id="rId12"/>
      <p:bold r:id="rId13"/>
      <p:italic r:id="rId14"/>
      <p:boldItalic r:id="rId15"/>
    </p:embeddedFont>
    <p:embeddedFont>
      <p:font typeface="Montserrat Light" panose="000004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Montserrat SemiBold" panose="00000700000000000000" pitchFamily="2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Quattrocento Sans" panose="020B05020500000200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0Mi6/nBZhPSGg6j/ryFKjWp02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EAA91-6D11-4137-BD4F-9C27DB7A170A}">
  <a:tblStyle styleId="{E3FEAA91-6D11-4137-BD4F-9C27DB7A1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9" Type="http://schemas.openxmlformats.org/officeDocument/2006/relationships/theme" Target="theme/theme1.xml"/><Relationship Id="rId21" Type="http://schemas.openxmlformats.org/officeDocument/2006/relationships/font" Target="fonts/font18.fntdata"/><Relationship Id="rId34" Type="http://schemas.openxmlformats.org/officeDocument/2006/relationships/font" Target="fonts/font31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font" Target="fonts/font3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font" Target="fonts/font2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36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font" Target="fonts/font28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font" Target="fonts/font27.fntdata"/><Relationship Id="rId35" Type="http://schemas.openxmlformats.org/officeDocument/2006/relationships/font" Target="fonts/font32.fntdata"/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5652" y="685800"/>
            <a:ext cx="456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d53741acd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g1d53741acd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685800"/>
            <a:ext cx="2420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tion 3 - 4 wide">
  <p:cSld name="Option 3 - 4 w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84">
          <p15:clr>
            <a:srgbClr val="FBAE40"/>
          </p15:clr>
        </p15:guide>
        <p15:guide id="2" pos="12886">
          <p15:clr>
            <a:srgbClr val="FBAE40"/>
          </p15:clr>
        </p15:guide>
        <p15:guide id="3" pos="9956">
          <p15:clr>
            <a:srgbClr val="FBAE40"/>
          </p15:clr>
        </p15:guide>
        <p15:guide id="4" pos="3515">
          <p15:clr>
            <a:srgbClr val="FBAE40"/>
          </p15:clr>
        </p15:guide>
        <p15:guide id="5" pos="3707">
          <p15:clr>
            <a:srgbClr val="FBAE40"/>
          </p15:clr>
        </p15:guide>
        <p15:guide id="6" pos="9763">
          <p15:clr>
            <a:srgbClr val="FBAE40"/>
          </p15:clr>
        </p15:guide>
        <p15:guide id="7" pos="6639">
          <p15:clr>
            <a:srgbClr val="FBAE40"/>
          </p15:clr>
        </p15:guide>
        <p15:guide id="8" pos="6831">
          <p15:clr>
            <a:srgbClr val="FBAE40"/>
          </p15:clr>
        </p15:guide>
        <p15:guide id="9" orient="horz" pos="488">
          <p15:clr>
            <a:srgbClr val="FBAE40"/>
          </p15:clr>
        </p15:guide>
        <p15:guide id="10" orient="horz" pos="18583">
          <p15:clr>
            <a:srgbClr val="FBAE40"/>
          </p15:clr>
        </p15:guide>
        <p15:guide id="11" orient="horz" pos="2221">
          <p15:clr>
            <a:srgbClr val="FBAE40"/>
          </p15:clr>
        </p15:guide>
        <p15:guide id="12" orient="horz" pos="2414">
          <p15:clr>
            <a:srgbClr val="FBAE40"/>
          </p15:clr>
        </p15:guide>
        <p15:guide id="13" orient="horz" pos="2927">
          <p15:clr>
            <a:srgbClr val="FBAE40"/>
          </p15:clr>
        </p15:guide>
        <p15:guide id="14" orient="horz" pos="3119">
          <p15:clr>
            <a:srgbClr val="FBAE40"/>
          </p15:clr>
        </p15:guide>
        <p15:guide id="15" orient="horz" pos="4900">
          <p15:clr>
            <a:srgbClr val="FBAE40"/>
          </p15:clr>
        </p15:guide>
        <p15:guide id="16" orient="horz" pos="5091">
          <p15:clr>
            <a:srgbClr val="FBAE40"/>
          </p15:clr>
        </p15:guide>
        <p15:guide id="17" orient="horz" pos="6680">
          <p15:clr>
            <a:srgbClr val="FBAE40"/>
          </p15:clr>
        </p15:guide>
        <p15:guide id="18" orient="horz" pos="6873">
          <p15:clr>
            <a:srgbClr val="FBAE40"/>
          </p15:clr>
        </p15:guide>
        <p15:guide id="19" orient="horz" pos="8461">
          <p15:clr>
            <a:srgbClr val="FBAE40"/>
          </p15:clr>
        </p15:guide>
        <p15:guide id="20" orient="horz" pos="8654">
          <p15:clr>
            <a:srgbClr val="FBAE40"/>
          </p15:clr>
        </p15:guide>
        <p15:guide id="21" orient="horz" pos="10241">
          <p15:clr>
            <a:srgbClr val="FBAE40"/>
          </p15:clr>
        </p15:guide>
        <p15:guide id="22" orient="horz" pos="10435">
          <p15:clr>
            <a:srgbClr val="FBAE40"/>
          </p15:clr>
        </p15:guide>
        <p15:guide id="23" orient="horz" pos="12022">
          <p15:clr>
            <a:srgbClr val="FBAE40"/>
          </p15:clr>
        </p15:guide>
        <p15:guide id="24" orient="horz" pos="12215">
          <p15:clr>
            <a:srgbClr val="FBAE40"/>
          </p15:clr>
        </p15:guide>
        <p15:guide id="25" orient="horz" pos="13803">
          <p15:clr>
            <a:srgbClr val="FBAE40"/>
          </p15:clr>
        </p15:guide>
        <p15:guide id="26" orient="horz" pos="13996">
          <p15:clr>
            <a:srgbClr val="FBAE40"/>
          </p15:clr>
        </p15:guide>
        <p15:guide id="27" orient="horz" pos="15584">
          <p15:clr>
            <a:srgbClr val="FBAE40"/>
          </p15:clr>
        </p15:guide>
        <p15:guide id="28" orient="horz" pos="15775">
          <p15:clr>
            <a:srgbClr val="FBAE40"/>
          </p15:clr>
        </p15:guide>
        <p15:guide id="29" orient="horz" pos="17364">
          <p15:clr>
            <a:srgbClr val="FBAE40"/>
          </p15:clr>
        </p15:guide>
        <p15:guide id="30" orient="horz" pos="175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arbon">
  <p:cSld name="BrightCarbon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79">
          <p15:clr>
            <a:srgbClr val="FBAE40"/>
          </p15:clr>
        </p15:guide>
        <p15:guide id="2" orient="horz" pos="488">
          <p15:clr>
            <a:srgbClr val="FBAE40"/>
          </p15:clr>
        </p15:guide>
        <p15:guide id="3" pos="12998">
          <p15:clr>
            <a:srgbClr val="FBAE40"/>
          </p15:clr>
        </p15:guide>
        <p15:guide id="4" pos="10147">
          <p15:clr>
            <a:srgbClr val="FBAE40"/>
          </p15:clr>
        </p15:guide>
        <p15:guide id="5" pos="11589">
          <p15:clr>
            <a:srgbClr val="FBAE40"/>
          </p15:clr>
        </p15:guide>
        <p15:guide id="6" pos="1593">
          <p15:clr>
            <a:srgbClr val="FBAE40"/>
          </p15:clr>
        </p15:guide>
        <p15:guide id="7" pos="1881">
          <p15:clr>
            <a:srgbClr val="FBAE40"/>
          </p15:clr>
        </p15:guide>
        <p15:guide id="8" pos="4461">
          <p15:clr>
            <a:srgbClr val="FBAE40"/>
          </p15:clr>
        </p15:guide>
        <p15:guide id="9" pos="4748">
          <p15:clr>
            <a:srgbClr val="FBAE40"/>
          </p15:clr>
        </p15:guide>
        <p15:guide id="10" pos="3034">
          <p15:clr>
            <a:srgbClr val="FBAE40"/>
          </p15:clr>
        </p15:guide>
        <p15:guide id="11" pos="5885">
          <p15:clr>
            <a:srgbClr val="FBAE40"/>
          </p15:clr>
        </p15:guide>
        <p15:guide id="12" pos="6175">
          <p15:clr>
            <a:srgbClr val="FBAE40"/>
          </p15:clr>
        </p15:guide>
        <p15:guide id="13" pos="7295">
          <p15:clr>
            <a:srgbClr val="FBAE40"/>
          </p15:clr>
        </p15:guide>
        <p15:guide id="14" pos="7585">
          <p15:clr>
            <a:srgbClr val="FBAE40"/>
          </p15:clr>
        </p15:guide>
        <p15:guide id="15" pos="8722">
          <p15:clr>
            <a:srgbClr val="FBAE40"/>
          </p15:clr>
        </p15:guide>
        <p15:guide id="16" pos="9009">
          <p15:clr>
            <a:srgbClr val="FBAE40"/>
          </p15:clr>
        </p15:guide>
        <p15:guide id="17" pos="10436">
          <p15:clr>
            <a:srgbClr val="FBAE40"/>
          </p15:clr>
        </p15:guide>
        <p15:guide id="18" pos="11878">
          <p15:clr>
            <a:srgbClr val="FBAE40"/>
          </p15:clr>
        </p15:guide>
        <p15:guide id="19" orient="horz" pos="2189">
          <p15:clr>
            <a:srgbClr val="FBAE40"/>
          </p15:clr>
        </p15:guide>
        <p15:guide id="20" orient="horz" pos="2478">
          <p15:clr>
            <a:srgbClr val="FBAE40"/>
          </p15:clr>
        </p15:guide>
        <p15:guide id="21" orient="horz" pos="6199">
          <p15:clr>
            <a:srgbClr val="FBAE40"/>
          </p15:clr>
        </p15:guide>
        <p15:guide id="22" orient="horz" pos="5910">
          <p15:clr>
            <a:srgbClr val="FBAE40"/>
          </p15:clr>
        </p15:guide>
        <p15:guide id="23" orient="horz" pos="9632">
          <p15:clr>
            <a:srgbClr val="FBAE40"/>
          </p15:clr>
        </p15:guide>
        <p15:guide id="24" orient="horz" pos="9921">
          <p15:clr>
            <a:srgbClr val="FBAE40"/>
          </p15:clr>
        </p15:guide>
        <p15:guide id="25" orient="horz" pos="13353">
          <p15:clr>
            <a:srgbClr val="FBAE40"/>
          </p15:clr>
        </p15:guide>
        <p15:guide id="26" orient="horz" pos="13643">
          <p15:clr>
            <a:srgbClr val="FBAE40"/>
          </p15:clr>
        </p15:guide>
        <p15:guide id="27" orient="horz" pos="17075">
          <p15:clr>
            <a:srgbClr val="FBAE40"/>
          </p15:clr>
        </p15:guide>
        <p15:guide id="28" orient="horz" pos="17364">
          <p15:clr>
            <a:srgbClr val="FBAE40"/>
          </p15:clr>
        </p15:guide>
        <p15:guide id="29" orient="horz" pos="18583">
          <p15:clr>
            <a:srgbClr val="FBAE40"/>
          </p15:clr>
        </p15:guide>
        <p15:guide id="30" pos="33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tion 1 - 6 wide">
  <p:cSld name="Option 1 - 6 w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84">
          <p15:clr>
            <a:srgbClr val="FBAE40"/>
          </p15:clr>
        </p15:guide>
        <p15:guide id="2" pos="12886">
          <p15:clr>
            <a:srgbClr val="FBAE40"/>
          </p15:clr>
        </p15:guide>
        <p15:guide id="3" pos="2474">
          <p15:clr>
            <a:srgbClr val="FBAE40"/>
          </p15:clr>
        </p15:guide>
        <p15:guide id="4" pos="2666">
          <p15:clr>
            <a:srgbClr val="FBAE40"/>
          </p15:clr>
        </p15:guide>
        <p15:guide id="5" pos="10997">
          <p15:clr>
            <a:srgbClr val="FBAE40"/>
          </p15:clr>
        </p15:guide>
        <p15:guide id="6" pos="10804">
          <p15:clr>
            <a:srgbClr val="FBAE40"/>
          </p15:clr>
        </p15:guide>
        <p15:guide id="7" pos="8913">
          <p15:clr>
            <a:srgbClr val="FBAE40"/>
          </p15:clr>
        </p15:guide>
        <p15:guide id="8" pos="8722">
          <p15:clr>
            <a:srgbClr val="FBAE40"/>
          </p15:clr>
        </p15:guide>
        <p15:guide id="9" pos="4557">
          <p15:clr>
            <a:srgbClr val="FBAE40"/>
          </p15:clr>
        </p15:guide>
        <p15:guide id="10" pos="4748">
          <p15:clr>
            <a:srgbClr val="FBAE40"/>
          </p15:clr>
        </p15:guide>
        <p15:guide id="11" pos="6639">
          <p15:clr>
            <a:srgbClr val="FBAE40"/>
          </p15:clr>
        </p15:guide>
        <p15:guide id="12" pos="6831">
          <p15:clr>
            <a:srgbClr val="FBAE40"/>
          </p15:clr>
        </p15:guide>
        <p15:guide id="13" orient="horz" pos="488">
          <p15:clr>
            <a:srgbClr val="FBAE40"/>
          </p15:clr>
        </p15:guide>
        <p15:guide id="14" orient="horz" pos="2221">
          <p15:clr>
            <a:srgbClr val="FBAE40"/>
          </p15:clr>
        </p15:guide>
        <p15:guide id="15" orient="horz" pos="2414">
          <p15:clr>
            <a:srgbClr val="FBAE40"/>
          </p15:clr>
        </p15:guide>
        <p15:guide id="16" orient="horz" pos="3023">
          <p15:clr>
            <a:srgbClr val="FBAE40"/>
          </p15:clr>
        </p15:guide>
        <p15:guide id="17" orient="horz" pos="3215">
          <p15:clr>
            <a:srgbClr val="FBAE40"/>
          </p15:clr>
        </p15:guide>
        <p15:guide id="18" orient="horz" pos="4948">
          <p15:clr>
            <a:srgbClr val="FBAE40"/>
          </p15:clr>
        </p15:guide>
        <p15:guide id="19" orient="horz" pos="5140">
          <p15:clr>
            <a:srgbClr val="FBAE40"/>
          </p15:clr>
        </p15:guide>
        <p15:guide id="20" orient="horz" pos="6873">
          <p15:clr>
            <a:srgbClr val="FBAE40"/>
          </p15:clr>
        </p15:guide>
        <p15:guide id="21" orient="horz" pos="7065">
          <p15:clr>
            <a:srgbClr val="FBAE40"/>
          </p15:clr>
        </p15:guide>
        <p15:guide id="22" orient="horz" pos="8798">
          <p15:clr>
            <a:srgbClr val="FBAE40"/>
          </p15:clr>
        </p15:guide>
        <p15:guide id="23" orient="horz" pos="8991">
          <p15:clr>
            <a:srgbClr val="FBAE40"/>
          </p15:clr>
        </p15:guide>
        <p15:guide id="24" orient="horz" pos="10724">
          <p15:clr>
            <a:srgbClr val="FBAE40"/>
          </p15:clr>
        </p15:guide>
        <p15:guide id="25" orient="horz" pos="10915">
          <p15:clr>
            <a:srgbClr val="FBAE40"/>
          </p15:clr>
        </p15:guide>
        <p15:guide id="26" orient="horz" pos="12648">
          <p15:clr>
            <a:srgbClr val="FBAE40"/>
          </p15:clr>
        </p15:guide>
        <p15:guide id="27" orient="horz" pos="12840">
          <p15:clr>
            <a:srgbClr val="FBAE40"/>
          </p15:clr>
        </p15:guide>
        <p15:guide id="28" orient="horz" pos="18583">
          <p15:clr>
            <a:srgbClr val="FBAE40"/>
          </p15:clr>
        </p15:guide>
        <p15:guide id="29" orient="horz" pos="17333">
          <p15:clr>
            <a:srgbClr val="FBAE40"/>
          </p15:clr>
        </p15:guide>
        <p15:guide id="30" orient="horz" pos="17140">
          <p15:clr>
            <a:srgbClr val="FBAE40"/>
          </p15:clr>
        </p15:guide>
        <p15:guide id="31" orient="horz" pos="16690">
          <p15:clr>
            <a:srgbClr val="FBAE40"/>
          </p15:clr>
        </p15:guide>
        <p15:guide id="32" orient="horz" pos="16497">
          <p15:clr>
            <a:srgbClr val="FBAE40"/>
          </p15:clr>
        </p15:guide>
        <p15:guide id="33" orient="horz" pos="14766">
          <p15:clr>
            <a:srgbClr val="FBAE40"/>
          </p15:clr>
        </p15:guide>
        <p15:guide id="34" orient="horz" pos="1457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tion 2 - 8 wide">
  <p:cSld name="Option 2 - 8 w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12982">
          <p15:clr>
            <a:srgbClr val="FBAE40"/>
          </p15:clr>
        </p15:guide>
        <p15:guide id="3" pos="1881">
          <p15:clr>
            <a:srgbClr val="FBAE40"/>
          </p15:clr>
        </p15:guide>
        <p15:guide id="4" pos="2073">
          <p15:clr>
            <a:srgbClr val="FBAE40"/>
          </p15:clr>
        </p15:guide>
        <p15:guide id="5" pos="11589">
          <p15:clr>
            <a:srgbClr val="FBAE40"/>
          </p15:clr>
        </p15:guide>
        <p15:guide id="6" pos="11397">
          <p15:clr>
            <a:srgbClr val="FBAE40"/>
          </p15:clr>
        </p15:guide>
        <p15:guide id="7" pos="3468">
          <p15:clr>
            <a:srgbClr val="FBAE40"/>
          </p15:clr>
        </p15:guide>
        <p15:guide id="8" pos="3659">
          <p15:clr>
            <a:srgbClr val="FBAE40"/>
          </p15:clr>
        </p15:guide>
        <p15:guide id="9" pos="9811">
          <p15:clr>
            <a:srgbClr val="FBAE40"/>
          </p15:clr>
        </p15:guide>
        <p15:guide id="10" pos="10002">
          <p15:clr>
            <a:srgbClr val="FBAE40"/>
          </p15:clr>
        </p15:guide>
        <p15:guide id="11" pos="5053">
          <p15:clr>
            <a:srgbClr val="FBAE40"/>
          </p15:clr>
        </p15:guide>
        <p15:guide id="12" pos="5246">
          <p15:clr>
            <a:srgbClr val="FBAE40"/>
          </p15:clr>
        </p15:guide>
        <p15:guide id="13" pos="8417">
          <p15:clr>
            <a:srgbClr val="FBAE40"/>
          </p15:clr>
        </p15:guide>
        <p15:guide id="14" pos="8224">
          <p15:clr>
            <a:srgbClr val="FBAE40"/>
          </p15:clr>
        </p15:guide>
        <p15:guide id="15" pos="6639">
          <p15:clr>
            <a:srgbClr val="FBAE40"/>
          </p15:clr>
        </p15:guide>
        <p15:guide id="16" pos="6831">
          <p15:clr>
            <a:srgbClr val="FBAE40"/>
          </p15:clr>
        </p15:guide>
        <p15:guide id="17" orient="horz" pos="488">
          <p15:clr>
            <a:srgbClr val="FBAE40"/>
          </p15:clr>
        </p15:guide>
        <p15:guide id="18" orient="horz" pos="6647">
          <p15:clr>
            <a:srgbClr val="FBAE40"/>
          </p15:clr>
        </p15:guide>
        <p15:guide id="19" orient="horz" pos="6456">
          <p15:clr>
            <a:srgbClr val="FBAE40"/>
          </p15:clr>
        </p15:guide>
        <p15:guide id="20" orient="horz" pos="2445">
          <p15:clr>
            <a:srgbClr val="FBAE40"/>
          </p15:clr>
        </p15:guide>
        <p15:guide id="21" orient="horz" pos="2638">
          <p15:clr>
            <a:srgbClr val="FBAE40"/>
          </p15:clr>
        </p15:guide>
        <p15:guide id="22" orient="horz" pos="10210">
          <p15:clr>
            <a:srgbClr val="FBAE40"/>
          </p15:clr>
        </p15:guide>
        <p15:guide id="23" orient="horz" pos="10017">
          <p15:clr>
            <a:srgbClr val="FBAE40"/>
          </p15:clr>
        </p15:guide>
        <p15:guide id="24" orient="horz" pos="13771">
          <p15:clr>
            <a:srgbClr val="FBAE40"/>
          </p15:clr>
        </p15:guide>
        <p15:guide id="25" orient="horz" pos="13578">
          <p15:clr>
            <a:srgbClr val="FBAE40"/>
          </p15:clr>
        </p15:guide>
        <p15:guide id="26" orient="horz" pos="17140">
          <p15:clr>
            <a:srgbClr val="FBAE40"/>
          </p15:clr>
        </p15:guide>
        <p15:guide id="27" orient="horz" pos="17333">
          <p15:clr>
            <a:srgbClr val="FBAE40"/>
          </p15:clr>
        </p15:guide>
        <p15:guide id="28" orient="horz" pos="1858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tion 4 - 9 wide">
  <p:cSld name="Option 4 - 9 w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/>
          <p:nvPr/>
        </p:nvSpPr>
        <p:spPr>
          <a:xfrm>
            <a:off x="317566" y="318211"/>
            <a:ext cx="20748900" cy="29639700"/>
          </a:xfrm>
          <a:prstGeom prst="rect">
            <a:avLst/>
          </a:prstGeom>
          <a:noFill/>
          <a:ln w="63500" cap="sq" cmpd="sng">
            <a:solidFill>
              <a:srgbClr val="0283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8025" tIns="178025" rIns="178025" bIns="1780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endParaRPr sz="3500" b="0" i="0" u="none" strike="noStrike" cap="non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9">
          <p15:clr>
            <a:srgbClr val="FBAE40"/>
          </p15:clr>
        </p15:guide>
        <p15:guide id="2" pos="632">
          <p15:clr>
            <a:srgbClr val="FBAE40"/>
          </p15:clr>
        </p15:guide>
        <p15:guide id="3" pos="13271">
          <p15:clr>
            <a:srgbClr val="FBAE40"/>
          </p15:clr>
        </p15:guide>
        <p15:guide id="4" pos="12838">
          <p15:clr>
            <a:srgbClr val="FBAE40"/>
          </p15:clr>
        </p15:guide>
        <p15:guide id="5" pos="11653">
          <p15:clr>
            <a:srgbClr val="FBAE40"/>
          </p15:clr>
        </p15:guide>
        <p15:guide id="6" pos="11460">
          <p15:clr>
            <a:srgbClr val="FBAE40"/>
          </p15:clr>
        </p15:guide>
        <p15:guide id="7" pos="1817">
          <p15:clr>
            <a:srgbClr val="FBAE40"/>
          </p15:clr>
        </p15:guide>
        <p15:guide id="8" pos="2010">
          <p15:clr>
            <a:srgbClr val="FBAE40"/>
          </p15:clr>
        </p15:guide>
        <p15:guide id="9" pos="3195">
          <p15:clr>
            <a:srgbClr val="FBAE40"/>
          </p15:clr>
        </p15:guide>
        <p15:guide id="10" pos="3387">
          <p15:clr>
            <a:srgbClr val="FBAE40"/>
          </p15:clr>
        </p15:guide>
        <p15:guide id="11" pos="10275">
          <p15:clr>
            <a:srgbClr val="FBAE40"/>
          </p15:clr>
        </p15:guide>
        <p15:guide id="12" pos="10083">
          <p15:clr>
            <a:srgbClr val="FBAE40"/>
          </p15:clr>
        </p15:guide>
        <p15:guide id="13" pos="8898">
          <p15:clr>
            <a:srgbClr val="FBAE40"/>
          </p15:clr>
        </p15:guide>
        <p15:guide id="14" pos="8705">
          <p15:clr>
            <a:srgbClr val="FBAE40"/>
          </p15:clr>
        </p15:guide>
        <p15:guide id="15" pos="4573">
          <p15:clr>
            <a:srgbClr val="FBAE40"/>
          </p15:clr>
        </p15:guide>
        <p15:guide id="16" pos="4765">
          <p15:clr>
            <a:srgbClr val="FBAE40"/>
          </p15:clr>
        </p15:guide>
        <p15:guide id="17" pos="5950">
          <p15:clr>
            <a:srgbClr val="FBAE40"/>
          </p15:clr>
        </p15:guide>
        <p15:guide id="18" pos="6143">
          <p15:clr>
            <a:srgbClr val="FBAE40"/>
          </p15:clr>
        </p15:guide>
        <p15:guide id="19" pos="7520">
          <p15:clr>
            <a:srgbClr val="FBAE40"/>
          </p15:clr>
        </p15:guide>
        <p15:guide id="20" pos="7328">
          <p15:clr>
            <a:srgbClr val="FBAE40"/>
          </p15:clr>
        </p15:guide>
        <p15:guide id="21" orient="horz" pos="200">
          <p15:clr>
            <a:srgbClr val="FBAE40"/>
          </p15:clr>
        </p15:guide>
        <p15:guide id="22" orient="horz" pos="633">
          <p15:clr>
            <a:srgbClr val="FBAE40"/>
          </p15:clr>
        </p15:guide>
        <p15:guide id="23" orient="horz" pos="2189">
          <p15:clr>
            <a:srgbClr val="FBAE40"/>
          </p15:clr>
        </p15:guide>
        <p15:guide id="24" orient="horz" pos="2478">
          <p15:clr>
            <a:srgbClr val="FBAE40"/>
          </p15:clr>
        </p15:guide>
        <p15:guide id="25" orient="horz" pos="5910">
          <p15:clr>
            <a:srgbClr val="FBAE40"/>
          </p15:clr>
        </p15:guide>
        <p15:guide id="26" orient="horz" pos="6199">
          <p15:clr>
            <a:srgbClr val="FBAE40"/>
          </p15:clr>
        </p15:guide>
        <p15:guide id="27" orient="horz" pos="9632">
          <p15:clr>
            <a:srgbClr val="FBAE40"/>
          </p15:clr>
        </p15:guide>
        <p15:guide id="28" orient="horz" pos="9921">
          <p15:clr>
            <a:srgbClr val="FBAE40"/>
          </p15:clr>
        </p15:guide>
        <p15:guide id="29" orient="horz" pos="13370">
          <p15:clr>
            <a:srgbClr val="FBAE40"/>
          </p15:clr>
        </p15:guide>
        <p15:guide id="30" orient="horz" pos="13643">
          <p15:clr>
            <a:srgbClr val="FBAE40"/>
          </p15:clr>
        </p15:guide>
        <p15:guide id="31" orient="horz" pos="17092">
          <p15:clr>
            <a:srgbClr val="FBAE40"/>
          </p15:clr>
        </p15:guide>
        <p15:guide id="32" orient="horz" pos="17364">
          <p15:clr>
            <a:srgbClr val="FBAE40"/>
          </p15:clr>
        </p15:guide>
        <p15:guide id="33" orient="horz" pos="18439">
          <p15:clr>
            <a:srgbClr val="FBAE40"/>
          </p15:clr>
        </p15:guide>
        <p15:guide id="34" orient="horz" pos="188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d53741acd4_0_231"/>
          <p:cNvSpPr/>
          <p:nvPr/>
        </p:nvSpPr>
        <p:spPr>
          <a:xfrm>
            <a:off x="0" y="-196950"/>
            <a:ext cx="21384000" cy="10193400"/>
          </a:xfrm>
          <a:prstGeom prst="rect">
            <a:avLst/>
          </a:prstGeom>
          <a:solidFill>
            <a:srgbClr val="202E50"/>
          </a:solidFill>
          <a:ln>
            <a:noFill/>
          </a:ln>
        </p:spPr>
        <p:txBody>
          <a:bodyPr spcFirstLastPara="1" wrap="square" lIns="178025" tIns="178025" rIns="178025" bIns="178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solidFill>
                  <a:srgbClr val="192C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~~</a:t>
            </a:r>
            <a:endParaRPr sz="3500" b="0" i="0" u="none" strike="noStrike" cap="none">
              <a:solidFill>
                <a:srgbClr val="192C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g1d53741acd4_0_231"/>
          <p:cNvSpPr txBox="1"/>
          <p:nvPr/>
        </p:nvSpPr>
        <p:spPr>
          <a:xfrm>
            <a:off x="926251" y="666025"/>
            <a:ext cx="16751400" cy="1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Coffee Machine Q&amp;A System </a:t>
            </a:r>
            <a:endParaRPr sz="8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8;g1d53741acd4_0_231"/>
          <p:cNvSpPr txBox="1"/>
          <p:nvPr/>
        </p:nvSpPr>
        <p:spPr>
          <a:xfrm>
            <a:off x="926218" y="2310940"/>
            <a:ext cx="195315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i="1">
                <a:solidFill>
                  <a:srgbClr val="FF6A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Esther Ademola, Marius Benkert, Lennard Rose, Jochen Schmidt</a:t>
            </a:r>
            <a:endParaRPr sz="3600" i="1" u="none" strike="noStrike" cap="none">
              <a:solidFill>
                <a:srgbClr val="FF6A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9" name="Google Shape;19;g1d53741acd4_0_231"/>
          <p:cNvGrpSpPr/>
          <p:nvPr/>
        </p:nvGrpSpPr>
        <p:grpSpPr>
          <a:xfrm>
            <a:off x="17997000" y="159548"/>
            <a:ext cx="3355200" cy="1069056"/>
            <a:chOff x="678615" y="27828000"/>
            <a:chExt cx="3630776" cy="1135000"/>
          </a:xfrm>
        </p:grpSpPr>
        <p:pic>
          <p:nvPicPr>
            <p:cNvPr id="20" name="Google Shape;20;g1d53741acd4_0_231"/>
            <p:cNvPicPr preferRelativeResize="0"/>
            <p:nvPr/>
          </p:nvPicPr>
          <p:blipFill rotWithShape="1">
            <a:blip r:embed="rId3">
              <a:alphaModFix/>
            </a:blip>
            <a:srcRect b="52233"/>
            <a:stretch/>
          </p:blipFill>
          <p:spPr>
            <a:xfrm>
              <a:off x="678615" y="27831696"/>
              <a:ext cx="3630776" cy="1131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g1d53741acd4_0_231"/>
            <p:cNvPicPr preferRelativeResize="0"/>
            <p:nvPr/>
          </p:nvPicPr>
          <p:blipFill rotWithShape="1">
            <a:blip r:embed="rId4">
              <a:alphaModFix/>
            </a:blip>
            <a:srcRect l="19543" r="55446"/>
            <a:stretch/>
          </p:blipFill>
          <p:spPr>
            <a:xfrm>
              <a:off x="1306800" y="27828000"/>
              <a:ext cx="802815" cy="9247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g1d53741acd4_0_231"/>
          <p:cNvSpPr/>
          <p:nvPr/>
        </p:nvSpPr>
        <p:spPr>
          <a:xfrm flipH="1">
            <a:off x="450" y="3539275"/>
            <a:ext cx="21384000" cy="5691600"/>
          </a:xfrm>
          <a:prstGeom prst="parallelogram">
            <a:avLst>
              <a:gd name="adj" fmla="val 0"/>
            </a:avLst>
          </a:prstGeom>
          <a:solidFill>
            <a:srgbClr val="1924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1d53741acd4_0_231"/>
          <p:cNvSpPr/>
          <p:nvPr/>
        </p:nvSpPr>
        <p:spPr>
          <a:xfrm>
            <a:off x="1455000" y="3963300"/>
            <a:ext cx="8249100" cy="2230800"/>
          </a:xfrm>
          <a:prstGeom prst="wedgeRoundRectCallout">
            <a:avLst>
              <a:gd name="adj1" fmla="val -56714"/>
              <a:gd name="adj2" fmla="val 33726"/>
              <a:gd name="adj3" fmla="val 0"/>
            </a:avLst>
          </a:prstGeom>
          <a:solidFill>
            <a:srgbClr val="FF6A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5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What coffee beans should I use?</a:t>
            </a:r>
            <a:endParaRPr sz="53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g1d53741acd4_0_231"/>
          <p:cNvSpPr/>
          <p:nvPr/>
        </p:nvSpPr>
        <p:spPr>
          <a:xfrm>
            <a:off x="3029075" y="6511388"/>
            <a:ext cx="9692700" cy="2230800"/>
          </a:xfrm>
          <a:prstGeom prst="wedgeRoundRectCallout">
            <a:avLst>
              <a:gd name="adj1" fmla="val 56562"/>
              <a:gd name="adj2" fmla="val 8354"/>
              <a:gd name="adj3" fmla="val 0"/>
            </a:avLst>
          </a:prstGeom>
          <a:solidFill>
            <a:srgbClr val="FF6A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Only roasted, </a:t>
            </a:r>
            <a:endParaRPr sz="53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untreated coffee beans!</a:t>
            </a:r>
            <a:endParaRPr sz="53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5;g1d53741acd4_0_231"/>
          <p:cNvSpPr/>
          <p:nvPr/>
        </p:nvSpPr>
        <p:spPr>
          <a:xfrm>
            <a:off x="13384575" y="2928675"/>
            <a:ext cx="7088100" cy="6963000"/>
          </a:xfrm>
          <a:prstGeom prst="ellipse">
            <a:avLst/>
          </a:prstGeom>
          <a:solidFill>
            <a:srgbClr val="FF6A00"/>
          </a:solidFill>
          <a:ln w="9525" cap="flat" cmpd="sng">
            <a:solidFill>
              <a:srgbClr val="FF6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g1d53741acd4_0_231"/>
          <p:cNvGrpSpPr/>
          <p:nvPr/>
        </p:nvGrpSpPr>
        <p:grpSpPr>
          <a:xfrm>
            <a:off x="225" y="27607909"/>
            <a:ext cx="21383468" cy="2709749"/>
            <a:chOff x="0" y="38971538"/>
            <a:chExt cx="30275334" cy="3832200"/>
          </a:xfrm>
        </p:grpSpPr>
        <p:sp>
          <p:nvSpPr>
            <p:cNvPr id="27" name="Google Shape;27;g1d53741acd4_0_231"/>
            <p:cNvSpPr/>
            <p:nvPr/>
          </p:nvSpPr>
          <p:spPr>
            <a:xfrm>
              <a:off x="26434734" y="38971538"/>
              <a:ext cx="3840600" cy="3832200"/>
            </a:xfrm>
            <a:prstGeom prst="rect">
              <a:avLst/>
            </a:prstGeom>
            <a:solidFill>
              <a:srgbClr val="FF6A00"/>
            </a:solidFill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g1d53741acd4_0_231"/>
            <p:cNvSpPr/>
            <p:nvPr/>
          </p:nvSpPr>
          <p:spPr>
            <a:xfrm>
              <a:off x="0" y="38971538"/>
              <a:ext cx="3840600" cy="3832200"/>
            </a:xfrm>
            <a:prstGeom prst="rect">
              <a:avLst/>
            </a:prstGeom>
            <a:solidFill>
              <a:srgbClr val="19243F"/>
            </a:solidFill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g1d53741acd4_0_231"/>
            <p:cNvSpPr/>
            <p:nvPr/>
          </p:nvSpPr>
          <p:spPr>
            <a:xfrm>
              <a:off x="0" y="38971538"/>
              <a:ext cx="30275100" cy="383220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" name="Google Shape;30;g1d53741acd4_0_231"/>
          <p:cNvSpPr/>
          <p:nvPr/>
        </p:nvSpPr>
        <p:spPr>
          <a:xfrm>
            <a:off x="5732475" y="28098725"/>
            <a:ext cx="52602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References: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ExtraLight"/>
              <a:buAutoNum type="arabicPeriod"/>
            </a:pPr>
            <a:r>
              <a:rPr lang="de-DE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Wolf, T., Debut, L., Sanh, V., Chaumond, J., Delangue, C., Moi, A., Cistac, P., Rault, T., Louf, R., Funtowicz, M., and others 2019. Huggingface's transformers: State-of-the-art natural language processing.</a:t>
            </a:r>
            <a:endParaRPr sz="11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ExtraLight"/>
              <a:buAutoNum type="arabicPeriod"/>
            </a:pPr>
            <a:r>
              <a:rPr lang="de-DE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Gormley, C., and Tong, Z. 2015. . Elasticsearch: the definitive guide: a distributed real-time search and analytics engine. O'Reilly Media, Inc..</a:t>
            </a:r>
            <a:endParaRPr sz="11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grpSp>
        <p:nvGrpSpPr>
          <p:cNvPr id="31" name="Google Shape;31;g1d53741acd4_0_231"/>
          <p:cNvGrpSpPr/>
          <p:nvPr/>
        </p:nvGrpSpPr>
        <p:grpSpPr>
          <a:xfrm>
            <a:off x="1413077" y="23069169"/>
            <a:ext cx="8250132" cy="2783313"/>
            <a:chOff x="1311275" y="20568570"/>
            <a:chExt cx="13609588" cy="3936237"/>
          </a:xfrm>
        </p:grpSpPr>
        <p:sp>
          <p:nvSpPr>
            <p:cNvPr id="32" name="Google Shape;32;g1d53741acd4_0_231"/>
            <p:cNvSpPr/>
            <p:nvPr/>
          </p:nvSpPr>
          <p:spPr>
            <a:xfrm>
              <a:off x="1312863" y="21732807"/>
              <a:ext cx="13608000" cy="27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Uses templates with which new sources can be added easily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Automatically queries web pages</a:t>
              </a:r>
              <a:r>
                <a:rPr lang="de-DE" sz="24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for documents</a:t>
              </a: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with BeautifulSoup and Selenium 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Adds metadata for each document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Stores documents and metadata in the data warehouse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0" algn="l" rtl="0">
                <a:lnSpc>
                  <a:spcPct val="8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698500" marR="0" lvl="1" indent="-228600" algn="l" rtl="0">
                <a:lnSpc>
                  <a:spcPct val="8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19243F"/>
                </a:buClr>
                <a:buSzPts val="2400"/>
                <a:buFont typeface="Arial"/>
                <a:buNone/>
              </a:pPr>
              <a:endParaRPr sz="2400" i="0" u="none" strike="noStrike" cap="none">
                <a:solidFill>
                  <a:srgbClr val="202E5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3" name="Google Shape;33;g1d53741acd4_0_231"/>
            <p:cNvSpPr/>
            <p:nvPr/>
          </p:nvSpPr>
          <p:spPr>
            <a:xfrm>
              <a:off x="1311275" y="20568570"/>
              <a:ext cx="13608000" cy="100980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>
              <a:noFill/>
            </a:ln>
          </p:spPr>
          <p:txBody>
            <a:bodyPr spcFirstLastPara="1" wrap="square" lIns="0" tIns="0" rIns="0" bIns="25425" anchor="ctr" anchorCtr="0">
              <a:noAutofit/>
            </a:bodyPr>
            <a:lstStyle/>
            <a:p>
              <a:pPr marL="457200" marR="0" lvl="0" indent="-495300" algn="l" rtl="0">
                <a:spcBef>
                  <a:spcPts val="0"/>
                </a:spcBef>
                <a:spcAft>
                  <a:spcPts val="0"/>
                </a:spcAft>
                <a:buClr>
                  <a:srgbClr val="FF6A00"/>
                </a:buClr>
                <a:buSzPts val="4200"/>
                <a:buFont typeface="Montserrat"/>
                <a:buChar char="●"/>
              </a:pPr>
              <a:r>
                <a:rPr lang="de-DE" sz="4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 Scraper</a:t>
              </a:r>
              <a:endParaRPr sz="2000"/>
            </a:p>
          </p:txBody>
        </p:sp>
      </p:grpSp>
      <p:grpSp>
        <p:nvGrpSpPr>
          <p:cNvPr id="34" name="Google Shape;34;g1d53741acd4_0_231"/>
          <p:cNvGrpSpPr/>
          <p:nvPr/>
        </p:nvGrpSpPr>
        <p:grpSpPr>
          <a:xfrm>
            <a:off x="11769114" y="10930937"/>
            <a:ext cx="8845734" cy="3115470"/>
            <a:chOff x="1311275" y="20676334"/>
            <a:chExt cx="14592105" cy="4405982"/>
          </a:xfrm>
        </p:grpSpPr>
        <p:sp>
          <p:nvSpPr>
            <p:cNvPr id="35" name="Google Shape;35;g1d53741acd4_0_231"/>
            <p:cNvSpPr/>
            <p:nvPr/>
          </p:nvSpPr>
          <p:spPr>
            <a:xfrm>
              <a:off x="1312880" y="21732816"/>
              <a:ext cx="14590500" cy="3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Hadoop serves as a data storage for the manuals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Hadoop ensures availability and scalability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Elasticsearch stores the metadata for each manual document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Elasticsearch serves as a search and management tool and helps finding relevant documents in the  Hadoop Distributed File System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647700" marR="0" lvl="0" indent="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6" name="Google Shape;36;g1d53741acd4_0_231"/>
            <p:cNvSpPr/>
            <p:nvPr/>
          </p:nvSpPr>
          <p:spPr>
            <a:xfrm>
              <a:off x="1311275" y="20676334"/>
              <a:ext cx="13608000" cy="100980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>
              <a:noFill/>
            </a:ln>
          </p:spPr>
          <p:txBody>
            <a:bodyPr spcFirstLastPara="1" wrap="square" lIns="0" tIns="0" rIns="0" bIns="25425" anchor="ctr" anchorCtr="0">
              <a:noAutofit/>
            </a:bodyPr>
            <a:lstStyle/>
            <a:p>
              <a:pPr marL="457200" marR="0" lvl="0" indent="-495300" algn="l" rtl="0">
                <a:spcBef>
                  <a:spcPts val="0"/>
                </a:spcBef>
                <a:spcAft>
                  <a:spcPts val="0"/>
                </a:spcAft>
                <a:buClr>
                  <a:srgbClr val="FF6A00"/>
                </a:buClr>
                <a:buSzPts val="4200"/>
                <a:buFont typeface="Montserrat"/>
                <a:buChar char="●"/>
              </a:pPr>
              <a:r>
                <a:rPr lang="de-DE" sz="4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Warehouse</a:t>
              </a:r>
              <a:endParaRPr sz="2000"/>
            </a:p>
          </p:txBody>
        </p:sp>
      </p:grpSp>
      <p:grpSp>
        <p:nvGrpSpPr>
          <p:cNvPr id="37" name="Google Shape;37;g1d53741acd4_0_231"/>
          <p:cNvGrpSpPr/>
          <p:nvPr/>
        </p:nvGrpSpPr>
        <p:grpSpPr>
          <a:xfrm>
            <a:off x="11528588" y="22196837"/>
            <a:ext cx="8844543" cy="4754197"/>
            <a:chOff x="11160226" y="22229784"/>
            <a:chExt cx="9610500" cy="4526513"/>
          </a:xfrm>
        </p:grpSpPr>
        <p:sp>
          <p:nvSpPr>
            <p:cNvPr id="38" name="Google Shape;38;g1d53741acd4_0_231"/>
            <p:cNvSpPr/>
            <p:nvPr/>
          </p:nvSpPr>
          <p:spPr>
            <a:xfrm>
              <a:off x="11160226" y="26186297"/>
              <a:ext cx="9610500" cy="570000"/>
            </a:xfrm>
            <a:prstGeom prst="rect">
              <a:avLst/>
            </a:prstGeom>
            <a:solidFill>
              <a:srgbClr val="FF6A00"/>
            </a:solidFill>
            <a:ln w="19050" cap="sq" cmpd="sng">
              <a:solidFill>
                <a:srgbClr val="FF6A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4350" tIns="127150" rIns="254350" bIns="12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100" i="1">
                  <a:solidFill>
                    <a:srgbClr val="202E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Table 1: Evaluation results of different models</a:t>
              </a:r>
              <a:endParaRPr sz="2100" i="1" u="none" strike="noStrike" cap="none">
                <a:solidFill>
                  <a:srgbClr val="202E5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" name="Google Shape;39;g1d53741acd4_0_231"/>
            <p:cNvSpPr/>
            <p:nvPr/>
          </p:nvSpPr>
          <p:spPr>
            <a:xfrm>
              <a:off x="11160498" y="22229784"/>
              <a:ext cx="9610200" cy="3955500"/>
            </a:xfrm>
            <a:prstGeom prst="rect">
              <a:avLst/>
            </a:prstGeom>
            <a:noFill/>
            <a:ln w="19050" cap="sq" cmpd="sng">
              <a:solidFill>
                <a:srgbClr val="FF6A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1725" tIns="251725" rIns="251725" bIns="251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0" i="1" u="none" strike="noStrike" cap="none">
                <a:solidFill>
                  <a:srgbClr val="202E5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0" name="Google Shape;40;g1d53741acd4_0_231"/>
          <p:cNvSpPr txBox="1"/>
          <p:nvPr/>
        </p:nvSpPr>
        <p:spPr>
          <a:xfrm>
            <a:off x="18789751" y="28591400"/>
            <a:ext cx="215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50" tIns="64650" rIns="129350" bIns="64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g1d53741acd4_0_231"/>
          <p:cNvGrpSpPr/>
          <p:nvPr/>
        </p:nvGrpSpPr>
        <p:grpSpPr>
          <a:xfrm>
            <a:off x="1452093" y="10930913"/>
            <a:ext cx="8250126" cy="4328416"/>
            <a:chOff x="1311275" y="23154265"/>
            <a:chExt cx="13609578" cy="6121364"/>
          </a:xfrm>
        </p:grpSpPr>
        <p:sp>
          <p:nvSpPr>
            <p:cNvPr id="42" name="Google Shape;42;g1d53741acd4_0_231"/>
            <p:cNvSpPr/>
            <p:nvPr/>
          </p:nvSpPr>
          <p:spPr>
            <a:xfrm>
              <a:off x="1312853" y="24210729"/>
              <a:ext cx="13608000" cy="50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2400"/>
                <a:buFont typeface="Montserrat"/>
                <a:buChar char="●"/>
              </a:pPr>
              <a:r>
                <a:rPr lang="de-DE" sz="2400" b="1">
                  <a:latin typeface="Montserrat"/>
                  <a:ea typeface="Montserrat"/>
                  <a:cs typeface="Montserrat"/>
                  <a:sym typeface="Montserrat"/>
                </a:rPr>
                <a:t>Problem: </a:t>
              </a:r>
              <a:endParaRPr sz="2400"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Searching for an answer in technical documents and manuals for coffee machines can be tiresome and time-consuming.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2400"/>
                <a:buFont typeface="Montserrat"/>
                <a:buChar char="●"/>
              </a:pPr>
              <a:r>
                <a:rPr lang="de-DE" sz="2400" b="1">
                  <a:latin typeface="Montserrat"/>
                  <a:ea typeface="Montserrat"/>
                  <a:cs typeface="Montserrat"/>
                  <a:sym typeface="Montserrat"/>
                </a:rPr>
                <a:t>Solution: </a:t>
              </a:r>
              <a:endParaRPr sz="2400"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fully integrated system that is able to answer user provided, technical questions regarding coffee machines.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3" name="Google Shape;43;g1d53741acd4_0_231"/>
            <p:cNvSpPr/>
            <p:nvPr/>
          </p:nvSpPr>
          <p:spPr>
            <a:xfrm>
              <a:off x="1311275" y="23154265"/>
              <a:ext cx="13608000" cy="100980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>
              <a:noFill/>
            </a:ln>
          </p:spPr>
          <p:txBody>
            <a:bodyPr spcFirstLastPara="1" wrap="square" lIns="0" tIns="0" rIns="0" bIns="25425" anchor="ctr" anchorCtr="0">
              <a:noAutofit/>
            </a:bodyPr>
            <a:lstStyle/>
            <a:p>
              <a:pPr marL="457200" marR="0" lvl="0" indent="-495300" algn="l" rtl="0">
                <a:spcBef>
                  <a:spcPts val="0"/>
                </a:spcBef>
                <a:spcAft>
                  <a:spcPts val="0"/>
                </a:spcAft>
                <a:buClr>
                  <a:srgbClr val="FF6A00"/>
                </a:buClr>
                <a:buSzPts val="4200"/>
                <a:buFont typeface="Montserrat"/>
                <a:buChar char="●"/>
              </a:pPr>
              <a:r>
                <a:rPr lang="de-DE" sz="4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Motivation</a:t>
              </a:r>
              <a:endParaRPr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44" name="Google Shape;44;g1d53741acd4_0_231"/>
          <p:cNvPicPr preferRelativeResize="0"/>
          <p:nvPr/>
        </p:nvPicPr>
        <p:blipFill rotWithShape="1">
          <a:blip r:embed="rId5">
            <a:alphaModFix/>
          </a:blip>
          <a:srcRect l="3231" t="4451" r="6237" b="7929"/>
          <a:stretch/>
        </p:blipFill>
        <p:spPr>
          <a:xfrm>
            <a:off x="430125" y="27700725"/>
            <a:ext cx="4667250" cy="2524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Google Shape;45;g1d53741acd4_0_231"/>
          <p:cNvGraphicFramePr/>
          <p:nvPr/>
        </p:nvGraphicFramePr>
        <p:xfrm>
          <a:off x="11528513" y="22212000"/>
          <a:ext cx="8844675" cy="4154500"/>
        </p:xfrm>
        <a:graphic>
          <a:graphicData uri="http://schemas.openxmlformats.org/drawingml/2006/table">
            <a:tbl>
              <a:tblPr>
                <a:noFill/>
                <a:tableStyleId>{E3FEAA91-6D11-4137-BD4F-9C27DB7A170A}</a:tableStyleId>
              </a:tblPr>
              <a:tblGrid>
                <a:gridCol w="214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4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 Fine-Tuning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Without Fine-Tuning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Exact-Match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Exact-Match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02E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bert-base-uncased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61.7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54.6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10.4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0.3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distilbert-base-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uncased-squad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66.4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57.0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49.9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21.1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bert-base-cased-</a:t>
                      </a:r>
                      <a:endParaRPr sz="16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squad2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67.6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55.8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52.3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22.0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roberta-base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66.7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57.2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14.6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0.15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roberta-base-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squad2</a:t>
                      </a:r>
                      <a:endParaRPr sz="16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68.3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59.8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58.3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27.5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6" name="Google Shape;46;g1d53741acd4_0_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32750" y="27951338"/>
            <a:ext cx="2022900" cy="20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g1d53741acd4_0_231"/>
          <p:cNvGrpSpPr/>
          <p:nvPr/>
        </p:nvGrpSpPr>
        <p:grpSpPr>
          <a:xfrm>
            <a:off x="11452541" y="28098734"/>
            <a:ext cx="7432451" cy="1728131"/>
            <a:chOff x="9594179" y="28098784"/>
            <a:chExt cx="7432451" cy="1728131"/>
          </a:xfrm>
        </p:grpSpPr>
        <p:sp>
          <p:nvSpPr>
            <p:cNvPr id="48" name="Google Shape;48;g1d53741acd4_0_231"/>
            <p:cNvSpPr txBox="1"/>
            <p:nvPr/>
          </p:nvSpPr>
          <p:spPr>
            <a:xfrm>
              <a:off x="9594185" y="28995047"/>
              <a:ext cx="2346300" cy="5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Lennard Rose</a:t>
              </a:r>
              <a:endParaRPr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" name="Google Shape;49;g1d53741acd4_0_231"/>
            <p:cNvSpPr txBox="1"/>
            <p:nvPr/>
          </p:nvSpPr>
          <p:spPr>
            <a:xfrm>
              <a:off x="9716389" y="29349613"/>
              <a:ext cx="40902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300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Lennard.Rose</a:t>
              </a:r>
              <a:r>
                <a:rPr lang="de-DE" sz="1300" i="0" u="none" strike="noStrike" cap="none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@</a:t>
              </a:r>
              <a:r>
                <a:rPr lang="de-DE" sz="1300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study.thws</a:t>
              </a:r>
              <a:r>
                <a:rPr lang="de-DE" sz="1300" i="0" u="none" strike="noStrike" cap="none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.</a:t>
              </a:r>
              <a:r>
                <a:rPr lang="de-DE" sz="1300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de</a:t>
              </a:r>
              <a:endParaRPr sz="2000">
                <a:solidFill>
                  <a:srgbClr val="FF6A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0" name="Google Shape;50;g1d53741acd4_0_231"/>
            <p:cNvSpPr txBox="1"/>
            <p:nvPr/>
          </p:nvSpPr>
          <p:spPr>
            <a:xfrm>
              <a:off x="9594179" y="28098784"/>
              <a:ext cx="2623800" cy="8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Esther Ademola</a:t>
              </a: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" name="Google Shape;51;g1d53741acd4_0_231"/>
            <p:cNvSpPr txBox="1"/>
            <p:nvPr/>
          </p:nvSpPr>
          <p:spPr>
            <a:xfrm>
              <a:off x="9716405" y="28453277"/>
              <a:ext cx="40902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300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Esther.Ademola@study.thws.de</a:t>
              </a:r>
              <a:endParaRPr sz="2000">
                <a:solidFill>
                  <a:srgbClr val="FF6A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2" name="Google Shape;52;g1d53741acd4_0_231"/>
            <p:cNvSpPr txBox="1"/>
            <p:nvPr/>
          </p:nvSpPr>
          <p:spPr>
            <a:xfrm>
              <a:off x="12813629" y="28098784"/>
              <a:ext cx="2623800" cy="8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Marius Benkert</a:t>
              </a:r>
              <a:br>
                <a:rPr lang="de-DE" sz="2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3" name="Google Shape;53;g1d53741acd4_0_231"/>
            <p:cNvSpPr txBox="1"/>
            <p:nvPr/>
          </p:nvSpPr>
          <p:spPr>
            <a:xfrm>
              <a:off x="12936430" y="28453277"/>
              <a:ext cx="40902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300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Marius.Benkert@study.thws.de</a:t>
              </a:r>
              <a:endParaRPr sz="2000">
                <a:solidFill>
                  <a:srgbClr val="FF6A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4" name="Google Shape;54;g1d53741acd4_0_231"/>
            <p:cNvSpPr txBox="1"/>
            <p:nvPr/>
          </p:nvSpPr>
          <p:spPr>
            <a:xfrm>
              <a:off x="12813629" y="28995046"/>
              <a:ext cx="2623800" cy="8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Jochen Schmidt</a:t>
              </a:r>
              <a:br>
                <a:rPr lang="de-DE" sz="20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" name="Google Shape;55;g1d53741acd4_0_231"/>
            <p:cNvSpPr txBox="1"/>
            <p:nvPr/>
          </p:nvSpPr>
          <p:spPr>
            <a:xfrm>
              <a:off x="12936430" y="29349615"/>
              <a:ext cx="40902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350" tIns="64650" rIns="129350" bIns="6465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300">
                  <a:solidFill>
                    <a:srgbClr val="FF6A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Jochen.Schmidt.1@study.thws.de</a:t>
              </a:r>
              <a:endParaRPr sz="2000">
                <a:solidFill>
                  <a:srgbClr val="FF6A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56" name="Google Shape;56;g1d53741acd4_0_231"/>
          <p:cNvGrpSpPr/>
          <p:nvPr/>
        </p:nvGrpSpPr>
        <p:grpSpPr>
          <a:xfrm>
            <a:off x="11826039" y="14872074"/>
            <a:ext cx="8249645" cy="2644251"/>
            <a:chOff x="1312079" y="20765236"/>
            <a:chExt cx="13608785" cy="3739572"/>
          </a:xfrm>
        </p:grpSpPr>
        <p:sp>
          <p:nvSpPr>
            <p:cNvPr id="57" name="Google Shape;57;g1d53741acd4_0_231"/>
            <p:cNvSpPr/>
            <p:nvPr/>
          </p:nvSpPr>
          <p:spPr>
            <a:xfrm>
              <a:off x="1312864" y="21732808"/>
              <a:ext cx="13608000" cy="27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Separates every manufacturer and each of their products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Segments individual manuals into header, subheader and paragraphs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Stores corpus segments in Elasticsearch for fast retrieval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Stores complete corpus in Hadoop 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" name="Google Shape;58;g1d53741acd4_0_231"/>
            <p:cNvSpPr/>
            <p:nvPr/>
          </p:nvSpPr>
          <p:spPr>
            <a:xfrm>
              <a:off x="1312079" y="20765236"/>
              <a:ext cx="13608000" cy="100980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>
              <a:noFill/>
            </a:ln>
          </p:spPr>
          <p:txBody>
            <a:bodyPr spcFirstLastPara="1" wrap="square" lIns="0" tIns="0" rIns="0" bIns="25425" anchor="ctr" anchorCtr="0">
              <a:noAutofit/>
            </a:bodyPr>
            <a:lstStyle/>
            <a:p>
              <a:pPr marL="457200" marR="0" lvl="0" indent="-495300" algn="l" rtl="0">
                <a:spcBef>
                  <a:spcPts val="0"/>
                </a:spcBef>
                <a:spcAft>
                  <a:spcPts val="0"/>
                </a:spcAft>
                <a:buClr>
                  <a:srgbClr val="FF6A00"/>
                </a:buClr>
                <a:buSzPts val="4200"/>
                <a:buFont typeface="Montserrat"/>
                <a:buChar char="●"/>
              </a:pPr>
              <a:r>
                <a:rPr lang="de-DE" sz="4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Preprocessor</a:t>
              </a:r>
              <a:endParaRPr sz="2000"/>
            </a:p>
          </p:txBody>
        </p:sp>
      </p:grpSp>
      <p:grpSp>
        <p:nvGrpSpPr>
          <p:cNvPr id="59" name="Google Shape;59;g1d53741acd4_0_231"/>
          <p:cNvGrpSpPr/>
          <p:nvPr/>
        </p:nvGrpSpPr>
        <p:grpSpPr>
          <a:xfrm>
            <a:off x="11769114" y="18712387"/>
            <a:ext cx="8250133" cy="2707114"/>
            <a:chOff x="1311275" y="20676334"/>
            <a:chExt cx="13609589" cy="3828474"/>
          </a:xfrm>
        </p:grpSpPr>
        <p:sp>
          <p:nvSpPr>
            <p:cNvPr id="60" name="Google Shape;60;g1d53741acd4_0_231"/>
            <p:cNvSpPr/>
            <p:nvPr/>
          </p:nvSpPr>
          <p:spPr>
            <a:xfrm>
              <a:off x="1312864" y="21732808"/>
              <a:ext cx="13608000" cy="27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025" tIns="178025" rIns="178025" bIns="178025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Retrieves relevant paragraphs for questions by a Sentence Similarity Search </a:t>
              </a:r>
              <a:endPara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Uses fine tuned NLP-model trained with data from the corpus</a:t>
              </a:r>
              <a:endPara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Montserrat SemiBold"/>
                <a:buChar char="●"/>
              </a:pPr>
              <a:r>
                <a:rPr lang="de-DE" sz="24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NLP-model answers user provided questions based on the relevant paragraphs</a:t>
              </a:r>
              <a:endParaRPr sz="24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1" name="Google Shape;61;g1d53741acd4_0_231"/>
            <p:cNvSpPr/>
            <p:nvPr/>
          </p:nvSpPr>
          <p:spPr>
            <a:xfrm>
              <a:off x="1311275" y="20676334"/>
              <a:ext cx="13608000" cy="100980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>
              <a:noFill/>
            </a:ln>
          </p:spPr>
          <p:txBody>
            <a:bodyPr spcFirstLastPara="1" wrap="square" lIns="0" tIns="0" rIns="0" bIns="25425" anchor="ctr" anchorCtr="0">
              <a:noAutofit/>
            </a:bodyPr>
            <a:lstStyle/>
            <a:p>
              <a:pPr marL="457200" marR="0" lvl="0" indent="-495300" algn="l" rtl="0">
                <a:spcBef>
                  <a:spcPts val="0"/>
                </a:spcBef>
                <a:spcAft>
                  <a:spcPts val="0"/>
                </a:spcAft>
                <a:buClr>
                  <a:srgbClr val="FF6A00"/>
                </a:buClr>
                <a:buSzPts val="4200"/>
                <a:buFont typeface="Montserrat"/>
                <a:buChar char="●"/>
              </a:pPr>
              <a:r>
                <a:rPr lang="de-DE" sz="4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Q&amp;A Service </a:t>
              </a:r>
              <a:endParaRPr sz="2000"/>
            </a:p>
          </p:txBody>
        </p:sp>
      </p:grpSp>
      <p:grpSp>
        <p:nvGrpSpPr>
          <p:cNvPr id="62" name="Google Shape;62;g1d53741acd4_0_231"/>
          <p:cNvGrpSpPr/>
          <p:nvPr/>
        </p:nvGrpSpPr>
        <p:grpSpPr>
          <a:xfrm>
            <a:off x="996388" y="15452813"/>
            <a:ext cx="9167176" cy="6963452"/>
            <a:chOff x="1172200" y="15452826"/>
            <a:chExt cx="9167176" cy="6963452"/>
          </a:xfrm>
        </p:grpSpPr>
        <p:grpSp>
          <p:nvGrpSpPr>
            <p:cNvPr id="63" name="Google Shape;63;g1d53741acd4_0_231"/>
            <p:cNvGrpSpPr/>
            <p:nvPr/>
          </p:nvGrpSpPr>
          <p:grpSpPr>
            <a:xfrm>
              <a:off x="1172672" y="15452826"/>
              <a:ext cx="9166704" cy="6963452"/>
              <a:chOff x="15354322" y="18224845"/>
              <a:chExt cx="13606508" cy="13025536"/>
            </a:xfrm>
          </p:grpSpPr>
          <p:sp>
            <p:nvSpPr>
              <p:cNvPr id="64" name="Google Shape;64;g1d53741acd4_0_231"/>
              <p:cNvSpPr/>
              <p:nvPr/>
            </p:nvSpPr>
            <p:spPr>
              <a:xfrm>
                <a:off x="15354322" y="30274481"/>
                <a:ext cx="13606500" cy="975900"/>
              </a:xfrm>
              <a:prstGeom prst="rect">
                <a:avLst/>
              </a:prstGeom>
              <a:solidFill>
                <a:srgbClr val="FF6A00"/>
              </a:solidFill>
              <a:ln w="19050" cap="sq" cmpd="sng">
                <a:solidFill>
                  <a:srgbClr val="FF6A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54350" tIns="127150" rIns="254350" bIns="127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100" i="1">
                    <a:solidFill>
                      <a:srgbClr val="202E5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Figure 1: Component Diagram of the system</a:t>
                </a:r>
                <a:endParaRPr sz="2100" i="1" u="none" strike="noStrike" cap="none">
                  <a:solidFill>
                    <a:srgbClr val="202E5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" name="Google Shape;65;g1d53741acd4_0_231"/>
              <p:cNvSpPr/>
              <p:nvPr/>
            </p:nvSpPr>
            <p:spPr>
              <a:xfrm>
                <a:off x="15354329" y="18224845"/>
                <a:ext cx="13606500" cy="12049800"/>
              </a:xfrm>
              <a:prstGeom prst="rect">
                <a:avLst/>
              </a:prstGeom>
              <a:noFill/>
              <a:ln w="19050" cap="sq" cmpd="sng">
                <a:solidFill>
                  <a:srgbClr val="FF6A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51725" tIns="251725" rIns="251725" bIns="2517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b="0" i="1" u="none" strike="noStrike" cap="none">
                  <a:solidFill>
                    <a:srgbClr val="202E50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pic>
          <p:nvPicPr>
            <p:cNvPr id="66" name="Google Shape;66;g1d53741acd4_0_2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72200" y="15933225"/>
              <a:ext cx="9166275" cy="5737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Google Shape;67;g1d53741acd4_0_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44475" y="-225925"/>
            <a:ext cx="13371423" cy="133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BD1A8D"/>
      </a:accent1>
      <a:accent2>
        <a:srgbClr val="28A4A8"/>
      </a:accent2>
      <a:accent3>
        <a:srgbClr val="FFDCF7"/>
      </a:accent3>
      <a:accent4>
        <a:srgbClr val="D5F8F9"/>
      </a:accent4>
      <a:accent5>
        <a:srgbClr val="51154B"/>
      </a:accent5>
      <a:accent6>
        <a:srgbClr val="1E3535"/>
      </a:accent6>
      <a:hlink>
        <a:srgbClr val="28A4A8"/>
      </a:hlink>
      <a:folHlink>
        <a:srgbClr val="BD1A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Benutzerdefiniert</PresentationFormat>
  <Paragraphs>78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2" baseType="lpstr">
      <vt:lpstr>Montserrat Light</vt:lpstr>
      <vt:lpstr>Calibri</vt:lpstr>
      <vt:lpstr>Arial</vt:lpstr>
      <vt:lpstr>Quattrocento Sans</vt:lpstr>
      <vt:lpstr>Montserrat ExtraLight</vt:lpstr>
      <vt:lpstr>Montserrat SemiBold</vt:lpstr>
      <vt:lpstr>Poppins</vt:lpstr>
      <vt:lpstr>Montserrat Medium</vt:lpstr>
      <vt:lpstr>Montserrat</vt:lpstr>
      <vt:lpstr>Georgia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Ciara Hunter</dc:creator>
  <cp:lastModifiedBy>k45364</cp:lastModifiedBy>
  <cp:revision>1</cp:revision>
  <dcterms:created xsi:type="dcterms:W3CDTF">2022-02-14T15:00:09Z</dcterms:created>
  <dcterms:modified xsi:type="dcterms:W3CDTF">2024-07-29T10:04:58Z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0x0101009B30BA10C8AB784DAB17B53F66311B85</vt:lpwstr>
  </property>
</Properties>
</file>