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78" r:id="rId7"/>
    <p:sldId id="279" r:id="rId8"/>
    <p:sldId id="280" r:id="rId9"/>
    <p:sldId id="281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2" r:id="rId18"/>
    <p:sldId id="282" r:id="rId19"/>
    <p:sldId id="274" r:id="rId20"/>
    <p:sldId id="276" r:id="rId21"/>
    <p:sldId id="273" r:id="rId22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Grafik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Grafik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Grafik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Grafik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6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12189240" cy="685692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1440" y="4952880"/>
            <a:ext cx="12187800" cy="19040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065240" y="5120640"/>
            <a:ext cx="100573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3600" b="0" strike="noStrike" spc="-4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LevelUP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065240" y="5943600"/>
            <a:ext cx="10057320" cy="5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500" b="0" strike="noStrike" cap="all" spc="19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Arendt, Cruz Torres, Döll, Dümke, Herz, Peters, Steinmeyer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Grafik 4"/>
          <p:cNvPicPr/>
          <p:nvPr/>
        </p:nvPicPr>
        <p:blipFill>
          <a:blip r:embed="rId2"/>
          <a:stretch/>
        </p:blipFill>
        <p:spPr>
          <a:xfrm>
            <a:off x="6682680" y="914400"/>
            <a:ext cx="5130720" cy="2949480"/>
          </a:xfrm>
          <a:prstGeom prst="rect">
            <a:avLst/>
          </a:prstGeom>
          <a:ln>
            <a:noFill/>
          </a:ln>
        </p:spPr>
      </p:pic>
      <p:sp>
        <p:nvSpPr>
          <p:cNvPr id="86" name="CustomShape 5"/>
          <p:cNvSpPr/>
          <p:nvPr/>
        </p:nvSpPr>
        <p:spPr>
          <a:xfrm>
            <a:off x="6063840" y="887040"/>
            <a:ext cx="63000" cy="310788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Grafik 9"/>
          <p:cNvPicPr/>
          <p:nvPr/>
        </p:nvPicPr>
        <p:blipFill>
          <a:blip r:embed="rId3"/>
          <a:stretch/>
        </p:blipFill>
        <p:spPr>
          <a:xfrm>
            <a:off x="1331280" y="640080"/>
            <a:ext cx="4081320" cy="3601800"/>
          </a:xfrm>
          <a:prstGeom prst="rect">
            <a:avLst/>
          </a:prstGeom>
          <a:ln w="190440">
            <a:solidFill>
              <a:srgbClr val="C8C6BD"/>
            </a:solidFill>
            <a:miter/>
          </a:ln>
          <a:effectLst>
            <a:outerShdw>
              <a:srgbClr val="000000">
                <a:alpha val="43000"/>
              </a:srgbClr>
            </a:outerShdw>
          </a:effectLst>
        </p:spPr>
      </p:pic>
      <p:sp>
        <p:nvSpPr>
          <p:cNvPr id="88" name="CustomShape 6"/>
          <p:cNvSpPr/>
          <p:nvPr/>
        </p:nvSpPr>
        <p:spPr>
          <a:xfrm>
            <a:off x="1440" y="4906080"/>
            <a:ext cx="12187800" cy="630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7280" y="286560"/>
            <a:ext cx="10057320" cy="14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Getränketypen, die vor dem Jahr 2018 per Lastschrift bezahlt wurden</a:t>
            </a: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Grafik 118"/>
          <p:cNvPicPr/>
          <p:nvPr/>
        </p:nvPicPr>
        <p:blipFill>
          <a:blip r:embed="rId2"/>
          <a:stretch/>
        </p:blipFill>
        <p:spPr>
          <a:xfrm>
            <a:off x="978200" y="1960380"/>
            <a:ext cx="10235600" cy="3792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Anzahl der Funktionen und Namen von Angestellten, die mindestens zwei Funktionen haben</a:t>
            </a: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Grafik 121"/>
          <p:cNvPicPr/>
          <p:nvPr/>
        </p:nvPicPr>
        <p:blipFill>
          <a:blip r:embed="rId2"/>
          <a:stretch/>
        </p:blipFill>
        <p:spPr>
          <a:xfrm>
            <a:off x="830300" y="2183580"/>
            <a:ext cx="10531400" cy="3346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 Verkäufe, mit einem Betrag über 5 Euro, mit Namen und Vornamen des Kunden</a:t>
            </a: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Grafik 124"/>
          <p:cNvPicPr/>
          <p:nvPr/>
        </p:nvPicPr>
        <p:blipFill>
          <a:blip r:embed="rId2"/>
          <a:stretch/>
        </p:blipFill>
        <p:spPr>
          <a:xfrm>
            <a:off x="855880" y="2211480"/>
            <a:ext cx="10540120" cy="3163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Prozentualer Anteil der Mitgliedschaften, die an Aktionen teilnehmen</a:t>
            </a: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Grafik 127"/>
          <p:cNvPicPr/>
          <p:nvPr/>
        </p:nvPicPr>
        <p:blipFill>
          <a:blip r:embed="rId2"/>
          <a:stretch/>
        </p:blipFill>
        <p:spPr>
          <a:xfrm>
            <a:off x="690400" y="2153920"/>
            <a:ext cx="10811200" cy="314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 des Angestellten, der die meisten Einführungen durchgeführt hat und die Anzahl der Einführungen</a:t>
            </a: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Grafik 130"/>
          <p:cNvPicPr/>
          <p:nvPr/>
        </p:nvPicPr>
        <p:blipFill>
          <a:blip r:embed="rId2"/>
          <a:stretch/>
        </p:blipFill>
        <p:spPr>
          <a:xfrm>
            <a:off x="590360" y="2061400"/>
            <a:ext cx="11011280" cy="3375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A164F-4464-43FC-80DF-98456A3C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80" y="791760"/>
            <a:ext cx="10972440" cy="1144800"/>
          </a:xfrm>
        </p:spPr>
        <p:txBody>
          <a:bodyPr/>
          <a:lstStyle/>
          <a:p>
            <a:r>
              <a:rPr lang="de-DE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Website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28D5A35-77F3-4EA7-9893-D3360A1BC35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7120" y="1767523"/>
            <a:ext cx="10972800" cy="39766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080">
              <a:lnSpc>
                <a:spcPct val="100000"/>
              </a:lnSpc>
              <a:buClr>
                <a:srgbClr val="E48312"/>
              </a:buClr>
            </a:pP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6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A164F-4464-43FC-80DF-98456A3C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80" y="791760"/>
            <a:ext cx="10972440" cy="1144800"/>
          </a:xfrm>
        </p:spPr>
        <p:txBody>
          <a:bodyPr/>
          <a:lstStyle/>
          <a:p>
            <a:r>
              <a:rPr lang="de-DE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Erweiterbarkeit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28D5A35-77F3-4EA7-9893-D3360A1BC35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7120" y="1960880"/>
            <a:ext cx="10972800" cy="3712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de-DE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Vorhandene Domains anpassen </a:t>
            </a:r>
          </a:p>
          <a:p>
            <a:pPr marL="548640" lvl="1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Neue Kurse</a:t>
            </a:r>
          </a:p>
          <a:p>
            <a:pPr marL="548640" lvl="1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Neue Aktionen</a:t>
            </a:r>
          </a:p>
          <a:p>
            <a:pPr marL="548640" lvl="1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Neue Funktionen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Abrechnungsformalitäten mit eigenen </a:t>
            </a:r>
            <a:r>
              <a:rPr lang="de-DE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realisieren</a:t>
            </a:r>
          </a:p>
          <a:p>
            <a:pPr marL="548640" lvl="1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Aktuell wird nur die Abrechnungsart gespeichert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Expansion (z.B. Kette)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Trainingsplan App</a:t>
            </a:r>
          </a:p>
          <a:p>
            <a:pPr marL="1080" indent="0">
              <a:lnSpc>
                <a:spcPct val="100000"/>
              </a:lnSpc>
              <a:buClr>
                <a:srgbClr val="E48312"/>
              </a:buClr>
              <a:buNone/>
            </a:pPr>
            <a:endParaRPr lang="de-DE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3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FEBE9-FCF9-42C1-94CF-4135D78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761280"/>
            <a:ext cx="10972440" cy="1144800"/>
          </a:xfrm>
        </p:spPr>
        <p:txBody>
          <a:bodyPr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Was ist gut an unserer Datenbank?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3451AE-8B6C-4454-9C70-19205F7D7CD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981200"/>
            <a:ext cx="10972440" cy="2513480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Angebotsspektrum ist vielschichtig (Kurse, Reha, Basistraining)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Alte Daten gehen nicht verloren (alte Mitgliedschaften)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Vermeidung von Papierverwaltung</a:t>
            </a:r>
          </a:p>
          <a:p>
            <a:r>
              <a:rPr lang="de-D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Kunden eine Trainingsplan App anbieten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7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A164F-4464-43FC-80DF-98456A3C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80" y="791760"/>
            <a:ext cx="10972440" cy="1144800"/>
          </a:xfrm>
        </p:spPr>
        <p:txBody>
          <a:bodyPr/>
          <a:lstStyle/>
          <a:p>
            <a:r>
              <a:rPr lang="de-DE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Bewertung der Projektarbeit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28D5A35-77F3-4EA7-9893-D3360A1BC35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7120" y="1767523"/>
            <a:ext cx="10972800" cy="39766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5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Gruppenarbeit: größere Probleme erfolgreich bewältigt </a:t>
            </a:r>
          </a:p>
          <a:p>
            <a:pPr marL="91440" indent="-90360">
              <a:lnSpc>
                <a:spcPct val="15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Planung und Ergebnis: </a:t>
            </a:r>
            <a:r>
              <a:rPr lang="de-DE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Bis auf Kleinigkeiten deckungsgleich</a:t>
            </a:r>
          </a:p>
          <a:p>
            <a:pPr marL="91440" indent="-90360">
              <a:lnSpc>
                <a:spcPct val="15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Erste Zeitplanung verfehlt</a:t>
            </a:r>
          </a:p>
          <a:p>
            <a:pPr marL="91440" indent="-90360">
              <a:lnSpc>
                <a:spcPct val="15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Zweite Zeitplanung eingehalten</a:t>
            </a:r>
          </a:p>
        </p:txBody>
      </p:sp>
    </p:spTree>
    <p:extLst>
      <p:ext uri="{BB962C8B-B14F-4D97-AF65-F5344CB8AC3E}">
        <p14:creationId xmlns:p14="http://schemas.microsoft.com/office/powerpoint/2010/main" val="420314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434E1-FB6B-49EA-A2FB-96928A4A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395520"/>
            <a:ext cx="10972440" cy="1144800"/>
          </a:xfrm>
        </p:spPr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A0DEB-12A8-465D-9D3A-D15CBB57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0" y="1540320"/>
            <a:ext cx="10972440" cy="4616640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45 Präsentation zum Konzept fertig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46 Case-Study fertig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47 ER-Modell fertig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49 Präsentation zum Zwischenstand fertig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50 ER-Modell überarbeitet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52 Tabellen aus ER-Modell erstellt + Datensätze erstellt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1 SQL Befehle für Datenbank erstellt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2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3 Abschlusspräsentation fertiggestellt</a:t>
            </a:r>
          </a:p>
        </p:txBody>
      </p:sp>
    </p:spTree>
    <p:extLst>
      <p:ext uri="{BB962C8B-B14F-4D97-AF65-F5344CB8AC3E}">
        <p14:creationId xmlns:p14="http://schemas.microsoft.com/office/powerpoint/2010/main" val="4710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Inhalt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97280" y="173628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Geschäftsmodell</a:t>
            </a:r>
            <a:endParaRPr lang="de-DE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ER-Modell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Domains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SQL</a:t>
            </a: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-Befehle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Website</a:t>
            </a:r>
          </a:p>
          <a:p>
            <a:pPr marL="91440" indent="-90360"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Erweiterbarkeit</a:t>
            </a:r>
          </a:p>
          <a:p>
            <a:pPr marL="91440" indent="-90360"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Was ist gut an unserer Datenbank?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Bewertung der Projektarbeit</a:t>
            </a:r>
          </a:p>
          <a:p>
            <a:pPr marL="548640" lvl="1" indent="-90360"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Meilensteine</a:t>
            </a:r>
          </a:p>
          <a:p>
            <a:pPr marL="548640" lvl="1" indent="-90360"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Rechnungsstellung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A4BAB53-C1A0-4612-8EF4-89244CD8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888" y="3186000"/>
            <a:ext cx="3139712" cy="2578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A164F-4464-43FC-80DF-98456A3C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80" y="791760"/>
            <a:ext cx="10972440" cy="1144800"/>
          </a:xfrm>
        </p:spPr>
        <p:txBody>
          <a:bodyPr/>
          <a:lstStyle/>
          <a:p>
            <a:r>
              <a:rPr lang="de-DE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Rechnungsstellung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CC10E83-0D11-46D3-8CD4-C24288F84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92882"/>
              </p:ext>
            </p:extLst>
          </p:nvPr>
        </p:nvGraphicFramePr>
        <p:xfrm>
          <a:off x="1117480" y="2076640"/>
          <a:ext cx="10159880" cy="37043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4080">
                  <a:extLst>
                    <a:ext uri="{9D8B030D-6E8A-4147-A177-3AD203B41FA5}">
                      <a16:colId xmlns:a16="http://schemas.microsoft.com/office/drawing/2014/main" val="791271210"/>
                    </a:ext>
                  </a:extLst>
                </a:gridCol>
                <a:gridCol w="1645860">
                  <a:extLst>
                    <a:ext uri="{9D8B030D-6E8A-4147-A177-3AD203B41FA5}">
                      <a16:colId xmlns:a16="http://schemas.microsoft.com/office/drawing/2014/main" val="2921043047"/>
                    </a:ext>
                  </a:extLst>
                </a:gridCol>
                <a:gridCol w="2539970">
                  <a:extLst>
                    <a:ext uri="{9D8B030D-6E8A-4147-A177-3AD203B41FA5}">
                      <a16:colId xmlns:a16="http://schemas.microsoft.com/office/drawing/2014/main" val="3026215128"/>
                    </a:ext>
                  </a:extLst>
                </a:gridCol>
                <a:gridCol w="2539970">
                  <a:extLst>
                    <a:ext uri="{9D8B030D-6E8A-4147-A177-3AD203B41FA5}">
                      <a16:colId xmlns:a16="http://schemas.microsoft.com/office/drawing/2014/main" val="1062405628"/>
                    </a:ext>
                  </a:extLst>
                </a:gridCol>
              </a:tblGrid>
              <a:tr h="827579">
                <a:tc>
                  <a:txBody>
                    <a:bodyPr/>
                    <a:lstStyle/>
                    <a:p>
                      <a:r>
                        <a:rPr lang="de-DE" sz="2200" dirty="0"/>
                        <a:t>Posten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Zeit [h]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Preis/Stunde [€]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Gesamtpreis [€]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10835"/>
                  </a:ext>
                </a:extLst>
              </a:tr>
              <a:tr h="479470">
                <a:tc>
                  <a:txBody>
                    <a:bodyPr/>
                    <a:lstStyle/>
                    <a:p>
                      <a:r>
                        <a:rPr lang="de-DE" sz="2200" dirty="0"/>
                        <a:t>ER-Modellierung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46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70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3.220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7848"/>
                  </a:ext>
                </a:extLst>
              </a:tr>
              <a:tr h="479470">
                <a:tc>
                  <a:txBody>
                    <a:bodyPr/>
                    <a:lstStyle/>
                    <a:p>
                      <a:r>
                        <a:rPr lang="de-DE" sz="2200" dirty="0"/>
                        <a:t>Physisches Datenmodell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2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70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140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32205"/>
                  </a:ext>
                </a:extLst>
              </a:tr>
              <a:tr h="479470">
                <a:tc>
                  <a:txBody>
                    <a:bodyPr/>
                    <a:lstStyle/>
                    <a:p>
                      <a:r>
                        <a:rPr lang="de-DE" sz="2200" dirty="0"/>
                        <a:t>Datenbank-Skripte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20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70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1.400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09376"/>
                  </a:ext>
                </a:extLst>
              </a:tr>
              <a:tr h="479470">
                <a:tc>
                  <a:txBody>
                    <a:bodyPr/>
                    <a:lstStyle/>
                    <a:p>
                      <a:r>
                        <a:rPr lang="de-DE" sz="2200" dirty="0"/>
                        <a:t>SQL-Abfragen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11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70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770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4483"/>
                  </a:ext>
                </a:extLst>
              </a:tr>
              <a:tr h="479470">
                <a:tc>
                  <a:txBody>
                    <a:bodyPr/>
                    <a:lstStyle/>
                    <a:p>
                      <a:r>
                        <a:rPr lang="de-DE" sz="2200" dirty="0"/>
                        <a:t>Website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27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70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1.890</a:t>
                      </a:r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013"/>
                  </a:ext>
                </a:extLst>
              </a:tr>
              <a:tr h="479470">
                <a:tc gridSpan="3">
                  <a:txBody>
                    <a:bodyPr/>
                    <a:lstStyle/>
                    <a:p>
                      <a:r>
                        <a:rPr lang="de-DE" sz="2200" dirty="0"/>
                        <a:t>Gesamt</a:t>
                      </a:r>
                      <a:endParaRPr lang="de-DE" sz="2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7.420</a:t>
                      </a:r>
                      <a:endParaRPr lang="de-DE" sz="2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3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Wer sind wir?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Fitnessstudio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verschiedene Sportangebote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Beratungen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geführtes Training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Kurse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verschiedene Tarife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Aktionen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Grafik 9"/>
          <p:cNvPicPr/>
          <p:nvPr/>
        </p:nvPicPr>
        <p:blipFill>
          <a:blip r:embed="rId2"/>
          <a:stretch/>
        </p:blipFill>
        <p:spPr>
          <a:xfrm>
            <a:off x="5595120" y="1817640"/>
            <a:ext cx="3977640" cy="407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97280" y="274320"/>
            <a:ext cx="10057320" cy="75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ER - Modell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94E1DFD-251D-48D3-AAE2-398E96E79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5" y="1025080"/>
            <a:ext cx="11645729" cy="5215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FCD0EAA-3110-47D7-96BC-23D429E1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1" y="1229360"/>
            <a:ext cx="11703578" cy="41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FA98B5-2D82-407B-B805-E87A16C3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63" y="640080"/>
            <a:ext cx="10437674" cy="53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Himmel enthält.&#10;&#10;Mit sehr hoher Zuverlässigkeit generierte Beschreibung">
            <a:extLst>
              <a:ext uri="{FF2B5EF4-FFF2-40B4-BE49-F238E27FC236}">
                <a16:creationId xmlns:a16="http://schemas.microsoft.com/office/drawing/2014/main" id="{EC6D493B-2CCD-4BB7-B1BF-F6EEFD43E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5" y="656117"/>
            <a:ext cx="11559350" cy="52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2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95268CD-CFD7-4100-8872-B467B30F3A3B}"/>
              </a:ext>
            </a:extLst>
          </p:cNvPr>
          <p:cNvSpPr/>
          <p:nvPr/>
        </p:nvSpPr>
        <p:spPr>
          <a:xfrm>
            <a:off x="264160" y="172720"/>
            <a:ext cx="11714480" cy="6004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38D145B-F6B3-47DA-AC23-747DC67F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22" y="843280"/>
            <a:ext cx="7557756" cy="46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6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Domains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097280" y="1845720"/>
            <a:ext cx="410220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FUNKTION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Chef</a:t>
            </a: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Sekretär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Fitness- Trainer</a:t>
            </a: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Herzsport Übungsleiter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Masseur</a:t>
            </a: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KÜNDIGUNGSFRIST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(Monat)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(Monat)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(Monat)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400360" y="1845720"/>
            <a:ext cx="410220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KURSTYP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Yoga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Herz- Kreislauf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Pilates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Koronarsport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Rückengymnastik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Beckenbodengymnastik</a:t>
            </a: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ZAHLUNGSART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Lastschrift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Rechnung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PayPal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Office PowerPoint</Application>
  <PresentationFormat>Breitbild</PresentationFormat>
  <Paragraphs>109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Website</vt:lpstr>
      <vt:lpstr>Erweiterbarkeit</vt:lpstr>
      <vt:lpstr>Was ist gut an unserer Datenbank?</vt:lpstr>
      <vt:lpstr>Bewertung der Projektarbeit</vt:lpstr>
      <vt:lpstr>Meilensteine</vt:lpstr>
      <vt:lpstr>Rechnungsstellung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LevelUP</dc:title>
  <dc:subject/>
  <dc:creator>Michael Peters</dc:creator>
  <dc:description/>
  <cp:lastModifiedBy>Sebastian Steinmeyer</cp:lastModifiedBy>
  <cp:revision>74</cp:revision>
  <dcterms:created xsi:type="dcterms:W3CDTF">2018-11-06T21:23:32Z</dcterms:created>
  <dcterms:modified xsi:type="dcterms:W3CDTF">2019-01-22T11:29:07Z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