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77" r:id="rId19"/>
    <p:sldId id="274" r:id="rId20"/>
    <p:sldId id="276" r:id="rId21"/>
    <p:sldId id="273" r:id="rId2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Grafik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Grafik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Grafik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Grafik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6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2189240" cy="685692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1440" y="4952880"/>
            <a:ext cx="12187800" cy="19040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065240" y="5120640"/>
            <a:ext cx="100573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3600" b="0" strike="noStrike" spc="-4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LevelUP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065240" y="5943600"/>
            <a:ext cx="10057320" cy="5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500" b="0" strike="noStrike" cap="all" spc="19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Arendt, Cruz Torres, Döll, Dümke, Herz, Peters, Steinmeyer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Grafik 4"/>
          <p:cNvPicPr/>
          <p:nvPr/>
        </p:nvPicPr>
        <p:blipFill>
          <a:blip r:embed="rId2"/>
          <a:stretch/>
        </p:blipFill>
        <p:spPr>
          <a:xfrm>
            <a:off x="6682680" y="914400"/>
            <a:ext cx="5130720" cy="2949480"/>
          </a:xfrm>
          <a:prstGeom prst="rect">
            <a:avLst/>
          </a:prstGeom>
          <a:ln>
            <a:noFill/>
          </a:ln>
        </p:spPr>
      </p:pic>
      <p:sp>
        <p:nvSpPr>
          <p:cNvPr id="86" name="CustomShape 5"/>
          <p:cNvSpPr/>
          <p:nvPr/>
        </p:nvSpPr>
        <p:spPr>
          <a:xfrm>
            <a:off x="6063840" y="887040"/>
            <a:ext cx="63000" cy="310788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rafik 9"/>
          <p:cNvPicPr/>
          <p:nvPr/>
        </p:nvPicPr>
        <p:blipFill>
          <a:blip r:embed="rId3"/>
          <a:stretch/>
        </p:blipFill>
        <p:spPr>
          <a:xfrm>
            <a:off x="1331280" y="640080"/>
            <a:ext cx="4081320" cy="3601800"/>
          </a:xfrm>
          <a:prstGeom prst="rect">
            <a:avLst/>
          </a:prstGeom>
          <a:ln w="190440">
            <a:solidFill>
              <a:srgbClr val="C8C6BD"/>
            </a:solidFill>
            <a:miter/>
          </a:ln>
          <a:effectLst>
            <a:outerShdw>
              <a:srgbClr val="000000">
                <a:alpha val="43000"/>
              </a:srgbClr>
            </a:outerShdw>
          </a:effectLst>
        </p:spPr>
      </p:pic>
      <p:sp>
        <p:nvSpPr>
          <p:cNvPr id="88" name="CustomShape 6"/>
          <p:cNvSpPr/>
          <p:nvPr/>
        </p:nvSpPr>
        <p:spPr>
          <a:xfrm>
            <a:off x="1440" y="4906080"/>
            <a:ext cx="12187800" cy="630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Domains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097280" y="1845720"/>
            <a:ext cx="410220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ANGESTELLTER_FUNKTION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Sekretär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Fitness- Trainer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Masseur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ANREDE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Frau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KÜNDIGUNGSFRIST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Monat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Monate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Monate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400360" y="1845720"/>
            <a:ext cx="410220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KURSTYP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Yoga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Herz- Kreislauf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Pilates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REHASPORTTYP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Koronarsport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Rückengymnastik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Beckenbodengymnastik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ZAHLUNGSART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Lastschrift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SEPA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Überweisung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A164F-4464-43FC-80DF-98456A3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80" y="791760"/>
            <a:ext cx="10972440" cy="1144800"/>
          </a:xfrm>
        </p:spPr>
        <p:txBody>
          <a:bodyPr/>
          <a:lstStyle/>
          <a:p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Erweiterbarkeit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28D5A35-77F3-4EA7-9893-D3360A1BC35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7120" y="1767523"/>
            <a:ext cx="10972800" cy="3976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de-DE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Vorhandene Domains anpassen </a:t>
            </a:r>
          </a:p>
          <a:p>
            <a:pPr marL="548640" lvl="1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Neue Kurse</a:t>
            </a:r>
          </a:p>
          <a:p>
            <a:pPr marL="548640" lvl="1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Neue Aktionen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Expansion (z.B. Kette)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Abrechnungsformalitäten mit eigener Entity einfügen</a:t>
            </a:r>
          </a:p>
          <a:p>
            <a:pPr marL="548640" lvl="1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Aktuell wird nur die Abrechnungsart gespeichert</a:t>
            </a:r>
          </a:p>
        </p:txBody>
      </p:sp>
    </p:spTree>
    <p:extLst>
      <p:ext uri="{BB962C8B-B14F-4D97-AF65-F5344CB8AC3E}">
        <p14:creationId xmlns:p14="http://schemas.microsoft.com/office/powerpoint/2010/main" val="353773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Getränketypen, die vor dem Jahr 2018 per Lastschrift bezahlt wurden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Grafik 118"/>
          <p:cNvPicPr/>
          <p:nvPr/>
        </p:nvPicPr>
        <p:blipFill>
          <a:blip r:embed="rId2"/>
          <a:stretch/>
        </p:blipFill>
        <p:spPr>
          <a:xfrm>
            <a:off x="1296000" y="2376000"/>
            <a:ext cx="9366480" cy="32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2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Anzahl der Funktionen und Name von Angestellten, die mindestens zwei Funktionen haben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Grafik 121"/>
          <p:cNvPicPr/>
          <p:nvPr/>
        </p:nvPicPr>
        <p:blipFill>
          <a:blip r:embed="rId2"/>
          <a:stretch/>
        </p:blipFill>
        <p:spPr>
          <a:xfrm>
            <a:off x="1440000" y="2808000"/>
            <a:ext cx="9599400" cy="245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Alle Verkäufe, mit einem Betrag über 5 Euro, mit Namen und Vornamen des Kunden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Grafik 124"/>
          <p:cNvPicPr/>
          <p:nvPr/>
        </p:nvPicPr>
        <p:blipFill>
          <a:blip r:embed="rId2"/>
          <a:stretch/>
        </p:blipFill>
        <p:spPr>
          <a:xfrm>
            <a:off x="1032120" y="2808000"/>
            <a:ext cx="9623520" cy="211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4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Anzahl der Mitgliedschaften, die durch eine Aktion entstanden sind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Grafik 127"/>
          <p:cNvPicPr/>
          <p:nvPr/>
        </p:nvPicPr>
        <p:blipFill>
          <a:blip r:embed="rId2"/>
          <a:stretch/>
        </p:blipFill>
        <p:spPr>
          <a:xfrm>
            <a:off x="1126800" y="2658960"/>
            <a:ext cx="9456840" cy="194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Sql-Abfrage 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 des Angestellten, der die meisten Einführungen durchgeführt hat und die Anzahl der Einführungen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1008000" y="2739240"/>
            <a:ext cx="10079640" cy="237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A164F-4464-43FC-80DF-98456A3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80" y="791760"/>
            <a:ext cx="10972440" cy="1144800"/>
          </a:xfrm>
        </p:spPr>
        <p:txBody>
          <a:bodyPr/>
          <a:lstStyle/>
          <a:p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Website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28D5A35-77F3-4EA7-9893-D3360A1BC35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7120" y="1767523"/>
            <a:ext cx="10972800" cy="3976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 Website einbinden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6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A164F-4464-43FC-80DF-98456A3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80" y="791760"/>
            <a:ext cx="10972440" cy="1144800"/>
          </a:xfrm>
        </p:spPr>
        <p:txBody>
          <a:bodyPr/>
          <a:lstStyle/>
          <a:p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Bewertung Projektarbeit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28D5A35-77F3-4EA7-9893-D3360A1BC35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7120" y="1767523"/>
            <a:ext cx="10972800" cy="3976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Planung und Ergebnis</a:t>
            </a:r>
            <a:endParaRPr lang="de-DE" sz="2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548640" lvl="1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Bis auf Kleinigkeiten deckungsgleich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Erste Zeitplanung verfehlt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Zweite Zeitplanung eingehalten</a:t>
            </a:r>
          </a:p>
        </p:txBody>
      </p:sp>
    </p:spTree>
    <p:extLst>
      <p:ext uri="{BB962C8B-B14F-4D97-AF65-F5344CB8AC3E}">
        <p14:creationId xmlns:p14="http://schemas.microsoft.com/office/powerpoint/2010/main" val="420314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434E1-FB6B-49EA-A2FB-96928A4A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 (was ist geplant)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A0DEB-12A8-465D-9D3A-D15CBB57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746760"/>
            <a:ext cx="10972440" cy="3977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45 Präsentation zum Konzept fertiggestellt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46 Case-Study fertiggestellt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47 ER-Modell fertig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KW 48 Tabellen aus ER-Modell erstellt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KW 49 Präsentation zum Zwischenstand fertig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KW 50 Datensätze für Datenbank erstellt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KW 51 Befehlssätze für Datenbank (Skripte) erstellt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KW 2 Abschlusspräsentation fertiggestellt</a:t>
            </a:r>
          </a:p>
        </p:txBody>
      </p:sp>
    </p:spTree>
    <p:extLst>
      <p:ext uri="{BB962C8B-B14F-4D97-AF65-F5344CB8AC3E}">
        <p14:creationId xmlns:p14="http://schemas.microsoft.com/office/powerpoint/2010/main" val="4710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Inhalt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173628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Vorstellung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Datenbank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lvl="1" indent="-18180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ER-Modell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Domains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Erweiterbarkeit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Beispielhafte </a:t>
            </a: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-Befehle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Website</a:t>
            </a: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Bewertung Projektarbeit</a:t>
            </a:r>
          </a:p>
          <a:p>
            <a:pPr marL="548640" lvl="1" indent="-90360"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Meilensteine</a:t>
            </a:r>
          </a:p>
          <a:p>
            <a:pPr marL="548640" lvl="1" indent="-90360">
              <a:buClr>
                <a:srgbClr val="E48312"/>
              </a:buClr>
              <a:buFont typeface="Arial"/>
              <a:buChar char="•"/>
            </a:pPr>
            <a:r>
              <a:rPr lang="de-DE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Rechnungsstellung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A164F-4464-43FC-80DF-98456A3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80" y="791760"/>
            <a:ext cx="10972440" cy="1144800"/>
          </a:xfrm>
        </p:spPr>
        <p:txBody>
          <a:bodyPr/>
          <a:lstStyle/>
          <a:p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Rechnungstellung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CC10E83-0D11-46D3-8CD4-C24288F84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95437"/>
              </p:ext>
            </p:extLst>
          </p:nvPr>
        </p:nvGraphicFramePr>
        <p:xfrm>
          <a:off x="1117480" y="2056320"/>
          <a:ext cx="9936480" cy="370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360">
                  <a:extLst>
                    <a:ext uri="{9D8B030D-6E8A-4147-A177-3AD203B41FA5}">
                      <a16:colId xmlns:a16="http://schemas.microsoft.com/office/drawing/2014/main" val="791271210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2921043047"/>
                    </a:ext>
                  </a:extLst>
                </a:gridCol>
                <a:gridCol w="2484120">
                  <a:extLst>
                    <a:ext uri="{9D8B030D-6E8A-4147-A177-3AD203B41FA5}">
                      <a16:colId xmlns:a16="http://schemas.microsoft.com/office/drawing/2014/main" val="3026215128"/>
                    </a:ext>
                  </a:extLst>
                </a:gridCol>
                <a:gridCol w="2484120">
                  <a:extLst>
                    <a:ext uri="{9D8B030D-6E8A-4147-A177-3AD203B41FA5}">
                      <a16:colId xmlns:a16="http://schemas.microsoft.com/office/drawing/2014/main" val="1062405628"/>
                    </a:ext>
                  </a:extLst>
                </a:gridCol>
              </a:tblGrid>
              <a:tr h="827579"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Zeit [</a:t>
                      </a:r>
                      <a:r>
                        <a:rPr lang="de-DE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Preis/</a:t>
                      </a:r>
                      <a:r>
                        <a:rPr lang="de-DE" sz="2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[€]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Gesamtpreis [€]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10835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ER-Modellierung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7848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Physisches Datenmodell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32205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Datenbank-Skripte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09376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SQL-Abfragen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4483"/>
                  </a:ext>
                </a:extLst>
              </a:tr>
              <a:tr h="479470"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013"/>
                  </a:ext>
                </a:extLst>
              </a:tr>
              <a:tr h="479470">
                <a:tc gridSpan="3">
                  <a:txBody>
                    <a:bodyPr/>
                    <a:lstStyle/>
                    <a:p>
                      <a:r>
                        <a:rPr lang="de-DE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Gesamt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3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Wer sind wir?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Fitnessstudio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verschiedene Sportangebote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Beratungen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geführtes Training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Kurse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verschiedene Tarife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Aktionen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Grafik 9"/>
          <p:cNvPicPr/>
          <p:nvPr/>
        </p:nvPicPr>
        <p:blipFill>
          <a:blip r:embed="rId2"/>
          <a:stretch/>
        </p:blipFill>
        <p:spPr>
          <a:xfrm>
            <a:off x="5595120" y="1817640"/>
            <a:ext cx="3977640" cy="407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Idee der Datenbank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Leistungsumfang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Vertrag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Einführung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Kunde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Massage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Geräte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Mitarbeiter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Grafik 7"/>
          <p:cNvPicPr/>
          <p:nvPr/>
        </p:nvPicPr>
        <p:blipFill>
          <a:blip r:embed="rId2"/>
          <a:stretch/>
        </p:blipFill>
        <p:spPr>
          <a:xfrm>
            <a:off x="8158320" y="3770280"/>
            <a:ext cx="3134880" cy="257400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4897800" y="1954080"/>
            <a:ext cx="440244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weitere Angebote (Reha-Training)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neue Geräte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neue Sportkurse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Expansion ( z.B. Kette)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neue Aktionen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100000"/>
              </a:lnSpc>
              <a:buClr>
                <a:srgbClr val="E48312"/>
              </a:buClr>
              <a:buFont typeface="Wingdings" charset="2"/>
              <a:buChar char=""/>
            </a:pPr>
            <a:r>
              <a:rPr lang="de-DE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Getränkeangebot</a:t>
            </a:r>
            <a:endParaRPr lang="de-D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 - Modell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Inhaltsplatzhalter 6"/>
          <p:cNvPicPr/>
          <p:nvPr/>
        </p:nvPicPr>
        <p:blipFill>
          <a:blip r:embed="rId2"/>
          <a:srcRect t="1927" b="2008"/>
          <a:stretch/>
        </p:blipFill>
        <p:spPr>
          <a:xfrm>
            <a:off x="393120" y="1802880"/>
            <a:ext cx="11404440" cy="448452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9086760" y="3407400"/>
            <a:ext cx="727560" cy="713160"/>
          </a:xfrm>
          <a:custGeom>
            <a:avLst/>
            <a:gdLst/>
            <a:ahLst/>
            <a:cxnLst/>
            <a:rect l="l" t="t" r="r" b="b"/>
            <a:pathLst>
              <a:path w="728674" h="714375">
                <a:moveTo>
                  <a:pt x="0" y="0"/>
                </a:moveTo>
                <a:cubicBezTo>
                  <a:pt x="363141" y="119062"/>
                  <a:pt x="726282" y="238125"/>
                  <a:pt x="728663" y="357187"/>
                </a:cubicBezTo>
                <a:cubicBezTo>
                  <a:pt x="731044" y="476249"/>
                  <a:pt x="372666" y="595312"/>
                  <a:pt x="14288" y="71437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3964680" y="3250440"/>
            <a:ext cx="1413360" cy="1013400"/>
          </a:xfrm>
          <a:custGeom>
            <a:avLst/>
            <a:gdLst/>
            <a:ahLst/>
            <a:cxnLst/>
            <a:rect l="l" t="t" r="r" b="b"/>
            <a:pathLst>
              <a:path w="1563912" h="1014413">
                <a:moveTo>
                  <a:pt x="1549624" y="0"/>
                </a:moveTo>
                <a:cubicBezTo>
                  <a:pt x="1022772" y="41077"/>
                  <a:pt x="495921" y="82154"/>
                  <a:pt x="256606" y="192882"/>
                </a:cubicBezTo>
                <a:cubicBezTo>
                  <a:pt x="17291" y="303610"/>
                  <a:pt x="-104153" y="527447"/>
                  <a:pt x="113731" y="664369"/>
                </a:cubicBezTo>
                <a:cubicBezTo>
                  <a:pt x="331615" y="801291"/>
                  <a:pt x="947763" y="907852"/>
                  <a:pt x="1563912" y="101441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Vertrag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Inhaltsplatzhalter 6"/>
          <p:cNvPicPr/>
          <p:nvPr/>
        </p:nvPicPr>
        <p:blipFill>
          <a:blip r:embed="rId2"/>
          <a:stretch/>
        </p:blipFill>
        <p:spPr>
          <a:xfrm>
            <a:off x="1097280" y="1836720"/>
            <a:ext cx="10256040" cy="45097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 rot="10800000">
            <a:off x="19222920" y="7966440"/>
            <a:ext cx="5306760" cy="1549080"/>
          </a:xfrm>
          <a:prstGeom prst="arc">
            <a:avLst>
              <a:gd name="adj1" fmla="val 16200000"/>
              <a:gd name="adj2" fmla="val 5592732"/>
            </a:avLst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Zusatzleistung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nhaltsplatzhalter 5"/>
          <p:cNvPicPr/>
          <p:nvPr/>
        </p:nvPicPr>
        <p:blipFill>
          <a:blip r:embed="rId2"/>
          <a:srcRect l="6628" t="11996" r="9267" b="-257"/>
          <a:stretch/>
        </p:blipFill>
        <p:spPr>
          <a:xfrm>
            <a:off x="1593000" y="1792800"/>
            <a:ext cx="7335720" cy="45453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5915160" y="2670120"/>
            <a:ext cx="947160" cy="1236240"/>
          </a:xfrm>
          <a:custGeom>
            <a:avLst/>
            <a:gdLst/>
            <a:ahLst/>
            <a:cxnLst/>
            <a:rect l="l" t="t" r="r" b="b"/>
            <a:pathLst>
              <a:path w="948277" h="1237423">
                <a:moveTo>
                  <a:pt x="0" y="1555"/>
                </a:moveTo>
                <a:cubicBezTo>
                  <a:pt x="323254" y="-3208"/>
                  <a:pt x="646509" y="-7970"/>
                  <a:pt x="792956" y="165861"/>
                </a:cubicBezTo>
                <a:cubicBezTo>
                  <a:pt x="939403" y="339692"/>
                  <a:pt x="1010840" y="865948"/>
                  <a:pt x="878681" y="1044542"/>
                </a:cubicBezTo>
                <a:cubicBezTo>
                  <a:pt x="746522" y="1223136"/>
                  <a:pt x="167878" y="1195751"/>
                  <a:pt x="0" y="123742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Angestellte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nhaltsplatzhalter 6"/>
          <p:cNvPicPr/>
          <p:nvPr/>
        </p:nvPicPr>
        <p:blipFill>
          <a:blip r:embed="rId2"/>
          <a:srcRect t="25496" r="-604"/>
          <a:stretch/>
        </p:blipFill>
        <p:spPr>
          <a:xfrm>
            <a:off x="1254600" y="1807200"/>
            <a:ext cx="8140680" cy="450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de-DE" sz="4800" b="0" strike="noStrike" spc="-43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Adresse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Inhaltsplatzhalter 4"/>
          <p:cNvPicPr/>
          <p:nvPr/>
        </p:nvPicPr>
        <p:blipFill>
          <a:blip r:embed="rId2"/>
          <a:srcRect b="14286"/>
          <a:stretch/>
        </p:blipFill>
        <p:spPr>
          <a:xfrm>
            <a:off x="1097280" y="1855800"/>
            <a:ext cx="4622040" cy="1936440"/>
          </a:xfrm>
          <a:prstGeom prst="rect">
            <a:avLst/>
          </a:prstGeom>
          <a:ln>
            <a:noFill/>
          </a:ln>
        </p:spPr>
      </p:pic>
      <p:pic>
        <p:nvPicPr>
          <p:cNvPr id="112" name="Grafik 6"/>
          <p:cNvPicPr/>
          <p:nvPr/>
        </p:nvPicPr>
        <p:blipFill>
          <a:blip r:embed="rId3"/>
          <a:stretch/>
        </p:blipFill>
        <p:spPr>
          <a:xfrm>
            <a:off x="4748760" y="2153520"/>
            <a:ext cx="4914000" cy="2278800"/>
          </a:xfrm>
          <a:prstGeom prst="rect">
            <a:avLst/>
          </a:prstGeom>
          <a:ln>
            <a:noFill/>
          </a:ln>
        </p:spPr>
      </p:pic>
      <p:pic>
        <p:nvPicPr>
          <p:cNvPr id="113" name="Grafik 8"/>
          <p:cNvPicPr/>
          <p:nvPr/>
        </p:nvPicPr>
        <p:blipFill>
          <a:blip r:embed="rId4"/>
          <a:srcRect t="-797" r="1804" b="30346"/>
          <a:stretch/>
        </p:blipFill>
        <p:spPr>
          <a:xfrm>
            <a:off x="5614200" y="4340160"/>
            <a:ext cx="3035880" cy="16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Office PowerPoint</Application>
  <PresentationFormat>Breitbild</PresentationFormat>
  <Paragraphs>108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Erweiterbarkeit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Website</vt:lpstr>
      <vt:lpstr>Bewertung Projektarbeit</vt:lpstr>
      <vt:lpstr>Meilensteine (was ist geplant)</vt:lpstr>
      <vt:lpstr>Rechnungstellung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LevelUP</dc:title>
  <dc:subject/>
  <dc:creator>Michael Peters</dc:creator>
  <dc:description/>
  <cp:lastModifiedBy>Sebastian Steinmeyer</cp:lastModifiedBy>
  <cp:revision>30</cp:revision>
  <dcterms:created xsi:type="dcterms:W3CDTF">2018-11-06T21:23:32Z</dcterms:created>
  <dcterms:modified xsi:type="dcterms:W3CDTF">2019-01-20T15:24:19Z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