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5" r:id="rId22"/>
    <p:sldId id="276" r:id="rId23"/>
    <p:sldId id="277" r:id="rId24"/>
    <p:sldId id="278" r:id="rId25"/>
    <p:sldId id="279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257" r:id="rId36"/>
    <p:sldId id="262" r:id="rId37"/>
    <p:sldId id="265" r:id="rId38"/>
    <p:sldId id="266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58" r:id="rId47"/>
    <p:sldId id="267" r:id="rId48"/>
    <p:sldId id="259" r:id="rId49"/>
    <p:sldId id="298" r:id="rId50"/>
    <p:sldId id="333" r:id="rId51"/>
    <p:sldId id="260" r:id="rId52"/>
    <p:sldId id="331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36FD074-1949-4EDA-A86C-94D6EFB53E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8BA215-D21D-42CF-88CE-5705DBD8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D8C46-D519-4441-A667-28E9CA678168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2CC0FA-6991-46F3-8194-DB4B5C4328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E7CBD-06E6-45FF-9406-21CEB29C76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E5A37-BD55-487B-82F3-023AB2698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61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F7A56-A18D-4B92-9EE2-8848DB6C4C7B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CFFC-41FE-4606-841E-C2F3EE93EF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02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BCFFC-41FE-4606-841E-C2F3EE93EFC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7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09175-A7C4-49FD-AF9E-D37AD4D2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9485CB-C14D-4B2D-BCD9-652BC28A5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0A91D-AD11-4AD6-86D1-F1B64249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DEA6-0B81-4050-A891-4644C7C7D5EB}" type="datetime1">
              <a:rPr lang="de-DE" smtClean="0"/>
              <a:t>11.01.2020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98D86-CBB5-4495-8515-D95F01F1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55596-FC00-4080-8D52-6022BD6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pPr/>
              <a:t>‹Nr.›</a:t>
            </a:fld>
            <a:r>
              <a:rPr lang="de-DE" dirty="0"/>
              <a:t> von 52</a:t>
            </a:r>
          </a:p>
        </p:txBody>
      </p:sp>
    </p:spTree>
    <p:extLst>
      <p:ext uri="{BB962C8B-B14F-4D97-AF65-F5344CB8AC3E}">
        <p14:creationId xmlns:p14="http://schemas.microsoft.com/office/powerpoint/2010/main" val="335053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BB918-719C-478A-9347-55C47DB4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30F3DE-5571-4880-A919-57E71B72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72A9B-4C70-4F02-8D70-4183ABD6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972A-BBC3-4BA8-B6DA-04E156DFB36E}" type="datetime1">
              <a:rPr lang="de-DE" smtClean="0"/>
              <a:t>11.01.2020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02573-5E75-4417-8DB8-35BF0632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B8F45-5C4F-4508-AFE3-01A0D5D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8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770A03-07A7-41FF-B473-3147A01C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65EF80-26B1-44D3-BE9A-51AA6A78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84A80-AC1E-4F66-AD8E-A007A9C4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1170-3BD5-4DC0-86BE-D43D3E946A4F}" type="datetime1">
              <a:rPr lang="de-DE" smtClean="0"/>
              <a:t>11.01.2020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7C9E5-E444-489D-886F-4C26A840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77349-CA6B-430A-B867-C98ACB35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9A8F0-2554-4F5C-B06F-D59A16A0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A8E83-CDA9-4A66-87A5-1B12C9A6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C12D2-CEF0-43E6-9DAB-08D6E6EC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8250-A324-4677-83B5-205F98378F06}" type="datetime1">
              <a:rPr lang="de-DE" smtClean="0"/>
              <a:t>11.01.2020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4DF7A-BD95-4B34-9337-ADDA7CC0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85B6D-C21D-405B-B7D8-B7F1EA02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60C0A-B558-4750-A024-A7BB7F6E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A035BD-1DD6-4FC9-8659-388B02B6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F9C0E-DAD1-46C7-9E9F-BF133074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6C47-597E-49BA-AC2C-97CE18671AE5}" type="datetime1">
              <a:rPr lang="de-DE" smtClean="0"/>
              <a:t>11.01.2020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A1E61-90A6-4C76-8D97-96B0C1DA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7D719-2F8B-42BD-AEB4-A5D74515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2BA7B-0B9F-4145-B153-CED2804E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623E7-726D-4D39-B9AD-A549DA1BC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D3FCD7-D822-45D0-8354-DC7EB671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0D047A-83B1-4D62-A69E-1C5C41CE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D4D-DC62-49F5-967F-3802A1F7759A}" type="datetime1">
              <a:rPr lang="de-DE" smtClean="0"/>
              <a:t>11.01.2020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F9DC15-7263-43A3-A65D-316BA53A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820D0F-4E25-4E0B-A3C4-64B7EBBF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6DAFD-EBD3-4182-9B7D-60B4EB39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1C588-7DDA-4561-8495-BD923191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B14101-F869-4BD4-8004-13FB34CE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56EA9-CEF4-40C8-9F55-4A088215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17368-3E7E-40A4-AFDA-E523E5C22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F185F-0E07-45B6-ACAA-9C74DBCD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2AE-35BA-46A8-9619-FA9B6B028436}" type="datetime1">
              <a:rPr lang="de-DE" smtClean="0"/>
              <a:t>11.01.2020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87D24B-3D68-4819-A42B-9A8C7128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55A3EC-0F32-4D5C-8A4E-47E0AC6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92E10-E0BB-4541-9A1C-73E703FD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2F49D-6112-43BF-BAD7-95226766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EC5-D016-48B2-983F-5640982C0802}" type="datetime1">
              <a:rPr lang="de-DE" smtClean="0"/>
              <a:t>11.01.2020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B62F39-1F67-4E47-9A3F-5C09F4E7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4F17E3-51BF-4D46-9D9F-2F126D1E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17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A81737-3ECF-4100-B6DC-2CD5922C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A0F8-3722-43B7-A280-8C401EF29E8C}" type="datetime1">
              <a:rPr lang="de-DE" smtClean="0"/>
              <a:t>11.01.2020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58F6FE-7A28-4C5B-ABF0-49BB9007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B02A8-3601-45E0-8A5E-A9BE9738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1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A9F9-4CCA-424C-81F2-419D2C1C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7031D-E4F1-46BA-BF53-DB52A2E7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F35DF0-13F2-4D4C-A273-5592B703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626A7F-449E-442E-8B2E-61F1405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5EC3-228E-4F2C-BF7F-50F53B975049}" type="datetime1">
              <a:rPr lang="de-DE" smtClean="0"/>
              <a:t>11.01.2020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1D6C64-62A9-4907-A2E4-48B981F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243D0F-A6AF-425C-8344-81DC1A69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92CCB-5DCA-4D7E-8C46-8D3BB235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B5B0C8-57FD-4CF6-A0B8-EDB76F50F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C83A5-93B2-4555-9AD9-15651CDE8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B55861-7473-4F3E-93E7-3D2386D1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CD4-E818-47EB-BC9C-D0F96D5B5704}" type="datetime1">
              <a:rPr lang="de-DE" smtClean="0"/>
              <a:t>11.01.2020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E0201-874D-4950-BFDB-26D7F5CF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39948-7CD7-4279-A568-D2045BD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4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493032-0991-4B6F-8974-2B8D7513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828BE-3686-45FA-97E8-16D8E1A4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DE72C-6C44-4D5C-8B01-66E5A59BD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5691-8E1A-4410-8D61-7DB37D5C5A4E}" type="datetime1">
              <a:rPr lang="de-DE" smtClean="0"/>
              <a:t>11.01.2020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9B8D4-C1F9-4BE5-994A-760FF447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63D79-7257-4559-9A44-B8FDEF8FF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8FB5-2533-4688-B3BC-A918F3294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xel-schroeder.de/risikomanagementprozess-risikosteuerung/" TargetMode="External"/><Relationship Id="rId7" Type="http://schemas.openxmlformats.org/officeDocument/2006/relationships/hyperlink" Target="https://www.dsin-blog.de/2014/02/10/it-risikoanalyse/" TargetMode="External"/><Relationship Id="rId2" Type="http://schemas.openxmlformats.org/officeDocument/2006/relationships/hyperlink" Target="https://sevdesk.de/blog/risikomanage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jektmagazin.de/glossarterm/risikoidentifikation" TargetMode="External"/><Relationship Id="rId5" Type="http://schemas.openxmlformats.org/officeDocument/2006/relationships/hyperlink" Target="https://www.bsi.bund.de/DE/Themen/ITGrundschutz/ITGrundschutzSchulung/OnlinekursITGrundschutz2018/Lektion_7_Risikoanalyse/Lektion_7_09/Lektion_7_09_node.html" TargetMode="External"/><Relationship Id="rId4" Type="http://schemas.openxmlformats.org/officeDocument/2006/relationships/hyperlink" Target="https://www.3grc.de/risikomanagement/risikobewaeltigungsmassnahmen-sinnvoll-definieren-und-umsetz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sikomanagement-wissen.de/risikomanagement/risikomanagement-einfuehrung/iso_31000/" TargetMode="External"/><Relationship Id="rId3" Type="http://schemas.openxmlformats.org/officeDocument/2006/relationships/hyperlink" Target="https://www.projektmagazin.de/glossarterm/risikoueberwachung" TargetMode="External"/><Relationship Id="rId7" Type="http://schemas.openxmlformats.org/officeDocument/2006/relationships/hyperlink" Target="https://wirtschaftslexikon.gabler.de/definition/gesetz-zur-kontrolle-und-transparenz-im-unternehmensbereich-kontrag-52536" TargetMode="External"/><Relationship Id="rId2" Type="http://schemas.openxmlformats.org/officeDocument/2006/relationships/hyperlink" Target="https://www.bsi.bund.de/DE/Themen/ITGrundschutz/ITGrundschutzSchulung/Webkurs1004/4_RisikenAnalysieren/1_Risiken%20identifizieren/RisikenIdentifizieren_no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ufe-akademie.de/blog/themen/controlling/risikomanagement/" TargetMode="External"/><Relationship Id="rId5" Type="http://schemas.openxmlformats.org/officeDocument/2006/relationships/hyperlink" Target="https://www.controllingportal.de/Fachinfo/Risikomanagement/Risikocontrolling.html" TargetMode="External"/><Relationship Id="rId4" Type="http://schemas.openxmlformats.org/officeDocument/2006/relationships/hyperlink" Target="https://www.projektmagazin.de/glossarterm/risikoindikato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-brandschutz.de/leistungen/pruefung-und-wartung-sprinkleranlage-41" TargetMode="External"/><Relationship Id="rId2" Type="http://schemas.openxmlformats.org/officeDocument/2006/relationships/hyperlink" Target="https://www.3grc.de/risikomanagement/risikobewaeltigungsmassnahmen-sinnvoll-definieren-und-umsetz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isikomanagement-wissen.de/risikomanagement/risikomanagement-einfuehrung/iso_31000/" TargetMode="External"/><Relationship Id="rId4" Type="http://schemas.openxmlformats.org/officeDocument/2006/relationships/hyperlink" Target="https://www.pixtastock.com/illustration/45199284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7DC13-0619-4B6D-91E5-A344E34F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490"/>
            <a:ext cx="9144000" cy="983579"/>
          </a:xfrm>
        </p:spPr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E46C4E-E01F-42D3-9EAB-BAD6F80E2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334" y="3272096"/>
            <a:ext cx="9659332" cy="29024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Yannic Döll, Lennart Dümke, Niklas Herz, Martin Arendt, Ken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Madlehn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Zuverlässigkeit und Sicherheit – WiSe 2019/2020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nat. Christoph Thiel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E5DB30-FDAD-4825-B372-1DFC8CA20814}"/>
              </a:ext>
            </a:extLst>
          </p:cNvPr>
          <p:cNvSpPr txBox="1"/>
          <p:nvPr/>
        </p:nvSpPr>
        <p:spPr>
          <a:xfrm>
            <a:off x="6373906" y="6275294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79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Gesetz zur Kontrolle und Transparenz (KonTraG)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1998 in Kraft getreten</a:t>
            </a:r>
          </a:p>
          <a:p>
            <a:pPr>
              <a:lnSpc>
                <a:spcPct val="150000"/>
              </a:lnSpc>
            </a:pPr>
            <a:r>
              <a:rPr lang="de-DE" dirty="0"/>
              <a:t>Ziele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Corporate Governance weiterentwickeln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Haftung von Vorstand, Aufsichtsrat, Wirtschaftsprüfer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Risikofrüherkennungssysteme Pflicht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Zuständigkeit von Vorstand und Aufsichtsrat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Prüfung durch Abschlussprüfer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Aussagen über Risiken im Lagebericht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853911-6975-433A-A38C-387AA79E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76638B7-4836-4B27-AD4F-5183488A4CA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866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Risikogruppen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Risiken identifizieren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E5DA3-4E4E-4452-80D0-263BA273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F09D6254-C15D-466C-A147-E844DD0D388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65740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Können zum Ausfallen von Geschäftsprozessen 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Können Risikogruppen zugeordnet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1231DE-56D1-4A7B-931A-4815E645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B4DD1FA4-D692-402E-9AF0-858BA48A898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2984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Interne Risiken</a:t>
            </a:r>
          </a:p>
          <a:p>
            <a:pPr lvl="1"/>
            <a:r>
              <a:rPr lang="de-DE" dirty="0"/>
              <a:t>Entstehen aus Unternehmenstätigkeit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Ausfall von Maschinen wegen Fehlbedienung durch Mitarbeiter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Externe Risiken</a:t>
            </a:r>
          </a:p>
          <a:p>
            <a:pPr lvl="1"/>
            <a:r>
              <a:rPr lang="de-DE" dirty="0"/>
              <a:t>Wirken von außen auf eine Institution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Produktionsprozesse werden durch Umweltauflagen beeinflusst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3CC61B-E172-44F2-ABF9-FAAF2CFC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CADC0643-4FA2-4BA6-AE7F-1AB80549AA5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76110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Direkt wirkende Risiken</a:t>
            </a:r>
          </a:p>
          <a:p>
            <a:pPr lvl="1"/>
            <a:r>
              <a:rPr lang="de-DE" dirty="0"/>
              <a:t>Führen sofort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Ausfall Maschine = Produktionsunterbrechung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Indirekt wirkende Risiken</a:t>
            </a:r>
          </a:p>
          <a:p>
            <a:pPr lvl="1"/>
            <a:r>
              <a:rPr lang="de-DE" dirty="0"/>
              <a:t>Führen nicht direkt zum Ausfall von Geschäftsprozessen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Wartungsintervalle von Maschinen werden vernachlässigt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1822F5-6ABE-4E9B-957A-C5E32A55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E4FE34CB-DB30-4658-88D6-3ACE78B1A0F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893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 Institution beeinflussende Risiken</a:t>
            </a:r>
          </a:p>
          <a:p>
            <a:pPr lvl="1"/>
            <a:r>
              <a:rPr lang="de-DE" dirty="0"/>
              <a:t>Können selbst bestimmt werden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Wartungsintervalle von Maschinen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Durch Institution nicht beeinflussbare Risiken</a:t>
            </a:r>
          </a:p>
          <a:p>
            <a:pPr lvl="1"/>
            <a:r>
              <a:rPr lang="de-DE" dirty="0"/>
              <a:t>Wenig Spielraum zur Beeinflussung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Gesetzliche Auflagen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7E81F-A301-4CA7-A329-7D3595EF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7C226E1-02DE-4305-A3C0-30E5F67958F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93505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171C-DE80-495A-AAED-D7A03D2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identifizieren: Risikogruppen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1C062-4231-4B36-AAFA-30A475F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Sonstige Risiken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Höhere Gewalt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Technisches Versagen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Vorsätzliche Handlungen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71A25-2288-4001-B77D-8180E84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16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4E4984C0-9DE6-4B5C-BFB9-2C13F0A792C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077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Abgrenzung des Analysebereiches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Identifikation der bedrohten Objekte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Identifizieren der Risiken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Bewertung der Risiken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6CF5B0-B2DC-4B80-B01D-8C77A7FA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17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4E14B52-3A6E-46D2-9520-AE1F78E4371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9576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 Abgrenzung des Analysebereiches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Bereich spezifizieren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Hardware Servercluster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Prioritäten festlegen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Nur produktive Server betrachten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243670-87BF-489F-ACC5-8768BD30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B6C27DA0-7C76-4413-AC46-A84E5E16880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85582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 Identifikation der bedrohten Objekte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Erfassung aller Assets, die im Analysebereich liegen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Versorgungsspannungen Netzteile: 230v, 3.3v, 5v, 12v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Versorgungsspannung Batterie: 3v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Temperaturen: RAM, HDD, CPU, Chipsatz, Peripherie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Lüfter: Drehzahl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Gehäusesensor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BACA28-39FF-4418-A5A5-C5FBE9E1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19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057F718-52C4-4FBA-8002-E56D486A38B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3914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BD631-2D03-411B-BED2-33AAC03C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1F597-A5A3-46FA-B368-5E7A018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2" y="1604399"/>
            <a:ext cx="10971684" cy="4400475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Risikomanagement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Risikoidentifikation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Risikoanalyse/ -bewertung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Risikobewältigung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Risikoüberwachung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Risikokommunikation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A61CDF-7982-43C3-9AF5-9FC2410E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F3272BD-5D8D-4AEF-B52F-B38D4CEAD38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495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E69D7-54CF-489C-A1DD-9877AA78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Risiken identifizieren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C288-F4D2-4177-B8C3-5666E9A6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605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3.  Identifizieren der Risiken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Unregelmäßigkeiten in der Stromversorgung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Netzteile: Ausfall oder Spannungsschwankungen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Batterie: Kapazität zu niedrig oder nicht vorhanden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Temperaturüberschreitungen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Von RAM, HDD, CPU, Chipsatz oder Peripherie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Durch Überlastung oder Ausfall von Lüfter(n)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Ausfall Server, Rack oder Rechenzentrum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33138B-E15E-4394-92D5-62320A2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4E68265-156F-4164-8968-581AB47AF6E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7907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Risikoanalyse und Bewertung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BSI: Meistens reichen Standard-Sicherheitsmaßnahmen des IT-Grundschutzes aus</a:t>
            </a:r>
            <a:br>
              <a:rPr lang="de-DE" dirty="0"/>
            </a:br>
            <a:r>
              <a:rPr lang="de-DE" dirty="0"/>
              <a:t>Aber: Falls Sicherheitsanforderungen eines Systems über das normale Maß hinausgehen, muss eine erweiterte Risikoanalyse durchgeführt werden</a:t>
            </a:r>
          </a:p>
          <a:p>
            <a:r>
              <a:rPr lang="de-DE" dirty="0"/>
              <a:t>Formel: Risiko = Wahrscheinlichkeit x Schaden</a:t>
            </a:r>
          </a:p>
          <a:p>
            <a:r>
              <a:rPr lang="de-DE" dirty="0"/>
              <a:t>Grundsätzlich nur grob abschätzbar, da die Wahrscheinlichkeit und die Auswirkung nicht exakt zu beziffern sind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AE5B5AC-96C0-4E54-9031-EBA6F625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21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6A04C26B-AE15-44FB-B681-29DC46F84D4E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651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Bewertung der Bedrohungen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7110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Vorgehen: Risikomatrix erstellen</a:t>
            </a:r>
          </a:p>
          <a:p>
            <a:pPr>
              <a:lnSpc>
                <a:spcPct val="150000"/>
              </a:lnSpc>
            </a:pPr>
            <a:r>
              <a:rPr lang="de-DE" dirty="0"/>
              <a:t>Je nach Komplexität verschieden viele Stufen</a:t>
            </a:r>
          </a:p>
          <a:p>
            <a:r>
              <a:rPr lang="de-DE" dirty="0"/>
              <a:t>BSI - Grundschutz Wahrscheinlichkeiten:</a:t>
            </a:r>
            <a:br>
              <a:rPr lang="de-DE" dirty="0"/>
            </a:br>
            <a:r>
              <a:rPr lang="de-DE" dirty="0"/>
              <a:t>selten ( &lt; 1x alle 5 Jahre)</a:t>
            </a:r>
            <a:br>
              <a:rPr lang="de-DE" dirty="0"/>
            </a:br>
            <a:r>
              <a:rPr lang="de-DE" dirty="0"/>
              <a:t>mittel ( 1x alle 1-5 Jahre)</a:t>
            </a:r>
            <a:br>
              <a:rPr lang="de-DE" dirty="0"/>
            </a:br>
            <a:r>
              <a:rPr lang="de-DE" dirty="0"/>
              <a:t>häufig ( 1x im Jahr - 1x im Monat)</a:t>
            </a:r>
            <a:br>
              <a:rPr lang="de-DE" dirty="0"/>
            </a:br>
            <a:r>
              <a:rPr lang="de-DE" dirty="0"/>
              <a:t>sehr häufig ( &gt; 1x im Monat)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525AA-C399-4C3F-9D7F-2AAFFB53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C53EA63-213A-4C55-950F-AD6CFA0F0DF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01758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Beispielhafte Risikomatrix</a:t>
            </a:r>
          </a:p>
        </p:txBody>
      </p:sp>
      <p:pic>
        <p:nvPicPr>
          <p:cNvPr id="4" name="Inhaltsplatzhalter 3" descr="Bewertungsmatri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69" y="1441347"/>
            <a:ext cx="8272462" cy="4665512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4114F0-BD95-41A5-A350-9DAE96F4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CB6DBA8D-1FF8-46EE-9BB3-05A3A12EFB9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03736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 gibt verschiedene Methoden um eine Wahrscheinlichkeit zu bestimmen, zum Beispiel durch Abwägung des Aufwands für den Angreifer und des Nutzens für den Angreifer</a:t>
            </a:r>
            <a:br>
              <a:rPr lang="de-DE" dirty="0"/>
            </a:br>
            <a:endParaRPr lang="de-DE" dirty="0"/>
          </a:p>
          <a:p>
            <a:r>
              <a:rPr lang="de-DE" dirty="0"/>
              <a:t>Bewertung des Nutzen für den Angreifer hängt stark von seinem Motiv ab (wirtschaftliche Interessen, Neugier, vielleicht aber auch Rache?)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Schwer zu beurteilen</a:t>
            </a:r>
          </a:p>
          <a:p>
            <a:r>
              <a:rPr lang="de-DE" dirty="0"/>
              <a:t>Bewertung des Aufwands durch Penetration Tester: Bezahlte „Hacker“, die in einem System gezielt nach Schwachstellen suchen und diese dann dem Besitzer melden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F40185-203B-4300-8BE1-5E7375CF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62F2B95-EF8F-4FA7-9882-9307450D39E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89243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Schaden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Unterteilung in primäre und sekundäre Schäden</a:t>
            </a:r>
          </a:p>
          <a:p>
            <a:r>
              <a:rPr lang="de-DE" dirty="0"/>
              <a:t>Primäre Schäden:</a:t>
            </a:r>
            <a:br>
              <a:rPr lang="de-DE" dirty="0"/>
            </a:br>
            <a:r>
              <a:rPr lang="de-DE" dirty="0"/>
              <a:t>Produktivitätsausfall, Wiederbeschaffungs-/Wiederherstellungskosten, Personalkosten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Sind leicht zu beziffern</a:t>
            </a:r>
          </a:p>
          <a:p>
            <a:r>
              <a:rPr lang="de-DE" dirty="0"/>
              <a:t>Sekundäre Schäden:</a:t>
            </a:r>
            <a:br>
              <a:rPr lang="de-DE" dirty="0"/>
            </a:br>
            <a:r>
              <a:rPr lang="de-DE" dirty="0"/>
              <a:t>Imageverlust, Vertrauensverlust bei Kunden und Geschäftspartnern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langfristige Schäden, die schwer abschätzbar sind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1FEBA8-808C-49E5-A12E-39BE2C3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049566E-D3BA-4896-8123-A35AD11F2D8B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35375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Unterscheidung in qualitative und quantitative Risiken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F974E6-B4F6-4D78-A518-F3BE3559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26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E0408D2-1102-4836-8E81-627D4106344C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23931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Risikoabschätzung in Form eines numerischen Maßes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Wert der Ressourcen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Frequenz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Anfälligkeit gemessen in der Wahrscheinlichkeit eines Verlustes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D8750A-BBC6-43C6-8CBF-3EBB967E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27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E02EA30-82E7-4AA3-B56C-0A3576E1C2C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15294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Akkurateres Bild der Bedrohungen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Erlaubt Kostenkalkulation und begünstigt eine genaue Priorisierung der Maßnahmen </a:t>
            </a:r>
          </a:p>
          <a:p>
            <a:pPr>
              <a:lnSpc>
                <a:spcPct val="150000"/>
              </a:lnSpc>
            </a:pPr>
            <a:r>
              <a:rPr lang="de-DE" dirty="0"/>
              <a:t>Nachteile: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Ergebnis evtl. ungenau und verwirrend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Analyse mit quantitativen Methoden generell teurer und erfordert mehr Erfahrung und fortgeschrittene Methoden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648ED-9A1D-4495-B01E-B9B6444C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28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9D9F046E-5D24-464F-92D9-A9BC1E09278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492469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Quantitative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Beispiel:</a:t>
            </a:r>
          </a:p>
          <a:p>
            <a:pPr>
              <a:lnSpc>
                <a:spcPct val="150000"/>
              </a:lnSpc>
            </a:pPr>
            <a:r>
              <a:rPr lang="de-DE" dirty="0"/>
              <a:t>ALE </a:t>
            </a:r>
            <a:r>
              <a:rPr lang="de-DE" dirty="0" err="1"/>
              <a:t>model</a:t>
            </a:r>
            <a:r>
              <a:rPr lang="de-DE" dirty="0"/>
              <a:t> (Annual Loss </a:t>
            </a:r>
            <a:r>
              <a:rPr lang="de-DE" dirty="0" err="1"/>
              <a:t>Expected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ALE = (Probability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 x (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Summe aller prognostizierten Verluste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F73031-7714-4059-885F-DE2B5E58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</a:t>
            </a:r>
            <a:fld id="{DD108FB5-2533-4688-B3BC-A918F32943D9}" type="slidenum">
              <a:rPr lang="de-DE" smtClean="0"/>
              <a:t>29</a:t>
            </a:fld>
            <a:endParaRPr lang="de-DE" dirty="0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7298F9D-6673-4093-A30D-493392163DC0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25909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sind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Sachverhalt in der Zukunft</a:t>
            </a:r>
          </a:p>
          <a:p>
            <a:pPr>
              <a:lnSpc>
                <a:spcPct val="150000"/>
              </a:lnSpc>
            </a:pPr>
            <a:r>
              <a:rPr lang="de-DE" dirty="0"/>
              <a:t>Ungewisser Ausgang</a:t>
            </a:r>
          </a:p>
          <a:p>
            <a:pPr>
              <a:lnSpc>
                <a:spcPct val="150000"/>
              </a:lnSpc>
            </a:pPr>
            <a:r>
              <a:rPr lang="de-DE" dirty="0"/>
              <a:t>Negative Auswirkung</a:t>
            </a:r>
          </a:p>
          <a:p>
            <a:pPr>
              <a:lnSpc>
                <a:spcPct val="150000"/>
              </a:lnSpc>
            </a:pPr>
            <a:r>
              <a:rPr lang="de-DE" dirty="0"/>
              <a:t>Kombination aus Bedrohung und Sicherheitslücke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9662B2-C74C-46BB-8DE4-2E53A43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0FB7F8C4-FD9D-4114-9CC9-BBEAB073F9E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23565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Beschreibungen, Empfehlungen    </a:t>
            </a:r>
          </a:p>
          <a:p>
            <a:pPr>
              <a:lnSpc>
                <a:spcPct val="150000"/>
              </a:lnSpc>
            </a:pPr>
            <a:r>
              <a:rPr lang="de-DE" dirty="0"/>
              <a:t>Qualitative Beschreibung der Vermögenswerte</a:t>
            </a:r>
          </a:p>
          <a:p>
            <a:pPr>
              <a:lnSpc>
                <a:spcPct val="150000"/>
              </a:lnSpc>
            </a:pPr>
            <a:r>
              <a:rPr lang="de-DE" dirty="0"/>
              <a:t>Beschreibung von Angreifer-Szenarien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DA44EA-EACD-469B-B2B2-B6BE54F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EBC862F7-1154-476C-92B3-232D9EC6AE73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17867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Vorteile:</a:t>
            </a:r>
          </a:p>
          <a:p>
            <a:pPr>
              <a:lnSpc>
                <a:spcPct val="150000"/>
              </a:lnSpc>
            </a:pPr>
            <a:r>
              <a:rPr lang="de-DE" dirty="0"/>
              <a:t>Einschätzung der Risiken ohne größeren Aufwand, Zeit und Kosten</a:t>
            </a:r>
          </a:p>
          <a:p>
            <a:pPr>
              <a:lnSpc>
                <a:spcPct val="150000"/>
              </a:lnSpc>
            </a:pPr>
            <a:r>
              <a:rPr lang="de-DE" dirty="0"/>
              <a:t>Erlaubt eine einfachere Einordnung der Risiken nach Priorität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524A24-CD30-4559-BB86-51F1A71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E1AE234-231D-409E-B96B-4B54B2886C6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834500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Qualitative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Nachteile:</a:t>
            </a:r>
          </a:p>
          <a:p>
            <a:pPr>
              <a:lnSpc>
                <a:spcPct val="150000"/>
              </a:lnSpc>
            </a:pPr>
            <a:r>
              <a:rPr lang="de-DE" dirty="0"/>
              <a:t>Keine Bestimmung von Wahrscheinlichkeiten möglich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Kosten-Analyse schwieriger durchzuführen</a:t>
            </a:r>
          </a:p>
          <a:p>
            <a:pPr>
              <a:lnSpc>
                <a:spcPct val="150000"/>
              </a:lnSpc>
            </a:pPr>
            <a:r>
              <a:rPr lang="de-DE" dirty="0"/>
              <a:t>Resultate sind weniger akkurat und sind eher geschätzt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E80AC-CB70-4206-9169-C11B150B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32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D201B5C-A494-47B6-AE8E-F64030F5B16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71164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2DED4C2-8D40-46FF-ABD3-18DB595114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9163" y="2318994"/>
            <a:ext cx="11122721" cy="385796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Kill-Chain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018C2-65D6-4B6E-A51D-62F4EA3D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33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FFA2E536-5130-40A4-967C-D24C3ED31791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126132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Angreifer-Modelle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err="1"/>
              <a:t>Attack</a:t>
            </a:r>
            <a:r>
              <a:rPr lang="de-DE" b="1" dirty="0"/>
              <a:t>-Graph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E60BD9-4821-4A61-B84F-8E1D466FDA7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487619" y="65644"/>
            <a:ext cx="4299498" cy="6857968"/>
          </a:xfrm>
          <a:prstGeom prst="rect">
            <a:avLst/>
          </a:prstGeom>
          <a:ln>
            <a:noFill/>
          </a:ln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7EEF54-C417-4539-9C90-0FA71F03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34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9B1CF35C-6996-420D-B394-03B9F23263C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9407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97C7F-E935-45EB-B691-D68F65C4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Risikobewältigung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F1B99-ED32-4886-96B3-020C44CE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2724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Aufgaben</a:t>
            </a:r>
          </a:p>
          <a:p>
            <a:r>
              <a:rPr lang="de-DE" dirty="0"/>
              <a:t>Für die identifizierten Risiken eine Risikostrategie entwickeln</a:t>
            </a:r>
          </a:p>
          <a:p>
            <a:r>
              <a:rPr lang="de-DE" dirty="0"/>
              <a:t>Die notwendigen Handlungsmaßnahmen festlegen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ED05FC-2B2E-48E6-9847-CA09DF4E1B34}"/>
              </a:ext>
            </a:extLst>
          </p:cNvPr>
          <p:cNvGrpSpPr/>
          <p:nvPr/>
        </p:nvGrpSpPr>
        <p:grpSpPr>
          <a:xfrm>
            <a:off x="5844620" y="942681"/>
            <a:ext cx="6219615" cy="4206760"/>
            <a:chOff x="5674935" y="1489436"/>
            <a:chExt cx="6219615" cy="420676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46EBA70-4941-4E1A-BA2A-59E4AB440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1" t="15208" r="6726" b="9739"/>
            <a:stretch/>
          </p:blipFill>
          <p:spPr>
            <a:xfrm>
              <a:off x="5674935" y="1489436"/>
              <a:ext cx="6219615" cy="4206760"/>
            </a:xfrm>
            <a:prstGeom prst="rect">
              <a:avLst/>
            </a:prstGeom>
          </p:spPr>
        </p:pic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F33B7B4-7FEC-46A6-9096-63135EA09FCE}"/>
                </a:ext>
              </a:extLst>
            </p:cNvPr>
            <p:cNvGrpSpPr/>
            <p:nvPr/>
          </p:nvGrpSpPr>
          <p:grpSpPr>
            <a:xfrm>
              <a:off x="7748832" y="1841353"/>
              <a:ext cx="4128940" cy="2491565"/>
              <a:chOff x="7748832" y="1841353"/>
              <a:chExt cx="4128940" cy="249156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A69E00A-0B9C-4BE5-B937-FD3C3DACF975}"/>
                  </a:ext>
                </a:extLst>
              </p:cNvPr>
              <p:cNvSpPr txBox="1"/>
              <p:nvPr/>
            </p:nvSpPr>
            <p:spPr>
              <a:xfrm>
                <a:off x="7748832" y="1841353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reduzieren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D4F2705-299F-4A5D-AEAF-0E577E2E3D4A}"/>
                  </a:ext>
                </a:extLst>
              </p:cNvPr>
              <p:cNvSpPr txBox="1"/>
              <p:nvPr/>
            </p:nvSpPr>
            <p:spPr>
              <a:xfrm>
                <a:off x="8891045" y="2389105"/>
                <a:ext cx="12254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abwälzen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EEEBAF9-3FF9-4AC5-8D24-7252609B6513}"/>
                  </a:ext>
                </a:extLst>
              </p:cNvPr>
              <p:cNvSpPr txBox="1"/>
              <p:nvPr/>
            </p:nvSpPr>
            <p:spPr>
              <a:xfrm>
                <a:off x="10483390" y="3963586"/>
                <a:ext cx="13943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selbst tragen</a:t>
                </a:r>
              </a:p>
            </p:txBody>
          </p:sp>
        </p:grp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DE83B8-9C3B-4E42-BF55-44938212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35</a:t>
            </a:fld>
            <a:endParaRPr lang="de-DE"/>
          </a:p>
        </p:txBody>
      </p:sp>
      <p:sp>
        <p:nvSpPr>
          <p:cNvPr id="15" name="Foliennummernplatzhalter 1">
            <a:extLst>
              <a:ext uri="{FF2B5EF4-FFF2-40B4-BE49-F238E27FC236}">
                <a16:creationId xmlns:a16="http://schemas.microsoft.com/office/drawing/2014/main" id="{69EBD4B2-4556-4A78-8B36-9316A1B0974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78833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Risikovermeidung</a:t>
            </a:r>
          </a:p>
          <a:p>
            <a:pPr marL="0" indent="0">
              <a:buNone/>
            </a:pPr>
            <a:r>
              <a:rPr lang="de-DE" dirty="0"/>
              <a:t>Eintreten von Risikoereignissen verhindern</a:t>
            </a:r>
          </a:p>
          <a:p>
            <a:pPr lvl="1"/>
            <a:r>
              <a:rPr lang="de-DE" dirty="0"/>
              <a:t>Auf Technologien verzichten</a:t>
            </a:r>
          </a:p>
          <a:p>
            <a:pPr lvl="1"/>
            <a:r>
              <a:rPr lang="de-DE" dirty="0"/>
              <a:t>Aus einem riskanten Projekt aussteigen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2) Risikoreduzierung</a:t>
            </a:r>
          </a:p>
          <a:p>
            <a:pPr marL="0" indent="0">
              <a:buNone/>
            </a:pPr>
            <a:r>
              <a:rPr lang="de-DE" dirty="0"/>
              <a:t>Risiko soll tolerierbar werden</a:t>
            </a:r>
          </a:p>
          <a:p>
            <a:pPr marL="0" indent="0">
              <a:buNone/>
            </a:pPr>
            <a:r>
              <a:rPr lang="de-DE" dirty="0"/>
              <a:t>   a) ... durch Verminderung der Eintrittswahrscheinlichkeit</a:t>
            </a:r>
          </a:p>
          <a:p>
            <a:pPr lvl="1"/>
            <a:r>
              <a:rPr lang="de-DE" dirty="0"/>
              <a:t>Brandschutz/ Diebstahlsicherung</a:t>
            </a:r>
          </a:p>
          <a:p>
            <a:pPr marL="0" indent="0">
              <a:buNone/>
            </a:pPr>
            <a:r>
              <a:rPr lang="de-DE" dirty="0"/>
              <a:t>   b) ... durch Verminderung der Schadenshöhe</a:t>
            </a:r>
          </a:p>
          <a:p>
            <a:pPr lvl="1"/>
            <a:r>
              <a:rPr lang="de-DE" dirty="0"/>
              <a:t>Sprinkleranlange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 descr="Ein Bild, das drinnen, Tisch, Glas, weiß enthält.&#10;&#10;Automatisch generierte Beschreibung">
            <a:extLst>
              <a:ext uri="{FF2B5EF4-FFF2-40B4-BE49-F238E27FC236}">
                <a16:creationId xmlns:a16="http://schemas.microsoft.com/office/drawing/2014/main" id="{E4B32798-FBB6-4867-82BD-BCE40A42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0" y="980387"/>
            <a:ext cx="4314333" cy="288071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7F0A498-53B5-4493-A1DF-527D86FA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36</a:t>
            </a:fld>
            <a:endParaRPr lang="de-DE"/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49ED283A-D7A3-47D9-9925-1748C709CA3B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06953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3) Risikotransfer/ -abwälzung</a:t>
            </a:r>
          </a:p>
          <a:p>
            <a:pPr marL="0" indent="0">
              <a:buNone/>
            </a:pPr>
            <a:r>
              <a:rPr lang="de-DE" dirty="0"/>
              <a:t>Überträgt die Risiken an Dritte</a:t>
            </a:r>
          </a:p>
          <a:p>
            <a:pPr lvl="1"/>
            <a:r>
              <a:rPr lang="de-DE" dirty="0"/>
              <a:t>Fremdversicherung </a:t>
            </a:r>
          </a:p>
          <a:p>
            <a:pPr lvl="1"/>
            <a:r>
              <a:rPr lang="de-DE" dirty="0"/>
              <a:t>Instrumente des Finanzmarktes</a:t>
            </a:r>
          </a:p>
          <a:p>
            <a:pPr lvl="1"/>
            <a:r>
              <a:rPr lang="de-DE" dirty="0"/>
              <a:t>Vertragsgestaltung mit Kunden und Lieferanten 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4) Risikoteilung/ -streuung</a:t>
            </a:r>
          </a:p>
          <a:p>
            <a:pPr marL="0" indent="0">
              <a:buNone/>
            </a:pPr>
            <a:r>
              <a:rPr lang="de-DE" dirty="0"/>
              <a:t>Gesamtrisiko in verschiedene kleine Einzelrisiken zerteilen</a:t>
            </a:r>
          </a:p>
          <a:p>
            <a:pPr lvl="1"/>
            <a:r>
              <a:rPr lang="de-DE" dirty="0"/>
              <a:t>Großrechner in mehreren Containern getrennt versenden</a:t>
            </a:r>
          </a:p>
          <a:p>
            <a:pPr lvl="1"/>
            <a:r>
              <a:rPr lang="de-DE" dirty="0"/>
              <a:t>Breite Kundenbasis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AC762C4-E51C-4101-A3B9-FFFC3120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37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B526F511-3189-4119-BAB2-DFBCA728B14D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21965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525AC52-82ED-4AF4-9433-F790467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Strategien: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38709B-4C9B-4FD0-B2B9-6AAFDEDE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1"/>
            <a:ext cx="10515600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5) Risikotragung</a:t>
            </a:r>
          </a:p>
          <a:p>
            <a:pPr marL="0" indent="0">
              <a:buNone/>
            </a:pPr>
            <a:r>
              <a:rPr lang="de-DE" dirty="0"/>
              <a:t>Unternehmen trägt das Risiko selbst</a:t>
            </a:r>
          </a:p>
          <a:p>
            <a:pPr marL="0" indent="0">
              <a:buNone/>
            </a:pPr>
            <a:r>
              <a:rPr lang="de-DE" dirty="0"/>
              <a:t>   a) Passives Verhalten</a:t>
            </a:r>
          </a:p>
          <a:p>
            <a:pPr lvl="1"/>
            <a:r>
              <a:rPr lang="de-DE" dirty="0"/>
              <a:t>Risiken ignorieren (z.B. Naturkatastrophen)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b) Aktives Verhalten</a:t>
            </a:r>
          </a:p>
          <a:p>
            <a:pPr marL="457200" lvl="1" indent="0">
              <a:buNone/>
            </a:pPr>
            <a:r>
              <a:rPr lang="de-DE" dirty="0"/>
              <a:t>   Risikodeckungspotential aufbauen:</a:t>
            </a:r>
          </a:p>
          <a:p>
            <a:pPr lvl="2"/>
            <a:r>
              <a:rPr lang="de-DE" sz="2400" dirty="0"/>
              <a:t>Eigenkapital erhöhen</a:t>
            </a:r>
          </a:p>
          <a:p>
            <a:pPr lvl="2"/>
            <a:r>
              <a:rPr lang="de-DE" sz="2400" dirty="0"/>
              <a:t>Liquiditätsreserven schaffen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F170F28-D831-468A-B41B-D6F7066E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56E5E868-0E50-470D-A402-962F103C961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7288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7525-A339-45F4-817C-62E15F26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Risikocontrolling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5000-4F90-4D71-9931-C967DCC4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Risiken berücksichtigen während Projekt-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Steuerung</a:t>
            </a:r>
          </a:p>
          <a:p>
            <a:pPr lvl="1"/>
            <a:r>
              <a:rPr lang="de-DE" dirty="0"/>
              <a:t>Kontrolle</a:t>
            </a:r>
          </a:p>
          <a:p>
            <a:r>
              <a:rPr lang="de-DE" dirty="0"/>
              <a:t>Verbessert Risikobewusstsein bei</a:t>
            </a:r>
          </a:p>
          <a:p>
            <a:pPr lvl="1"/>
            <a:r>
              <a:rPr lang="de-DE" dirty="0"/>
              <a:t>Mitarbeitern</a:t>
            </a:r>
          </a:p>
          <a:p>
            <a:pPr lvl="1"/>
            <a:r>
              <a:rPr lang="de-DE" dirty="0"/>
              <a:t>Unternehmensleitung</a:t>
            </a:r>
          </a:p>
          <a:p>
            <a:r>
              <a:rPr lang="de-DE" dirty="0"/>
              <a:t>Risiken werden in ein IT-System eingetragen und gepflegt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E921E3-99D3-44AB-B284-9C7D6172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39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3BB6DCB-A9B8-48C1-8393-9AE394617B3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00681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Arten von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Marktrisiken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Betriebsrisiken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Finanzrisiken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Umweltrisiken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Sonstige Risiken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9B4C9-D3AE-4A62-BEB3-A0D5EFA5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5A215421-83B2-4F31-8A5E-E536350929A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124039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Risikoindikatoren</a:t>
            </a:r>
          </a:p>
          <a:p>
            <a:pPr lvl="1"/>
            <a:r>
              <a:rPr lang="de-DE" dirty="0"/>
              <a:t>Messbare Größe </a:t>
            </a:r>
          </a:p>
          <a:p>
            <a:pPr lvl="1"/>
            <a:r>
              <a:rPr lang="de-DE" dirty="0"/>
              <a:t>Eintrittswahrscheinlichkeit eines Risikos</a:t>
            </a:r>
          </a:p>
          <a:p>
            <a:pPr lvl="1"/>
            <a:r>
              <a:rPr lang="de-DE" dirty="0"/>
              <a:t>Werden in der Risikoüberwachung ermittelt</a:t>
            </a:r>
          </a:p>
          <a:p>
            <a:pPr lvl="1"/>
            <a:endParaRPr lang="de-DE" dirty="0"/>
          </a:p>
          <a:p>
            <a:r>
              <a:rPr lang="de-DE" dirty="0"/>
              <a:t>Vergleichbar mit sich wiederholender Risikoidentifizierung</a:t>
            </a:r>
          </a:p>
          <a:p>
            <a:pPr lvl="1"/>
            <a:r>
              <a:rPr lang="de-DE" dirty="0"/>
              <a:t>Risikoindikatoren werden aktualisiert</a:t>
            </a:r>
          </a:p>
          <a:p>
            <a:pPr lvl="1"/>
            <a:r>
              <a:rPr lang="de-DE" dirty="0"/>
              <a:t>Neue Risiken werden erkannt</a:t>
            </a:r>
          </a:p>
          <a:p>
            <a:pPr lvl="1"/>
            <a:endParaRPr lang="de-DE" dirty="0"/>
          </a:p>
          <a:p>
            <a:r>
              <a:rPr lang="de-DE" dirty="0"/>
              <a:t>Festlegung von Grenzwerten</a:t>
            </a:r>
          </a:p>
          <a:p>
            <a:pPr lvl="1"/>
            <a:r>
              <a:rPr lang="de-DE" dirty="0"/>
              <a:t>Handlungsanweisungen für Risikosteuerung ableiten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F756A6-2D0F-4776-A549-4DA189CC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40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9AD43FDA-4415-48C1-A5C4-97BBA0C9A04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99248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BCE4-2316-407F-87F7-C8154C5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AB136-B49A-459D-8505-F1E6C6D7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de-DE" dirty="0"/>
              <a:t>Im Beispiel „Hardware Servercluster“</a:t>
            </a:r>
          </a:p>
          <a:p>
            <a:pPr lvl="1"/>
            <a:r>
              <a:rPr lang="de-DE" dirty="0"/>
              <a:t>Risiken können bereits gemessen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Temperatur, Drehzahl, Spannung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Datenerfassung sammelt Daten, die zu keinem Risiko gehören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Spannung BMC, Statuscodes, CPU- u. RAM Last und Cache, etc.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Standort Server (Rechenzentrum, Rack, Host)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Aus diesen Daten können neue Risiken abgeleitet werden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Nutzung alter Server durch deren Energiebedarf zu teuer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Überlastung Backbone</a:t>
            </a:r>
          </a:p>
          <a:p>
            <a:pPr marL="91440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Durch Nutzung von HDD- statt U.2 Speicher nicht konkurrenzfähig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AE4F20-48A3-403F-9C82-89B6FAF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E438D707-6F3A-4F74-8743-BD7AEB748A8E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54669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2B283-B742-40DA-835A-862E7BB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Risikoaufzeichnung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76700-4E3F-4D0A-AAD5-852059B7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Speicherung von Risikoindikatoren aus der Risikoüberwachung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99D342-B3E2-44C5-97DE-328317EB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3095"/>
            <a:ext cx="10515600" cy="2156398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BFD322-EF97-42F7-A434-FE6209E6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42</a:t>
            </a:fld>
            <a:endParaRPr lang="de-DE" dirty="0"/>
          </a:p>
        </p:txBody>
      </p:sp>
      <p:sp>
        <p:nvSpPr>
          <p:cNvPr id="11" name="Foliennummernplatzhalter 1">
            <a:extLst>
              <a:ext uri="{FF2B5EF4-FFF2-40B4-BE49-F238E27FC236}">
                <a16:creationId xmlns:a16="http://schemas.microsoft.com/office/drawing/2014/main" id="{1DAD4D61-D757-4CE1-8D2B-5833EFEDA640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155473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6E5D0-41B7-4EEC-B854-8B34F86E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Risikoüberwachung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783872-7845-4CF3-8273-0B18F885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5" t="22357" r="21895" b="31703"/>
          <a:stretch/>
        </p:blipFill>
        <p:spPr>
          <a:xfrm>
            <a:off x="838200" y="1305812"/>
            <a:ext cx="10515600" cy="522878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9786AE-A27C-4109-AE41-69D8531B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43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B9658A1-7036-4383-BFC6-1FC2B003B6A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180562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0D3D7-DDA4-4459-AFB2-E1BFA85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09BD1-F3CD-499A-B25D-63AD24C2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der Daten aus der Risikoaufzeichnung</a:t>
            </a:r>
          </a:p>
          <a:p>
            <a:r>
              <a:rPr lang="de-DE" dirty="0"/>
              <a:t>Zeigt Veränderungen von Risiken</a:t>
            </a:r>
          </a:p>
          <a:p>
            <a:r>
              <a:rPr lang="de-DE" dirty="0"/>
              <a:t>Trend von Risikoindikatoren kann festgestellt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02A0CE-5C94-40FD-9EB8-C52BA888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44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5224FE88-DE3E-487D-8F62-9564F5AB60D0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7361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FEAE7-F4ED-44FA-A253-0B60AB46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Risikoberichterstattung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18276A-38DF-4BB9-9218-28A91F7A3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22353" r="22132" b="32026"/>
          <a:stretch/>
        </p:blipFill>
        <p:spPr>
          <a:xfrm>
            <a:off x="838200" y="1350029"/>
            <a:ext cx="10515600" cy="522784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DE569F-D300-4FA1-955C-32CD23B5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6C2CBA8-6BC6-42AF-9343-7CC4612306B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782923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1) Interne Risikokommunikation</a:t>
            </a:r>
          </a:p>
          <a:p>
            <a:r>
              <a:rPr lang="de-DE" dirty="0"/>
              <a:t>Mitarbeiter in das Risikomanagement mit einbinden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 </a:t>
            </a:r>
            <a:r>
              <a:rPr lang="de-DE" dirty="0"/>
              <a:t>Risikokultur schaffen</a:t>
            </a:r>
          </a:p>
          <a:p>
            <a:r>
              <a:rPr lang="de-DE" dirty="0"/>
              <a:t>Unterschiedliche Kommunikationskanäle</a:t>
            </a:r>
          </a:p>
          <a:p>
            <a:r>
              <a:rPr lang="de-DE" dirty="0"/>
              <a:t>Top-down Kommunikation</a:t>
            </a:r>
          </a:p>
          <a:p>
            <a:r>
              <a:rPr lang="de-DE" dirty="0"/>
              <a:t>Bottom-up-Kommunikation</a:t>
            </a:r>
          </a:p>
        </p:txBody>
      </p:sp>
      <p:pic>
        <p:nvPicPr>
          <p:cNvPr id="5" name="Grafik 4" descr="Ein Bild, das Kleidung, Anzug, Zeichnung enthält.&#10;&#10;Automatisch generierte Beschreibung">
            <a:extLst>
              <a:ext uri="{FF2B5EF4-FFF2-40B4-BE49-F238E27FC236}">
                <a16:creationId xmlns:a16="http://schemas.microsoft.com/office/drawing/2014/main" id="{F5CA59E9-CE1F-4AFA-A287-0183BDEF9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7" r="76074" b="4314"/>
          <a:stretch/>
        </p:blipFill>
        <p:spPr>
          <a:xfrm>
            <a:off x="9390184" y="1381760"/>
            <a:ext cx="1963616" cy="35989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664F65-6B97-4B58-9FB7-D030E16A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46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9CFDF263-1F9C-46F8-8C1F-713C32EBDBF5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439046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014B-E2D8-4936-8983-4686F34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D5E1-EF87-4BD4-97AE-67EC9CCF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2) Externe Risikokommunikation</a:t>
            </a:r>
          </a:p>
          <a:p>
            <a:r>
              <a:rPr lang="de-DE" dirty="0"/>
              <a:t>Veröffentlichungen von Risiken:</a:t>
            </a:r>
          </a:p>
          <a:p>
            <a:pPr lvl="1"/>
            <a:r>
              <a:rPr lang="de-DE" dirty="0"/>
              <a:t>... dürfen nur durch einen Kanal erfolgen</a:t>
            </a:r>
          </a:p>
          <a:p>
            <a:pPr lvl="1"/>
            <a:r>
              <a:rPr lang="de-DE" dirty="0"/>
              <a:t>... müssen vorab von der Geschäftsleitung genehmigt werden</a:t>
            </a:r>
          </a:p>
          <a:p>
            <a:r>
              <a:rPr lang="de-DE" dirty="0"/>
              <a:t>Kommunikation hängt von den Informationsbedürfnissen der Stakeholder ab</a:t>
            </a:r>
          </a:p>
          <a:p>
            <a:r>
              <a:rPr lang="de-DE" dirty="0"/>
              <a:t>Nachhaltiges Vertrauensverhältnis mit dem Kunden aufbauen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F75DD-4109-4837-A3CE-141A85BF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47</a:t>
            </a:fld>
            <a:endParaRPr lang="de-DE" dirty="0"/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7E89552F-3A93-460A-A430-518DFE46AE6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492807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B139F-88D7-4E46-AC54-9B1F7FB9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94FA6-8471-44AA-B45A-E1DBCCF50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104"/>
          </a:xfrm>
        </p:spPr>
        <p:txBody>
          <a:bodyPr>
            <a:normAutofit/>
          </a:bodyPr>
          <a:lstStyle/>
          <a:p>
            <a:r>
              <a:rPr lang="de-DE" sz="1600" dirty="0" err="1"/>
              <a:t>Ibers</a:t>
            </a:r>
            <a:r>
              <a:rPr lang="de-DE" sz="1600" dirty="0"/>
              <a:t>, Tobias / Hey, Andreas: Risikomanagement, Merkur Verlag Rinteln, 2005.</a:t>
            </a:r>
          </a:p>
          <a:p>
            <a:r>
              <a:rPr lang="de-DE" sz="1600" dirty="0"/>
              <a:t>Gleißner, Werner / Romeike, Frank: Risikomanagement – Umsetzung, Werkzeuge, Risikobewertung, Rudolf Haufe Verlag, 2005.</a:t>
            </a:r>
          </a:p>
          <a:p>
            <a:r>
              <a:rPr lang="de-DE" sz="1600" dirty="0" err="1"/>
              <a:t>Stiefl</a:t>
            </a:r>
            <a:r>
              <a:rPr lang="de-DE" sz="1600" dirty="0"/>
              <a:t>, Jürgen: Risikomanagement und Existenzsicherung, Oldenbourg Wissenschaftsverlag, 2010.</a:t>
            </a:r>
          </a:p>
          <a:p>
            <a:r>
              <a:rPr lang="de-DE" sz="1600" dirty="0" err="1"/>
              <a:t>Macharzina</a:t>
            </a:r>
            <a:r>
              <a:rPr lang="de-DE" sz="1600" dirty="0"/>
              <a:t>, Klaus / Wolf, Joachim: Unternehmensführung. Das internationale Managementwissen. Konzepte – Methoden – Praxis, 8. Aufl., Gabler Verlag, 2012.</a:t>
            </a:r>
          </a:p>
          <a:p>
            <a:r>
              <a:rPr lang="de-DE" sz="1600" dirty="0"/>
              <a:t>Tiemeyer, Ernst: Handbuch IT-Projektmanagement, 2. Aufl., Carl Hanser Verlag München, 2014.</a:t>
            </a:r>
          </a:p>
          <a:p>
            <a:r>
              <a:rPr lang="de-DE" sz="1600" dirty="0"/>
              <a:t>Claudia, Eckert: IT-Sicherheit Konzepte – Verfahren – Protokolle, 4. Aufl., Oldenbourg Wissenschaftsverlag, 2006.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8B2D5-E614-45EF-B61A-4F1BB2F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48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48286A88-8C8E-4928-96BF-A4A279AAD886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607559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F250C-B6A7-4B97-898D-517ADE3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1BE17-98AC-4A10-99CA-9657B077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Meier, Alisha: Risikomanagement – so bleibst du auf alles vorbereitet! (10.10.2019), unter: </a:t>
            </a:r>
            <a:r>
              <a:rPr lang="de-DE" sz="1800" u="sng" dirty="0">
                <a:hlinkClick r:id="rId2"/>
              </a:rPr>
              <a:t>https://sevdesk.de/blog/risikomanagement/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Schröder, Axel: Risikosteuerung im Risikomanagementprozess, unter: </a:t>
            </a:r>
            <a:r>
              <a:rPr lang="de-DE" sz="1800" u="sng" dirty="0">
                <a:hlinkClick r:id="rId3"/>
              </a:rPr>
              <a:t>https://axel-schroeder.de/risikomanagementprozess-risikosteuerung/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Tipps zur sinnvollen Definition von Risikobewältigungsmaßnahmen (25.10.2017), unter: </a:t>
            </a:r>
            <a:r>
              <a:rPr lang="de-DE" sz="1800" u="sng" dirty="0">
                <a:hlinkClick r:id="rId4"/>
              </a:rPr>
              <a:t>https://www.3grc.de/risikomanagement/risikobewaeltigungsmassnahmen-sinnvoll-definieren-und-umsetzen/</a:t>
            </a:r>
            <a:r>
              <a:rPr lang="de-DE" sz="1800" dirty="0"/>
              <a:t> (abgerufen am 23.12.2019)</a:t>
            </a:r>
          </a:p>
          <a:p>
            <a:r>
              <a:rPr lang="de-DE" sz="1800" dirty="0"/>
              <a:t>IT-Grundschutz, Lerneinheit 7.9: Risiken behandeln, unter: </a:t>
            </a:r>
            <a:r>
              <a:rPr lang="de-DE" sz="1800" u="sng" dirty="0">
                <a:hlinkClick r:id="rId5"/>
              </a:rPr>
              <a:t>https://www.bsi.bund.de/DE/Themen/ITGrundschutz/ITGrundschutzSchulung/OnlinekursITGrundschutz2018/Lektion_7_Risikoanalyse/Lektion_7_09/Lektion_7_09_node.html</a:t>
            </a:r>
            <a:r>
              <a:rPr lang="de-DE" sz="1800" dirty="0"/>
              <a:t> (abgerufen am 23.12.2019)</a:t>
            </a:r>
            <a:endParaRPr lang="de-DE" sz="1800" dirty="0">
              <a:hlinkClick r:id="rId6"/>
            </a:endParaRPr>
          </a:p>
          <a:p>
            <a:r>
              <a:rPr lang="de-DE" sz="1800" dirty="0">
                <a:hlinkClick r:id="rId6"/>
              </a:rPr>
              <a:t>https://www.projektmagazin.de/glossarterm/risikoidentifikation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https://www.dsin-blog.de/2014/02/10/it-risikoanalyse/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0A13F5-4EE7-4C41-B5E9-B52A00C8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49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334A1EDF-EA72-452E-975C-A948938EC617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7706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Aktivitäten im Umgang mit Risiken</a:t>
            </a:r>
          </a:p>
          <a:p>
            <a:pPr>
              <a:lnSpc>
                <a:spcPct val="150000"/>
              </a:lnSpc>
            </a:pPr>
            <a:r>
              <a:rPr lang="de-DE" dirty="0"/>
              <a:t>Ziel: Risiken positiv beeinflussen</a:t>
            </a:r>
          </a:p>
          <a:p>
            <a:pPr>
              <a:lnSpc>
                <a:spcPct val="150000"/>
              </a:lnSpc>
            </a:pPr>
            <a:r>
              <a:rPr lang="de-DE" dirty="0"/>
              <a:t>Kosten-Nutzen-Analyse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Aspekte: Wirkung, Eintrittswahrscheinlichkeit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Voraussetzung: Risiken identifizieren und überwachen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55A516-5D63-4D6B-9F5A-A11A2EB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EBA77488-75EF-44B3-BEF7-B7B0D2D34F6A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1589552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F250C-B6A7-4B97-898D-517ADE3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1BE17-98AC-4A10-99CA-9657B077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hlinkClick r:id="rId2"/>
              </a:rPr>
              <a:t>https://www.bsi.bund.de/DE/Themen/ITGrundschutz/ITGrundschutzSchulung/Webkurs1004/4_RisikenAnalysieren/1_Risiken%20identifizieren/RisikenIdentifizieren_node.html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https://www.projektmagazin.de/glossarterm/risikoueberwachung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https://www.projektmagazin.de/glossarterm/risikoindikator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https://www.controllingportal.de/Fachinfo/Risikomanagement/Risikocontrolling.html</a:t>
            </a:r>
            <a:endParaRPr lang="de-DE" sz="1800" dirty="0"/>
          </a:p>
          <a:p>
            <a:r>
              <a:rPr lang="de-DE" sz="1800" dirty="0">
                <a:hlinkClick r:id="rId6"/>
              </a:rPr>
              <a:t>https://www.haufe-akademie.de/blog/themen/controlling/risikomanagement/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https://wirtschaftslexikon.gabler.de/definition/gesetz-zur-kontrolle-und-transparenz-im-unternehmensbereich-kontrag-52536</a:t>
            </a:r>
            <a:endParaRPr lang="de-DE" sz="1800" dirty="0"/>
          </a:p>
          <a:p>
            <a:r>
              <a:rPr lang="de-DE" sz="1800" dirty="0">
                <a:hlinkClick r:id="rId8"/>
              </a:rPr>
              <a:t>https://www.risikomanagement-wissen.de/risikomanagement/risikomanagement-einfuehrung/iso_31000/</a:t>
            </a:r>
            <a:endParaRPr lang="de-DE" sz="18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2398D5-4BC6-4F54-BC29-E99FE738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50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A9137B2D-6E49-42CE-B2AB-83D2436F71E2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53125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086EA-A0ED-466B-B8DD-98A6A84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2D946-4E70-4362-B656-006E0AC3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1293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https://www.3grc.de/risikomanagement/risikobewaeltigungsmassnahmen-sinnvoll-definieren-und-umsetzen/</a:t>
            </a:r>
            <a:endParaRPr lang="de-DE" dirty="0"/>
          </a:p>
          <a:p>
            <a:r>
              <a:rPr lang="de-DE" dirty="0">
                <a:hlinkClick r:id="rId3"/>
              </a:rPr>
              <a:t>https://www.jn-brandschutz.de/leistungen/pruefung-und-wartung-sprinkleranlage-41</a:t>
            </a:r>
            <a:endParaRPr lang="de-DE" dirty="0"/>
          </a:p>
          <a:p>
            <a:r>
              <a:rPr lang="de-DE" dirty="0">
                <a:hlinkClick r:id="rId4"/>
              </a:rPr>
              <a:t>https://www.pixtastock.com/illustration/45199284</a:t>
            </a:r>
            <a:endParaRPr lang="de-DE" dirty="0"/>
          </a:p>
          <a:p>
            <a:r>
              <a:rPr lang="de-DE" dirty="0">
                <a:hlinkClick r:id="rId5"/>
              </a:rPr>
              <a:t>https://www.risikomanagement-wissen.de/risikomanagement/risikomanagement-einfuehrung/iso_31000/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46232-4CFA-4CC6-BFF0-0865FC0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51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6F874D6C-DB4A-43E5-A737-7C2ECC87920F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047043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6220DA-71CE-4696-8A2C-3F17A5D5F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7" y="779078"/>
            <a:ext cx="6366852" cy="594239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A28EA46-B0C2-4A4A-823F-14BE2B32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219" y="2183065"/>
            <a:ext cx="5604126" cy="1115555"/>
          </a:xfrm>
        </p:spPr>
        <p:txBody>
          <a:bodyPr/>
          <a:lstStyle/>
          <a:p>
            <a:r>
              <a:rPr lang="de-DE" dirty="0"/>
              <a:t>Noch Fragen?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EB37D2B-5494-473A-95AC-B7BD337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52</a:t>
            </a:fld>
            <a:endParaRPr lang="de-DE" dirty="0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73EA53BA-555A-49DC-9DD8-2512485359F8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031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Beschäftigt sich mit dem Umgang mit Risiken in einer Organisation</a:t>
            </a:r>
          </a:p>
          <a:p>
            <a:pPr>
              <a:lnSpc>
                <a:spcPct val="150000"/>
              </a:lnSpc>
            </a:pPr>
            <a:r>
              <a:rPr lang="de-DE" dirty="0"/>
              <a:t>Prinzipien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Risikomanagement als Führungsaufgabe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Top-Down-Ansatz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Allgemein gehalten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579179-2C78-4DC6-8DD3-C5C5D670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6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A8372820-561C-4A8C-A5CA-31B36DD7572A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49986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49AD30-3757-4280-AB32-72AF4B3DB7C8}"/>
              </a:ext>
            </a:extLst>
          </p:cNvPr>
          <p:cNvPicPr/>
          <p:nvPr/>
        </p:nvPicPr>
        <p:blipFill>
          <a:blip r:embed="rId2"/>
          <a:srcRect l="12162" t="6231" r="7849" b="2874"/>
          <a:stretch/>
        </p:blipFill>
        <p:spPr>
          <a:xfrm>
            <a:off x="7023439" y="3579851"/>
            <a:ext cx="4789250" cy="2732049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 31000 – Plan, Do, Check, Act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Plan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Auftrag und Verpflichtungen der Risikopolitik</a:t>
            </a:r>
          </a:p>
          <a:p>
            <a:pPr>
              <a:lnSpc>
                <a:spcPct val="100000"/>
              </a:lnSpc>
            </a:pPr>
            <a:r>
              <a:rPr lang="de-DE" dirty="0"/>
              <a:t>Do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Risikomanagementprozess</a:t>
            </a:r>
            <a:br>
              <a:rPr lang="de-DE" sz="2000" dirty="0"/>
            </a:br>
            <a:r>
              <a:rPr lang="de-DE" sz="2000" dirty="0"/>
              <a:t>→ Identifikation, Analyse, Bewertung, Bewältigung, Überwachung</a:t>
            </a:r>
          </a:p>
          <a:p>
            <a:pPr>
              <a:lnSpc>
                <a:spcPct val="100000"/>
              </a:lnSpc>
            </a:pPr>
            <a:r>
              <a:rPr lang="de-DE" dirty="0"/>
              <a:t>Check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Risikobewältigungsstrategien und </a:t>
            </a:r>
            <a:br>
              <a:rPr lang="de-DE" sz="2000" dirty="0"/>
            </a:br>
            <a:r>
              <a:rPr lang="de-DE" sz="2000" dirty="0"/>
              <a:t>Planabweichungen überprüfen</a:t>
            </a:r>
          </a:p>
          <a:p>
            <a:pPr>
              <a:lnSpc>
                <a:spcPct val="100000"/>
              </a:lnSpc>
            </a:pPr>
            <a:r>
              <a:rPr lang="de-DE" dirty="0"/>
              <a:t>Act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000" dirty="0"/>
              <a:t>Anpassungen vornehmen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ECB0E9-78A4-4AEE-9E17-10411EF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7</a:t>
            </a:fld>
            <a:endParaRPr lang="de-DE"/>
          </a:p>
        </p:txBody>
      </p: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EBDF784-9773-4B65-90A4-00F4ACAE4281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82680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ISO 31000 - Intentionen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Risikomanagement an bestehende Managementsysteme anbinden</a:t>
            </a:r>
          </a:p>
          <a:p>
            <a:pPr>
              <a:lnSpc>
                <a:spcPct val="150000"/>
              </a:lnSpc>
            </a:pPr>
            <a:r>
              <a:rPr lang="de-DE" dirty="0"/>
              <a:t>Risikomanagementprozess optimieren</a:t>
            </a:r>
          </a:p>
          <a:p>
            <a:pPr>
              <a:lnSpc>
                <a:spcPct val="150000"/>
              </a:lnSpc>
            </a:pPr>
            <a:r>
              <a:rPr lang="de-DE" dirty="0"/>
              <a:t>Abstand von der reinen Gesetzesbefolgung nehmen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Übergang von passiver zu aktiver Denkweise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18CF-42D3-4562-B40C-C03B32F3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8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4B023F6-9DED-425A-AE04-65CBAB6929A9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34111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F406C-536E-4365-8F2A-D80B84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r>
              <a:rPr lang="de-DE" b="1" dirty="0"/>
              <a:t>ISO 31000 - Risikobeauftragter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7395F-5EF2-42F1-B06E-B8C72167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Ansprechpartner für Mitarbeiter und Führungskräfte</a:t>
            </a:r>
          </a:p>
          <a:p>
            <a:pPr>
              <a:lnSpc>
                <a:spcPct val="150000"/>
              </a:lnSpc>
            </a:pPr>
            <a:r>
              <a:rPr lang="de-DE" dirty="0"/>
              <a:t>Zuständig für Risikoberichterstattung</a:t>
            </a:r>
          </a:p>
          <a:p>
            <a:pPr>
              <a:lnSpc>
                <a:spcPct val="150000"/>
              </a:lnSpc>
            </a:pPr>
            <a:r>
              <a:rPr lang="de-DE" dirty="0"/>
              <a:t>Berichtet regelmäßig Vorstand der Geschäftsführung</a:t>
            </a:r>
          </a:p>
          <a:p>
            <a:pPr>
              <a:lnSpc>
                <a:spcPct val="150000"/>
              </a:lnSpc>
            </a:pPr>
            <a:r>
              <a:rPr lang="de-DE" dirty="0"/>
              <a:t>Risikosituation und Handlungsbedarf darstellen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108FFC-9A81-4050-9812-6EFF9C5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8FB5-2533-4688-B3BC-A918F32943D9}" type="slidenum">
              <a:rPr lang="de-DE" smtClean="0"/>
              <a:t>9</a:t>
            </a:fld>
            <a:endParaRPr lang="de-DE"/>
          </a:p>
        </p:txBody>
      </p:sp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BEF68D78-185E-4594-8029-B9D7579A6561}"/>
              </a:ext>
            </a:extLst>
          </p:cNvPr>
          <p:cNvSpPr txBox="1">
            <a:spLocks/>
          </p:cNvSpPr>
          <p:nvPr/>
        </p:nvSpPr>
        <p:spPr>
          <a:xfrm>
            <a:off x="89149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/ 52</a:t>
            </a:r>
          </a:p>
        </p:txBody>
      </p:sp>
    </p:spTree>
    <p:extLst>
      <p:ext uri="{BB962C8B-B14F-4D97-AF65-F5344CB8AC3E}">
        <p14:creationId xmlns:p14="http://schemas.microsoft.com/office/powerpoint/2010/main" val="20159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1829</Words>
  <Application>Microsoft Office PowerPoint</Application>
  <PresentationFormat>Breitbild</PresentationFormat>
  <Paragraphs>417</Paragraphs>
  <Slides>52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Wingdings</vt:lpstr>
      <vt:lpstr>Office</vt:lpstr>
      <vt:lpstr>Risikomanagement</vt:lpstr>
      <vt:lpstr>Themen</vt:lpstr>
      <vt:lpstr>Was sind Risiken</vt:lpstr>
      <vt:lpstr>Arten von Risiken</vt:lpstr>
      <vt:lpstr>Risikomanagement</vt:lpstr>
      <vt:lpstr>ISO 31000</vt:lpstr>
      <vt:lpstr>ISO 31000 – Plan, Do, Check, Act</vt:lpstr>
      <vt:lpstr>ISO 31000 - Intentionen</vt:lpstr>
      <vt:lpstr>ISO 31000 - Risikobeauftragter</vt:lpstr>
      <vt:lpstr>Gesetz zur Kontrolle und Transparenz (KonTraG)</vt:lpstr>
      <vt:lpstr>Risiken identifizieren</vt:lpstr>
      <vt:lpstr>Risiken identifizieren</vt:lpstr>
      <vt:lpstr>Risiken identifizieren: Risikogruppen</vt:lpstr>
      <vt:lpstr>Risiken identifizieren: Risikogruppen</vt:lpstr>
      <vt:lpstr>Risiken identifizieren: Risikogruppen</vt:lpstr>
      <vt:lpstr>Risiken identifizieren: Risikogruppen</vt:lpstr>
      <vt:lpstr>Risiken identifizieren</vt:lpstr>
      <vt:lpstr>Risiken identifizieren</vt:lpstr>
      <vt:lpstr>Risiken identifizieren</vt:lpstr>
      <vt:lpstr>Risiken identifizieren</vt:lpstr>
      <vt:lpstr>Risikoanalyse und Bewertung</vt:lpstr>
      <vt:lpstr>Bewertung der Bedrohungen</vt:lpstr>
      <vt:lpstr>Beispielhafte Risikomatrix</vt:lpstr>
      <vt:lpstr>Eintrittswahrscheinlichkeit</vt:lpstr>
      <vt:lpstr>Schaden</vt:lpstr>
      <vt:lpstr>Risikobewertung</vt:lpstr>
      <vt:lpstr>Quantitative Methoden</vt:lpstr>
      <vt:lpstr>Quantitative Methoden</vt:lpstr>
      <vt:lpstr>Quantitative Methoden</vt:lpstr>
      <vt:lpstr>Qualitative Methoden</vt:lpstr>
      <vt:lpstr>Qualitative Methoden</vt:lpstr>
      <vt:lpstr>Qualitative Methoden</vt:lpstr>
      <vt:lpstr>Angreifer-Modelle</vt:lpstr>
      <vt:lpstr>Angreifer-Modelle</vt:lpstr>
      <vt:lpstr>Risikobewältigung</vt:lpstr>
      <vt:lpstr>Strategien:</vt:lpstr>
      <vt:lpstr>Strategien:</vt:lpstr>
      <vt:lpstr>Strategien:</vt:lpstr>
      <vt:lpstr>Risikocontrolling</vt:lpstr>
      <vt:lpstr>Risikoüberwachung</vt:lpstr>
      <vt:lpstr>Risikoüberwachung</vt:lpstr>
      <vt:lpstr>Risikoaufzeichnung</vt:lpstr>
      <vt:lpstr>Risikoüberwachung</vt:lpstr>
      <vt:lpstr>Risikoberichterstattung</vt:lpstr>
      <vt:lpstr>Risikoberichterstattung</vt:lpstr>
      <vt:lpstr>Risikokommunikation</vt:lpstr>
      <vt:lpstr>Risikokommunikation</vt:lpstr>
      <vt:lpstr>Literaturverzeichnis</vt:lpstr>
      <vt:lpstr>Literaturverzeichnis</vt:lpstr>
      <vt:lpstr>Literaturverzeichnis</vt:lpstr>
      <vt:lpstr>Abbildungsverzeichnis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Risikomanagement</dc:title>
  <dc:creator>Lennart Dümke</dc:creator>
  <cp:lastModifiedBy>Lennart Dümke</cp:lastModifiedBy>
  <cp:revision>65</cp:revision>
  <dcterms:created xsi:type="dcterms:W3CDTF">2020-01-05T10:21:25Z</dcterms:created>
  <dcterms:modified xsi:type="dcterms:W3CDTF">2020-01-11T16:10:16Z</dcterms:modified>
</cp:coreProperties>
</file>