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76" r:id="rId23"/>
    <p:sldId id="277" r:id="rId24"/>
    <p:sldId id="278" r:id="rId25"/>
    <p:sldId id="27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57" r:id="rId36"/>
    <p:sldId id="262" r:id="rId37"/>
    <p:sldId id="265" r:id="rId38"/>
    <p:sldId id="26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58" r:id="rId47"/>
    <p:sldId id="267" r:id="rId48"/>
    <p:sldId id="259" r:id="rId49"/>
    <p:sldId id="298" r:id="rId50"/>
    <p:sldId id="333" r:id="rId51"/>
    <p:sldId id="260" r:id="rId52"/>
    <p:sldId id="331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9175-A7C4-49FD-AF9E-D37AD4D2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485CB-C14D-4B2D-BCD9-652BC28A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0A91D-AD11-4AD6-86D1-F1B6424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98D86-CBB5-4495-8515-D95F01F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55596-FC00-4080-8D52-6022BD6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5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BB918-719C-478A-9347-55C47DB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30F3DE-5571-4880-A919-57E71B72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72A9B-4C70-4F02-8D70-4183ABD6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02573-5E75-4417-8DB8-35BF063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B8F45-5C4F-4508-AFE3-01A0D5D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8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770A03-07A7-41FF-B473-3147A01C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65EF80-26B1-44D3-BE9A-51AA6A78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84A80-AC1E-4F66-AD8E-A007A9C4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7C9E5-E444-489D-886F-4C26A84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7349-CA6B-430A-B867-C98ACB35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9A8F0-2554-4F5C-B06F-D59A16A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A8E83-CDA9-4A66-87A5-1B12C9A6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C12D2-CEF0-43E6-9DAB-08D6E6EC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4DF7A-BD95-4B34-9337-ADDA7CC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85B6D-C21D-405B-B7D8-B7F1EA0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0C0A-B558-4750-A024-A7BB7F6E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A035BD-1DD6-4FC9-8659-388B02B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F9C0E-DAD1-46C7-9E9F-BF133074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A1E61-90A6-4C76-8D97-96B0C1D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7D719-2F8B-42BD-AEB4-A5D74515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2BA7B-0B9F-4145-B153-CED2804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623E7-726D-4D39-B9AD-A549DA1BC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D3FCD7-D822-45D0-8354-DC7EB671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0D047A-83B1-4D62-A69E-1C5C41CE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F9DC15-7263-43A3-A65D-316BA53A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20D0F-4E25-4E0B-A3C4-64B7EBB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6DAFD-EBD3-4182-9B7D-60B4EB3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1C588-7DDA-4561-8495-BD923191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B14101-F869-4BD4-8004-13FB34CE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56EA9-CEF4-40C8-9F55-4A088215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17368-3E7E-40A4-AFDA-E523E5C22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F185F-0E07-45B6-ACAA-9C74DBC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87D24B-3D68-4819-A42B-9A8C712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55A3EC-0F32-4D5C-8A4E-47E0AC6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92E10-E0BB-4541-9A1C-73E703FD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2F49D-6112-43BF-BAD7-95226766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62F39-1F67-4E47-9A3F-5C09F4E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4F17E3-51BF-4D46-9D9F-2F126D1E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A81737-3ECF-4100-B6DC-2CD5922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58F6FE-7A28-4C5B-ABF0-49BB900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B02A8-3601-45E0-8A5E-A9BE973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1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A9F9-4CCA-424C-81F2-419D2C1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7031D-E4F1-46BA-BF53-DB52A2E7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35DF0-13F2-4D4C-A273-5592B703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626A7F-449E-442E-8B2E-61F1405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D6C64-62A9-4907-A2E4-48B98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3D0F-A6AF-425C-8344-81DC1A6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92CCB-5DCA-4D7E-8C46-8D3BB235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B5B0C8-57FD-4CF6-A0B8-EDB76F50F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C83A5-93B2-4555-9AD9-15651CDE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B55861-7473-4F3E-93E7-3D2386D1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E0201-874D-4950-BFDB-26D7F5CF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39948-7CD7-4279-A568-D2045BD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493032-0991-4B6F-8974-2B8D7513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828BE-3686-45FA-97E8-16D8E1A4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DE72C-6C44-4D5C-8B01-66E5A59B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D98-D465-43B0-8DB8-ADB807A15B77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9B8D4-C1F9-4BE5-994A-760FF447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63D79-7257-4559-9A44-B8FDEF8F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-schroeder.de/risikomanagementprozess-risikosteuerung/" TargetMode="External"/><Relationship Id="rId7" Type="http://schemas.openxmlformats.org/officeDocument/2006/relationships/hyperlink" Target="https://www.dsin-blog.de/2014/02/10/it-risikoanalyse/" TargetMode="External"/><Relationship Id="rId2" Type="http://schemas.openxmlformats.org/officeDocument/2006/relationships/hyperlink" Target="https://sevdesk.de/blog/risikomanage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jektmagazin.de/glossarterm/risikoidentifikation" TargetMode="External"/><Relationship Id="rId5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4" Type="http://schemas.openxmlformats.org/officeDocument/2006/relationships/hyperlink" Target="https://www.3grc.de/risikomanagement/risikobewaeltigungsmassnahmen-sinnvoll-definieren-und-umsetz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sikomanagement-wissen.de/risikomanagement/risikomanagement-einfuehrung/iso_31000/" TargetMode="External"/><Relationship Id="rId3" Type="http://schemas.openxmlformats.org/officeDocument/2006/relationships/hyperlink" Target="https://www.projektmagazin.de/glossarterm/risikoueberwachung" TargetMode="External"/><Relationship Id="rId7" Type="http://schemas.openxmlformats.org/officeDocument/2006/relationships/hyperlink" Target="https://wirtschaftslexikon.gabler.de/definition/gesetz-zur-kontrolle-und-transparenz-im-unternehmensbereich-kontrag-52536" TargetMode="External"/><Relationship Id="rId2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ufe-akademie.de/blog/themen/controlling/risikomanagement/" TargetMode="External"/><Relationship Id="rId5" Type="http://schemas.openxmlformats.org/officeDocument/2006/relationships/hyperlink" Target="https://www.controllingportal.de/Fachinfo/Risikomanagement/Risikocontrolling.html" TargetMode="External"/><Relationship Id="rId4" Type="http://schemas.openxmlformats.org/officeDocument/2006/relationships/hyperlink" Target="https://www.projektmagazin.de/glossarterm/risikoindik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-brandschutz.de/leistungen/pruefung-und-wartung-sprinkleranlage-41" TargetMode="External"/><Relationship Id="rId2" Type="http://schemas.openxmlformats.org/officeDocument/2006/relationships/hyperlink" Target="https://www.3grc.de/risikomanagement/risikobewaeltigungsmassnahmen-sinnvoll-definieren-und-umsetz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isikomanagement-wissen.de/risikomanagement/risikomanagement-einfuehrung/iso_31000/" TargetMode="External"/><Relationship Id="rId4" Type="http://schemas.openxmlformats.org/officeDocument/2006/relationships/hyperlink" Target="https://www.pixtastock.com/illustration/45199284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DC13-0619-4B6D-91E5-A344E34F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0"/>
            <a:ext cx="9144000" cy="983579"/>
          </a:xfrm>
        </p:spPr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46C4E-E01F-42D3-9EAB-BAD6F80E2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272096"/>
            <a:ext cx="9659332" cy="2902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Yannic Döll, Lennart Dümke, Niklas Herz, Martin Arendt, Ken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Madlehn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Zuverlässigkeit und Sicherheit – WiSe 2019/2020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nat. Christoph Thiel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Gesetz zur Kontrolle und Transparenz (KonTraG)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1998 in Kraft getreten</a:t>
            </a:r>
          </a:p>
          <a:p>
            <a:pPr>
              <a:lnSpc>
                <a:spcPct val="150000"/>
              </a:lnSpc>
            </a:pPr>
            <a:r>
              <a:rPr lang="de-DE" dirty="0"/>
              <a:t>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Corporate Governance weiterentwickeln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Haftung von Vorstand, Aufsichtsrat, Wirtschaftsprüfer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Risikofrüherkennungssysteme Pflicht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Zuständigkeit von Vorstand und Aufsichtsrat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Prüfung durch Abschlussprüfer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Aussagen über Risiken im Lagebericht</a:t>
            </a:r>
          </a:p>
        </p:txBody>
      </p:sp>
    </p:spTree>
    <p:extLst>
      <p:ext uri="{BB962C8B-B14F-4D97-AF65-F5344CB8AC3E}">
        <p14:creationId xmlns:p14="http://schemas.microsoft.com/office/powerpoint/2010/main" val="1866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Risikogruppen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Risiken identifizieren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40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Können zum Ausfallen von Geschäftsprozessen 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Können Risikogruppen zugeordnet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84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Interne Risiken</a:t>
            </a:r>
          </a:p>
          <a:p>
            <a:pPr lvl="1"/>
            <a:r>
              <a:rPr lang="de-DE" dirty="0"/>
              <a:t>Entstehen aus Unternehmenstätigkeit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Ausfall von Maschinen wegen Fehlbedienung durch Mitarbeiter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Externe Risiken</a:t>
            </a:r>
          </a:p>
          <a:p>
            <a:pPr lvl="1"/>
            <a:r>
              <a:rPr lang="de-DE" dirty="0"/>
              <a:t>Wirken von außen auf eine Institution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Produktionsprozesse werden durch Umweltauflagen beeinflusst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1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Direkt wirkende Risiken</a:t>
            </a:r>
          </a:p>
          <a:p>
            <a:pPr lvl="1"/>
            <a:r>
              <a:rPr lang="de-DE" dirty="0"/>
              <a:t>Führen sofort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Ausfall Maschine = Produktionsunterbrechung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Indirekt wirkende Risiken</a:t>
            </a:r>
          </a:p>
          <a:p>
            <a:pPr lvl="1"/>
            <a:r>
              <a:rPr lang="de-DE" dirty="0"/>
              <a:t>Führen nicht direkt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Wartungsintervalle von Maschinen werden vernachlässigt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3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 Institution beeinflussende Risiken</a:t>
            </a:r>
          </a:p>
          <a:p>
            <a:pPr lvl="1"/>
            <a:r>
              <a:rPr lang="de-DE" dirty="0"/>
              <a:t>Können selbst bestimmt werden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Wartungsintervalle von Maschinen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Durch Institution nicht beeinflussbare Risiken</a:t>
            </a:r>
          </a:p>
          <a:p>
            <a:pPr lvl="1"/>
            <a:r>
              <a:rPr lang="de-DE" dirty="0"/>
              <a:t>Wenig Spielraum zur Beeinflussung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Gesetzliche Auflagen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0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 Risiken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Höhere Gewalt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Technisches Versagen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Vorsätzliche Handlungen</a:t>
            </a:r>
          </a:p>
        </p:txBody>
      </p:sp>
    </p:spTree>
    <p:extLst>
      <p:ext uri="{BB962C8B-B14F-4D97-AF65-F5344CB8AC3E}">
        <p14:creationId xmlns:p14="http://schemas.microsoft.com/office/powerpoint/2010/main" val="2107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Abgrenzung des Analysebereiches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Identifikation der bedrohten Objekte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Identifizieren der Risiken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Bewertung der Risiken</a:t>
            </a:r>
          </a:p>
        </p:txBody>
      </p:sp>
    </p:spTree>
    <p:extLst>
      <p:ext uri="{BB962C8B-B14F-4D97-AF65-F5344CB8AC3E}">
        <p14:creationId xmlns:p14="http://schemas.microsoft.com/office/powerpoint/2010/main" val="89576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Abgrenzung des Analysebereiches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Bereich spezifizieren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Hardware Servercluster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Prioritäten festlegen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Nur produktive Server betrachten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8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 Identifikation der bedrohten Objekte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Erfassung aller Assets, die im Analysebereich liegen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Versorgungsspannungen Netzteile: 230v, 3.3v, 5v, 12v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 Batterie: 3v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Temperaturen: RAM, HDD, CPU, Chipsatz, Peripherie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Lüfter: Drehzahl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Gehäusesensor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4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BD631-2D03-411B-BED2-33AAC03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1F597-A5A3-46FA-B368-5E7A018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2" y="1604399"/>
            <a:ext cx="10971684" cy="440047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Risikomanagement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Risikoidentifikation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Risikoanalyse/ -bewertung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Risikobewältigung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Risikoüberwachung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Risikokommunikation</a:t>
            </a:r>
          </a:p>
        </p:txBody>
      </p:sp>
    </p:spTree>
    <p:extLst>
      <p:ext uri="{BB962C8B-B14F-4D97-AF65-F5344CB8AC3E}">
        <p14:creationId xmlns:p14="http://schemas.microsoft.com/office/powerpoint/2010/main" val="6495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60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 Identifizieren der Risiken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Unregelmäßigkeiten in der Stromversorgung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Netzteile: Ausfall oder Spannungsschwankungen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Batterie: Kapazität zu niedrig oder nicht vorhanden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Temperaturüberschreitungen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Von RAM, HDD, CPU, Chipsatz oder Peripherie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Überlastung oder Ausfall von Lüfter(n)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Ausfall Server, Rack oder Rechenzentrum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907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Risikoanalyse-und Bewertung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BSI: Analyse erfordert großen technischen und organisatorischen Sachverstand und wird deshalb nur Systemen empfohlen, die besonders hohe Sicherheitsanforderungen haben</a:t>
            </a:r>
          </a:p>
          <a:p>
            <a:pPr>
              <a:lnSpc>
                <a:spcPct val="150000"/>
              </a:lnSpc>
            </a:pPr>
            <a:r>
              <a:rPr lang="de-DE" dirty="0"/>
              <a:t>Ansonsten reichen Standard-Sicherheitsmaßnahmen</a:t>
            </a:r>
          </a:p>
          <a:p>
            <a:pPr>
              <a:lnSpc>
                <a:spcPct val="150000"/>
              </a:lnSpc>
            </a:pPr>
            <a:r>
              <a:rPr lang="de-DE" dirty="0"/>
              <a:t>Formel: Risiko = Wahrscheinlichkeit x Schaden</a:t>
            </a:r>
          </a:p>
          <a:p>
            <a:r>
              <a:rPr lang="de-DE" dirty="0"/>
              <a:t>Grundsätzlich nur grob abschätzbar, da die Wahrscheinlichkeit und die Auswirkung nicht exakt zu beziffern sind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51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Bewertung der Bedrohungen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11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Vorgehen: Risikomatrix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Je nach Komplexität verschieden viele Stufen</a:t>
            </a:r>
          </a:p>
          <a:p>
            <a:r>
              <a:rPr lang="de-DE" dirty="0"/>
              <a:t>BSI - Grundschutz Wahrscheinlichkeiten:</a:t>
            </a:r>
            <a:br>
              <a:rPr lang="de-DE" dirty="0"/>
            </a:br>
            <a:r>
              <a:rPr lang="de-DE" dirty="0"/>
              <a:t>selten ( &lt; 1x alle 5 Jahre)</a:t>
            </a:r>
            <a:br>
              <a:rPr lang="de-DE" dirty="0"/>
            </a:br>
            <a:r>
              <a:rPr lang="de-DE" dirty="0"/>
              <a:t>mittel ( 1x alle 1-5 Jahre)</a:t>
            </a:r>
            <a:br>
              <a:rPr lang="de-DE" dirty="0"/>
            </a:br>
            <a:r>
              <a:rPr lang="de-DE" dirty="0"/>
              <a:t>häufig ( 1x im Jahr - 1x im Monat)</a:t>
            </a:r>
            <a:br>
              <a:rPr lang="de-DE" dirty="0"/>
            </a:br>
            <a:r>
              <a:rPr lang="de-DE" dirty="0"/>
              <a:t>sehr häufig ( &gt; 1x im Monat)</a:t>
            </a:r>
          </a:p>
        </p:txBody>
      </p:sp>
    </p:spTree>
    <p:extLst>
      <p:ext uri="{BB962C8B-B14F-4D97-AF65-F5344CB8AC3E}">
        <p14:creationId xmlns:p14="http://schemas.microsoft.com/office/powerpoint/2010/main" val="40175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Beispielhafte Risikomatrix</a:t>
            </a:r>
          </a:p>
        </p:txBody>
      </p:sp>
      <p:pic>
        <p:nvPicPr>
          <p:cNvPr id="4" name="Inhaltsplatzhalter 3" descr="Bewertungs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9" y="1441347"/>
            <a:ext cx="8272462" cy="4665512"/>
          </a:xfrm>
        </p:spPr>
      </p:pic>
    </p:spTree>
    <p:extLst>
      <p:ext uri="{BB962C8B-B14F-4D97-AF65-F5344CB8AC3E}">
        <p14:creationId xmlns:p14="http://schemas.microsoft.com/office/powerpoint/2010/main" val="10373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Formel Eintrittswahrscheinlichkeit: </a:t>
            </a:r>
            <a:br>
              <a:rPr lang="de-DE" dirty="0"/>
            </a:br>
            <a:r>
              <a:rPr lang="de-DE" dirty="0"/>
              <a:t>= Aufwand für den Angreifer / Nutzen für den Angreifer</a:t>
            </a:r>
          </a:p>
          <a:p>
            <a:r>
              <a:rPr lang="de-DE" dirty="0"/>
              <a:t>Bewertung des Nutzen für den Angreifer hängt stark von seinem Motiv ab (wirtschaftliche Interessen, Neugier, vielleicht aber auch Rache?)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Schwer zu beurteilen</a:t>
            </a:r>
          </a:p>
          <a:p>
            <a:r>
              <a:rPr lang="de-DE" dirty="0"/>
              <a:t>Bewertung des Aufwands durch Penetration Tester: Bezahlte „Hacker“, die in einem System gezielt nach Schwachstellen suchen und diese dann dem Besitzer melden</a:t>
            </a:r>
          </a:p>
        </p:txBody>
      </p:sp>
    </p:spTree>
    <p:extLst>
      <p:ext uri="{BB962C8B-B14F-4D97-AF65-F5344CB8AC3E}">
        <p14:creationId xmlns:p14="http://schemas.microsoft.com/office/powerpoint/2010/main" val="389243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Unterteilung in primäre und sekundäre Schäden</a:t>
            </a:r>
          </a:p>
          <a:p>
            <a:r>
              <a:rPr lang="de-DE" dirty="0"/>
              <a:t>Primäre Schäden:</a:t>
            </a:r>
            <a:br>
              <a:rPr lang="de-DE" dirty="0"/>
            </a:br>
            <a:r>
              <a:rPr lang="de-DE" dirty="0"/>
              <a:t>Produktivitätsausfall, Wiederbeschaffungs-/Wiederherstellungskosten, Personalkosten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Sind leicht zu beziffern</a:t>
            </a:r>
          </a:p>
          <a:p>
            <a:r>
              <a:rPr lang="de-DE" dirty="0"/>
              <a:t>Sekundäre Schäden:</a:t>
            </a:r>
            <a:br>
              <a:rPr lang="de-DE" dirty="0"/>
            </a:br>
            <a:r>
              <a:rPr lang="de-DE" dirty="0"/>
              <a:t>Imageverlust, Vertrauensverlust bei Kunden und Geschäftspartnern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langfristige Schäden, die schwer abschätzbar sind</a:t>
            </a:r>
          </a:p>
        </p:txBody>
      </p:sp>
    </p:spTree>
    <p:extLst>
      <p:ext uri="{BB962C8B-B14F-4D97-AF65-F5344CB8AC3E}">
        <p14:creationId xmlns:p14="http://schemas.microsoft.com/office/powerpoint/2010/main" val="235375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Unterscheidung in qualitative und quantitative Risiken</a:t>
            </a:r>
          </a:p>
        </p:txBody>
      </p:sp>
    </p:spTree>
    <p:extLst>
      <p:ext uri="{BB962C8B-B14F-4D97-AF65-F5344CB8AC3E}">
        <p14:creationId xmlns:p14="http://schemas.microsoft.com/office/powerpoint/2010/main" val="123931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Risikoabschätzung in Form eines numerischen Maßes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Wert der Ressourcen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Frequenz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Anfälligkeit gemessen in der Wahrscheinlichkeit eines Verlustes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294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Akkurateres Bild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Erlaubt Kostenkalkulation und begünstigt eine genaue Priorisierung der Maßnahmen </a:t>
            </a:r>
          </a:p>
          <a:p>
            <a:pPr>
              <a:lnSpc>
                <a:spcPct val="150000"/>
              </a:lnSpc>
            </a:pPr>
            <a:r>
              <a:rPr lang="de-DE" dirty="0"/>
              <a:t>Nachteile: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Ergebnis evtl. ungenau und verwirrend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Analyse mit quantitativen Methoden generell teurer und erfordert mehr Erfahrung und fortgeschrittene Methoden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46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Beispiel:</a:t>
            </a:r>
          </a:p>
          <a:p>
            <a:pPr>
              <a:lnSpc>
                <a:spcPct val="150000"/>
              </a:lnSpc>
            </a:pPr>
            <a:r>
              <a:rPr lang="de-DE" dirty="0"/>
              <a:t>ALE </a:t>
            </a:r>
            <a:r>
              <a:rPr lang="de-DE" dirty="0" err="1"/>
              <a:t>model</a:t>
            </a:r>
            <a:r>
              <a:rPr lang="de-DE" dirty="0"/>
              <a:t> (Annual Loss </a:t>
            </a:r>
            <a:r>
              <a:rPr lang="de-DE" dirty="0" err="1"/>
              <a:t>Expected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ALE = (Probability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 x (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Summe aller prognostizierten Verluste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0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sind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Sachverhalt in der Zukunft</a:t>
            </a:r>
          </a:p>
          <a:p>
            <a:pPr>
              <a:lnSpc>
                <a:spcPct val="150000"/>
              </a:lnSpc>
            </a:pPr>
            <a:r>
              <a:rPr lang="de-DE" dirty="0"/>
              <a:t>Ungewisser Ausgang</a:t>
            </a:r>
          </a:p>
          <a:p>
            <a:pPr>
              <a:lnSpc>
                <a:spcPct val="150000"/>
              </a:lnSpc>
            </a:pPr>
            <a:r>
              <a:rPr lang="de-DE" dirty="0"/>
              <a:t>Negative Auswirkung</a:t>
            </a:r>
          </a:p>
          <a:p>
            <a:pPr>
              <a:lnSpc>
                <a:spcPct val="150000"/>
              </a:lnSpc>
            </a:pPr>
            <a:r>
              <a:rPr lang="de-DE" dirty="0"/>
              <a:t>Kombination aus Bedrohung und Sicherheitslücke</a:t>
            </a:r>
          </a:p>
        </p:txBody>
      </p:sp>
    </p:spTree>
    <p:extLst>
      <p:ext uri="{BB962C8B-B14F-4D97-AF65-F5344CB8AC3E}">
        <p14:creationId xmlns:p14="http://schemas.microsoft.com/office/powerpoint/2010/main" val="12356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Beschreibungen, Empfehlungen    </a:t>
            </a:r>
          </a:p>
          <a:p>
            <a:pPr>
              <a:lnSpc>
                <a:spcPct val="150000"/>
              </a:lnSpc>
            </a:pPr>
            <a:r>
              <a:rPr lang="de-DE" dirty="0"/>
              <a:t>Qualitative Beschreibung der Vermögenswerte</a:t>
            </a:r>
          </a:p>
          <a:p>
            <a:pPr>
              <a:lnSpc>
                <a:spcPct val="150000"/>
              </a:lnSpc>
            </a:pPr>
            <a:r>
              <a:rPr lang="de-DE" dirty="0"/>
              <a:t>Beschreibung von Angreifer-Szenarien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6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Vorteile:</a:t>
            </a:r>
          </a:p>
          <a:p>
            <a:pPr>
              <a:lnSpc>
                <a:spcPct val="150000"/>
              </a:lnSpc>
            </a:pPr>
            <a:r>
              <a:rPr lang="de-DE" dirty="0"/>
              <a:t>Einschätzung der Risiken ohne größeren Aufwand, Zeit und Kosten</a:t>
            </a:r>
          </a:p>
          <a:p>
            <a:pPr>
              <a:lnSpc>
                <a:spcPct val="150000"/>
              </a:lnSpc>
            </a:pPr>
            <a:r>
              <a:rPr lang="de-DE" dirty="0"/>
              <a:t>Erlaubt eine einfachere Einordnung der Risiken nach Priorität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50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Nachteile:</a:t>
            </a:r>
          </a:p>
          <a:p>
            <a:pPr>
              <a:lnSpc>
                <a:spcPct val="150000"/>
              </a:lnSpc>
            </a:pPr>
            <a:r>
              <a:rPr lang="de-DE" dirty="0"/>
              <a:t>Keine Bestimmung von Wahrscheinlichkeiten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Kosten-Analyse schwieriger durchzuführen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sind weniger akkurat und sind eher geschätzt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1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2DED4C2-8D40-46FF-ABD3-18DB595114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9163" y="2318994"/>
            <a:ext cx="11122721" cy="385796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Kill-Chain</a:t>
            </a:r>
          </a:p>
        </p:txBody>
      </p:sp>
    </p:spTree>
    <p:extLst>
      <p:ext uri="{BB962C8B-B14F-4D97-AF65-F5344CB8AC3E}">
        <p14:creationId xmlns:p14="http://schemas.microsoft.com/office/powerpoint/2010/main" val="412613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err="1"/>
              <a:t>Attack</a:t>
            </a:r>
            <a:r>
              <a:rPr lang="de-DE" b="1" dirty="0"/>
              <a:t>-Graph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60BD9-4821-4A61-B84F-8E1D466FDA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87619" y="65644"/>
            <a:ext cx="4299498" cy="68579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07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97C7F-E935-45EB-B691-D68F65C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Risikobewältigung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F1B99-ED32-4886-96B3-020C44C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724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r>
              <a:rPr lang="de-DE" dirty="0"/>
              <a:t>Für die identifizierten Risiken eine Risikostrategie entwickeln</a:t>
            </a:r>
          </a:p>
          <a:p>
            <a:r>
              <a:rPr lang="de-DE" dirty="0"/>
              <a:t>Die notwendigen Handlungsmaßnahmen festlegen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ED05FC-2B2E-48E6-9847-CA09DF4E1B34}"/>
              </a:ext>
            </a:extLst>
          </p:cNvPr>
          <p:cNvGrpSpPr/>
          <p:nvPr/>
        </p:nvGrpSpPr>
        <p:grpSpPr>
          <a:xfrm>
            <a:off x="5844620" y="942681"/>
            <a:ext cx="6219615" cy="4206760"/>
            <a:chOff x="5674935" y="1489436"/>
            <a:chExt cx="6219615" cy="42067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46EBA70-4941-4E1A-BA2A-59E4AB440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1" t="15208" r="6726" b="9739"/>
            <a:stretch/>
          </p:blipFill>
          <p:spPr>
            <a:xfrm>
              <a:off x="5674935" y="1489436"/>
              <a:ext cx="6219615" cy="4206760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F33B7B4-7FEC-46A6-9096-63135EA09FCE}"/>
                </a:ext>
              </a:extLst>
            </p:cNvPr>
            <p:cNvGrpSpPr/>
            <p:nvPr/>
          </p:nvGrpSpPr>
          <p:grpSpPr>
            <a:xfrm>
              <a:off x="7748832" y="1841353"/>
              <a:ext cx="4128940" cy="2491565"/>
              <a:chOff x="7748832" y="1841353"/>
              <a:chExt cx="4128940" cy="249156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A69E00A-0B9C-4BE5-B937-FD3C3DACF975}"/>
                  </a:ext>
                </a:extLst>
              </p:cNvPr>
              <p:cNvSpPr txBox="1"/>
              <p:nvPr/>
            </p:nvSpPr>
            <p:spPr>
              <a:xfrm>
                <a:off x="7748832" y="1841353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reduzieren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4F2705-299F-4A5D-AEAF-0E577E2E3D4A}"/>
                  </a:ext>
                </a:extLst>
              </p:cNvPr>
              <p:cNvSpPr txBox="1"/>
              <p:nvPr/>
            </p:nvSpPr>
            <p:spPr>
              <a:xfrm>
                <a:off x="8891045" y="2389105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abwälzen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EBAF9-3FF9-4AC5-8D24-7252609B6513}"/>
                  </a:ext>
                </a:extLst>
              </p:cNvPr>
              <p:cNvSpPr txBox="1"/>
              <p:nvPr/>
            </p:nvSpPr>
            <p:spPr>
              <a:xfrm>
                <a:off x="10483390" y="3963586"/>
                <a:ext cx="1394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selbst tragen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83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Risikovermeidung</a:t>
            </a:r>
          </a:p>
          <a:p>
            <a:pPr marL="0" indent="0">
              <a:buNone/>
            </a:pPr>
            <a:r>
              <a:rPr lang="de-DE" dirty="0"/>
              <a:t>Eintreten von Risikoereignissen verhindern</a:t>
            </a:r>
          </a:p>
          <a:p>
            <a:pPr lvl="1"/>
            <a:r>
              <a:rPr lang="de-DE" dirty="0"/>
              <a:t>Auf Technologien verzichten</a:t>
            </a:r>
          </a:p>
          <a:p>
            <a:pPr lvl="1"/>
            <a:r>
              <a:rPr lang="de-DE" dirty="0"/>
              <a:t>Aus einem riskanten Projekt aussteigen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2) Risikoreduzierung</a:t>
            </a:r>
          </a:p>
          <a:p>
            <a:pPr marL="0" indent="0">
              <a:buNone/>
            </a:pPr>
            <a:r>
              <a:rPr lang="de-DE" dirty="0"/>
              <a:t>Risiko soll tolerierbar werden</a:t>
            </a:r>
          </a:p>
          <a:p>
            <a:pPr marL="0" indent="0">
              <a:buNone/>
            </a:pPr>
            <a:r>
              <a:rPr lang="de-DE" dirty="0"/>
              <a:t>   a) ... durch Verminderung der Eintrittswahrscheinlichkeit</a:t>
            </a:r>
          </a:p>
          <a:p>
            <a:pPr lvl="1"/>
            <a:r>
              <a:rPr lang="de-DE" dirty="0"/>
              <a:t>Brandschutz/ Diebstahlsicherung</a:t>
            </a:r>
          </a:p>
          <a:p>
            <a:pPr marL="0" indent="0">
              <a:buNone/>
            </a:pPr>
            <a:r>
              <a:rPr lang="de-DE" dirty="0"/>
              <a:t>   b) ... durch Verminderung der Schadenshöhe</a:t>
            </a:r>
          </a:p>
          <a:p>
            <a:pPr lvl="1"/>
            <a:r>
              <a:rPr lang="de-DE" dirty="0"/>
              <a:t>Sprinkleranlange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 descr="Ein Bild, das drinnen, Tisch, Glas, weiß enthält.&#10;&#10;Automatisch generierte Beschreibung">
            <a:extLst>
              <a:ext uri="{FF2B5EF4-FFF2-40B4-BE49-F238E27FC236}">
                <a16:creationId xmlns:a16="http://schemas.microsoft.com/office/drawing/2014/main" id="{E4B32798-FBB6-4867-82BD-BCE40A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980387"/>
            <a:ext cx="4314333" cy="28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3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3) Risikotransfer/ -abwälzung</a:t>
            </a:r>
          </a:p>
          <a:p>
            <a:pPr marL="0" indent="0">
              <a:buNone/>
            </a:pPr>
            <a:r>
              <a:rPr lang="de-DE" dirty="0"/>
              <a:t>Überträgt die Risiken an Dritte</a:t>
            </a:r>
          </a:p>
          <a:p>
            <a:pPr lvl="1"/>
            <a:r>
              <a:rPr lang="de-DE" dirty="0"/>
              <a:t>Fremdversicherung </a:t>
            </a:r>
          </a:p>
          <a:p>
            <a:pPr lvl="1"/>
            <a:r>
              <a:rPr lang="de-DE" dirty="0"/>
              <a:t>Instrumente des Finanzmarktes</a:t>
            </a:r>
          </a:p>
          <a:p>
            <a:pPr lvl="1"/>
            <a:r>
              <a:rPr lang="de-DE" dirty="0"/>
              <a:t>Vertragsgestaltung mit Kunden und Lieferanten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4) Risikoteilung/ -streuung</a:t>
            </a:r>
          </a:p>
          <a:p>
            <a:pPr marL="0" indent="0">
              <a:buNone/>
            </a:pPr>
            <a:r>
              <a:rPr lang="de-DE" dirty="0"/>
              <a:t>Gesamtrisiko in verschiedene kleine Einzelrisiken zerteilen</a:t>
            </a:r>
          </a:p>
          <a:p>
            <a:pPr lvl="1"/>
            <a:r>
              <a:rPr lang="de-DE" dirty="0"/>
              <a:t>Großrechner in mehreren Containern getrennt versenden</a:t>
            </a:r>
          </a:p>
          <a:p>
            <a:pPr lvl="1"/>
            <a:r>
              <a:rPr lang="de-DE" dirty="0"/>
              <a:t>Breite Kundenbasis</a:t>
            </a:r>
          </a:p>
        </p:txBody>
      </p:sp>
    </p:spTree>
    <p:extLst>
      <p:ext uri="{BB962C8B-B14F-4D97-AF65-F5344CB8AC3E}">
        <p14:creationId xmlns:p14="http://schemas.microsoft.com/office/powerpoint/2010/main" val="42196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5) Risikotragung</a:t>
            </a:r>
          </a:p>
          <a:p>
            <a:pPr marL="0" indent="0">
              <a:buNone/>
            </a:pPr>
            <a:r>
              <a:rPr lang="de-DE" dirty="0"/>
              <a:t>Unternehmen trägt das Risiko selbst</a:t>
            </a:r>
          </a:p>
          <a:p>
            <a:pPr marL="0" indent="0">
              <a:buNone/>
            </a:pPr>
            <a:r>
              <a:rPr lang="de-DE" dirty="0"/>
              <a:t>   a) Passives Verhalten</a:t>
            </a:r>
          </a:p>
          <a:p>
            <a:pPr lvl="1"/>
            <a:r>
              <a:rPr lang="de-DE" dirty="0"/>
              <a:t>Risiken ignorieren (z.B. Naturkatastrophen)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b) Aktives Verhalten</a:t>
            </a:r>
          </a:p>
          <a:p>
            <a:pPr marL="457200" lvl="1" indent="0">
              <a:buNone/>
            </a:pPr>
            <a:r>
              <a:rPr lang="de-DE" dirty="0"/>
              <a:t>   Risikodeckungspotential aufbauen:</a:t>
            </a:r>
          </a:p>
          <a:p>
            <a:pPr lvl="2"/>
            <a:r>
              <a:rPr lang="de-DE" sz="2400" dirty="0"/>
              <a:t>Eigenkapital erhöhen</a:t>
            </a:r>
          </a:p>
          <a:p>
            <a:pPr lvl="2"/>
            <a:r>
              <a:rPr lang="de-DE" sz="2400" dirty="0"/>
              <a:t>Liquiditätsreserven schaffen</a:t>
            </a:r>
          </a:p>
        </p:txBody>
      </p:sp>
    </p:spTree>
    <p:extLst>
      <p:ext uri="{BB962C8B-B14F-4D97-AF65-F5344CB8AC3E}">
        <p14:creationId xmlns:p14="http://schemas.microsoft.com/office/powerpoint/2010/main" val="67288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7525-A339-45F4-817C-62E15F2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5000-4F90-4D71-9931-C967DCC4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 berücksichtigen während Projekt-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Kontrolle</a:t>
            </a:r>
          </a:p>
          <a:p>
            <a:r>
              <a:rPr lang="de-DE" dirty="0"/>
              <a:t>Verbessert Risikobewusstsein bei</a:t>
            </a:r>
          </a:p>
          <a:p>
            <a:pPr lvl="1"/>
            <a:r>
              <a:rPr lang="de-DE" dirty="0"/>
              <a:t>Mitarbeitern</a:t>
            </a:r>
          </a:p>
          <a:p>
            <a:pPr lvl="1"/>
            <a:r>
              <a:rPr lang="de-DE" dirty="0"/>
              <a:t>Unternehmensleitung</a:t>
            </a:r>
          </a:p>
          <a:p>
            <a:r>
              <a:rPr lang="de-DE" dirty="0"/>
              <a:t>Risiken werden in ein IT-System eingetragen und gepflegt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8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Arten von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Marktrisiken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Betriebsrisiken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Finanzrisiken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Umweltrisiken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Sonstige Risiken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03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Risikoindikatoren</a:t>
            </a:r>
          </a:p>
          <a:p>
            <a:pPr lvl="1"/>
            <a:r>
              <a:rPr lang="de-DE" dirty="0"/>
              <a:t>Messbare Größe </a:t>
            </a:r>
          </a:p>
          <a:p>
            <a:pPr lvl="1"/>
            <a:r>
              <a:rPr lang="de-DE" dirty="0"/>
              <a:t>Eintrittswahrscheinlichkeit eines Risikos</a:t>
            </a:r>
          </a:p>
          <a:p>
            <a:pPr lvl="1"/>
            <a:r>
              <a:rPr lang="de-DE" dirty="0"/>
              <a:t>Werden in der Risikoüberwachung ermittelt</a:t>
            </a:r>
          </a:p>
          <a:p>
            <a:pPr lvl="1"/>
            <a:endParaRPr lang="de-DE" dirty="0"/>
          </a:p>
          <a:p>
            <a:r>
              <a:rPr lang="de-DE" dirty="0"/>
              <a:t>Vergleichbar mit sich wiederholender Risikoidentifizierung</a:t>
            </a:r>
          </a:p>
          <a:p>
            <a:pPr lvl="1"/>
            <a:r>
              <a:rPr lang="de-DE" dirty="0"/>
              <a:t>Risikoindikatoren werden aktualisiert</a:t>
            </a:r>
          </a:p>
          <a:p>
            <a:pPr lvl="1"/>
            <a:r>
              <a:rPr lang="de-DE" dirty="0"/>
              <a:t>Neue Risiken werden erkannt</a:t>
            </a:r>
          </a:p>
          <a:p>
            <a:pPr lvl="1"/>
            <a:endParaRPr lang="de-DE" dirty="0"/>
          </a:p>
          <a:p>
            <a:r>
              <a:rPr lang="de-DE" dirty="0"/>
              <a:t>Festlegung von Grenzwerten</a:t>
            </a:r>
          </a:p>
          <a:p>
            <a:pPr lvl="1"/>
            <a:r>
              <a:rPr lang="de-DE" dirty="0"/>
              <a:t>Handlungsanweisungen für Risikosteuerung ableiten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248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DE" dirty="0"/>
              <a:t>Im Beispiel „Hardware Servercluster“</a:t>
            </a:r>
          </a:p>
          <a:p>
            <a:pPr lvl="1"/>
            <a:r>
              <a:rPr lang="de-DE" dirty="0"/>
              <a:t>Risiken können bereits gemessen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Temperatur, Drehzahl, Spannung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Datenerfassung sammelt Daten, die zu keinem Risiko gehören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Spannung BMC, Statuscodes, CPU- u. RAM Last und Cache, etc.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Standort Server (Rechenzentrum, Rack, Host)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Aus diesen Daten können neue Risiken abgeleitet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alter Server durch deren Energiebedarf zu teuer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Überlastung Backbone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Durch Nutzung von HDD- statt U.2 Speicher nicht konkurrenzfähig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669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2B283-B742-40DA-835A-862E7B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Risikoaufzeichnung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76700-4E3F-4D0A-AAD5-852059B7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Speicherung von Risikoindikatoren aus der Risikoüberwachung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19DA86-59C9-4BAD-9849-22F28E49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146"/>
            <a:ext cx="10515600" cy="2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E5D0-41B7-4EEC-B854-8B34F86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783872-7845-4CF3-8273-0B18F885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 t="22357" r="21895" b="31703"/>
          <a:stretch/>
        </p:blipFill>
        <p:spPr>
          <a:xfrm>
            <a:off x="838200" y="1305812"/>
            <a:ext cx="10515600" cy="52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0D3D7-DDA4-4459-AFB2-E1BFA85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09BD1-F3CD-499A-B25D-63AD24C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der Daten aus der Risikoaufzeichnung</a:t>
            </a:r>
          </a:p>
          <a:p>
            <a:r>
              <a:rPr lang="de-DE" dirty="0"/>
              <a:t>Zeigt Veränderungen von Risiken</a:t>
            </a:r>
          </a:p>
          <a:p>
            <a:r>
              <a:rPr lang="de-DE" dirty="0"/>
              <a:t>Trend von Risikoindikatoren kann festgestellt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17361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EAE7-F4ED-44FA-A253-0B60AB4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18276A-38DF-4BB9-9218-28A91F7A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2353" r="22132" b="32026"/>
          <a:stretch/>
        </p:blipFill>
        <p:spPr>
          <a:xfrm>
            <a:off x="838200" y="1350029"/>
            <a:ext cx="10515600" cy="52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3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Interne Risikokommunikation</a:t>
            </a:r>
          </a:p>
          <a:p>
            <a:r>
              <a:rPr lang="de-DE" dirty="0"/>
              <a:t>Mitarbeiter in das Risikomanagement mit einbinden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 </a:t>
            </a:r>
            <a:r>
              <a:rPr lang="de-DE" dirty="0"/>
              <a:t>Risikokultur schaffen</a:t>
            </a:r>
          </a:p>
          <a:p>
            <a:r>
              <a:rPr lang="de-DE" dirty="0"/>
              <a:t>Unterschiedliche Kommunikationskanäle</a:t>
            </a:r>
          </a:p>
          <a:p>
            <a:r>
              <a:rPr lang="de-DE" dirty="0"/>
              <a:t>Top-down Kommunikation</a:t>
            </a:r>
          </a:p>
          <a:p>
            <a:r>
              <a:rPr lang="de-DE" dirty="0"/>
              <a:t>Bottom-up-Kommunikation</a:t>
            </a:r>
          </a:p>
        </p:txBody>
      </p:sp>
      <p:pic>
        <p:nvPicPr>
          <p:cNvPr id="5" name="Grafik 4" descr="Ein Bild, das Kleidung, Anzug, Zeichnung enthält.&#10;&#10;Automatisch generierte Beschreibung">
            <a:extLst>
              <a:ext uri="{FF2B5EF4-FFF2-40B4-BE49-F238E27FC236}">
                <a16:creationId xmlns:a16="http://schemas.microsoft.com/office/drawing/2014/main" id="{F5CA59E9-CE1F-4AFA-A287-0183BDEF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7" r="76074" b="4314"/>
          <a:stretch/>
        </p:blipFill>
        <p:spPr>
          <a:xfrm>
            <a:off x="9390184" y="1381760"/>
            <a:ext cx="1963616" cy="35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014B-E2D8-4936-8983-4686F34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D5E1-EF87-4BD4-97AE-67EC9CC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2) Externe Risikokommunikation</a:t>
            </a:r>
          </a:p>
          <a:p>
            <a:r>
              <a:rPr lang="de-DE" dirty="0"/>
              <a:t>Veröffentlichungen von Risiken:</a:t>
            </a:r>
          </a:p>
          <a:p>
            <a:pPr lvl="1"/>
            <a:r>
              <a:rPr lang="de-DE" dirty="0"/>
              <a:t>... dürfen nur durch einen Kanal erfolgen</a:t>
            </a:r>
          </a:p>
          <a:p>
            <a:pPr lvl="1"/>
            <a:r>
              <a:rPr lang="de-DE" dirty="0"/>
              <a:t>... müssen vorab von der Geschäftsleitung genehmigt werden</a:t>
            </a:r>
          </a:p>
          <a:p>
            <a:r>
              <a:rPr lang="de-DE" dirty="0"/>
              <a:t>Kommunikation hängt von den Informationsbedürfnissen der Stakeholder ab</a:t>
            </a:r>
          </a:p>
          <a:p>
            <a:r>
              <a:rPr lang="de-DE" dirty="0"/>
              <a:t>Nachhaltiges Vertrauensverhältnis mit dem Kunden aufbauen</a:t>
            </a:r>
          </a:p>
        </p:txBody>
      </p:sp>
    </p:spTree>
    <p:extLst>
      <p:ext uri="{BB962C8B-B14F-4D97-AF65-F5344CB8AC3E}">
        <p14:creationId xmlns:p14="http://schemas.microsoft.com/office/powerpoint/2010/main" val="349280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B139F-88D7-4E46-AC54-9B1F7F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94FA6-8471-44AA-B45A-E1DBCCF5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104"/>
          </a:xfrm>
        </p:spPr>
        <p:txBody>
          <a:bodyPr>
            <a:normAutofit/>
          </a:bodyPr>
          <a:lstStyle/>
          <a:p>
            <a:r>
              <a:rPr lang="de-DE" sz="1600" dirty="0" err="1"/>
              <a:t>Ibers</a:t>
            </a:r>
            <a:r>
              <a:rPr lang="de-DE" sz="1600" dirty="0"/>
              <a:t>, Tobias / Hey, Andreas: Risikomanagement, Merkur Verlag Rinteln, 2005.</a:t>
            </a:r>
          </a:p>
          <a:p>
            <a:r>
              <a:rPr lang="de-DE" sz="1600" dirty="0"/>
              <a:t>Gleißner, Werner / Romeike, Frank: Risikomanagement – Umsetzung, Werkzeuge, Risikobewertung, Rudolf Haufe Verlag, 2005.</a:t>
            </a:r>
          </a:p>
          <a:p>
            <a:r>
              <a:rPr lang="de-DE" sz="1600" dirty="0" err="1"/>
              <a:t>Stiefl</a:t>
            </a:r>
            <a:r>
              <a:rPr lang="de-DE" sz="1600" dirty="0"/>
              <a:t>, Jürgen: Risikomanagement und Existenzsicherung, Oldenbourg Wissenschaftsverlag, 2010.</a:t>
            </a:r>
          </a:p>
          <a:p>
            <a:r>
              <a:rPr lang="de-DE" sz="1600" dirty="0" err="1"/>
              <a:t>Macharzina</a:t>
            </a:r>
            <a:r>
              <a:rPr lang="de-DE" sz="1600" dirty="0"/>
              <a:t>, Klaus / Wolf, Joachim: Unternehmensführung. Das internationale Managementwissen. Konzepte – Methoden – Praxis, 8. Aufl., Gabler Verlag, 2012.</a:t>
            </a:r>
          </a:p>
          <a:p>
            <a:r>
              <a:rPr lang="de-DE" sz="1600" dirty="0"/>
              <a:t>Tiemeyer, Ernst: Handbuch IT-Projektmanagement, 2. Aufl., Carl Hanser Verlag München, 2014.</a:t>
            </a:r>
          </a:p>
          <a:p>
            <a:r>
              <a:rPr lang="de-DE" sz="1600" dirty="0"/>
              <a:t>Claudia, Eckert: IT-Sicherheit Konzepte – Verfahren – Protokolle, 4. Aufl., Oldenbourg Wissenschaftsverlag, 2006.</a:t>
            </a:r>
          </a:p>
        </p:txBody>
      </p:sp>
    </p:spTree>
    <p:extLst>
      <p:ext uri="{BB962C8B-B14F-4D97-AF65-F5344CB8AC3E}">
        <p14:creationId xmlns:p14="http://schemas.microsoft.com/office/powerpoint/2010/main" val="60755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Meier, Alisha: Risikomanagement – so bleibst du auf alles vorbereitet! (10.10.2019), unter: </a:t>
            </a:r>
            <a:r>
              <a:rPr lang="de-DE" sz="1800" u="sng" dirty="0">
                <a:hlinkClick r:id="rId2"/>
              </a:rPr>
              <a:t>https://sevdesk.de/blog/risikomanagement/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Schröder, Axel: Risikosteuerung im Risikomanagementprozess, unter: </a:t>
            </a:r>
            <a:r>
              <a:rPr lang="de-DE" sz="1800" u="sng" dirty="0">
                <a:hlinkClick r:id="rId3"/>
              </a:rPr>
              <a:t>https://axel-schroeder.de/risikomanagementprozess-risikosteuerung/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Tipps zur sinnvollen Definition von Risikobewältigungsmaßnahmen (25.10.2017), unter: </a:t>
            </a:r>
            <a:r>
              <a:rPr lang="de-DE" sz="1800" u="sng" dirty="0">
                <a:hlinkClick r:id="rId4"/>
              </a:rPr>
              <a:t>https://www.3grc.de/risikomanagement/risikobewaeltigungsmassnahmen-sinnvoll-definieren-und-umsetzen/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IT-Grundschutz, Lerneinheit 7.9: Risiken behandeln, unter: </a:t>
            </a:r>
            <a:r>
              <a:rPr lang="de-DE" sz="1800" u="sng" dirty="0">
                <a:hlinkClick r:id="rId5"/>
              </a:rPr>
              <a:t>https://www.bsi.bund.de/DE/Themen/ITGrundschutz/ITGrundschutzSchulung/OnlinekursITGrundschutz2018/Lektion_7_Risikoanalyse/Lektion_7_09/Lektion_7_09_node.html</a:t>
            </a:r>
            <a:r>
              <a:rPr lang="de-DE" sz="1800" dirty="0"/>
              <a:t> (abgerufen am 23.12.2019)</a:t>
            </a:r>
            <a:endParaRPr lang="de-DE" sz="1800" dirty="0">
              <a:hlinkClick r:id="rId6"/>
            </a:endParaRPr>
          </a:p>
          <a:p>
            <a:r>
              <a:rPr lang="de-DE" sz="1800" dirty="0">
                <a:hlinkClick r:id="rId6"/>
              </a:rPr>
              <a:t>https://www.projektmagazin.de/glossarterm/risikoidentifikation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https://www.dsin-blog.de/2014/02/10/it-risikoanalyse/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70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Aktivitäten im Umgang mit 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Ziel: Risiken positiv beeinflussen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Kosten-Nutzen-Analyse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Aspekte: Wirkung, Eintrittswahrscheinlichkeit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Voraussetzung: Risiken identifizieren und überwachen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552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https://www.bsi.bund.de/DE/Themen/ITGrundschutz/ITGrundschutzSchulung/Webkurs1004/4_RisikenAnalysieren/1_Risiken%20identifizieren/RisikenIdentifizieren_node.html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https://www.projektmagazin.de/glossarterm/risikoueberwachung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https://www.projektmagazin.de/glossarterm/risikoindikator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https://www.controllingportal.de/Fachinfo/Risikomanagement/Risikocontrolling.html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https://www.haufe-akademie.de/blog/themen/controlling/risikomanagement/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https://wirtschaftslexikon.gabler.de/definition/gesetz-zur-kontrolle-und-transparenz-im-unternehmensbereich-kontrag-52536</a:t>
            </a:r>
            <a:endParaRPr lang="de-DE" sz="1800" dirty="0"/>
          </a:p>
          <a:p>
            <a:r>
              <a:rPr lang="de-DE" sz="1800" dirty="0">
                <a:hlinkClick r:id="rId8"/>
              </a:rPr>
              <a:t>https://www.risikomanagement-wissen.de/risikomanagement/risikomanagement-einfuehrung/iso_31000/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25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086EA-A0ED-466B-B8DD-98A6A84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2D946-4E70-4362-B656-006E0AC3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1293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https://www.3grc.de/risikomanagement/risikobewaeltigungsmassnahmen-sinnvoll-definieren-und-umsetzen/</a:t>
            </a:r>
            <a:endParaRPr lang="de-DE" dirty="0"/>
          </a:p>
          <a:p>
            <a:r>
              <a:rPr lang="de-DE" dirty="0">
                <a:hlinkClick r:id="rId3"/>
              </a:rPr>
              <a:t>https://www.jn-brandschutz.de/leistungen/pruefung-und-wartung-sprinkleranlage-41</a:t>
            </a:r>
            <a:endParaRPr lang="de-DE" dirty="0"/>
          </a:p>
          <a:p>
            <a:r>
              <a:rPr lang="de-DE" dirty="0">
                <a:hlinkClick r:id="rId4"/>
              </a:rPr>
              <a:t>https://www.pixtastock.com/illustration/45199284</a:t>
            </a:r>
            <a:endParaRPr lang="de-DE" dirty="0"/>
          </a:p>
          <a:p>
            <a:r>
              <a:rPr lang="de-DE" dirty="0">
                <a:hlinkClick r:id="rId5"/>
              </a:rPr>
              <a:t>https://www.risikomanagement-wissen.de/risikomanagement/risikomanagement-einfuehrung/iso_31000/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043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220DA-71CE-4696-8A2C-3F17A5D5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839617"/>
            <a:ext cx="6366852" cy="594239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A28EA46-B0C2-4A4A-823F-14BE2B32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19" y="2183065"/>
            <a:ext cx="5604126" cy="1115555"/>
          </a:xfrm>
        </p:spPr>
        <p:txBody>
          <a:bodyPr/>
          <a:lstStyle/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403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Beschäftigt sich mit dem Umgang mit Risiken in einer Organisation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Prinzipien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Risikomanagement als Führungsaufgabe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Top-Down-Ansatz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Allgemein gehalten</a:t>
            </a:r>
          </a:p>
        </p:txBody>
      </p:sp>
    </p:spTree>
    <p:extLst>
      <p:ext uri="{BB962C8B-B14F-4D97-AF65-F5344CB8AC3E}">
        <p14:creationId xmlns:p14="http://schemas.microsoft.com/office/powerpoint/2010/main" val="4998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49AD30-3757-4280-AB32-72AF4B3DB7C8}"/>
              </a:ext>
            </a:extLst>
          </p:cNvPr>
          <p:cNvPicPr/>
          <p:nvPr/>
        </p:nvPicPr>
        <p:blipFill>
          <a:blip r:embed="rId2"/>
          <a:srcRect l="12162" t="6231" r="7849" b="2874"/>
          <a:stretch/>
        </p:blipFill>
        <p:spPr>
          <a:xfrm>
            <a:off x="7023439" y="3579851"/>
            <a:ext cx="4789250" cy="273204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31000 – Plan, Do, Check, Act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Plan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Auftrag und Verpflichtungen der Risikopolitik</a:t>
            </a:r>
          </a:p>
          <a:p>
            <a:pPr>
              <a:lnSpc>
                <a:spcPct val="100000"/>
              </a:lnSpc>
            </a:pPr>
            <a:r>
              <a:rPr lang="de-DE" dirty="0"/>
              <a:t>Do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Risikomanagementprozess</a:t>
            </a:r>
            <a:br>
              <a:rPr lang="de-DE" sz="2000" dirty="0"/>
            </a:br>
            <a:r>
              <a:rPr lang="de-DE" sz="2000" dirty="0"/>
              <a:t>→ Identifikation, Analyse, Bewertung, Bewältigung, Überwachung</a:t>
            </a:r>
          </a:p>
          <a:p>
            <a:pPr>
              <a:lnSpc>
                <a:spcPct val="100000"/>
              </a:lnSpc>
            </a:pPr>
            <a:r>
              <a:rPr lang="de-DE" dirty="0"/>
              <a:t>Check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Risikobewältigungsstrategien und </a:t>
            </a:r>
            <a:br>
              <a:rPr lang="de-DE" sz="2000" dirty="0"/>
            </a:br>
            <a:r>
              <a:rPr lang="de-DE" sz="2000" dirty="0"/>
              <a:t>Planabweichungen überprüfen</a:t>
            </a:r>
          </a:p>
          <a:p>
            <a:pPr>
              <a:lnSpc>
                <a:spcPct val="100000"/>
              </a:lnSpc>
            </a:pPr>
            <a:r>
              <a:rPr lang="de-DE" dirty="0"/>
              <a:t>Act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Anpassungen vornehmen</a:t>
            </a:r>
          </a:p>
        </p:txBody>
      </p:sp>
    </p:spTree>
    <p:extLst>
      <p:ext uri="{BB962C8B-B14F-4D97-AF65-F5344CB8AC3E}">
        <p14:creationId xmlns:p14="http://schemas.microsoft.com/office/powerpoint/2010/main" val="8268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31000 - Intentionen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Risikomanagement an bestehende Managementsysteme anbinden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Risikomanagementprozess optimieren</a:t>
            </a:r>
          </a:p>
          <a:p>
            <a:pPr>
              <a:lnSpc>
                <a:spcPct val="150000"/>
              </a:lnSpc>
            </a:pPr>
            <a:r>
              <a:rPr lang="de-DE" dirty="0"/>
              <a:t>Abstand von der reinen Gesetzesbefolgung nehmen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Übergang von passiver zu aktiver Denkweise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ISO 31000 - Risikobeauftragter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Ansprechpartner für Mitarbeiter und Führungskräfte</a:t>
            </a:r>
          </a:p>
          <a:p>
            <a:pPr>
              <a:lnSpc>
                <a:spcPct val="150000"/>
              </a:lnSpc>
            </a:pPr>
            <a:r>
              <a:rPr lang="de-DE" dirty="0"/>
              <a:t>Zuständig für Risikoberichterstattung</a:t>
            </a:r>
          </a:p>
          <a:p>
            <a:pPr>
              <a:lnSpc>
                <a:spcPct val="150000"/>
              </a:lnSpc>
            </a:pPr>
            <a:r>
              <a:rPr lang="de-DE" dirty="0"/>
              <a:t>Berichtet regelmäßig Vorstand der Geschäftsführung</a:t>
            </a:r>
          </a:p>
          <a:p>
            <a:pPr>
              <a:lnSpc>
                <a:spcPct val="150000"/>
              </a:lnSpc>
            </a:pPr>
            <a:r>
              <a:rPr lang="de-DE" dirty="0"/>
              <a:t>Risikosituation und Handlungsbedarf darstellen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9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1658</Words>
  <Application>Microsoft Office PowerPoint</Application>
  <PresentationFormat>Breitbild</PresentationFormat>
  <Paragraphs>315</Paragraphs>
  <Slides>52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</vt:lpstr>
      <vt:lpstr>Risikomanagement</vt:lpstr>
      <vt:lpstr>Themen</vt:lpstr>
      <vt:lpstr>Was sind Risiken</vt:lpstr>
      <vt:lpstr>Arten von Risiken</vt:lpstr>
      <vt:lpstr>Risikomanagement</vt:lpstr>
      <vt:lpstr>ISO 31000</vt:lpstr>
      <vt:lpstr>ISO 31000 – Plan, Do, Check, Act</vt:lpstr>
      <vt:lpstr>ISO 31000 - Intentionen</vt:lpstr>
      <vt:lpstr>ISO 31000 - Risikobeauftragter</vt:lpstr>
      <vt:lpstr>Gesetz zur Kontrolle und Transparenz (KonTraG)</vt:lpstr>
      <vt:lpstr>Risiken identifizieren</vt:lpstr>
      <vt:lpstr>Risiken identifizieren</vt:lpstr>
      <vt:lpstr>Risiken identifizieren: Risikogruppen</vt:lpstr>
      <vt:lpstr>Risiken identifizieren: Risikogruppen</vt:lpstr>
      <vt:lpstr>Risiken identifizieren: Risikogruppen</vt:lpstr>
      <vt:lpstr>Risiken identifizieren: Risikogruppen</vt:lpstr>
      <vt:lpstr>Risiken identifizieren</vt:lpstr>
      <vt:lpstr>Risiken identifizieren</vt:lpstr>
      <vt:lpstr>Risiken identifizieren</vt:lpstr>
      <vt:lpstr>Risiken identifizieren</vt:lpstr>
      <vt:lpstr>Risikoanalyse-und Bewertung</vt:lpstr>
      <vt:lpstr>Bewertung der Bedrohungen</vt:lpstr>
      <vt:lpstr>Beispielhafte Risikomatrix</vt:lpstr>
      <vt:lpstr>Eintrittswahrscheinlichkeit</vt:lpstr>
      <vt:lpstr>Schaden</vt:lpstr>
      <vt:lpstr>Risikobewertung</vt:lpstr>
      <vt:lpstr>Quantitative Methoden</vt:lpstr>
      <vt:lpstr>Quantitative Methoden</vt:lpstr>
      <vt:lpstr>Quantitative Methoden</vt:lpstr>
      <vt:lpstr>Qualitative Methoden</vt:lpstr>
      <vt:lpstr>Qualitative Methoden</vt:lpstr>
      <vt:lpstr>Qualitative Methoden</vt:lpstr>
      <vt:lpstr>Angreifer-Modelle</vt:lpstr>
      <vt:lpstr>Angreifer-Modelle</vt:lpstr>
      <vt:lpstr>Risikobewältigung</vt:lpstr>
      <vt:lpstr>Strategien:</vt:lpstr>
      <vt:lpstr>Strategien:</vt:lpstr>
      <vt:lpstr>Strategien:</vt:lpstr>
      <vt:lpstr>Risikocontrolling</vt:lpstr>
      <vt:lpstr>Risikoüberwachung</vt:lpstr>
      <vt:lpstr>Risikoüberwachung</vt:lpstr>
      <vt:lpstr>Risikoaufzeichnung</vt:lpstr>
      <vt:lpstr>Risikoüberwachung</vt:lpstr>
      <vt:lpstr>Risikoberichterstattung</vt:lpstr>
      <vt:lpstr>Risikoberichterstattung</vt:lpstr>
      <vt:lpstr>Risikokommunikation</vt:lpstr>
      <vt:lpstr>Risikokommunikation</vt:lpstr>
      <vt:lpstr>Literaturverzeichnis</vt:lpstr>
      <vt:lpstr>Literaturverzeichnis</vt:lpstr>
      <vt:lpstr>Literaturverzeichnis</vt:lpstr>
      <vt:lpstr>Abbildungsverzeichnis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Risikomanagement</dc:title>
  <dc:creator>Lennart Dümke</dc:creator>
  <cp:lastModifiedBy>Lennart Dümke</cp:lastModifiedBy>
  <cp:revision>55</cp:revision>
  <dcterms:created xsi:type="dcterms:W3CDTF">2020-01-05T10:21:25Z</dcterms:created>
  <dcterms:modified xsi:type="dcterms:W3CDTF">2020-01-06T18:53:35Z</dcterms:modified>
</cp:coreProperties>
</file>