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de-DE"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de-DE" sz="4400" spc="-1" strike="noStrike">
                <a:solidFill>
                  <a:srgbClr val="000000"/>
                </a:solidFill>
                <a:uFill>
                  <a:solidFill>
                    <a:srgbClr val="ffffff"/>
                  </a:solidFill>
                </a:uFill>
                <a:latin typeface="Arial"/>
              </a:rPr>
              <a:t>Format des Titeltextes durch Klicken bearbeiten</a:t>
            </a:r>
            <a:endParaRPr b="0" lang="de-DE"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de-DE" sz="3200" spc="-1" strike="noStrike">
                <a:solidFill>
                  <a:srgbClr val="000000"/>
                </a:solidFill>
                <a:uFill>
                  <a:solidFill>
                    <a:srgbClr val="ffffff"/>
                  </a:solidFill>
                </a:uFill>
                <a:latin typeface="Arial"/>
              </a:rPr>
              <a:t>Format des Gliederungstextes durch Klicken bearbeiten</a:t>
            </a:r>
            <a:endParaRPr b="0" lang="de-DE"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e-DE" sz="2800" spc="-1" strike="noStrike">
                <a:solidFill>
                  <a:srgbClr val="000000"/>
                </a:solidFill>
                <a:uFill>
                  <a:solidFill>
                    <a:srgbClr val="ffffff"/>
                  </a:solidFill>
                </a:uFill>
                <a:latin typeface="Arial"/>
              </a:rPr>
              <a:t>Zweite Gliederungsebene</a:t>
            </a:r>
            <a:endParaRPr b="0" lang="de-D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2400" spc="-1" strike="noStrike">
                <a:solidFill>
                  <a:srgbClr val="000000"/>
                </a:solidFill>
                <a:uFill>
                  <a:solidFill>
                    <a:srgbClr val="ffffff"/>
                  </a:solidFill>
                </a:uFill>
                <a:latin typeface="Arial"/>
              </a:rPr>
              <a:t>Dritte Gliederungsebene</a:t>
            </a:r>
            <a:endParaRPr b="0" lang="de-D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2000" spc="-1" strike="noStrike">
                <a:solidFill>
                  <a:srgbClr val="000000"/>
                </a:solidFill>
                <a:uFill>
                  <a:solidFill>
                    <a:srgbClr val="ffffff"/>
                  </a:solidFill>
                </a:uFill>
                <a:latin typeface="Arial"/>
              </a:rPr>
              <a:t>Vierte Gliederungsebene</a:t>
            </a:r>
            <a:endParaRPr b="0" lang="de-DE"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Fünfte Gliederungsebene</a:t>
            </a:r>
            <a:endParaRPr b="0" lang="de-D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Sechste Gliederungsebene</a:t>
            </a:r>
            <a:endParaRPr b="0" lang="de-D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Siebte Gliederungsebene</a:t>
            </a:r>
            <a:endParaRPr b="0" lang="de-D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de-DE" sz="4400" spc="-1" strike="noStrike">
                <a:solidFill>
                  <a:srgbClr val="000000"/>
                </a:solidFill>
                <a:uFill>
                  <a:solidFill>
                    <a:srgbClr val="ffffff"/>
                  </a:solidFill>
                </a:uFill>
                <a:latin typeface="Arial"/>
              </a:rPr>
              <a:t>Format des Titeltextes durch Klicken bearbeiten</a:t>
            </a:r>
            <a:endParaRPr b="0" lang="de-DE"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de-DE" sz="3200" spc="-1" strike="noStrike">
                <a:solidFill>
                  <a:srgbClr val="000000"/>
                </a:solidFill>
                <a:uFill>
                  <a:solidFill>
                    <a:srgbClr val="ffffff"/>
                  </a:solidFill>
                </a:uFill>
                <a:latin typeface="Arial"/>
              </a:rPr>
              <a:t>Format des Gliederungstextes durch Klicken bearbeiten</a:t>
            </a:r>
            <a:endParaRPr b="0" lang="de-DE"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e-DE" sz="2800" spc="-1" strike="noStrike">
                <a:solidFill>
                  <a:srgbClr val="000000"/>
                </a:solidFill>
                <a:uFill>
                  <a:solidFill>
                    <a:srgbClr val="ffffff"/>
                  </a:solidFill>
                </a:uFill>
                <a:latin typeface="Arial"/>
              </a:rPr>
              <a:t>Zweite Gliederungsebene</a:t>
            </a:r>
            <a:endParaRPr b="0" lang="de-D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e-DE" sz="2400" spc="-1" strike="noStrike">
                <a:solidFill>
                  <a:srgbClr val="000000"/>
                </a:solidFill>
                <a:uFill>
                  <a:solidFill>
                    <a:srgbClr val="ffffff"/>
                  </a:solidFill>
                </a:uFill>
                <a:latin typeface="Arial"/>
              </a:rPr>
              <a:t>Dritte Gliederungsebene</a:t>
            </a:r>
            <a:endParaRPr b="0" lang="de-D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e-DE" sz="2000" spc="-1" strike="noStrike">
                <a:solidFill>
                  <a:srgbClr val="000000"/>
                </a:solidFill>
                <a:uFill>
                  <a:solidFill>
                    <a:srgbClr val="ffffff"/>
                  </a:solidFill>
                </a:uFill>
                <a:latin typeface="Arial"/>
              </a:rPr>
              <a:t>Vierte Gliederungsebene</a:t>
            </a:r>
            <a:endParaRPr b="0" lang="de-DE"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Fünfte Gliederungsebene</a:t>
            </a:r>
            <a:endParaRPr b="0" lang="de-D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Sechste Gliederungsebene</a:t>
            </a:r>
            <a:endParaRPr b="0" lang="de-D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e-DE" sz="2000" spc="-1" strike="noStrike">
                <a:solidFill>
                  <a:srgbClr val="000000"/>
                </a:solidFill>
                <a:uFill>
                  <a:solidFill>
                    <a:srgbClr val="ffffff"/>
                  </a:solidFill>
                </a:uFill>
                <a:latin typeface="Arial"/>
              </a:rPr>
              <a:t>Siebte Gliederungsebene</a:t>
            </a:r>
            <a:endParaRPr b="0" lang="de-D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Risikobewertung</a:t>
            </a:r>
            <a:endParaRPr b="0" lang="de-DE" sz="1800" spc="-1" strike="noStrike">
              <a:solidFill>
                <a:srgbClr val="000000"/>
              </a:solidFill>
              <a:uFill>
                <a:solidFill>
                  <a:srgbClr val="ffffff"/>
                </a:solidFill>
              </a:uFill>
              <a:latin typeface="Arial"/>
            </a:endParaRPr>
          </a:p>
        </p:txBody>
      </p:sp>
      <p:sp>
        <p:nvSpPr>
          <p:cNvPr id="73" name="CustomShape 2"/>
          <p:cNvSpPr/>
          <p:nvPr/>
        </p:nvSpPr>
        <p:spPr>
          <a:xfrm>
            <a:off x="504360" y="1769400"/>
            <a:ext cx="9069840" cy="438264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Unterscheidung in qualitative und quantitative Methoden</a:t>
            </a:r>
            <a:endParaRPr b="0" lang="de-DE"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4000" y="301320"/>
            <a:ext cx="5182200" cy="126036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Angreifer-Modelle</a:t>
            </a:r>
            <a:endParaRPr b="0" lang="de-DE" sz="1800" spc="-1" strike="noStrike">
              <a:solidFill>
                <a:srgbClr val="000000"/>
              </a:solidFill>
              <a:uFill>
                <a:solidFill>
                  <a:srgbClr val="ffffff"/>
                </a:solidFill>
              </a:uFill>
              <a:latin typeface="Arial"/>
            </a:endParaRPr>
          </a:p>
        </p:txBody>
      </p:sp>
      <p:pic>
        <p:nvPicPr>
          <p:cNvPr id="92" name="" descr=""/>
          <p:cNvPicPr/>
          <p:nvPr/>
        </p:nvPicPr>
        <p:blipFill>
          <a:blip r:embed="rId1"/>
          <a:stretch/>
        </p:blipFill>
        <p:spPr>
          <a:xfrm>
            <a:off x="6153840" y="720000"/>
            <a:ext cx="3926160" cy="6263280"/>
          </a:xfrm>
          <a:prstGeom prst="rect">
            <a:avLst/>
          </a:prstGeom>
          <a:ln>
            <a:noFill/>
          </a:ln>
        </p:spPr>
      </p:pic>
      <p:sp>
        <p:nvSpPr>
          <p:cNvPr id="93" name="CustomShape 2"/>
          <p:cNvSpPr/>
          <p:nvPr/>
        </p:nvSpPr>
        <p:spPr>
          <a:xfrm>
            <a:off x="792000" y="1979640"/>
            <a:ext cx="5264280" cy="3780000"/>
          </a:xfrm>
          <a:prstGeom prst="rect">
            <a:avLst/>
          </a:prstGeom>
          <a:noFill/>
          <a:ln>
            <a:noFill/>
          </a:ln>
        </p:spPr>
        <p:style>
          <a:lnRef idx="0"/>
          <a:fillRef idx="0"/>
          <a:effectRef idx="0"/>
          <a:fontRef idx="minor"/>
        </p:style>
        <p:txBody>
          <a:bodyPr lIns="90000" rIns="90000" tIns="45000" bIns="45000"/>
          <a:p>
            <a:pPr>
              <a:lnSpc>
                <a:spcPct val="100000"/>
              </a:lnSpc>
            </a:pPr>
            <a:r>
              <a:rPr b="0" lang="de-DE" sz="2600" spc="-1" strike="noStrike">
                <a:solidFill>
                  <a:srgbClr val="000000"/>
                </a:solidFill>
                <a:uFill>
                  <a:solidFill>
                    <a:srgbClr val="ffffff"/>
                  </a:solidFill>
                </a:uFill>
                <a:latin typeface="Arial"/>
                <a:ea typeface="DejaVu Sans"/>
              </a:rPr>
              <a:t>Attack-Graph: Mit diesem</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Modell können unterschiedliche</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Wege für ein geplantes Angriffsziel</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systematisch untersucht werden.</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Im Unterschied zum Bedrohungs-</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baum sind hier auch die Kanten</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beschriftet und Zwischenstationen</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aufgelistet, deswegen ist die</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Analyse „technischer“ und </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detaillierter </a:t>
            </a:r>
            <a:endParaRPr b="0" lang="de-DE"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Quellen</a:t>
            </a:r>
            <a:endParaRPr b="0" lang="de-DE" sz="1800" spc="-1" strike="noStrike">
              <a:solidFill>
                <a:srgbClr val="000000"/>
              </a:solidFill>
              <a:uFill>
                <a:solidFill>
                  <a:srgbClr val="ffffff"/>
                </a:solidFill>
              </a:uFill>
              <a:latin typeface="Arial"/>
            </a:endParaRPr>
          </a:p>
        </p:txBody>
      </p:sp>
      <p:sp>
        <p:nvSpPr>
          <p:cNvPr id="95"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de-DE" sz="2600" spc="-1" strike="noStrike">
                <a:solidFill>
                  <a:srgbClr val="000000"/>
                </a:solidFill>
                <a:uFill>
                  <a:solidFill>
                    <a:srgbClr val="ffffff"/>
                  </a:solidFill>
                </a:uFill>
                <a:latin typeface="Arial"/>
                <a:ea typeface="DejaVu Sans"/>
              </a:rPr>
              <a:t>Informationen und Bilder Angreifermodelle:</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Cyber-Attack Modeling Analysis Techniques: An</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Overview, Al-Mohannadi, Mirza und weitere, 2016</a:t>
            </a: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Informationen qualitative und quantitative Methoden:</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IT Risk Assessment: Quantitative and Qualitative Approach,</a:t>
            </a:r>
            <a:endParaRPr b="0" lang="de-DE" sz="1800" spc="-1" strike="noStrike">
              <a:solidFill>
                <a:srgbClr val="000000"/>
              </a:solidFill>
              <a:uFill>
                <a:solidFill>
                  <a:srgbClr val="ffffff"/>
                </a:solidFill>
              </a:uFill>
              <a:latin typeface="Arial"/>
            </a:endParaRPr>
          </a:p>
          <a:p>
            <a:pPr>
              <a:lnSpc>
                <a:spcPct val="100000"/>
              </a:lnSpc>
            </a:pPr>
            <a:r>
              <a:rPr b="0" lang="de-DE" sz="2600" spc="-1" strike="noStrike">
                <a:solidFill>
                  <a:srgbClr val="000000"/>
                </a:solidFill>
                <a:uFill>
                  <a:solidFill>
                    <a:srgbClr val="ffffff"/>
                  </a:solidFill>
                </a:uFill>
                <a:latin typeface="Arial"/>
                <a:ea typeface="DejaVu Sans"/>
              </a:rPr>
              <a:t>Artur Rot, 2008</a:t>
            </a: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a:lnSpc>
                <a:spcPct val="100000"/>
              </a:lnSpc>
            </a:pP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2600" spc="-1" strike="noStrike">
                <a:solidFill>
                  <a:srgbClr val="000000"/>
                </a:solidFill>
                <a:uFill>
                  <a:solidFill>
                    <a:srgbClr val="ffffff"/>
                  </a:solidFill>
                </a:uFill>
                <a:latin typeface="Arial"/>
                <a:ea typeface="DejaVu Sans"/>
              </a:rPr>
              <a:t> </a:t>
            </a:r>
            <a:endParaRPr b="0" lang="de-DE"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Quantitative Methoden</a:t>
            </a:r>
            <a:endParaRPr b="0" lang="de-DE" sz="1800" spc="-1" strike="noStrike">
              <a:solidFill>
                <a:srgbClr val="000000"/>
              </a:solidFill>
              <a:uFill>
                <a:solidFill>
                  <a:srgbClr val="ffffff"/>
                </a:solidFill>
              </a:uFill>
              <a:latin typeface="Arial"/>
            </a:endParaRPr>
          </a:p>
        </p:txBody>
      </p:sp>
      <p:sp>
        <p:nvSpPr>
          <p:cNvPr id="75"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Risikoabschätzung in Form eines numerischen Maßes</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Wert der Ressourcen</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Frequenz der Bedrohungen</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Anfälligkeit gemessen in der Wahrscheinlichkeit eines Verlustes</a:t>
            </a:r>
            <a:endParaRPr b="0" lang="de-DE"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Quantitative Methoden</a:t>
            </a:r>
            <a:endParaRPr b="0" lang="de-DE" sz="1800" spc="-1" strike="noStrike">
              <a:solidFill>
                <a:srgbClr val="000000"/>
              </a:solidFill>
              <a:uFill>
                <a:solidFill>
                  <a:srgbClr val="ffffff"/>
                </a:solidFill>
              </a:uFill>
              <a:latin typeface="Arial"/>
            </a:endParaRPr>
          </a:p>
        </p:txBody>
      </p:sp>
      <p:sp>
        <p:nvSpPr>
          <p:cNvPr id="77"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Vorteile:</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akkuraters Bild der Bedrohungen</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erlaubt Kostenkalkulation  und  begünstigt eine genaue Priorisierung der Maßnahmen </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Nachteile:</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Ergebnis evtl. ungenau und verwirrend</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Analyse mit quantitativen Methoden generell teuerer         und erfordert mehr Erfahrung und fortgeschrittene Methoden</a:t>
            </a:r>
            <a:endParaRPr b="0" lang="de-DE"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Quantitative Methoden</a:t>
            </a:r>
            <a:endParaRPr b="0" lang="de-DE" sz="1800" spc="-1" strike="noStrike">
              <a:solidFill>
                <a:srgbClr val="000000"/>
              </a:solidFill>
              <a:uFill>
                <a:solidFill>
                  <a:srgbClr val="ffffff"/>
                </a:solidFill>
              </a:uFill>
              <a:latin typeface="Arial"/>
            </a:endParaRPr>
          </a:p>
        </p:txBody>
      </p:sp>
      <p:sp>
        <p:nvSpPr>
          <p:cNvPr id="79"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Beispiel:</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ALE model (Annual Loss Expected)</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ALE = (Probability of event) x (value of loss)</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Summe aller prognostizierten Verluste</a:t>
            </a:r>
            <a:endParaRPr b="0" lang="de-DE"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Qualitative Methoden</a:t>
            </a:r>
            <a:endParaRPr b="0" lang="de-DE" sz="1800" spc="-1" strike="noStrike">
              <a:solidFill>
                <a:srgbClr val="000000"/>
              </a:solidFill>
              <a:uFill>
                <a:solidFill>
                  <a:srgbClr val="ffffff"/>
                </a:solidFill>
              </a:uFill>
              <a:latin typeface="Arial"/>
            </a:endParaRPr>
          </a:p>
        </p:txBody>
      </p:sp>
      <p:sp>
        <p:nvSpPr>
          <p:cNvPr id="81"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Beschreibungen, Empfehlungen,     </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qualitative Beschreibung der Vermögenswerte,</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Beschreibung von Angreifer-Szenarien</a:t>
            </a:r>
            <a:endParaRPr b="0" lang="de-DE"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Qualitative Methoden</a:t>
            </a:r>
            <a:endParaRPr b="0" lang="de-DE" sz="1800" spc="-1" strike="noStrike">
              <a:solidFill>
                <a:srgbClr val="000000"/>
              </a:solidFill>
              <a:uFill>
                <a:solidFill>
                  <a:srgbClr val="ffffff"/>
                </a:solidFill>
              </a:uFill>
              <a:latin typeface="Arial"/>
            </a:endParaRPr>
          </a:p>
        </p:txBody>
      </p:sp>
      <p:sp>
        <p:nvSpPr>
          <p:cNvPr id="83"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Vorteile</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Einschätzung der Risiken ohne größeren Aufwand, Zeit und Kosten</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Erlaubt eine einfachere Einordnung der Risiken nach Priorität</a:t>
            </a:r>
            <a:endParaRPr b="0" lang="de-DE"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Qualitative Methoden</a:t>
            </a:r>
            <a:endParaRPr b="0" lang="de-DE" sz="1800" spc="-1" strike="noStrike">
              <a:solidFill>
                <a:srgbClr val="000000"/>
              </a:solidFill>
              <a:uFill>
                <a:solidFill>
                  <a:srgbClr val="ffffff"/>
                </a:solidFill>
              </a:uFill>
              <a:latin typeface="Arial"/>
            </a:endParaRPr>
          </a:p>
        </p:txBody>
      </p:sp>
      <p:sp>
        <p:nvSpPr>
          <p:cNvPr id="85"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Nachteile</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Keine Bestimmung von Wahrscheinlichkeiten  möglich</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Kosten-Analyse schwieriger durchzuführen</a:t>
            </a:r>
            <a:endParaRPr b="0" lang="de-DE" sz="1800" spc="-1" strike="noStrike">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 Resulate sind weniger akkurat und sind mehr geschätzt</a:t>
            </a:r>
            <a:endParaRPr b="0" lang="de-DE"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Angreifermodelle</a:t>
            </a:r>
            <a:endParaRPr b="0" lang="de-DE" sz="1800" spc="-1" strike="noStrike">
              <a:solidFill>
                <a:srgbClr val="000000"/>
              </a:solidFill>
              <a:uFill>
                <a:solidFill>
                  <a:srgbClr val="ffffff"/>
                </a:solidFill>
              </a:uFill>
              <a:latin typeface="Arial"/>
            </a:endParaRPr>
          </a:p>
        </p:txBody>
      </p:sp>
      <p:sp>
        <p:nvSpPr>
          <p:cNvPr id="87" name="CustomShape 2"/>
          <p:cNvSpPr/>
          <p:nvPr/>
        </p:nvSpPr>
        <p:spPr>
          <a:xfrm>
            <a:off x="504360" y="1769400"/>
            <a:ext cx="9069840" cy="438264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de-DE" sz="3200" spc="-1" strike="noStrike">
                <a:solidFill>
                  <a:srgbClr val="000000"/>
                </a:solidFill>
                <a:uFill>
                  <a:solidFill>
                    <a:srgbClr val="ffffff"/>
                  </a:solidFill>
                </a:uFill>
                <a:latin typeface="Arial"/>
                <a:ea typeface="DejaVu Sans"/>
              </a:rPr>
              <a:t>Mithilfe von Angreifermodellen können Schwachstellen im System analysiert bzw. gefunden werden und Sicherheitsmaßnahmen getroffen werden</a:t>
            </a:r>
            <a:endParaRPr b="0" lang="de-DE"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de-DE" sz="4400" spc="-1" strike="noStrike">
                <a:solidFill>
                  <a:srgbClr val="000000"/>
                </a:solidFill>
                <a:uFill>
                  <a:solidFill>
                    <a:srgbClr val="ffffff"/>
                  </a:solidFill>
                </a:uFill>
                <a:latin typeface="Arial"/>
                <a:ea typeface="DejaVu Sans"/>
              </a:rPr>
              <a:t>Angreifer-Modelle</a:t>
            </a:r>
            <a:endParaRPr b="0" lang="de-DE" sz="1800" spc="-1" strike="noStrike">
              <a:solidFill>
                <a:srgbClr val="000000"/>
              </a:solidFill>
              <a:uFill>
                <a:solidFill>
                  <a:srgbClr val="ffffff"/>
                </a:solidFill>
              </a:uFill>
              <a:latin typeface="Arial"/>
            </a:endParaRPr>
          </a:p>
        </p:txBody>
      </p:sp>
      <p:sp>
        <p:nvSpPr>
          <p:cNvPr id="89"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p>
            <a:pPr marL="432000" indent="-322200">
              <a:lnSpc>
                <a:spcPct val="100000"/>
              </a:lnSpc>
              <a:buClr>
                <a:srgbClr val="000000"/>
              </a:buClr>
              <a:buSzPct val="45000"/>
              <a:buFont typeface="Wingdings" charset="2"/>
              <a:buChar char=""/>
            </a:pPr>
            <a:r>
              <a:rPr b="0" lang="de-DE" sz="2600" spc="-1" strike="noStrike">
                <a:solidFill>
                  <a:srgbClr val="000000"/>
                </a:solidFill>
                <a:uFill>
                  <a:solidFill>
                    <a:srgbClr val="ffffff"/>
                  </a:solidFill>
                </a:uFill>
                <a:latin typeface="Arial"/>
                <a:ea typeface="DejaVu Sans"/>
              </a:rPr>
              <a:t>Kill-Chain: dieses Modell definiert verschiedene Stufen eines Angriffes sowie einen kritischen Punkt (Exploitation), ab dem der Angriff um einiges schwieriger aufzuhalten ist. Mit dem Modell können d.h. Prioritäten in Bezug auf Sicherheitsmaßnahmen gelegt werden.</a:t>
            </a:r>
            <a:r>
              <a:rPr b="0" lang="de-DE" sz="3200" spc="-1" strike="noStrike">
                <a:solidFill>
                  <a:srgbClr val="000000"/>
                </a:solidFill>
                <a:uFill>
                  <a:solidFill>
                    <a:srgbClr val="ffffff"/>
                  </a:solidFill>
                </a:uFill>
                <a:latin typeface="Arial"/>
                <a:ea typeface="DejaVu Sans"/>
              </a:rPr>
              <a:t> </a:t>
            </a:r>
            <a:endParaRPr b="0" lang="de-DE" sz="1800" spc="-1" strike="noStrike">
              <a:solidFill>
                <a:srgbClr val="000000"/>
              </a:solidFill>
              <a:uFill>
                <a:solidFill>
                  <a:srgbClr val="ffffff"/>
                </a:solidFill>
              </a:uFill>
              <a:latin typeface="Arial"/>
            </a:endParaRPr>
          </a:p>
        </p:txBody>
      </p:sp>
      <p:pic>
        <p:nvPicPr>
          <p:cNvPr id="90" name="" descr=""/>
          <p:cNvPicPr/>
          <p:nvPr/>
        </p:nvPicPr>
        <p:blipFill>
          <a:blip r:embed="rId1"/>
          <a:stretch/>
        </p:blipFill>
        <p:spPr>
          <a:xfrm>
            <a:off x="1027080" y="4320000"/>
            <a:ext cx="7755480" cy="24728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113</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2020-01-04T09:21:44Z</dcterms:created>
  <dc:creator/>
  <dc:description/>
  <dc:language>de-DE</dc:language>
  <cp:lastModifiedBy/>
  <dcterms:modified xsi:type="dcterms:W3CDTF">2020-01-11T18:22:18Z</dcterms:modified>
  <cp:revision>13</cp:revision>
  <dc:subject/>
  <dc:title/>
</cp:coreProperties>
</file>