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75" r:id="rId22"/>
    <p:sldId id="276" r:id="rId23"/>
    <p:sldId id="277" r:id="rId24"/>
    <p:sldId id="278" r:id="rId25"/>
    <p:sldId id="279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257" r:id="rId36"/>
    <p:sldId id="262" r:id="rId37"/>
    <p:sldId id="265" r:id="rId38"/>
    <p:sldId id="266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258" r:id="rId47"/>
    <p:sldId id="267" r:id="rId48"/>
    <p:sldId id="259" r:id="rId49"/>
    <p:sldId id="298" r:id="rId50"/>
    <p:sldId id="260" r:id="rId51"/>
    <p:sldId id="331" r:id="rId5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109175-A7C4-49FD-AF9E-D37AD4D26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69485CB-C14D-4B2D-BCD9-652BC28A5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10A91D-AD11-4AD6-86D1-F1B642491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D98-D465-43B0-8DB8-ADB807A15B77}" type="datetimeFigureOut">
              <a:rPr lang="de-DE" smtClean="0"/>
              <a:t>05.01.2020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298D86-CBB5-4495-8515-D95F01F1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155596-FC00-4080-8D52-6022BD67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53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FBB918-719C-478A-9347-55C47DB4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30F3DE-5571-4880-A919-57E71B723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A72A9B-4C70-4F02-8D70-4183ABD6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D98-D465-43B0-8DB8-ADB807A15B77}" type="datetimeFigureOut">
              <a:rPr lang="de-DE" smtClean="0"/>
              <a:t>05.01.2020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D02573-5E75-4417-8DB8-35BF0632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7B8F45-5C4F-4508-AFE3-01A0D5DA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489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2770A03-07A7-41FF-B473-3147A01C0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665EF80-26B1-44D3-BE9A-51AA6A785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084A80-AC1E-4F66-AD8E-A007A9C49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D98-D465-43B0-8DB8-ADB807A15B77}" type="datetimeFigureOut">
              <a:rPr lang="de-DE" smtClean="0"/>
              <a:t>05.01.2020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F7C9E5-E444-489D-886F-4C26A840E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377349-CA6B-430A-B867-C98ACB35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7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69A8F0-2554-4F5C-B06F-D59A16A0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BA8E83-CDA9-4A66-87A5-1B12C9A68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9C12D2-CEF0-43E6-9DAB-08D6E6EC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D98-D465-43B0-8DB8-ADB807A15B77}" type="datetimeFigureOut">
              <a:rPr lang="de-DE" smtClean="0"/>
              <a:t>05.01.2020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F4DF7A-BD95-4B34-9337-ADDA7CC0C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E85B6D-C21D-405B-B7D8-B7F1EA02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55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60C0A-B558-4750-A024-A7BB7F6EE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A035BD-1DD6-4FC9-8659-388B02B69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5F9C0E-DAD1-46C7-9E9F-BF1330742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D98-D465-43B0-8DB8-ADB807A15B77}" type="datetimeFigureOut">
              <a:rPr lang="de-DE" smtClean="0"/>
              <a:t>05.01.2020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DA1E61-90A6-4C76-8D97-96B0C1DA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77D719-2F8B-42BD-AEB4-A5D745158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81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D2BA7B-0B9F-4145-B153-CED2804E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3623E7-726D-4D39-B9AD-A549DA1BC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D3FCD7-D822-45D0-8354-DC7EB6713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0D047A-83B1-4D62-A69E-1C5C41CE0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D98-D465-43B0-8DB8-ADB807A15B77}" type="datetimeFigureOut">
              <a:rPr lang="de-DE" smtClean="0"/>
              <a:t>05.01.2020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F9DC15-7263-43A3-A65D-316BA53A7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820D0F-4E25-4E0B-A3C4-64B7EBBF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57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D6DAFD-EBD3-4182-9B7D-60B4EB39D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C1C588-7DDA-4561-8495-BD9231919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B14101-F869-4BD4-8004-13FB34CE2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456EA9-CEF4-40C8-9F55-4A088215F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F17368-3E7E-40A4-AFDA-E523E5C227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0F185F-0E07-45B6-ACAA-9C74DBCD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D98-D465-43B0-8DB8-ADB807A15B77}" type="datetimeFigureOut">
              <a:rPr lang="de-DE" smtClean="0"/>
              <a:t>05.01.2020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587D24B-3D68-4819-A42B-9A8C71282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A55A3EC-0F32-4D5C-8A4E-47E0AC60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92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92E10-E0BB-4541-9A1C-73E703FD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262F49D-6112-43BF-BAD7-95226766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D98-D465-43B0-8DB8-ADB807A15B77}" type="datetimeFigureOut">
              <a:rPr lang="de-DE" smtClean="0"/>
              <a:t>05.01.2020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2B62F39-1F67-4E47-9A3F-5C09F4E7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4F17E3-51BF-4D46-9D9F-2F126D1E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17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A81737-3ECF-4100-B6DC-2CD5922CA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D98-D465-43B0-8DB8-ADB807A15B77}" type="datetimeFigureOut">
              <a:rPr lang="de-DE" smtClean="0"/>
              <a:t>05.01.2020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858F6FE-7A28-4C5B-ABF0-49BB9007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4B02A8-3601-45E0-8A5E-A9BE97381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18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6A9F9-4CCA-424C-81F2-419D2C1C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D7031D-E4F1-46BA-BF53-DB52A2E75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F35DF0-13F2-4D4C-A273-5592B7037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626A7F-449E-442E-8B2E-61F14057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D98-D465-43B0-8DB8-ADB807A15B77}" type="datetimeFigureOut">
              <a:rPr lang="de-DE" smtClean="0"/>
              <a:t>05.01.2020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1D6C64-62A9-4907-A2E4-48B981F60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243D0F-A6AF-425C-8344-81DC1A69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03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92CCB-5DCA-4D7E-8C46-8D3BB2353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CB5B0C8-57FD-4CF6-A0B8-EDB76F50F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AC83A5-93B2-4555-9AD9-15651CDE8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B55861-7473-4F3E-93E7-3D2386D1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D98-D465-43B0-8DB8-ADB807A15B77}" type="datetimeFigureOut">
              <a:rPr lang="de-DE" smtClean="0"/>
              <a:t>05.01.2020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0E0201-874D-4950-BFDB-26D7F5CF0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439948-7CD7-4279-A568-D2045BD2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74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4493032-0991-4B6F-8974-2B8D75132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5828BE-3686-45FA-97E8-16D8E1A43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DDE72C-6C44-4D5C-8B01-66E5A59BD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9ED98-D465-43B0-8DB8-ADB807A15B77}" type="datetimeFigureOut">
              <a:rPr lang="de-DE" smtClean="0"/>
              <a:t>05.01.2020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49B8D4-C1F9-4BE5-994A-760FF4471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C63D79-7257-4559-9A44-B8FDEF8FF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08FB5-2533-4688-B3BC-A918F3294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20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axel-schroeder.de/risikomanagementprozess-risikosteuerung/" TargetMode="External"/><Relationship Id="rId2" Type="http://schemas.openxmlformats.org/officeDocument/2006/relationships/hyperlink" Target="https://sevdesk.de/blog/risikomanagemen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si.bund.de/DE/Themen/ITGrundschutz/ITGrundschutzSchulung/OnlinekursITGrundschutz2018/Lektion_7_Risikoanalyse/Lektion_7_09/Lektion_7_09_node.html" TargetMode="External"/><Relationship Id="rId4" Type="http://schemas.openxmlformats.org/officeDocument/2006/relationships/hyperlink" Target="https://www.3grc.de/risikomanagement/risikobewaeltigungsmassnahmen-sinnvoll-definieren-und-umsetzen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sin-blog.de/2014/02/10/it-risikoanalyse/" TargetMode="External"/><Relationship Id="rId7" Type="http://schemas.openxmlformats.org/officeDocument/2006/relationships/hyperlink" Target="https://www.controllingportal.de/Fachinfo/Risikomanagement/Risikocontrolling.html" TargetMode="External"/><Relationship Id="rId2" Type="http://schemas.openxmlformats.org/officeDocument/2006/relationships/hyperlink" Target="https://www.projektmagazin.de/glossarterm/risikoidentifik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jektmagazin.de/glossarterm/risikoindikator" TargetMode="External"/><Relationship Id="rId5" Type="http://schemas.openxmlformats.org/officeDocument/2006/relationships/hyperlink" Target="https://www.projektmagazin.de/glossarterm/risikoueberwachung" TargetMode="External"/><Relationship Id="rId4" Type="http://schemas.openxmlformats.org/officeDocument/2006/relationships/hyperlink" Target="https://www.bsi.bund.de/DE/Themen/ITGrundschutz/ITGrundschutzSchulung/Webkurs1004/4_RisikenAnalysieren/1_Risiken%20identifizieren/RisikenIdentifizieren_node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n-brandschutz.de/leistungen/pruefung-und-wartung-sprinkleranlage-41" TargetMode="External"/><Relationship Id="rId2" Type="http://schemas.openxmlformats.org/officeDocument/2006/relationships/hyperlink" Target="https://www.3grc.de/risikomanagement/risikobewaeltigungsmassnahmen-sinnvoll-definieren-und-umsetze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ixtastock.com/illustration/45199284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7DC13-0619-4B6D-91E5-A344E34F5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2490"/>
            <a:ext cx="9144000" cy="983579"/>
          </a:xfrm>
        </p:spPr>
        <p:txBody>
          <a:bodyPr/>
          <a:lstStyle/>
          <a:p>
            <a:r>
              <a:rPr lang="de-DE" b="1" dirty="0"/>
              <a:t>Risikomanagement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E46C4E-E01F-42D3-9EAB-BAD6F80E2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6334" y="3272096"/>
            <a:ext cx="9659332" cy="2902457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Yannic Döll, Lennart Dümke, Niklas Herz, Martin Arendt, Ken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Madlehn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Zuverlässigkeit und Sicherheit – WiSe 2019/2020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Prof. Dr.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nat. Christoph Thiel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795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272"/>
            <a:ext cx="10515600" cy="1325563"/>
          </a:xfrm>
        </p:spPr>
        <p:txBody>
          <a:bodyPr/>
          <a:lstStyle/>
          <a:p>
            <a:r>
              <a:rPr lang="de-DE" b="1" dirty="0"/>
              <a:t>Gesetz zur Kontrolle und Transparenz (KonTraG)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1998 in Kraft getreten</a:t>
            </a:r>
          </a:p>
          <a:p>
            <a:pPr>
              <a:lnSpc>
                <a:spcPct val="150000"/>
              </a:lnSpc>
            </a:pPr>
            <a:r>
              <a:rPr lang="de-DE" dirty="0"/>
              <a:t>Ziele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Corporate Governance weiterentwickeln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Haftung von Vorstand, Aufsichtsrat, Wirtschaftsprüfer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Risikofrüherkennungssysteme Pflicht</a:t>
            </a:r>
          </a:p>
          <a:p>
            <a:pPr lvl="2">
              <a:lnSpc>
                <a:spcPct val="150000"/>
              </a:lnSpc>
            </a:pPr>
            <a:r>
              <a:rPr lang="de-DE" dirty="0"/>
              <a:t>Zuständigkeit von Vorstand und Aufsichtsrat</a:t>
            </a:r>
          </a:p>
          <a:p>
            <a:pPr lvl="2">
              <a:lnSpc>
                <a:spcPct val="150000"/>
              </a:lnSpc>
            </a:pPr>
            <a:r>
              <a:rPr lang="de-DE" dirty="0"/>
              <a:t>Prüfung durch Abschlussprüfer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Aussagen über Risiken im Lagebericht</a:t>
            </a:r>
          </a:p>
        </p:txBody>
      </p:sp>
    </p:spTree>
    <p:extLst>
      <p:ext uri="{BB962C8B-B14F-4D97-AF65-F5344CB8AC3E}">
        <p14:creationId xmlns:p14="http://schemas.microsoft.com/office/powerpoint/2010/main" val="1866666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B171C-DE80-495A-AAED-D7A03D2C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Risiken identifizieren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81C062-4231-4B36-AAFA-30A475FA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Risikogruppen</a:t>
            </a:r>
          </a:p>
          <a:p>
            <a:pPr>
              <a:lnSpc>
                <a:spcPct val="150000"/>
              </a:lnSpc>
            </a:pPr>
            <a:r>
              <a:rPr lang="de-DE" dirty="0"/>
              <a:t>Risiken identifizieren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7405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B171C-DE80-495A-AAED-D7A03D2C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Risiken identifizieren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81C062-4231-4B36-AAFA-30A475FA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Können zum Ausfallen von Geschäftsprozessen führen</a:t>
            </a:r>
          </a:p>
          <a:p>
            <a:pPr>
              <a:lnSpc>
                <a:spcPct val="150000"/>
              </a:lnSpc>
            </a:pPr>
            <a:r>
              <a:rPr lang="de-DE" dirty="0"/>
              <a:t>Können Risikogruppen zugeordnet werden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9848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B171C-DE80-495A-AAED-D7A03D2C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Risiken identifizieren: Risikogruppen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81C062-4231-4B36-AAFA-30A475FA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Interne Risiken</a:t>
            </a:r>
          </a:p>
          <a:p>
            <a:pPr lvl="1"/>
            <a:r>
              <a:rPr lang="de-DE" dirty="0"/>
              <a:t>Entstehen aus Unternehmenstätigkeit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Ausfall von Maschinen wegen Fehlbedienung durch Mitarbeiter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de-DE" dirty="0"/>
          </a:p>
          <a:p>
            <a:r>
              <a:rPr lang="de-DE" dirty="0"/>
              <a:t>Externe Risiken</a:t>
            </a:r>
          </a:p>
          <a:p>
            <a:pPr lvl="1"/>
            <a:r>
              <a:rPr lang="de-DE" dirty="0"/>
              <a:t>Wirken von außen auf eine Institution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Produktionsprozesse werden durch Umweltauflagen beeinflusst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1109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B171C-DE80-495A-AAED-D7A03D2C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Risiken identifizieren: Risikogruppen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81C062-4231-4B36-AAFA-30A475FA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Direkt wirkende Risiken</a:t>
            </a:r>
          </a:p>
          <a:p>
            <a:pPr lvl="1"/>
            <a:r>
              <a:rPr lang="de-DE" dirty="0"/>
              <a:t>Führen sofort zum Ausfall von Geschäftsprozessen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Ausfall Maschine = Produktionsunterbrechung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Indirekt wirkende Risiken</a:t>
            </a:r>
          </a:p>
          <a:p>
            <a:pPr lvl="1"/>
            <a:r>
              <a:rPr lang="de-DE" dirty="0"/>
              <a:t>Führen nicht direkt zum Ausfall von Geschäftsprozessen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Wartungsintervalle von Maschinen werden vernachlässigt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9341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B171C-DE80-495A-AAED-D7A03D2C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Risiken identifizieren: Risikogruppen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81C062-4231-4B36-AAFA-30A475FA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Durch Institution beeinflussende Risiken</a:t>
            </a:r>
          </a:p>
          <a:p>
            <a:pPr lvl="1"/>
            <a:r>
              <a:rPr lang="de-DE" dirty="0"/>
              <a:t>Können selbst bestimmt werden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Wartungsintervalle von Maschinen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de-DE" dirty="0"/>
          </a:p>
          <a:p>
            <a:r>
              <a:rPr lang="de-DE" dirty="0"/>
              <a:t>Durch Institution nicht beeinflussbare Risiken</a:t>
            </a:r>
          </a:p>
          <a:p>
            <a:pPr lvl="1"/>
            <a:r>
              <a:rPr lang="de-DE" dirty="0"/>
              <a:t>Wenig Spielraum zur Beeinflussung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Gesetzliche Auflagen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5050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B171C-DE80-495A-AAED-D7A03D2C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Risiken identifizieren: Risikogruppen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81C062-4231-4B36-AAFA-30A475FA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Sonstige Risiken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Höhere Gewalt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Technisches Versagen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Vorsätzliche Handlungen</a:t>
            </a:r>
          </a:p>
        </p:txBody>
      </p:sp>
    </p:spTree>
    <p:extLst>
      <p:ext uri="{BB962C8B-B14F-4D97-AF65-F5344CB8AC3E}">
        <p14:creationId xmlns:p14="http://schemas.microsoft.com/office/powerpoint/2010/main" val="210779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E69D7-54CF-489C-A1DD-9877AA78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Risiken identifizieren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D4C288-F4D2-4177-B8C3-5666E9A6A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Abgrenzung des Analysebereiches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Identifikation der bedrohten Objekte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Identifizieren der Risiken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Bewertung der Risiken</a:t>
            </a:r>
          </a:p>
        </p:txBody>
      </p:sp>
    </p:spTree>
    <p:extLst>
      <p:ext uri="{BB962C8B-B14F-4D97-AF65-F5344CB8AC3E}">
        <p14:creationId xmlns:p14="http://schemas.microsoft.com/office/powerpoint/2010/main" val="895767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E69D7-54CF-489C-A1DD-9877AA78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Risiken identifizieren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D4C288-F4D2-4177-B8C3-5666E9A6A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1.  Abgrenzung des Analysebereiches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Bereich spezifizieren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Hardware Servercluster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Prioritäten festlegen</a:t>
            </a:r>
          </a:p>
          <a:p>
            <a:pPr marL="914400" lvl="2" indent="0">
              <a:buNone/>
            </a:pPr>
            <a:r>
              <a:rPr lang="de-DE" dirty="0">
                <a:sym typeface="Wingdings" panose="05000000000000000000" pitchFamily="2" charset="2"/>
              </a:rPr>
              <a:t> Nur produktive Server betrachten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5827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E69D7-54CF-489C-A1DD-9877AA78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Risiken identifizieren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D4C288-F4D2-4177-B8C3-5666E9A6A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2.  Identifikation der bedrohten Objekte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Erfassung aller Assets, die im Analysebereich liegen</a:t>
            </a:r>
          </a:p>
          <a:p>
            <a:pPr lvl="1"/>
            <a:endParaRPr lang="de-DE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Versorgungsspannungen Netzteile: 230v, 3.3v, 5v, 12v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Versorgungsspannung Batterie: 3v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Temperaturen: RAM, HDD, CPU, Chipsatz, Peripherie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Lüfter: Drehzahl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Gehäusesensor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142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BD631-2D03-411B-BED2-33AAC03C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Themen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71F597-A5A3-46FA-B368-5E7A018AA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2" y="1604399"/>
            <a:ext cx="10971684" cy="4400475"/>
          </a:xfrm>
        </p:spPr>
        <p:txBody>
          <a:bodyPr>
            <a:norm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Risiken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Risikomanagement</a:t>
            </a:r>
          </a:p>
          <a:p>
            <a:pPr lvl="1">
              <a:lnSpc>
                <a:spcPct val="150000"/>
              </a:lnSpc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Risikoidentifikation</a:t>
            </a:r>
          </a:p>
          <a:p>
            <a:pPr lvl="1">
              <a:lnSpc>
                <a:spcPct val="150000"/>
              </a:lnSpc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Risikoanalyse/ -bewertung</a:t>
            </a:r>
          </a:p>
          <a:p>
            <a:pPr lvl="1">
              <a:lnSpc>
                <a:spcPct val="150000"/>
              </a:lnSpc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Risikobewältigung</a:t>
            </a:r>
          </a:p>
          <a:p>
            <a:pPr lvl="1">
              <a:lnSpc>
                <a:spcPct val="150000"/>
              </a:lnSpc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Risikoüberwachung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Risikokommunikation</a:t>
            </a:r>
          </a:p>
        </p:txBody>
      </p:sp>
    </p:spTree>
    <p:extLst>
      <p:ext uri="{BB962C8B-B14F-4D97-AF65-F5344CB8AC3E}">
        <p14:creationId xmlns:p14="http://schemas.microsoft.com/office/powerpoint/2010/main" val="649585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E69D7-54CF-489C-A1DD-9877AA78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Risiken identifizieren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D4C288-F4D2-4177-B8C3-5666E9A6A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26054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3.  Identifizieren der Risiken</a:t>
            </a:r>
          </a:p>
          <a:p>
            <a:pPr lvl="1"/>
            <a:endParaRPr lang="de-DE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Unregelmäßigkeiten in der Stromversorgung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Netzteile: Ausfall oder Spannungsschwankungen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Batterie: Kapazität zu niedrig oder nicht vorhanden</a:t>
            </a:r>
          </a:p>
          <a:p>
            <a:pPr lvl="2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Temperaturüberschreitungen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Von RAM, HDD, CPU, Chipsatz oder Peripherie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Durch Überlastung oder Ausfall von Lüfter(n)</a:t>
            </a:r>
          </a:p>
          <a:p>
            <a:pPr lvl="2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Ausfall Server, Rack oder Rechenzentrum</a:t>
            </a:r>
          </a:p>
          <a:p>
            <a:pPr lvl="2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79072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Risikoanalyse-und Bewertung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BSI: Analyse erfordert großen technischen und organisatorischen Sachverstand und wird deshalb nur Systemen empfohlen, die besonders hohe Sicherheitsanforderungen haben</a:t>
            </a:r>
          </a:p>
          <a:p>
            <a:pPr>
              <a:lnSpc>
                <a:spcPct val="150000"/>
              </a:lnSpc>
            </a:pPr>
            <a:r>
              <a:rPr lang="de-DE" dirty="0"/>
              <a:t>Ansonsten reichen Standard-Sicherheitsmaßnahmen</a:t>
            </a:r>
          </a:p>
          <a:p>
            <a:pPr>
              <a:lnSpc>
                <a:spcPct val="150000"/>
              </a:lnSpc>
            </a:pPr>
            <a:r>
              <a:rPr lang="de-DE" dirty="0"/>
              <a:t>Formel: Risiko = Wahrscheinlichkeit x Schaden</a:t>
            </a:r>
          </a:p>
          <a:p>
            <a:r>
              <a:rPr lang="de-DE" dirty="0"/>
              <a:t>Grundsätzlich nur grob abschätzbar, da die Wahrscheinlichkeit und die Auswirkung nicht exakt zu beziffern sind</a:t>
            </a:r>
          </a:p>
          <a:p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651278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Bewertung der Bedrohungen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71103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Vorgehen: Risikomatrix erstellen</a:t>
            </a:r>
          </a:p>
          <a:p>
            <a:pPr>
              <a:lnSpc>
                <a:spcPct val="150000"/>
              </a:lnSpc>
            </a:pPr>
            <a:r>
              <a:rPr lang="de-DE" dirty="0"/>
              <a:t>Je nach Komplexität verschieden viele Stufen</a:t>
            </a:r>
          </a:p>
          <a:p>
            <a:r>
              <a:rPr lang="de-DE" dirty="0"/>
              <a:t>BSI - Grundschutz Wahrscheinlichkeiten:</a:t>
            </a:r>
            <a:br>
              <a:rPr lang="de-DE" dirty="0"/>
            </a:br>
            <a:r>
              <a:rPr lang="de-DE" dirty="0"/>
              <a:t>selten ( &lt; 1x alle 5 Jahre)</a:t>
            </a:r>
            <a:br>
              <a:rPr lang="de-DE" dirty="0"/>
            </a:br>
            <a:r>
              <a:rPr lang="de-DE" dirty="0"/>
              <a:t>mittel ( 1x alle 1-5 Jahre)</a:t>
            </a:r>
            <a:br>
              <a:rPr lang="de-DE" dirty="0"/>
            </a:br>
            <a:r>
              <a:rPr lang="de-DE" dirty="0"/>
              <a:t>häufig ( 1x im Jahr - 1x im Monat)</a:t>
            </a:r>
            <a:br>
              <a:rPr lang="de-DE" dirty="0"/>
            </a:br>
            <a:r>
              <a:rPr lang="de-DE" dirty="0"/>
              <a:t>sehr häufig ( &gt; 1x im Monat)</a:t>
            </a:r>
          </a:p>
        </p:txBody>
      </p:sp>
    </p:spTree>
    <p:extLst>
      <p:ext uri="{BB962C8B-B14F-4D97-AF65-F5344CB8AC3E}">
        <p14:creationId xmlns:p14="http://schemas.microsoft.com/office/powerpoint/2010/main" val="4017585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Beispielhafte Risikomatrix</a:t>
            </a:r>
          </a:p>
        </p:txBody>
      </p:sp>
      <p:pic>
        <p:nvPicPr>
          <p:cNvPr id="4" name="Inhaltsplatzhalter 3" descr="Bewertungsmatrix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769" y="1441347"/>
            <a:ext cx="8272462" cy="4665512"/>
          </a:xfrm>
        </p:spPr>
      </p:pic>
    </p:spTree>
    <p:extLst>
      <p:ext uri="{BB962C8B-B14F-4D97-AF65-F5344CB8AC3E}">
        <p14:creationId xmlns:p14="http://schemas.microsoft.com/office/powerpoint/2010/main" val="1037367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Eintrittswahrscheinlichkeit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Formel Eintrittswahrscheinlichkeit: </a:t>
            </a:r>
            <a:br>
              <a:rPr lang="de-DE" dirty="0"/>
            </a:br>
            <a:r>
              <a:rPr lang="de-DE" dirty="0"/>
              <a:t>= Aufwand für den Angreifer / Nutzen für den Angreifer</a:t>
            </a:r>
          </a:p>
          <a:p>
            <a:r>
              <a:rPr lang="de-DE" dirty="0"/>
              <a:t>Bewertung des Nutzen für den Angreifer hängt stark von seinem Motiv ab (wirtschaftliche Interessen, Neugier, vielleicht aber auch Rache?)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Schwer zu beurteilen</a:t>
            </a:r>
          </a:p>
          <a:p>
            <a:r>
              <a:rPr lang="de-DE" dirty="0"/>
              <a:t>Bewertung des Aufwands durch Penetration Tester: Bezahlte „Hacker“, die in einem System gezielt nach Schwachstellen suchen und diese dann dem Besitzer melden</a:t>
            </a:r>
          </a:p>
        </p:txBody>
      </p:sp>
    </p:spTree>
    <p:extLst>
      <p:ext uri="{BB962C8B-B14F-4D97-AF65-F5344CB8AC3E}">
        <p14:creationId xmlns:p14="http://schemas.microsoft.com/office/powerpoint/2010/main" val="3892432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Schaden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Unterteilung in primäre und sekundäre Schäden</a:t>
            </a:r>
          </a:p>
          <a:p>
            <a:r>
              <a:rPr lang="de-DE" dirty="0"/>
              <a:t>Primäre Schäden:</a:t>
            </a:r>
            <a:br>
              <a:rPr lang="de-DE" dirty="0"/>
            </a:br>
            <a:r>
              <a:rPr lang="de-DE" dirty="0"/>
              <a:t>Produktivitätsausfall, Wiederbeschaffungs-/Wiederherstellungskosten, Personalkosten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Sind leicht zu beziffern</a:t>
            </a:r>
          </a:p>
          <a:p>
            <a:r>
              <a:rPr lang="de-DE" dirty="0"/>
              <a:t>Sekundäre Schäden:</a:t>
            </a:r>
            <a:br>
              <a:rPr lang="de-DE" dirty="0"/>
            </a:br>
            <a:r>
              <a:rPr lang="de-DE" dirty="0"/>
              <a:t>Imageverlust, Vertrauensverlust bei Kunden und Geschäftspartnern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langfristige Schäden, die schwer abschätzbar sind</a:t>
            </a:r>
          </a:p>
        </p:txBody>
      </p:sp>
    </p:spTree>
    <p:extLst>
      <p:ext uri="{BB962C8B-B14F-4D97-AF65-F5344CB8AC3E}">
        <p14:creationId xmlns:p14="http://schemas.microsoft.com/office/powerpoint/2010/main" val="2353755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Risikobewertung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/>
              <a:t>Unterscheidung in qualitative und quantitative Risiken</a:t>
            </a:r>
          </a:p>
        </p:txBody>
      </p:sp>
    </p:spTree>
    <p:extLst>
      <p:ext uri="{BB962C8B-B14F-4D97-AF65-F5344CB8AC3E}">
        <p14:creationId xmlns:p14="http://schemas.microsoft.com/office/powerpoint/2010/main" val="1239311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Quantitative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Risikoabschätzung in Form eines numerischen Maßes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Wert der Ressourcen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Frequenz der Bedrohungen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Anfälligkeit gemessen in der Wahrscheinlichkeit eines Verlustes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2947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Quantitative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Vorteile: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Akkurateres Bild der Bedrohungen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Erlaubt Kostenkalkulation und begünstigt eine genaue Priorisierung der Maßnahmen </a:t>
            </a:r>
          </a:p>
          <a:p>
            <a:pPr>
              <a:lnSpc>
                <a:spcPct val="150000"/>
              </a:lnSpc>
            </a:pPr>
            <a:r>
              <a:rPr lang="de-DE" dirty="0"/>
              <a:t>Nachteile: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Ergebnis evtl. ungenau und verwirrend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Analyse mit quantitativen Methoden generell teurer und erfordert mehr Erfahrung und fortgeschrittene Methoden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2469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Quantitative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/>
              <a:t>Beispiel:</a:t>
            </a:r>
          </a:p>
          <a:p>
            <a:pPr>
              <a:lnSpc>
                <a:spcPct val="150000"/>
              </a:lnSpc>
            </a:pPr>
            <a:r>
              <a:rPr lang="de-DE" dirty="0"/>
              <a:t>ALE </a:t>
            </a:r>
            <a:r>
              <a:rPr lang="de-DE" dirty="0" err="1"/>
              <a:t>model</a:t>
            </a:r>
            <a:r>
              <a:rPr lang="de-DE" dirty="0"/>
              <a:t> (Annual Loss </a:t>
            </a:r>
            <a:r>
              <a:rPr lang="de-DE" dirty="0" err="1"/>
              <a:t>Expected</a:t>
            </a:r>
            <a:r>
              <a:rPr lang="de-DE" dirty="0"/>
              <a:t>)</a:t>
            </a:r>
          </a:p>
          <a:p>
            <a:pPr>
              <a:lnSpc>
                <a:spcPct val="150000"/>
              </a:lnSpc>
            </a:pPr>
            <a:r>
              <a:rPr lang="de-DE" dirty="0"/>
              <a:t>ALE = (Probability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event</a:t>
            </a:r>
            <a:r>
              <a:rPr lang="de-DE" dirty="0"/>
              <a:t>) x (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loss</a:t>
            </a:r>
            <a:r>
              <a:rPr lang="de-DE" dirty="0"/>
              <a:t>)</a:t>
            </a:r>
          </a:p>
          <a:p>
            <a:pPr>
              <a:lnSpc>
                <a:spcPct val="150000"/>
              </a:lnSpc>
            </a:pPr>
            <a:r>
              <a:rPr lang="de-DE" dirty="0"/>
              <a:t>Summe aller prognostizierten Verluste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909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Was sind Risiken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Sachverhalt in der Zukunft</a:t>
            </a:r>
          </a:p>
          <a:p>
            <a:pPr>
              <a:lnSpc>
                <a:spcPct val="150000"/>
              </a:lnSpc>
            </a:pPr>
            <a:r>
              <a:rPr lang="de-DE" dirty="0"/>
              <a:t>Ungewisser Ausgang</a:t>
            </a:r>
          </a:p>
          <a:p>
            <a:pPr>
              <a:lnSpc>
                <a:spcPct val="150000"/>
              </a:lnSpc>
            </a:pPr>
            <a:r>
              <a:rPr lang="de-DE" dirty="0"/>
              <a:t>Negative Auswirkung</a:t>
            </a:r>
          </a:p>
          <a:p>
            <a:pPr>
              <a:lnSpc>
                <a:spcPct val="150000"/>
              </a:lnSpc>
            </a:pPr>
            <a:r>
              <a:rPr lang="de-DE" dirty="0"/>
              <a:t>Kombination aus Bedrohung und Sicherheitslücke</a:t>
            </a:r>
          </a:p>
        </p:txBody>
      </p:sp>
    </p:spTree>
    <p:extLst>
      <p:ext uri="{BB962C8B-B14F-4D97-AF65-F5344CB8AC3E}">
        <p14:creationId xmlns:p14="http://schemas.microsoft.com/office/powerpoint/2010/main" val="1235657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Qualitative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Beschreibungen, Empfehlungen    </a:t>
            </a:r>
          </a:p>
          <a:p>
            <a:pPr>
              <a:lnSpc>
                <a:spcPct val="150000"/>
              </a:lnSpc>
            </a:pPr>
            <a:r>
              <a:rPr lang="de-DE" dirty="0"/>
              <a:t>Qualitative Beschreibung der Vermögenswerte</a:t>
            </a:r>
          </a:p>
          <a:p>
            <a:pPr>
              <a:lnSpc>
                <a:spcPct val="150000"/>
              </a:lnSpc>
            </a:pPr>
            <a:r>
              <a:rPr lang="de-DE" dirty="0"/>
              <a:t>Beschreibung von Angreifer-Szenarien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867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Qualitative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/>
              <a:t>Vorteile:</a:t>
            </a:r>
          </a:p>
          <a:p>
            <a:pPr>
              <a:lnSpc>
                <a:spcPct val="150000"/>
              </a:lnSpc>
            </a:pPr>
            <a:r>
              <a:rPr lang="de-DE" dirty="0"/>
              <a:t>Einschätzung der Risiken ohne größeren Aufwand, Zeit und Kosten</a:t>
            </a:r>
          </a:p>
          <a:p>
            <a:pPr>
              <a:lnSpc>
                <a:spcPct val="150000"/>
              </a:lnSpc>
            </a:pPr>
            <a:r>
              <a:rPr lang="de-DE" dirty="0"/>
              <a:t>Erlaubt eine einfachere Einordnung der Risiken nach Priorität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4500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Qualitative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/>
              <a:t>Nachteile:</a:t>
            </a:r>
          </a:p>
          <a:p>
            <a:pPr>
              <a:lnSpc>
                <a:spcPct val="150000"/>
              </a:lnSpc>
            </a:pPr>
            <a:r>
              <a:rPr lang="de-DE" dirty="0"/>
              <a:t>Keine Bestimmung von Wahrscheinlichkeiten möglich</a:t>
            </a:r>
          </a:p>
          <a:p>
            <a:pPr>
              <a:lnSpc>
                <a:spcPct val="150000"/>
              </a:lnSpc>
            </a:pPr>
            <a:r>
              <a:rPr lang="de-DE" dirty="0"/>
              <a:t>Kosten-Analyse schwieriger durchzuführen</a:t>
            </a:r>
          </a:p>
          <a:p>
            <a:pPr>
              <a:lnSpc>
                <a:spcPct val="150000"/>
              </a:lnSpc>
            </a:pPr>
            <a:r>
              <a:rPr lang="de-DE" dirty="0"/>
              <a:t>Resultate sind weniger akkurat und sind eher geschätzt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1164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2DED4C2-8D40-46FF-ABD3-18DB5951142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89163" y="2318994"/>
            <a:ext cx="11122721" cy="3857969"/>
          </a:xfrm>
          <a:prstGeom prst="rect">
            <a:avLst/>
          </a:prstGeom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Angreifer-Modelle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b="1" dirty="0"/>
              <a:t>Kill-Chain</a:t>
            </a:r>
          </a:p>
        </p:txBody>
      </p:sp>
    </p:spTree>
    <p:extLst>
      <p:ext uri="{BB962C8B-B14F-4D97-AF65-F5344CB8AC3E}">
        <p14:creationId xmlns:p14="http://schemas.microsoft.com/office/powerpoint/2010/main" val="41261321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Angreifer-Modelle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b="1" dirty="0" err="1"/>
              <a:t>Attack</a:t>
            </a:r>
            <a:r>
              <a:rPr lang="de-DE" b="1" dirty="0"/>
              <a:t>-Graph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9E60BD9-4821-4A61-B84F-8E1D466FDA7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487619" y="65644"/>
            <a:ext cx="4299498" cy="685796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4073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97C7F-E935-45EB-B691-D68F65C4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Risikobewältigung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7F1B99-ED32-4886-96B3-020C44CE8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2724" cy="4351338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Aufgaben</a:t>
            </a:r>
          </a:p>
          <a:p>
            <a:r>
              <a:rPr lang="de-DE" dirty="0"/>
              <a:t>Für die identifizierten Risiken eine Risikostrategie entwickeln</a:t>
            </a:r>
          </a:p>
          <a:p>
            <a:r>
              <a:rPr lang="de-DE" dirty="0"/>
              <a:t>Die notwendigen Handlungsmaßnahmen festlegen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FED05FC-2B2E-48E6-9847-CA09DF4E1B34}"/>
              </a:ext>
            </a:extLst>
          </p:cNvPr>
          <p:cNvGrpSpPr/>
          <p:nvPr/>
        </p:nvGrpSpPr>
        <p:grpSpPr>
          <a:xfrm>
            <a:off x="5844620" y="942681"/>
            <a:ext cx="6219615" cy="4206760"/>
            <a:chOff x="5674935" y="1489436"/>
            <a:chExt cx="6219615" cy="4206760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446EBA70-4941-4E1A-BA2A-59E4AB4403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1" t="15208" r="6726" b="9739"/>
            <a:stretch/>
          </p:blipFill>
          <p:spPr>
            <a:xfrm>
              <a:off x="5674935" y="1489436"/>
              <a:ext cx="6219615" cy="4206760"/>
            </a:xfrm>
            <a:prstGeom prst="rect">
              <a:avLst/>
            </a:prstGeom>
          </p:spPr>
        </p:pic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3F33B7B4-7FEC-46A6-9096-63135EA09FCE}"/>
                </a:ext>
              </a:extLst>
            </p:cNvPr>
            <p:cNvGrpSpPr/>
            <p:nvPr/>
          </p:nvGrpSpPr>
          <p:grpSpPr>
            <a:xfrm>
              <a:off x="7748832" y="1841353"/>
              <a:ext cx="4128940" cy="2491565"/>
              <a:chOff x="7748832" y="1841353"/>
              <a:chExt cx="4128940" cy="2491565"/>
            </a:xfrm>
          </p:grpSpPr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CA69E00A-0B9C-4BE5-B937-FD3C3DACF975}"/>
                  </a:ext>
                </a:extLst>
              </p:cNvPr>
              <p:cNvSpPr txBox="1"/>
              <p:nvPr/>
            </p:nvSpPr>
            <p:spPr>
              <a:xfrm>
                <a:off x="7748832" y="1841353"/>
                <a:ext cx="122548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reduzieren</a:t>
                </a:r>
              </a:p>
            </p:txBody>
          </p:sp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ED4F2705-299F-4A5D-AEAF-0E577E2E3D4A}"/>
                  </a:ext>
                </a:extLst>
              </p:cNvPr>
              <p:cNvSpPr txBox="1"/>
              <p:nvPr/>
            </p:nvSpPr>
            <p:spPr>
              <a:xfrm>
                <a:off x="8891045" y="2389105"/>
                <a:ext cx="122548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abwälzen</a:t>
                </a:r>
              </a:p>
            </p:txBody>
          </p: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1EEEBAF9-3FF9-4AC5-8D24-7252609B6513}"/>
                  </a:ext>
                </a:extLst>
              </p:cNvPr>
              <p:cNvSpPr txBox="1"/>
              <p:nvPr/>
            </p:nvSpPr>
            <p:spPr>
              <a:xfrm>
                <a:off x="10483390" y="3963586"/>
                <a:ext cx="139438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selbst tragen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88335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525AC52-82ED-4AF4-9433-F7904677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Strategien: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EF38709B-4C9B-4FD0-B2B9-6AAFDEDE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861"/>
            <a:ext cx="10515600" cy="5128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1) Risikovermeidung</a:t>
            </a:r>
          </a:p>
          <a:p>
            <a:pPr marL="0" indent="0">
              <a:buNone/>
            </a:pPr>
            <a:r>
              <a:rPr lang="de-DE" dirty="0"/>
              <a:t>Eintreten von Risikoereignissen verhindern</a:t>
            </a:r>
          </a:p>
          <a:p>
            <a:pPr lvl="1"/>
            <a:r>
              <a:rPr lang="de-DE" dirty="0"/>
              <a:t>Auf Technologien verzichten</a:t>
            </a:r>
          </a:p>
          <a:p>
            <a:pPr lvl="1"/>
            <a:r>
              <a:rPr lang="de-DE" dirty="0"/>
              <a:t>Aus einem riskanten Projekt aussteigen</a:t>
            </a:r>
          </a:p>
          <a:p>
            <a:pPr marL="457200" lvl="1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2) Risikoreduzierung</a:t>
            </a:r>
          </a:p>
          <a:p>
            <a:pPr marL="0" indent="0">
              <a:buNone/>
            </a:pPr>
            <a:r>
              <a:rPr lang="de-DE" dirty="0"/>
              <a:t>Risiko soll tolerierbar werden</a:t>
            </a:r>
          </a:p>
          <a:p>
            <a:pPr marL="0" indent="0">
              <a:buNone/>
            </a:pPr>
            <a:r>
              <a:rPr lang="de-DE" dirty="0"/>
              <a:t>   a) ... durch Verminderung der Eintrittswahrscheinlichkeit</a:t>
            </a:r>
          </a:p>
          <a:p>
            <a:pPr lvl="1"/>
            <a:r>
              <a:rPr lang="de-DE" dirty="0"/>
              <a:t>Brandschutz/ Diebstahlsicherung</a:t>
            </a:r>
          </a:p>
          <a:p>
            <a:pPr marL="0" indent="0">
              <a:buNone/>
            </a:pPr>
            <a:r>
              <a:rPr lang="de-DE" dirty="0"/>
              <a:t>   b) ... durch Verminderung der Schadenshöhe</a:t>
            </a:r>
          </a:p>
          <a:p>
            <a:pPr lvl="1"/>
            <a:r>
              <a:rPr lang="de-DE" dirty="0"/>
              <a:t>Sprinkleranlange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7" name="Grafik 6" descr="Ein Bild, das drinnen, Tisch, Glas, weiß enthält.&#10;&#10;Automatisch generierte Beschreibung">
            <a:extLst>
              <a:ext uri="{FF2B5EF4-FFF2-40B4-BE49-F238E27FC236}">
                <a16:creationId xmlns:a16="http://schemas.microsoft.com/office/drawing/2014/main" id="{E4B32798-FBB6-4867-82BD-BCE40A42C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590" y="980387"/>
            <a:ext cx="4314333" cy="288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317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525AC52-82ED-4AF4-9433-F7904677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Strategien: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EF38709B-4C9B-4FD0-B2B9-6AAFDEDE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861"/>
            <a:ext cx="10515600" cy="5128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3) Risikotransfer/ -abwälzung</a:t>
            </a:r>
          </a:p>
          <a:p>
            <a:pPr marL="0" indent="0">
              <a:buNone/>
            </a:pPr>
            <a:r>
              <a:rPr lang="de-DE" dirty="0"/>
              <a:t>Überträgt die Risiken an Dritte</a:t>
            </a:r>
          </a:p>
          <a:p>
            <a:pPr lvl="1"/>
            <a:r>
              <a:rPr lang="de-DE" dirty="0"/>
              <a:t>Fremdversicherung </a:t>
            </a:r>
          </a:p>
          <a:p>
            <a:pPr lvl="1"/>
            <a:r>
              <a:rPr lang="de-DE" dirty="0"/>
              <a:t>Instrumente des Finanzmarktes</a:t>
            </a:r>
          </a:p>
          <a:p>
            <a:pPr lvl="1"/>
            <a:r>
              <a:rPr lang="de-DE" dirty="0"/>
              <a:t>Vertragsgestaltung mit Kunden und Lieferanten </a:t>
            </a:r>
          </a:p>
          <a:p>
            <a:pPr marL="457200" lvl="1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4) Risikoteilung/ -streuung</a:t>
            </a:r>
          </a:p>
          <a:p>
            <a:pPr marL="0" indent="0">
              <a:buNone/>
            </a:pPr>
            <a:r>
              <a:rPr lang="de-DE" dirty="0"/>
              <a:t>Gesamtrisiko in verschiedene kleine Einzelrisiken zerteilen</a:t>
            </a:r>
          </a:p>
          <a:p>
            <a:pPr lvl="1"/>
            <a:r>
              <a:rPr lang="de-DE" dirty="0"/>
              <a:t>Großrechner in mehreren Containern getrennt versenden</a:t>
            </a:r>
          </a:p>
          <a:p>
            <a:pPr lvl="1"/>
            <a:r>
              <a:rPr lang="de-DE" dirty="0"/>
              <a:t>Breite Kundenbasis</a:t>
            </a:r>
          </a:p>
        </p:txBody>
      </p:sp>
    </p:spTree>
    <p:extLst>
      <p:ext uri="{BB962C8B-B14F-4D97-AF65-F5344CB8AC3E}">
        <p14:creationId xmlns:p14="http://schemas.microsoft.com/office/powerpoint/2010/main" val="421965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525AC52-82ED-4AF4-9433-F7904677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Strategien: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EF38709B-4C9B-4FD0-B2B9-6AAFDEDE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861"/>
            <a:ext cx="10515600" cy="5128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5) Risikotragung</a:t>
            </a:r>
          </a:p>
          <a:p>
            <a:pPr marL="0" indent="0">
              <a:buNone/>
            </a:pPr>
            <a:r>
              <a:rPr lang="de-DE" dirty="0"/>
              <a:t>Unternehmen trägt das Risiko selbst</a:t>
            </a:r>
          </a:p>
          <a:p>
            <a:pPr marL="0" indent="0">
              <a:buNone/>
            </a:pPr>
            <a:r>
              <a:rPr lang="de-DE" dirty="0"/>
              <a:t>   a) Passives Verhalten</a:t>
            </a:r>
          </a:p>
          <a:p>
            <a:pPr lvl="1"/>
            <a:r>
              <a:rPr lang="de-DE" dirty="0"/>
              <a:t>Risiken ignorieren (z.B. Naturkatastrophen)</a:t>
            </a:r>
          </a:p>
          <a:p>
            <a:pPr marL="457200" lvl="1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b) Aktives Verhalten</a:t>
            </a:r>
          </a:p>
          <a:p>
            <a:pPr marL="457200" lvl="1" indent="0">
              <a:buNone/>
            </a:pPr>
            <a:r>
              <a:rPr lang="de-DE" dirty="0"/>
              <a:t>   Risikodeckungspotential aufbauen:</a:t>
            </a:r>
          </a:p>
          <a:p>
            <a:pPr lvl="2"/>
            <a:r>
              <a:rPr lang="de-DE" sz="2400" dirty="0"/>
              <a:t>Eigenkapital erhöhen</a:t>
            </a:r>
          </a:p>
          <a:p>
            <a:pPr lvl="2"/>
            <a:r>
              <a:rPr lang="de-DE" sz="2400" dirty="0"/>
              <a:t>Liquiditätsreserven schaffen</a:t>
            </a:r>
          </a:p>
        </p:txBody>
      </p:sp>
    </p:spTree>
    <p:extLst>
      <p:ext uri="{BB962C8B-B14F-4D97-AF65-F5344CB8AC3E}">
        <p14:creationId xmlns:p14="http://schemas.microsoft.com/office/powerpoint/2010/main" val="6728865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7525-A339-45F4-817C-62E15F260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Risikocontrolling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445000-4F90-4D71-9931-C967DCC4F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Risiken berücksichtigen während Projekt-</a:t>
            </a:r>
          </a:p>
          <a:p>
            <a:pPr lvl="1"/>
            <a:r>
              <a:rPr lang="de-DE" dirty="0"/>
              <a:t>Planung</a:t>
            </a:r>
          </a:p>
          <a:p>
            <a:pPr lvl="1"/>
            <a:r>
              <a:rPr lang="de-DE" dirty="0"/>
              <a:t>Steuerung</a:t>
            </a:r>
          </a:p>
          <a:p>
            <a:pPr lvl="1"/>
            <a:r>
              <a:rPr lang="de-DE" dirty="0"/>
              <a:t>Kontrolle</a:t>
            </a:r>
          </a:p>
          <a:p>
            <a:r>
              <a:rPr lang="de-DE" dirty="0"/>
              <a:t>Verbessert Risikobewusstsein bei</a:t>
            </a:r>
          </a:p>
          <a:p>
            <a:pPr lvl="1"/>
            <a:r>
              <a:rPr lang="de-DE" dirty="0"/>
              <a:t>Mitarbeitern</a:t>
            </a:r>
          </a:p>
          <a:p>
            <a:pPr lvl="1"/>
            <a:r>
              <a:rPr lang="de-DE" dirty="0"/>
              <a:t>Unternehmensleitung</a:t>
            </a:r>
          </a:p>
          <a:p>
            <a:r>
              <a:rPr lang="de-DE" dirty="0"/>
              <a:t>Risiken werden in ein IT-System eingetragen und gepflegt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6819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Arten von Risiken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Marktrisiken</a:t>
            </a:r>
          </a:p>
          <a:p>
            <a:pPr>
              <a:lnSpc>
                <a:spcPct val="150000"/>
              </a:lnSpc>
            </a:pPr>
            <a:r>
              <a:rPr lang="de-DE" dirty="0"/>
              <a:t>Betriebsrisiken</a:t>
            </a:r>
          </a:p>
          <a:p>
            <a:pPr>
              <a:lnSpc>
                <a:spcPct val="150000"/>
              </a:lnSpc>
            </a:pPr>
            <a:r>
              <a:rPr lang="de-DE" dirty="0"/>
              <a:t>Finanzrisiken</a:t>
            </a:r>
          </a:p>
          <a:p>
            <a:pPr>
              <a:lnSpc>
                <a:spcPct val="150000"/>
              </a:lnSpc>
            </a:pPr>
            <a:r>
              <a:rPr lang="de-DE" dirty="0"/>
              <a:t>Umweltrisiken</a:t>
            </a:r>
          </a:p>
          <a:p>
            <a:pPr>
              <a:lnSpc>
                <a:spcPct val="150000"/>
              </a:lnSpc>
            </a:pPr>
            <a:r>
              <a:rPr lang="de-DE" dirty="0"/>
              <a:t>Sonstige Risiken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40396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BBCE4-2316-407F-87F7-C8154C50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Risikoüberwachung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5AB136-B49A-459D-8505-F1E6C6D7E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Risikoindikatoren</a:t>
            </a:r>
          </a:p>
          <a:p>
            <a:pPr lvl="1"/>
            <a:r>
              <a:rPr lang="de-DE" dirty="0"/>
              <a:t>Messbare Größe </a:t>
            </a:r>
          </a:p>
          <a:p>
            <a:pPr lvl="1"/>
            <a:r>
              <a:rPr lang="de-DE" dirty="0"/>
              <a:t>Eintrittswahrscheinlichkeit eines Risikos</a:t>
            </a:r>
          </a:p>
          <a:p>
            <a:pPr lvl="1"/>
            <a:r>
              <a:rPr lang="de-DE" dirty="0"/>
              <a:t>Werden in der Risikoüberwachung ermittelt</a:t>
            </a:r>
          </a:p>
          <a:p>
            <a:pPr lvl="1"/>
            <a:endParaRPr lang="de-DE" dirty="0"/>
          </a:p>
          <a:p>
            <a:r>
              <a:rPr lang="de-DE" dirty="0"/>
              <a:t>Vergleichbar mit sich wiederholender Risikoidentifizierung</a:t>
            </a:r>
          </a:p>
          <a:p>
            <a:pPr lvl="1"/>
            <a:r>
              <a:rPr lang="de-DE" dirty="0"/>
              <a:t>Risikoindikatoren werden aktualisiert</a:t>
            </a:r>
          </a:p>
          <a:p>
            <a:pPr lvl="1"/>
            <a:r>
              <a:rPr lang="de-DE" dirty="0"/>
              <a:t>Neue Risiken werden erkannt</a:t>
            </a:r>
          </a:p>
          <a:p>
            <a:pPr lvl="1"/>
            <a:endParaRPr lang="de-DE" dirty="0"/>
          </a:p>
          <a:p>
            <a:r>
              <a:rPr lang="de-DE" dirty="0"/>
              <a:t>Festlegung von Grenzwerten</a:t>
            </a:r>
          </a:p>
          <a:p>
            <a:pPr lvl="1"/>
            <a:r>
              <a:rPr lang="de-DE" dirty="0"/>
              <a:t>Handlungsanweisungen für Risikosteuerung ableiten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92484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BBCE4-2316-407F-87F7-C8154C50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Risikoüberwachung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5AB136-B49A-459D-8505-F1E6C6D7E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394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de-DE" dirty="0"/>
              <a:t>Im Beispiel „Hardware Servercluster“</a:t>
            </a:r>
          </a:p>
          <a:p>
            <a:pPr lvl="1"/>
            <a:r>
              <a:rPr lang="de-DE" dirty="0"/>
              <a:t>Risiken können bereits gemessen werden</a:t>
            </a:r>
          </a:p>
          <a:p>
            <a:pPr marL="914400" lvl="2" indent="0">
              <a:buNone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Temperatur, Drehzahl, Spannung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Datenerfassung sammelt Daten, die zu keinem Risiko gehören</a:t>
            </a:r>
          </a:p>
          <a:p>
            <a:pPr marL="914400" lvl="2" indent="0">
              <a:buNone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Spannung BMC, Statuscodes, CPU- u. RAM Last und Cache, etc.</a:t>
            </a:r>
          </a:p>
          <a:p>
            <a:pPr marL="914400" lvl="2" indent="0">
              <a:buNone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Standort Server (Rechenzentrum, Rack, Host)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Aus diesen Daten können neue Risiken abgeleitet werden</a:t>
            </a:r>
          </a:p>
          <a:p>
            <a:pPr marL="914400" lvl="2" indent="0">
              <a:buNone/>
            </a:pPr>
            <a:r>
              <a:rPr lang="de-DE" dirty="0">
                <a:sym typeface="Wingdings" panose="05000000000000000000" pitchFamily="2" charset="2"/>
              </a:rPr>
              <a:t>Nutzung alter Server durch deren Energiebedarf zu teuer</a:t>
            </a:r>
          </a:p>
          <a:p>
            <a:pPr marL="914400" lvl="2" indent="0">
              <a:buNone/>
            </a:pPr>
            <a:r>
              <a:rPr lang="de-DE" dirty="0">
                <a:sym typeface="Wingdings" panose="05000000000000000000" pitchFamily="2" charset="2"/>
              </a:rPr>
              <a:t>Überlastung Backbone</a:t>
            </a:r>
          </a:p>
          <a:p>
            <a:pPr marL="914400" lvl="2" indent="0">
              <a:buNone/>
            </a:pPr>
            <a:r>
              <a:rPr lang="de-DE" dirty="0">
                <a:sym typeface="Wingdings" panose="05000000000000000000" pitchFamily="2" charset="2"/>
              </a:rPr>
              <a:t>Durch Nutzung von HDD- statt U.2 Speicher nicht konkurrenzfähig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46695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2B283-B742-40DA-835A-862E7BB1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Risikoaufzeichnung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776700-4E3F-4D0A-AAD5-852059B77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Speicherung von Risikoindikatoren aus der Risikoüberwachung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19DA86-59C9-4BAD-9849-22F28E490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3146"/>
            <a:ext cx="10515600" cy="258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731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86E5D0-41B7-4EEC-B854-8B34F86E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Risikoüberwachung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4783872-7845-4CF3-8273-0B18F8853D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35" t="22357" r="21895" b="31703"/>
          <a:stretch/>
        </p:blipFill>
        <p:spPr>
          <a:xfrm>
            <a:off x="838200" y="1305812"/>
            <a:ext cx="10515600" cy="522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627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20D3D7-DDA4-4459-AFB2-E1BFA85E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Risikoberichterstattung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F09BD1-F3CD-499A-B25D-63AD24C2F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Aufbereitung der Daten aus der Risikoaufzeichnung</a:t>
            </a:r>
          </a:p>
          <a:p>
            <a:r>
              <a:rPr lang="de-DE" dirty="0"/>
              <a:t>Zeigt Veränderungen von Risiken</a:t>
            </a:r>
          </a:p>
          <a:p>
            <a:r>
              <a:rPr lang="de-DE" dirty="0"/>
              <a:t>Trend von Risikoindikatoren kann festgestellt werden</a:t>
            </a:r>
          </a:p>
        </p:txBody>
      </p:sp>
    </p:spTree>
    <p:extLst>
      <p:ext uri="{BB962C8B-B14F-4D97-AF65-F5344CB8AC3E}">
        <p14:creationId xmlns:p14="http://schemas.microsoft.com/office/powerpoint/2010/main" val="1736136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FEAE7-F4ED-44FA-A253-0B60AB46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Risikoberichterstattung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218276A-38DF-4BB9-9218-28A91F7A3A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50" t="22353" r="22132" b="32026"/>
          <a:stretch/>
        </p:blipFill>
        <p:spPr>
          <a:xfrm>
            <a:off x="838200" y="1350029"/>
            <a:ext cx="10515600" cy="522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239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Risikokommunikation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1) Interne Risikokommunikation</a:t>
            </a:r>
          </a:p>
          <a:p>
            <a:r>
              <a:rPr lang="de-DE" dirty="0"/>
              <a:t>Mitarbeiter in das Risikomanagement mit einbinden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     </a:t>
            </a:r>
            <a:r>
              <a:rPr lang="de-DE" dirty="0"/>
              <a:t>Risikokultur schaffen</a:t>
            </a:r>
          </a:p>
          <a:p>
            <a:r>
              <a:rPr lang="de-DE" dirty="0"/>
              <a:t>Unterschiedliche Kommunikationskanäle</a:t>
            </a:r>
          </a:p>
          <a:p>
            <a:r>
              <a:rPr lang="de-DE" dirty="0"/>
              <a:t>Top-down Kommunikation</a:t>
            </a:r>
          </a:p>
          <a:p>
            <a:r>
              <a:rPr lang="de-DE" dirty="0"/>
              <a:t>Bottom-up-Kommunikation</a:t>
            </a:r>
          </a:p>
        </p:txBody>
      </p:sp>
      <p:pic>
        <p:nvPicPr>
          <p:cNvPr id="5" name="Grafik 4" descr="Ein Bild, das Kleidung, Anzug, Zeichnung enthält.&#10;&#10;Automatisch generierte Beschreibung">
            <a:extLst>
              <a:ext uri="{FF2B5EF4-FFF2-40B4-BE49-F238E27FC236}">
                <a16:creationId xmlns:a16="http://schemas.microsoft.com/office/drawing/2014/main" id="{F5CA59E9-CE1F-4AFA-A287-0183BDEF95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37" r="76074" b="4314"/>
          <a:stretch/>
        </p:blipFill>
        <p:spPr>
          <a:xfrm>
            <a:off x="9390184" y="1381760"/>
            <a:ext cx="1963616" cy="359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463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F5014B-E2D8-4936-8983-4686F34F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Risikokommunikation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22D5E1-EF87-4BD4-97AE-67EC9CCF6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2) Externe Risikokommunikation</a:t>
            </a:r>
          </a:p>
          <a:p>
            <a:r>
              <a:rPr lang="de-DE" dirty="0"/>
              <a:t>Veröffentlichungen von Risiken:</a:t>
            </a:r>
          </a:p>
          <a:p>
            <a:pPr lvl="1"/>
            <a:r>
              <a:rPr lang="de-DE" dirty="0"/>
              <a:t>... dürfen nur durch einen Kanal erfolgen</a:t>
            </a:r>
          </a:p>
          <a:p>
            <a:pPr lvl="1"/>
            <a:r>
              <a:rPr lang="de-DE" dirty="0"/>
              <a:t>... müssen vorab von der Geschäftsleitung genehmigt werden</a:t>
            </a:r>
          </a:p>
          <a:p>
            <a:r>
              <a:rPr lang="de-DE" dirty="0"/>
              <a:t>Kommunikation hängt von den Informationsbedürfnissen der Stakeholder ab</a:t>
            </a:r>
          </a:p>
          <a:p>
            <a:r>
              <a:rPr lang="de-DE" dirty="0"/>
              <a:t>Nachhaltiges Vertrauensverhältnis mit dem Kunden aufbauen</a:t>
            </a:r>
          </a:p>
        </p:txBody>
      </p:sp>
    </p:spTree>
    <p:extLst>
      <p:ext uri="{BB962C8B-B14F-4D97-AF65-F5344CB8AC3E}">
        <p14:creationId xmlns:p14="http://schemas.microsoft.com/office/powerpoint/2010/main" val="34928075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B139F-88D7-4E46-AC54-9B1F7FB92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271"/>
            <a:ext cx="10515600" cy="1325563"/>
          </a:xfrm>
        </p:spPr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194FA6-8471-44AA-B45A-E1DBCCF50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 err="1"/>
              <a:t>Ibers</a:t>
            </a:r>
            <a:r>
              <a:rPr lang="de-DE" dirty="0"/>
              <a:t>, Tobias / Hey, Andreas: Risikomanagement, Merkur Verlag Rinteln, 2005.</a:t>
            </a:r>
          </a:p>
          <a:p>
            <a:r>
              <a:rPr lang="de-DE" dirty="0"/>
              <a:t>Gleißner, Werner / Romeike, Frank: Risikomanagement – Umsetzung, Werkzeuge, Risikobewertung, Rudolf Haufe Verlag, 2005.</a:t>
            </a:r>
          </a:p>
          <a:p>
            <a:r>
              <a:rPr lang="de-DE" dirty="0" err="1"/>
              <a:t>Stiefl</a:t>
            </a:r>
            <a:r>
              <a:rPr lang="de-DE" dirty="0"/>
              <a:t>, Jürgen: Risikomanagement und Existenzsicherung, </a:t>
            </a:r>
            <a:r>
              <a:rPr lang="de-DE" dirty="0" err="1"/>
              <a:t>Oldenbourg</a:t>
            </a:r>
            <a:r>
              <a:rPr lang="de-DE" dirty="0"/>
              <a:t> Wissenschaftsverlag, 2010.</a:t>
            </a:r>
          </a:p>
          <a:p>
            <a:r>
              <a:rPr lang="de-DE" dirty="0" err="1"/>
              <a:t>Macharzina</a:t>
            </a:r>
            <a:r>
              <a:rPr lang="de-DE" dirty="0"/>
              <a:t>, Klaus / Wolf, Joachim: Unternehmensführung. Das internationale Managementwissen. Konzepte – Methoden – Praxis, 8. Aufl., Gabler Verlag, 2012.</a:t>
            </a:r>
          </a:p>
          <a:p>
            <a:r>
              <a:rPr lang="de-DE" dirty="0"/>
              <a:t>Tiemeyer, Ernst: Handbuch IT-Projektmanagement, 2. Aufl., Carl Hanser Verlag München, 2014.</a:t>
            </a:r>
          </a:p>
          <a:p>
            <a:r>
              <a:rPr lang="de-DE" dirty="0"/>
              <a:t>Meier, Alisha: Risikomanagement – so bleibst du auf alles vorbereitet! (10.10.2019), unter: </a:t>
            </a:r>
            <a:r>
              <a:rPr lang="de-DE" u="sng" dirty="0">
                <a:hlinkClick r:id="rId2"/>
              </a:rPr>
              <a:t>https://sevdesk.de/blog/risikomanagement/</a:t>
            </a:r>
            <a:r>
              <a:rPr lang="de-DE" dirty="0"/>
              <a:t> (abgerufen am 23.12.2019)</a:t>
            </a:r>
          </a:p>
          <a:p>
            <a:r>
              <a:rPr lang="de-DE" dirty="0"/>
              <a:t>Schröder, Axel: Risikosteuerung im Risikomanagementprozess, unter: </a:t>
            </a:r>
            <a:r>
              <a:rPr lang="de-DE" u="sng" dirty="0">
                <a:hlinkClick r:id="rId3"/>
              </a:rPr>
              <a:t>https://axel-schroeder.de/risikomanagementprozess-risikosteuerung/</a:t>
            </a:r>
            <a:r>
              <a:rPr lang="de-DE" dirty="0"/>
              <a:t> (abgerufen am 23.12.2019)</a:t>
            </a:r>
          </a:p>
          <a:p>
            <a:r>
              <a:rPr lang="de-DE" dirty="0"/>
              <a:t>Tipps zur sinnvollen Definition von Risikobewältigungsmaßnahmen (25.10.2017), unter: </a:t>
            </a:r>
            <a:r>
              <a:rPr lang="de-DE" u="sng" dirty="0">
                <a:hlinkClick r:id="rId4"/>
              </a:rPr>
              <a:t>https://www.3grc.de/risikomanagement/risikobewaeltigungsmassnahmen-sinnvoll-definieren-und-umsetzen/</a:t>
            </a:r>
            <a:r>
              <a:rPr lang="de-DE" dirty="0"/>
              <a:t> (abgerufen am 23.12.2019)</a:t>
            </a:r>
          </a:p>
          <a:p>
            <a:r>
              <a:rPr lang="de-DE" dirty="0"/>
              <a:t>IT-Grundschutz, Lerneinheit 7.9: Risiken behandeln, unter: </a:t>
            </a:r>
            <a:r>
              <a:rPr lang="de-DE" u="sng" dirty="0">
                <a:hlinkClick r:id="rId5"/>
              </a:rPr>
              <a:t>https://www.bsi.bund.de/DE/Themen/ITGrundschutz/ITGrundschutzSchulung/OnlinekursITGrundschutz2018/Lektion_7_Risikoanalyse/Lektion_7_09/Lektion_7_09_node.html</a:t>
            </a:r>
            <a:r>
              <a:rPr lang="de-DE" dirty="0"/>
              <a:t> (abgerufen am 23.12.2019)</a:t>
            </a:r>
          </a:p>
        </p:txBody>
      </p:sp>
    </p:spTree>
    <p:extLst>
      <p:ext uri="{BB962C8B-B14F-4D97-AF65-F5344CB8AC3E}">
        <p14:creationId xmlns:p14="http://schemas.microsoft.com/office/powerpoint/2010/main" val="6075591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F250C-B6A7-4B97-898D-517ADE39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B1BE17-98AC-4A10-99CA-9657B0778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hlinkClick r:id="rId2"/>
              </a:rPr>
              <a:t>https://www.projektmagazin.de/glossarterm/risikoidentifikation</a:t>
            </a:r>
            <a:endParaRPr lang="de-DE" dirty="0"/>
          </a:p>
          <a:p>
            <a:r>
              <a:rPr lang="de-DE" dirty="0">
                <a:hlinkClick r:id="rId3"/>
              </a:rPr>
              <a:t>https://www.dsin-blog.de/2014/02/10/it-risikoanalyse/</a:t>
            </a:r>
            <a:endParaRPr lang="de-DE" dirty="0"/>
          </a:p>
          <a:p>
            <a:r>
              <a:rPr lang="de-DE" dirty="0">
                <a:hlinkClick r:id="rId4"/>
              </a:rPr>
              <a:t>https://www.bsi.bund.de/DE/Themen/ITGrundschutz/ITGrundschutzSchulung/Webkurs1004/4_RisikenAnalysieren/1_Risiken%20identifizieren/RisikenIdentifizieren_node.html</a:t>
            </a:r>
            <a:endParaRPr lang="de-DE" dirty="0"/>
          </a:p>
          <a:p>
            <a:r>
              <a:rPr lang="de-DE" dirty="0">
                <a:hlinkClick r:id="rId5"/>
              </a:rPr>
              <a:t>https://www.projektmagazin.de/glossarterm/risikoueberwachung</a:t>
            </a:r>
            <a:endParaRPr lang="de-DE" dirty="0"/>
          </a:p>
          <a:p>
            <a:r>
              <a:rPr lang="de-DE" dirty="0">
                <a:hlinkClick r:id="rId6"/>
              </a:rPr>
              <a:t>https://www.projektmagazin.de/glossarterm/risikoindikator</a:t>
            </a:r>
            <a:endParaRPr lang="de-DE" dirty="0"/>
          </a:p>
          <a:p>
            <a:r>
              <a:rPr lang="de-DE" dirty="0">
                <a:hlinkClick r:id="rId7"/>
              </a:rPr>
              <a:t>https://www.controllingportal.de/Fachinfo/Risikomanagement/Risikocontrolling.html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06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Aktivitäten im Umgang mit Risiken</a:t>
            </a:r>
          </a:p>
          <a:p>
            <a:pPr>
              <a:lnSpc>
                <a:spcPct val="150000"/>
              </a:lnSpc>
            </a:pPr>
            <a:r>
              <a:rPr lang="de-DE" dirty="0"/>
              <a:t>Ziel: Risiken positiv beeinflussen</a:t>
            </a:r>
          </a:p>
          <a:p>
            <a:pPr>
              <a:lnSpc>
                <a:spcPct val="150000"/>
              </a:lnSpc>
            </a:pPr>
            <a:r>
              <a:rPr lang="de-DE" dirty="0"/>
              <a:t>Kosten-Nutzen-Analyse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Aspekte: Wirkung, Eintrittswahrscheinlichkeit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Voraussetzung: Risiken identifizieren und überwachen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95521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086EA-A0ED-466B-B8DD-98A6A84F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Abbildungsverzeichnis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D2D946-4E70-4362-B656-006E0AC35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Kapitel Risikobewältigung</a:t>
            </a:r>
          </a:p>
          <a:p>
            <a:pPr lvl="1"/>
            <a:r>
              <a:rPr lang="de-DE" dirty="0">
                <a:hlinkClick r:id="rId2"/>
              </a:rPr>
              <a:t>https://www.3grc.de/risikomanagement/risikobewaeltigungsmassnahmen-sinnvoll-definieren-und-umsetzen/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https://www.jn-brandschutz.de/leistungen/pruefung-und-wartung-sprinkleranlage-41</a:t>
            </a:r>
            <a:endParaRPr lang="de-DE" dirty="0"/>
          </a:p>
          <a:p>
            <a:pPr lvl="1"/>
            <a:r>
              <a:rPr lang="de-DE" dirty="0">
                <a:hlinkClick r:id="rId4"/>
              </a:rPr>
              <a:t>https://www.pixtastock.com/illustration/45199284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70438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A6220DA-71CE-4696-8A2C-3F17A5D5F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497" y="839617"/>
            <a:ext cx="6366852" cy="5942396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A28EA46-B0C2-4A4A-823F-14BE2B329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219" y="2183065"/>
            <a:ext cx="5604126" cy="1115555"/>
          </a:xfrm>
        </p:spPr>
        <p:txBody>
          <a:bodyPr/>
          <a:lstStyle/>
          <a:p>
            <a:r>
              <a:rPr lang="de-DE" dirty="0"/>
              <a:t>Noch Fragen?</a:t>
            </a:r>
          </a:p>
        </p:txBody>
      </p:sp>
    </p:spTree>
    <p:extLst>
      <p:ext uri="{BB962C8B-B14F-4D97-AF65-F5344CB8AC3E}">
        <p14:creationId xmlns:p14="http://schemas.microsoft.com/office/powerpoint/2010/main" val="40319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ISO 31000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Beschäftigt sich mit dem Umgang mit Risiken in einer Organisation</a:t>
            </a:r>
          </a:p>
          <a:p>
            <a:pPr>
              <a:lnSpc>
                <a:spcPct val="150000"/>
              </a:lnSpc>
            </a:pPr>
            <a:r>
              <a:rPr lang="de-DE" dirty="0"/>
              <a:t>Prinzipien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Risikomanagement als Führungsaufgabe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Top-Down-Ansatz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Allgemein gehalten</a:t>
            </a:r>
          </a:p>
        </p:txBody>
      </p:sp>
    </p:spTree>
    <p:extLst>
      <p:ext uri="{BB962C8B-B14F-4D97-AF65-F5344CB8AC3E}">
        <p14:creationId xmlns:p14="http://schemas.microsoft.com/office/powerpoint/2010/main" val="499865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249AD30-3757-4280-AB32-72AF4B3DB7C8}"/>
              </a:ext>
            </a:extLst>
          </p:cNvPr>
          <p:cNvPicPr/>
          <p:nvPr/>
        </p:nvPicPr>
        <p:blipFill>
          <a:blip r:embed="rId2"/>
          <a:srcRect l="12162" t="6231" r="7849" b="2874"/>
          <a:stretch/>
        </p:blipFill>
        <p:spPr>
          <a:xfrm>
            <a:off x="7023439" y="3579851"/>
            <a:ext cx="4789250" cy="2732049"/>
          </a:xfrm>
          <a:prstGeom prst="rect">
            <a:avLst/>
          </a:prstGeom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ISO 31000 – Plan, Do, Check, Act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Plan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de-DE" sz="2000" dirty="0"/>
              <a:t>Auftrag und Verpflichtungen der Risikopolitik</a:t>
            </a:r>
          </a:p>
          <a:p>
            <a:pPr>
              <a:lnSpc>
                <a:spcPct val="100000"/>
              </a:lnSpc>
            </a:pPr>
            <a:r>
              <a:rPr lang="de-DE" dirty="0"/>
              <a:t>Do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de-DE" sz="2000" dirty="0"/>
              <a:t>Risikomanagementprozess</a:t>
            </a:r>
            <a:br>
              <a:rPr lang="de-DE" sz="2000" dirty="0"/>
            </a:br>
            <a:r>
              <a:rPr lang="de-DE" sz="2000" dirty="0"/>
              <a:t>→ Identifikation, Analyse, Bewertung, Bewältigung, Überwachung</a:t>
            </a:r>
          </a:p>
          <a:p>
            <a:pPr>
              <a:lnSpc>
                <a:spcPct val="100000"/>
              </a:lnSpc>
            </a:pPr>
            <a:r>
              <a:rPr lang="de-DE" dirty="0"/>
              <a:t>Check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de-DE" sz="2000" dirty="0"/>
              <a:t>Risikobewältigungsstrategien und </a:t>
            </a:r>
            <a:br>
              <a:rPr lang="de-DE" sz="2000" dirty="0"/>
            </a:br>
            <a:r>
              <a:rPr lang="de-DE" sz="2000" dirty="0"/>
              <a:t>Planabweichungen überprüfen</a:t>
            </a:r>
          </a:p>
          <a:p>
            <a:pPr>
              <a:lnSpc>
                <a:spcPct val="100000"/>
              </a:lnSpc>
            </a:pPr>
            <a:r>
              <a:rPr lang="de-DE" dirty="0"/>
              <a:t>Act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de-DE" sz="2000" dirty="0"/>
              <a:t>Anpassungen vornehmen</a:t>
            </a:r>
          </a:p>
        </p:txBody>
      </p:sp>
    </p:spTree>
    <p:extLst>
      <p:ext uri="{BB962C8B-B14F-4D97-AF65-F5344CB8AC3E}">
        <p14:creationId xmlns:p14="http://schemas.microsoft.com/office/powerpoint/2010/main" val="82680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ISO 31000 - Intentionen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Risikomanagement an bestehende Managementsysteme anbinden</a:t>
            </a:r>
          </a:p>
          <a:p>
            <a:pPr>
              <a:lnSpc>
                <a:spcPct val="150000"/>
              </a:lnSpc>
            </a:pPr>
            <a:r>
              <a:rPr lang="de-DE" dirty="0"/>
              <a:t>Risikomanagementprozess optimieren</a:t>
            </a:r>
          </a:p>
          <a:p>
            <a:pPr>
              <a:lnSpc>
                <a:spcPct val="150000"/>
              </a:lnSpc>
            </a:pPr>
            <a:r>
              <a:rPr lang="de-DE" dirty="0"/>
              <a:t>Abstand von der reinen Gesetzesbefolgung nehmen</a:t>
            </a:r>
          </a:p>
          <a:p>
            <a:pPr>
              <a:lnSpc>
                <a:spcPct val="150000"/>
              </a:lnSpc>
            </a:pPr>
            <a:r>
              <a:rPr lang="de-DE" dirty="0"/>
              <a:t>Übergang von passiver zu aktiver Denkweise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1186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272"/>
            <a:ext cx="10515600" cy="1325563"/>
          </a:xfrm>
        </p:spPr>
        <p:txBody>
          <a:bodyPr/>
          <a:lstStyle/>
          <a:p>
            <a:r>
              <a:rPr lang="de-DE" b="1" dirty="0"/>
              <a:t>ISO 31000 - Risikobeauftragter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Ansprechpartner für Mitarbeiter und Führungskräfte</a:t>
            </a:r>
          </a:p>
          <a:p>
            <a:pPr>
              <a:lnSpc>
                <a:spcPct val="150000"/>
              </a:lnSpc>
            </a:pPr>
            <a:r>
              <a:rPr lang="de-DE" dirty="0"/>
              <a:t>Zuständig für Risikoberichterstattung</a:t>
            </a:r>
          </a:p>
          <a:p>
            <a:pPr>
              <a:lnSpc>
                <a:spcPct val="150000"/>
              </a:lnSpc>
            </a:pPr>
            <a:r>
              <a:rPr lang="de-DE" dirty="0"/>
              <a:t>Berichtet regelmäßig Vorstand der Geschäftsführung</a:t>
            </a:r>
          </a:p>
          <a:p>
            <a:pPr>
              <a:lnSpc>
                <a:spcPct val="150000"/>
              </a:lnSpc>
            </a:pPr>
            <a:r>
              <a:rPr lang="de-DE" dirty="0"/>
              <a:t>Risikosituation und Handlungsbedarf darstellen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5903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1580</Words>
  <Application>Microsoft Office PowerPoint</Application>
  <PresentationFormat>Breitbild</PresentationFormat>
  <Paragraphs>310</Paragraphs>
  <Slides>51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Wingdings</vt:lpstr>
      <vt:lpstr>Office</vt:lpstr>
      <vt:lpstr>Risikomanagement</vt:lpstr>
      <vt:lpstr>Themen</vt:lpstr>
      <vt:lpstr>Was sind Risiken</vt:lpstr>
      <vt:lpstr>Arten von Risiken</vt:lpstr>
      <vt:lpstr>Risikomanagement</vt:lpstr>
      <vt:lpstr>ISO 31000</vt:lpstr>
      <vt:lpstr>ISO 31000 – Plan, Do, Check, Act</vt:lpstr>
      <vt:lpstr>ISO 31000 - Intentionen</vt:lpstr>
      <vt:lpstr>ISO 31000 - Risikobeauftragter</vt:lpstr>
      <vt:lpstr>Gesetz zur Kontrolle und Transparenz (KonTraG)</vt:lpstr>
      <vt:lpstr>Risiken identifizieren</vt:lpstr>
      <vt:lpstr>Risiken identifizieren</vt:lpstr>
      <vt:lpstr>Risiken identifizieren: Risikogruppen</vt:lpstr>
      <vt:lpstr>Risiken identifizieren: Risikogruppen</vt:lpstr>
      <vt:lpstr>Risiken identifizieren: Risikogruppen</vt:lpstr>
      <vt:lpstr>Risiken identifizieren: Risikogruppen</vt:lpstr>
      <vt:lpstr>Risiken identifizieren</vt:lpstr>
      <vt:lpstr>Risiken identifizieren</vt:lpstr>
      <vt:lpstr>Risiken identifizieren</vt:lpstr>
      <vt:lpstr>Risiken identifizieren</vt:lpstr>
      <vt:lpstr>Risikoanalyse-und Bewertung</vt:lpstr>
      <vt:lpstr>Bewertung der Bedrohungen</vt:lpstr>
      <vt:lpstr>Beispielhafte Risikomatrix</vt:lpstr>
      <vt:lpstr>Eintrittswahrscheinlichkeit</vt:lpstr>
      <vt:lpstr>Schaden</vt:lpstr>
      <vt:lpstr>Risikobewertung</vt:lpstr>
      <vt:lpstr>Quantitative Methoden</vt:lpstr>
      <vt:lpstr>Quantitative Methoden</vt:lpstr>
      <vt:lpstr>Quantitative Methoden</vt:lpstr>
      <vt:lpstr>Qualitative Methoden</vt:lpstr>
      <vt:lpstr>Qualitative Methoden</vt:lpstr>
      <vt:lpstr>Qualitative Methoden</vt:lpstr>
      <vt:lpstr>Angreifer-Modelle</vt:lpstr>
      <vt:lpstr>Angreifer-Modelle</vt:lpstr>
      <vt:lpstr>Risikobewältigung</vt:lpstr>
      <vt:lpstr>Strategien:</vt:lpstr>
      <vt:lpstr>Strategien:</vt:lpstr>
      <vt:lpstr>Strategien:</vt:lpstr>
      <vt:lpstr>Risikocontrolling</vt:lpstr>
      <vt:lpstr>Risikoüberwachung</vt:lpstr>
      <vt:lpstr>Risikoüberwachung</vt:lpstr>
      <vt:lpstr>Risikoaufzeichnung</vt:lpstr>
      <vt:lpstr>Risikoüberwachung</vt:lpstr>
      <vt:lpstr>Risikoberichterstattung</vt:lpstr>
      <vt:lpstr>Risikoberichterstattung</vt:lpstr>
      <vt:lpstr>Risikokommunikation</vt:lpstr>
      <vt:lpstr>Risikokommunikation</vt:lpstr>
      <vt:lpstr>Literaturverzeichnis</vt:lpstr>
      <vt:lpstr>Literaturverzeichnis</vt:lpstr>
      <vt:lpstr>Abbildungsverzeichnis</vt:lpstr>
      <vt:lpstr>Noch 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Risikomanagement</dc:title>
  <dc:creator>Lennart Dümke</dc:creator>
  <cp:lastModifiedBy>Lennart Dümke</cp:lastModifiedBy>
  <cp:revision>53</cp:revision>
  <dcterms:created xsi:type="dcterms:W3CDTF">2020-01-05T10:21:25Z</dcterms:created>
  <dcterms:modified xsi:type="dcterms:W3CDTF">2020-01-05T12:37:03Z</dcterms:modified>
</cp:coreProperties>
</file>