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34" r:id="rId3"/>
    <p:sldId id="261" r:id="rId4"/>
    <p:sldId id="314" r:id="rId5"/>
    <p:sldId id="315" r:id="rId6"/>
    <p:sldId id="316" r:id="rId7"/>
    <p:sldId id="317" r:id="rId8"/>
    <p:sldId id="318" r:id="rId9"/>
    <p:sldId id="319" r:id="rId10"/>
    <p:sldId id="320" r:id="rId11"/>
    <p:sldId id="321" r:id="rId12"/>
    <p:sldId id="288" r:id="rId13"/>
    <p:sldId id="289" r:id="rId14"/>
    <p:sldId id="290" r:id="rId15"/>
    <p:sldId id="291" r:id="rId16"/>
    <p:sldId id="292" r:id="rId17"/>
    <p:sldId id="293" r:id="rId18"/>
    <p:sldId id="294" r:id="rId19"/>
    <p:sldId id="295" r:id="rId20"/>
    <p:sldId id="296" r:id="rId21"/>
    <p:sldId id="297" r:id="rId22"/>
    <p:sldId id="335" r:id="rId23"/>
    <p:sldId id="329" r:id="rId24"/>
    <p:sldId id="330" r:id="rId25"/>
    <p:sldId id="275" r:id="rId26"/>
    <p:sldId id="276" r:id="rId27"/>
    <p:sldId id="277" r:id="rId28"/>
    <p:sldId id="278" r:id="rId29"/>
    <p:sldId id="279" r:id="rId30"/>
    <p:sldId id="322" r:id="rId31"/>
    <p:sldId id="323" r:id="rId32"/>
    <p:sldId id="324" r:id="rId33"/>
    <p:sldId id="325" r:id="rId34"/>
    <p:sldId id="326" r:id="rId35"/>
    <p:sldId id="327" r:id="rId36"/>
    <p:sldId id="328" r:id="rId37"/>
    <p:sldId id="257" r:id="rId38"/>
    <p:sldId id="262" r:id="rId39"/>
    <p:sldId id="265" r:id="rId40"/>
    <p:sldId id="266" r:id="rId41"/>
    <p:sldId id="299" r:id="rId42"/>
    <p:sldId id="300" r:id="rId43"/>
    <p:sldId id="301" r:id="rId44"/>
    <p:sldId id="302" r:id="rId45"/>
    <p:sldId id="303" r:id="rId46"/>
    <p:sldId id="304" r:id="rId47"/>
    <p:sldId id="305" r:id="rId48"/>
    <p:sldId id="258" r:id="rId49"/>
    <p:sldId id="267" r:id="rId50"/>
    <p:sldId id="259" r:id="rId51"/>
    <p:sldId id="298" r:id="rId52"/>
    <p:sldId id="333" r:id="rId53"/>
    <p:sldId id="260" r:id="rId54"/>
    <p:sldId id="331" r:id="rId5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36FD074-1949-4EDA-A86C-94D6EFB53E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B8BA215-D21D-42CF-88CE-5705DBD84D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9D8C46-D519-4441-A667-28E9CA678168}" type="datetimeFigureOut">
              <a:rPr lang="de-DE" smtClean="0"/>
              <a:t>12.01.2020</a:t>
            </a:fld>
            <a:endParaRPr lang="de-DE"/>
          </a:p>
        </p:txBody>
      </p:sp>
      <p:sp>
        <p:nvSpPr>
          <p:cNvPr id="4" name="Fußzeilenplatzhalter 3">
            <a:extLst>
              <a:ext uri="{FF2B5EF4-FFF2-40B4-BE49-F238E27FC236}">
                <a16:creationId xmlns:a16="http://schemas.microsoft.com/office/drawing/2014/main" id="{622CC0FA-6991-46F3-8194-DB4B5C4328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47CE7CBD-06E6-45FF-9406-21CEB29C76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EE5A37-BD55-487B-82F3-023AB2698AD8}" type="slidenum">
              <a:rPr lang="de-DE" smtClean="0"/>
              <a:t>‹Nr.›</a:t>
            </a:fld>
            <a:endParaRPr lang="de-DE"/>
          </a:p>
        </p:txBody>
      </p:sp>
    </p:spTree>
    <p:extLst>
      <p:ext uri="{BB962C8B-B14F-4D97-AF65-F5344CB8AC3E}">
        <p14:creationId xmlns:p14="http://schemas.microsoft.com/office/powerpoint/2010/main" val="2563613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F7A56-A18D-4B92-9EE2-8848DB6C4C7B}" type="datetimeFigureOut">
              <a:rPr lang="de-DE" smtClean="0"/>
              <a:t>12.01.2020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BCFFC-41FE-4606-841E-C2F3EE93EFC7}" type="slidenum">
              <a:rPr lang="de-DE" smtClean="0"/>
              <a:t>‹Nr.›</a:t>
            </a:fld>
            <a:endParaRPr lang="de-DE"/>
          </a:p>
        </p:txBody>
      </p:sp>
    </p:spTree>
    <p:extLst>
      <p:ext uri="{BB962C8B-B14F-4D97-AF65-F5344CB8AC3E}">
        <p14:creationId xmlns:p14="http://schemas.microsoft.com/office/powerpoint/2010/main" val="2313029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5BCFFC-41FE-4606-841E-C2F3EE93EFC7}" type="slidenum">
              <a:rPr lang="de-DE" smtClean="0"/>
              <a:t>54</a:t>
            </a:fld>
            <a:endParaRPr lang="de-DE"/>
          </a:p>
        </p:txBody>
      </p:sp>
    </p:spTree>
    <p:extLst>
      <p:ext uri="{BB962C8B-B14F-4D97-AF65-F5344CB8AC3E}">
        <p14:creationId xmlns:p14="http://schemas.microsoft.com/office/powerpoint/2010/main" val="266775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09175-A7C4-49FD-AF9E-D37AD4D2650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69485CB-C14D-4B2D-BCD9-652BC28A5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710A91D-AD11-4AD6-86D1-F1B642491E39}"/>
              </a:ext>
            </a:extLst>
          </p:cNvPr>
          <p:cNvSpPr>
            <a:spLocks noGrp="1"/>
          </p:cNvSpPr>
          <p:nvPr>
            <p:ph type="dt" sz="half" idx="10"/>
          </p:nvPr>
        </p:nvSpPr>
        <p:spPr/>
        <p:txBody>
          <a:bodyPr/>
          <a:lstStyle/>
          <a:p>
            <a:fld id="{AD66DEA6-0B81-4050-A891-4644C7C7D5EB}" type="datetime1">
              <a:rPr lang="de-DE" smtClean="0"/>
              <a:t>12.01.2020</a:t>
            </a:fld>
            <a:endParaRPr lang="de-DE"/>
          </a:p>
        </p:txBody>
      </p:sp>
      <p:sp>
        <p:nvSpPr>
          <p:cNvPr id="5" name="Fußzeilenplatzhalter 4">
            <a:extLst>
              <a:ext uri="{FF2B5EF4-FFF2-40B4-BE49-F238E27FC236}">
                <a16:creationId xmlns:a16="http://schemas.microsoft.com/office/drawing/2014/main" id="{AB298D86-CBB5-4495-8515-D95F01F1DD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155596-FC00-4080-8D52-6022BD6719F0}"/>
              </a:ext>
            </a:extLst>
          </p:cNvPr>
          <p:cNvSpPr>
            <a:spLocks noGrp="1"/>
          </p:cNvSpPr>
          <p:nvPr>
            <p:ph type="sldNum" sz="quarter" idx="12"/>
          </p:nvPr>
        </p:nvSpPr>
        <p:spPr/>
        <p:txBody>
          <a:bodyPr/>
          <a:lstStyle/>
          <a:p>
            <a:fld id="{DD108FB5-2533-4688-B3BC-A918F32943D9}" type="slidenum">
              <a:rPr lang="de-DE" smtClean="0"/>
              <a:pPr/>
              <a:t>‹Nr.›</a:t>
            </a:fld>
            <a:r>
              <a:rPr lang="de-DE" dirty="0"/>
              <a:t> von 52</a:t>
            </a:r>
          </a:p>
        </p:txBody>
      </p:sp>
    </p:spTree>
    <p:extLst>
      <p:ext uri="{BB962C8B-B14F-4D97-AF65-F5344CB8AC3E}">
        <p14:creationId xmlns:p14="http://schemas.microsoft.com/office/powerpoint/2010/main" val="335053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FBB918-719C-478A-9347-55C47DB4F51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330F3DE-5571-4880-A919-57E71B7235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A72A9B-4C70-4F02-8D70-4183ABD60D34}"/>
              </a:ext>
            </a:extLst>
          </p:cNvPr>
          <p:cNvSpPr>
            <a:spLocks noGrp="1"/>
          </p:cNvSpPr>
          <p:nvPr>
            <p:ph type="dt" sz="half" idx="10"/>
          </p:nvPr>
        </p:nvSpPr>
        <p:spPr/>
        <p:txBody>
          <a:bodyPr/>
          <a:lstStyle/>
          <a:p>
            <a:fld id="{06E6972A-BBC3-4BA8-B6DA-04E156DFB36E}" type="datetime1">
              <a:rPr lang="de-DE" smtClean="0"/>
              <a:t>12.01.2020</a:t>
            </a:fld>
            <a:endParaRPr lang="de-DE"/>
          </a:p>
        </p:txBody>
      </p:sp>
      <p:sp>
        <p:nvSpPr>
          <p:cNvPr id="5" name="Fußzeilenplatzhalter 4">
            <a:extLst>
              <a:ext uri="{FF2B5EF4-FFF2-40B4-BE49-F238E27FC236}">
                <a16:creationId xmlns:a16="http://schemas.microsoft.com/office/drawing/2014/main" id="{C7D02573-5E75-4417-8DB8-35BF0632BE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7B8F45-5C4F-4508-AFE3-01A0D5DA40E2}"/>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153489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2770A03-07A7-41FF-B473-3147A01C0D9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665EF80-26B1-44D3-BE9A-51AA6A7852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084A80-AC1E-4F66-AD8E-A007A9C49DDE}"/>
              </a:ext>
            </a:extLst>
          </p:cNvPr>
          <p:cNvSpPr>
            <a:spLocks noGrp="1"/>
          </p:cNvSpPr>
          <p:nvPr>
            <p:ph type="dt" sz="half" idx="10"/>
          </p:nvPr>
        </p:nvSpPr>
        <p:spPr/>
        <p:txBody>
          <a:bodyPr/>
          <a:lstStyle/>
          <a:p>
            <a:fld id="{E6D71170-3BD5-4DC0-86BE-D43D3E946A4F}" type="datetime1">
              <a:rPr lang="de-DE" smtClean="0"/>
              <a:t>12.01.2020</a:t>
            </a:fld>
            <a:endParaRPr lang="de-DE"/>
          </a:p>
        </p:txBody>
      </p:sp>
      <p:sp>
        <p:nvSpPr>
          <p:cNvPr id="5" name="Fußzeilenplatzhalter 4">
            <a:extLst>
              <a:ext uri="{FF2B5EF4-FFF2-40B4-BE49-F238E27FC236}">
                <a16:creationId xmlns:a16="http://schemas.microsoft.com/office/drawing/2014/main" id="{CFF7C9E5-E444-489D-886F-4C26A840EF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8377349-CA6B-430A-B867-C98ACB351C80}"/>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12887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9A8F0-2554-4F5C-B06F-D59A16A0E7F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DBA8E83-CDA9-4A66-87A5-1B12C9A68C9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79C12D2-CEF0-43E6-9DAB-08D6E6ECC764}"/>
              </a:ext>
            </a:extLst>
          </p:cNvPr>
          <p:cNvSpPr>
            <a:spLocks noGrp="1"/>
          </p:cNvSpPr>
          <p:nvPr>
            <p:ph type="dt" sz="half" idx="10"/>
          </p:nvPr>
        </p:nvSpPr>
        <p:spPr/>
        <p:txBody>
          <a:bodyPr/>
          <a:lstStyle/>
          <a:p>
            <a:fld id="{02178250-A324-4677-83B5-205F98378F06}" type="datetime1">
              <a:rPr lang="de-DE" smtClean="0"/>
              <a:t>12.01.2020</a:t>
            </a:fld>
            <a:endParaRPr lang="de-DE"/>
          </a:p>
        </p:txBody>
      </p:sp>
      <p:sp>
        <p:nvSpPr>
          <p:cNvPr id="5" name="Fußzeilenplatzhalter 4">
            <a:extLst>
              <a:ext uri="{FF2B5EF4-FFF2-40B4-BE49-F238E27FC236}">
                <a16:creationId xmlns:a16="http://schemas.microsoft.com/office/drawing/2014/main" id="{66F4DF7A-BD95-4B34-9337-ADDA7CC0CE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E85B6D-C21D-405B-B7D8-B7F1EA0216BB}"/>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173755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60C0A-B558-4750-A024-A7BB7F6EE52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1A035BD-1DD6-4FC9-8659-388B02B69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75F9C0E-DAD1-46C7-9E9F-BF133074230B}"/>
              </a:ext>
            </a:extLst>
          </p:cNvPr>
          <p:cNvSpPr>
            <a:spLocks noGrp="1"/>
          </p:cNvSpPr>
          <p:nvPr>
            <p:ph type="dt" sz="half" idx="10"/>
          </p:nvPr>
        </p:nvSpPr>
        <p:spPr/>
        <p:txBody>
          <a:bodyPr/>
          <a:lstStyle/>
          <a:p>
            <a:fld id="{C9F66C47-597E-49BA-AC2C-97CE18671AE5}" type="datetime1">
              <a:rPr lang="de-DE" smtClean="0"/>
              <a:t>12.01.2020</a:t>
            </a:fld>
            <a:endParaRPr lang="de-DE"/>
          </a:p>
        </p:txBody>
      </p:sp>
      <p:sp>
        <p:nvSpPr>
          <p:cNvPr id="5" name="Fußzeilenplatzhalter 4">
            <a:extLst>
              <a:ext uri="{FF2B5EF4-FFF2-40B4-BE49-F238E27FC236}">
                <a16:creationId xmlns:a16="http://schemas.microsoft.com/office/drawing/2014/main" id="{FEDA1E61-90A6-4C76-8D97-96B0C1DA9A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77D719-2F8B-42BD-AEB4-A5D745158915}"/>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316381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2BA7B-0B9F-4145-B153-CED2804E7C7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33623E7-726D-4D39-B9AD-A549DA1BCFF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9D3FCD7-D822-45D0-8354-DC7EB671314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80D047A-83B1-4D62-A69E-1C5C41CE0306}"/>
              </a:ext>
            </a:extLst>
          </p:cNvPr>
          <p:cNvSpPr>
            <a:spLocks noGrp="1"/>
          </p:cNvSpPr>
          <p:nvPr>
            <p:ph type="dt" sz="half" idx="10"/>
          </p:nvPr>
        </p:nvSpPr>
        <p:spPr/>
        <p:txBody>
          <a:bodyPr/>
          <a:lstStyle/>
          <a:p>
            <a:fld id="{8DB74D4D-DC62-49F5-967F-3802A1F7759A}" type="datetime1">
              <a:rPr lang="de-DE" smtClean="0"/>
              <a:t>12.01.2020</a:t>
            </a:fld>
            <a:endParaRPr lang="de-DE"/>
          </a:p>
        </p:txBody>
      </p:sp>
      <p:sp>
        <p:nvSpPr>
          <p:cNvPr id="6" name="Fußzeilenplatzhalter 5">
            <a:extLst>
              <a:ext uri="{FF2B5EF4-FFF2-40B4-BE49-F238E27FC236}">
                <a16:creationId xmlns:a16="http://schemas.microsoft.com/office/drawing/2014/main" id="{30F9DC15-7263-43A3-A65D-316BA53A7AB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9820D0F-4E25-4E0B-A3C4-64B7EBBFE96B}"/>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271957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D6DAFD-EBD3-4182-9B7D-60B4EB39DEE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6C1C588-7DDA-4561-8495-BD9231919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8B14101-F869-4BD4-8004-13FB34CE2F8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456EA9-CEF4-40C8-9F55-4A088215F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BF17368-3E7E-40A4-AFDA-E523E5C227F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10F185F-0E07-45B6-ACAA-9C74DBCD7969}"/>
              </a:ext>
            </a:extLst>
          </p:cNvPr>
          <p:cNvSpPr>
            <a:spLocks noGrp="1"/>
          </p:cNvSpPr>
          <p:nvPr>
            <p:ph type="dt" sz="half" idx="10"/>
          </p:nvPr>
        </p:nvSpPr>
        <p:spPr/>
        <p:txBody>
          <a:bodyPr/>
          <a:lstStyle/>
          <a:p>
            <a:fld id="{0B89D2AE-35BA-46A8-9619-FA9B6B028436}" type="datetime1">
              <a:rPr lang="de-DE" smtClean="0"/>
              <a:t>12.01.2020</a:t>
            </a:fld>
            <a:endParaRPr lang="de-DE"/>
          </a:p>
        </p:txBody>
      </p:sp>
      <p:sp>
        <p:nvSpPr>
          <p:cNvPr id="8" name="Fußzeilenplatzhalter 7">
            <a:extLst>
              <a:ext uri="{FF2B5EF4-FFF2-40B4-BE49-F238E27FC236}">
                <a16:creationId xmlns:a16="http://schemas.microsoft.com/office/drawing/2014/main" id="{C587D24B-3D68-4819-A42B-9A8C7128240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A55A3EC-0F32-4D5C-8A4E-47E0AC606A7D}"/>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222592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A92E10-E0BB-4541-9A1C-73E703FDD5C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262F49D-6112-43BF-BAD7-952267665415}"/>
              </a:ext>
            </a:extLst>
          </p:cNvPr>
          <p:cNvSpPr>
            <a:spLocks noGrp="1"/>
          </p:cNvSpPr>
          <p:nvPr>
            <p:ph type="dt" sz="half" idx="10"/>
          </p:nvPr>
        </p:nvSpPr>
        <p:spPr/>
        <p:txBody>
          <a:bodyPr/>
          <a:lstStyle/>
          <a:p>
            <a:fld id="{BE61CEC5-D016-48B2-983F-5640982C0802}" type="datetime1">
              <a:rPr lang="de-DE" smtClean="0"/>
              <a:t>12.01.2020</a:t>
            </a:fld>
            <a:endParaRPr lang="de-DE"/>
          </a:p>
        </p:txBody>
      </p:sp>
      <p:sp>
        <p:nvSpPr>
          <p:cNvPr id="4" name="Fußzeilenplatzhalter 3">
            <a:extLst>
              <a:ext uri="{FF2B5EF4-FFF2-40B4-BE49-F238E27FC236}">
                <a16:creationId xmlns:a16="http://schemas.microsoft.com/office/drawing/2014/main" id="{E2B62F39-1F67-4E47-9A3F-5C09F4E77CD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74F17E3-51BF-4D46-9D9F-2F126D1E6CDF}"/>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186117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AA81737-3ECF-4100-B6DC-2CD5922CA960}"/>
              </a:ext>
            </a:extLst>
          </p:cNvPr>
          <p:cNvSpPr>
            <a:spLocks noGrp="1"/>
          </p:cNvSpPr>
          <p:nvPr>
            <p:ph type="dt" sz="half" idx="10"/>
          </p:nvPr>
        </p:nvSpPr>
        <p:spPr/>
        <p:txBody>
          <a:bodyPr/>
          <a:lstStyle/>
          <a:p>
            <a:fld id="{E65BA0F8-3722-43B7-A280-8C401EF29E8C}" type="datetime1">
              <a:rPr lang="de-DE" smtClean="0"/>
              <a:t>12.01.2020</a:t>
            </a:fld>
            <a:endParaRPr lang="de-DE"/>
          </a:p>
        </p:txBody>
      </p:sp>
      <p:sp>
        <p:nvSpPr>
          <p:cNvPr id="3" name="Fußzeilenplatzhalter 2">
            <a:extLst>
              <a:ext uri="{FF2B5EF4-FFF2-40B4-BE49-F238E27FC236}">
                <a16:creationId xmlns:a16="http://schemas.microsoft.com/office/drawing/2014/main" id="{1858F6FE-7A28-4C5B-ABF0-49BB9007ADB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74B02A8-3601-45E0-8A5E-A9BE973818EC}"/>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153718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6A9F9-4CCA-424C-81F2-419D2C1CA3E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BD7031D-E4F1-46BA-BF53-DB52A2E75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2F35DF0-13F2-4D4C-A273-5592B7037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C626A7F-449E-442E-8B2E-61F14057B024}"/>
              </a:ext>
            </a:extLst>
          </p:cNvPr>
          <p:cNvSpPr>
            <a:spLocks noGrp="1"/>
          </p:cNvSpPr>
          <p:nvPr>
            <p:ph type="dt" sz="half" idx="10"/>
          </p:nvPr>
        </p:nvSpPr>
        <p:spPr/>
        <p:txBody>
          <a:bodyPr/>
          <a:lstStyle/>
          <a:p>
            <a:fld id="{18525EC3-228E-4F2C-BF7F-50F53B975049}" type="datetime1">
              <a:rPr lang="de-DE" smtClean="0"/>
              <a:t>12.01.2020</a:t>
            </a:fld>
            <a:endParaRPr lang="de-DE"/>
          </a:p>
        </p:txBody>
      </p:sp>
      <p:sp>
        <p:nvSpPr>
          <p:cNvPr id="6" name="Fußzeilenplatzhalter 5">
            <a:extLst>
              <a:ext uri="{FF2B5EF4-FFF2-40B4-BE49-F238E27FC236}">
                <a16:creationId xmlns:a16="http://schemas.microsoft.com/office/drawing/2014/main" id="{E51D6C64-62A9-4907-A2E4-48B981F600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A243D0F-A6AF-425C-8344-81DC1A69113F}"/>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93203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92CCB-5DCA-4D7E-8C46-8D3BB23535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CB5B0C8-57FD-4CF6-A0B8-EDB76F50F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8AC83A5-93B2-4555-9AD9-15651CDE8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0B55861-7473-4F3E-93E7-3D2386D1A93C}"/>
              </a:ext>
            </a:extLst>
          </p:cNvPr>
          <p:cNvSpPr>
            <a:spLocks noGrp="1"/>
          </p:cNvSpPr>
          <p:nvPr>
            <p:ph type="dt" sz="half" idx="10"/>
          </p:nvPr>
        </p:nvSpPr>
        <p:spPr/>
        <p:txBody>
          <a:bodyPr/>
          <a:lstStyle/>
          <a:p>
            <a:fld id="{263C3CD4-E818-47EB-BC9C-D0F96D5B5704}" type="datetime1">
              <a:rPr lang="de-DE" smtClean="0"/>
              <a:t>12.01.2020</a:t>
            </a:fld>
            <a:endParaRPr lang="de-DE"/>
          </a:p>
        </p:txBody>
      </p:sp>
      <p:sp>
        <p:nvSpPr>
          <p:cNvPr id="6" name="Fußzeilenplatzhalter 5">
            <a:extLst>
              <a:ext uri="{FF2B5EF4-FFF2-40B4-BE49-F238E27FC236}">
                <a16:creationId xmlns:a16="http://schemas.microsoft.com/office/drawing/2014/main" id="{9B0E0201-874D-4950-BFDB-26D7F5CF0E6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439948-7CD7-4279-A568-D2045BD2A15B}"/>
              </a:ext>
            </a:extLst>
          </p:cNvPr>
          <p:cNvSpPr>
            <a:spLocks noGrp="1"/>
          </p:cNvSpPr>
          <p:nvPr>
            <p:ph type="sldNum" sz="quarter" idx="12"/>
          </p:nvPr>
        </p:nvSpPr>
        <p:spPr/>
        <p:txBody>
          <a:bodyPr/>
          <a:lstStyle/>
          <a:p>
            <a:fld id="{DD108FB5-2533-4688-B3BC-A918F32943D9}" type="slidenum">
              <a:rPr lang="de-DE" smtClean="0"/>
              <a:t>‹Nr.›</a:t>
            </a:fld>
            <a:endParaRPr lang="de-DE"/>
          </a:p>
        </p:txBody>
      </p:sp>
    </p:spTree>
    <p:extLst>
      <p:ext uri="{BB962C8B-B14F-4D97-AF65-F5344CB8AC3E}">
        <p14:creationId xmlns:p14="http://schemas.microsoft.com/office/powerpoint/2010/main" val="325574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4493032-0991-4B6F-8974-2B8D75132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25828BE-3686-45FA-97E8-16D8E1A43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CDDE72C-6C44-4D5C-8B01-66E5A59BDF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15691-8E1A-4410-8D61-7DB37D5C5A4E}" type="datetime1">
              <a:rPr lang="de-DE" smtClean="0"/>
              <a:t>12.01.2020</a:t>
            </a:fld>
            <a:endParaRPr lang="de-DE"/>
          </a:p>
        </p:txBody>
      </p:sp>
      <p:sp>
        <p:nvSpPr>
          <p:cNvPr id="5" name="Fußzeilenplatzhalter 4">
            <a:extLst>
              <a:ext uri="{FF2B5EF4-FFF2-40B4-BE49-F238E27FC236}">
                <a16:creationId xmlns:a16="http://schemas.microsoft.com/office/drawing/2014/main" id="{5449B8D4-C1F9-4BE5-994A-760FF4471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EC63D79-7257-4559-9A44-B8FDEF8FF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8FB5-2533-4688-B3BC-A918F32943D9}" type="slidenum">
              <a:rPr lang="de-DE" smtClean="0"/>
              <a:t>‹Nr.›</a:t>
            </a:fld>
            <a:endParaRPr lang="de-DE"/>
          </a:p>
        </p:txBody>
      </p:sp>
    </p:spTree>
    <p:extLst>
      <p:ext uri="{BB962C8B-B14F-4D97-AF65-F5344CB8AC3E}">
        <p14:creationId xmlns:p14="http://schemas.microsoft.com/office/powerpoint/2010/main" val="109520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xel-schroeder.de/risikomanagementprozess-risikosteuerung/" TargetMode="External"/><Relationship Id="rId7" Type="http://schemas.openxmlformats.org/officeDocument/2006/relationships/hyperlink" Target="https://www.dsin-blog.de/2014/02/10/it-risikoanalyse/" TargetMode="External"/><Relationship Id="rId2" Type="http://schemas.openxmlformats.org/officeDocument/2006/relationships/hyperlink" Target="https://sevdesk.de/blog/risikomanagement/" TargetMode="External"/><Relationship Id="rId1" Type="http://schemas.openxmlformats.org/officeDocument/2006/relationships/slideLayout" Target="../slideLayouts/slideLayout2.xml"/><Relationship Id="rId6" Type="http://schemas.openxmlformats.org/officeDocument/2006/relationships/hyperlink" Target="https://www.projektmagazin.de/glossarterm/risikoidentifikation" TargetMode="External"/><Relationship Id="rId5" Type="http://schemas.openxmlformats.org/officeDocument/2006/relationships/hyperlink" Target="https://www.bsi.bund.de/DE/Themen/ITGrundschutz/ITGrundschutzSchulung/OnlinekursITGrundschutz2018/Lektion_7_Risikoanalyse/Lektion_7_09/Lektion_7_09_node.html" TargetMode="External"/><Relationship Id="rId4" Type="http://schemas.openxmlformats.org/officeDocument/2006/relationships/hyperlink" Target="https://www.3grc.de/risikomanagement/risikobewaeltigungsmassnahmen-sinnvoll-definieren-und-umsetzen/"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wirtschaftslexikon.gabler.de/definition/gesetz-zur-kontrolle-und-transparenz-im-unternehmensbereich-kontrag-52536" TargetMode="External"/><Relationship Id="rId3" Type="http://schemas.openxmlformats.org/officeDocument/2006/relationships/hyperlink" Target="https://www.bsi.bund.de/DE/Themen/ITGrundschutz/ITGrundschutzSchulung/Webkurs1004/4_RisikenAnalysieren/1_Risiken%20identifizieren/RisikenIdentifizieren_node.html" TargetMode="External"/><Relationship Id="rId7" Type="http://schemas.openxmlformats.org/officeDocument/2006/relationships/hyperlink" Target="https://www.haufe-akademie.de/blog/themen/controlling/risikomanagement/" TargetMode="External"/><Relationship Id="rId2" Type="http://schemas.openxmlformats.org/officeDocument/2006/relationships/hyperlink" Target="https://www.researchgate.net/publication/307174392_Cyber-Attack_Modeling_Analysis_Techniques_An_Overview" TargetMode="External"/><Relationship Id="rId1" Type="http://schemas.openxmlformats.org/officeDocument/2006/relationships/slideLayout" Target="../slideLayouts/slideLayout2.xml"/><Relationship Id="rId6" Type="http://schemas.openxmlformats.org/officeDocument/2006/relationships/hyperlink" Target="https://www.controllingportal.de/Fachinfo/Risikomanagement/Risikocontrolling.html" TargetMode="External"/><Relationship Id="rId5" Type="http://schemas.openxmlformats.org/officeDocument/2006/relationships/hyperlink" Target="https://www.projektmagazin.de/glossarterm/risikoindikator" TargetMode="External"/><Relationship Id="rId4" Type="http://schemas.openxmlformats.org/officeDocument/2006/relationships/hyperlink" Target="https://www.projektmagazin.de/glossarterm/risikoueberwachung" TargetMode="External"/><Relationship Id="rId9" Type="http://schemas.openxmlformats.org/officeDocument/2006/relationships/hyperlink" Target="https://www.risikomanagement-wissen.de/risikomanagement/risikomanagement-einfuehrung/iso_31000/"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jn-brandschutz.de/leistungen/pruefung-und-wartung-sprinkleranlage-41" TargetMode="External"/><Relationship Id="rId2" Type="http://schemas.openxmlformats.org/officeDocument/2006/relationships/hyperlink" Target="https://www.3grc.de/risikomanagement/risikobewaeltigungsmassnahmen-sinnvoll-definieren-und-umsetzen/" TargetMode="External"/><Relationship Id="rId1" Type="http://schemas.openxmlformats.org/officeDocument/2006/relationships/slideLayout" Target="../slideLayouts/slideLayout2.xml"/><Relationship Id="rId5" Type="http://schemas.openxmlformats.org/officeDocument/2006/relationships/hyperlink" Target="https://www.risikomanagement-wissen.de/risikomanagement/risikomanagement-einfuehrung/iso_31000/" TargetMode="External"/><Relationship Id="rId4" Type="http://schemas.openxmlformats.org/officeDocument/2006/relationships/hyperlink" Target="https://www.pixtastock.com/illustration/45199284"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7DC13-0619-4B6D-91E5-A344E34F5A06}"/>
              </a:ext>
            </a:extLst>
          </p:cNvPr>
          <p:cNvSpPr>
            <a:spLocks noGrp="1"/>
          </p:cNvSpPr>
          <p:nvPr>
            <p:ph type="ctrTitle"/>
          </p:nvPr>
        </p:nvSpPr>
        <p:spPr>
          <a:xfrm>
            <a:off x="1524000" y="1932490"/>
            <a:ext cx="9144000" cy="983579"/>
          </a:xfrm>
        </p:spPr>
        <p:txBody>
          <a:bodyPr/>
          <a:lstStyle/>
          <a:p>
            <a:r>
              <a:rPr lang="de-DE" b="1" dirty="0"/>
              <a:t>Risikomanagement</a:t>
            </a:r>
          </a:p>
        </p:txBody>
      </p:sp>
      <p:sp>
        <p:nvSpPr>
          <p:cNvPr id="3" name="Untertitel 2">
            <a:extLst>
              <a:ext uri="{FF2B5EF4-FFF2-40B4-BE49-F238E27FC236}">
                <a16:creationId xmlns:a16="http://schemas.microsoft.com/office/drawing/2014/main" id="{1EE46C4E-E01F-42D3-9EAB-BAD6F80E26E1}"/>
              </a:ext>
            </a:extLst>
          </p:cNvPr>
          <p:cNvSpPr>
            <a:spLocks noGrp="1"/>
          </p:cNvSpPr>
          <p:nvPr>
            <p:ph type="subTitle" idx="1"/>
          </p:nvPr>
        </p:nvSpPr>
        <p:spPr>
          <a:xfrm>
            <a:off x="1266334" y="3272096"/>
            <a:ext cx="9659332" cy="2902457"/>
          </a:xfrm>
        </p:spPr>
        <p:txBody>
          <a:bodyPr>
            <a:normAutofit/>
          </a:bodyPr>
          <a:lstStyle/>
          <a:p>
            <a:r>
              <a:rPr lang="de-DE" dirty="0">
                <a:solidFill>
                  <a:schemeClr val="tx1">
                    <a:lumMod val="50000"/>
                    <a:lumOff val="50000"/>
                  </a:schemeClr>
                </a:solidFill>
              </a:rPr>
              <a:t>Yannic Döll, Lennart Dümke, Niklas Herz, Martin Arendt, Ken </a:t>
            </a:r>
            <a:r>
              <a:rPr lang="de-DE" dirty="0" err="1">
                <a:solidFill>
                  <a:schemeClr val="tx1">
                    <a:lumMod val="50000"/>
                    <a:lumOff val="50000"/>
                  </a:schemeClr>
                </a:solidFill>
              </a:rPr>
              <a:t>Madlehn</a:t>
            </a:r>
            <a:endParaRPr lang="de-DE" dirty="0">
              <a:solidFill>
                <a:schemeClr val="tx1">
                  <a:lumMod val="50000"/>
                  <a:lumOff val="50000"/>
                </a:schemeClr>
              </a:solidFill>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r>
              <a:rPr lang="de-DE" dirty="0">
                <a:solidFill>
                  <a:schemeClr val="tx1">
                    <a:lumMod val="50000"/>
                    <a:lumOff val="50000"/>
                  </a:schemeClr>
                </a:solidFill>
              </a:rPr>
              <a:t>Zuverlässigkeit und Sicherheit – WiSe 2019/2020</a:t>
            </a:r>
          </a:p>
          <a:p>
            <a:r>
              <a:rPr lang="en-US" dirty="0">
                <a:solidFill>
                  <a:schemeClr val="tx1">
                    <a:lumMod val="50000"/>
                    <a:lumOff val="50000"/>
                  </a:schemeClr>
                </a:solidFill>
              </a:rPr>
              <a:t>Prof. Dr. </a:t>
            </a:r>
            <a:r>
              <a:rPr lang="en-US" dirty="0" err="1">
                <a:solidFill>
                  <a:schemeClr val="tx1">
                    <a:lumMod val="50000"/>
                    <a:lumOff val="50000"/>
                  </a:schemeClr>
                </a:solidFill>
              </a:rPr>
              <a:t>rer</a:t>
            </a:r>
            <a:r>
              <a:rPr lang="en-US" dirty="0">
                <a:solidFill>
                  <a:schemeClr val="tx1">
                    <a:lumMod val="50000"/>
                    <a:lumOff val="50000"/>
                  </a:schemeClr>
                </a:solidFill>
              </a:rPr>
              <a:t>. nat. Christoph Thiel</a:t>
            </a:r>
            <a:endParaRPr lang="de-DE" dirty="0">
              <a:solidFill>
                <a:schemeClr val="tx1">
                  <a:lumMod val="50000"/>
                  <a:lumOff val="50000"/>
                </a:schemeClr>
              </a:solidFill>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de-DE" dirty="0">
              <a:solidFill>
                <a:schemeClr val="tx1">
                  <a:lumMod val="50000"/>
                  <a:lumOff val="50000"/>
                </a:schemeClr>
              </a:solidFill>
            </a:endParaRPr>
          </a:p>
        </p:txBody>
      </p:sp>
      <p:sp>
        <p:nvSpPr>
          <p:cNvPr id="6" name="Textfeld 5">
            <a:extLst>
              <a:ext uri="{FF2B5EF4-FFF2-40B4-BE49-F238E27FC236}">
                <a16:creationId xmlns:a16="http://schemas.microsoft.com/office/drawing/2014/main" id="{27E5DB30-FDAD-4825-B372-1DFC8CA20814}"/>
              </a:ext>
            </a:extLst>
          </p:cNvPr>
          <p:cNvSpPr txBox="1"/>
          <p:nvPr/>
        </p:nvSpPr>
        <p:spPr>
          <a:xfrm>
            <a:off x="6373906" y="6275294"/>
            <a:ext cx="2061882" cy="369332"/>
          </a:xfrm>
          <a:prstGeom prst="rect">
            <a:avLst/>
          </a:prstGeom>
          <a:noFill/>
        </p:spPr>
        <p:txBody>
          <a:bodyPr wrap="square" rtlCol="0">
            <a:spAutoFit/>
          </a:bodyPr>
          <a:lstStyle/>
          <a:p>
            <a:endParaRPr lang="de-DE" dirty="0"/>
          </a:p>
        </p:txBody>
      </p:sp>
    </p:spTree>
    <p:extLst>
      <p:ext uri="{BB962C8B-B14F-4D97-AF65-F5344CB8AC3E}">
        <p14:creationId xmlns:p14="http://schemas.microsoft.com/office/powerpoint/2010/main" val="279279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a:xfrm>
            <a:off x="838200" y="346272"/>
            <a:ext cx="10515600" cy="1325563"/>
          </a:xfrm>
        </p:spPr>
        <p:txBody>
          <a:bodyPr/>
          <a:lstStyle/>
          <a:p>
            <a:r>
              <a:rPr lang="de-DE" b="1" dirty="0"/>
              <a:t>ISO 31000 - Risikobeauftragter</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Ansprechpartner für Mitarbeiter und Führungskräfte</a:t>
            </a:r>
          </a:p>
          <a:p>
            <a:pPr>
              <a:lnSpc>
                <a:spcPct val="150000"/>
              </a:lnSpc>
            </a:pPr>
            <a:r>
              <a:rPr lang="de-DE" dirty="0"/>
              <a:t>Zuständig für Risikoberichterstattung</a:t>
            </a:r>
          </a:p>
          <a:p>
            <a:pPr>
              <a:lnSpc>
                <a:spcPct val="150000"/>
              </a:lnSpc>
            </a:pPr>
            <a:r>
              <a:rPr lang="de-DE" dirty="0"/>
              <a:t>Berichtet regelmäßig dem Vorstand der Geschäftsführung</a:t>
            </a:r>
          </a:p>
          <a:p>
            <a:pPr>
              <a:lnSpc>
                <a:spcPct val="150000"/>
              </a:lnSpc>
            </a:pPr>
            <a:r>
              <a:rPr lang="de-DE" dirty="0"/>
              <a:t>Risikosituation und Handlungsbedarf darstellen</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3C108FFC-9A81-4050-9812-6EFF9C5668C7}"/>
              </a:ext>
            </a:extLst>
          </p:cNvPr>
          <p:cNvSpPr>
            <a:spLocks noGrp="1"/>
          </p:cNvSpPr>
          <p:nvPr>
            <p:ph type="sldNum" sz="quarter" idx="12"/>
          </p:nvPr>
        </p:nvSpPr>
        <p:spPr/>
        <p:txBody>
          <a:bodyPr/>
          <a:lstStyle/>
          <a:p>
            <a:fld id="{DD108FB5-2533-4688-B3BC-A918F32943D9}" type="slidenum">
              <a:rPr lang="de-DE" smtClean="0"/>
              <a:t>10</a:t>
            </a:fld>
            <a:endParaRPr lang="de-DE"/>
          </a:p>
        </p:txBody>
      </p:sp>
      <p:sp>
        <p:nvSpPr>
          <p:cNvPr id="6" name="Foliennummernplatzhalter 1">
            <a:extLst>
              <a:ext uri="{FF2B5EF4-FFF2-40B4-BE49-F238E27FC236}">
                <a16:creationId xmlns:a16="http://schemas.microsoft.com/office/drawing/2014/main" id="{BEF68D78-185E-4594-8029-B9D7579A6561}"/>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01590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a:xfrm>
            <a:off x="838200" y="346272"/>
            <a:ext cx="10515600" cy="1325563"/>
          </a:xfrm>
        </p:spPr>
        <p:txBody>
          <a:bodyPr/>
          <a:lstStyle/>
          <a:p>
            <a:r>
              <a:rPr lang="de-DE" b="1" dirty="0"/>
              <a:t>Gesetz zur Kontrolle und Transparenz (KonTraG)</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fontScale="92500" lnSpcReduction="20000"/>
          </a:bodyPr>
          <a:lstStyle/>
          <a:p>
            <a:pPr>
              <a:lnSpc>
                <a:spcPct val="150000"/>
              </a:lnSpc>
            </a:pPr>
            <a:r>
              <a:rPr lang="de-DE" dirty="0"/>
              <a:t>1998 in Kraft getreten</a:t>
            </a:r>
          </a:p>
          <a:p>
            <a:pPr>
              <a:lnSpc>
                <a:spcPct val="150000"/>
              </a:lnSpc>
            </a:pPr>
            <a:r>
              <a:rPr lang="de-DE" dirty="0"/>
              <a:t>Ziele</a:t>
            </a:r>
          </a:p>
          <a:p>
            <a:pPr lvl="1">
              <a:lnSpc>
                <a:spcPct val="150000"/>
              </a:lnSpc>
            </a:pPr>
            <a:r>
              <a:rPr lang="de-DE" dirty="0"/>
              <a:t>Corporate Governance weiterentwickeln</a:t>
            </a:r>
          </a:p>
          <a:p>
            <a:pPr lvl="1">
              <a:lnSpc>
                <a:spcPct val="150000"/>
              </a:lnSpc>
            </a:pPr>
            <a:r>
              <a:rPr lang="de-DE" dirty="0"/>
              <a:t>Haftung von Vorstand, Aufsichtsrat, Wirtschaftsprüfer</a:t>
            </a:r>
          </a:p>
          <a:p>
            <a:pPr lvl="1">
              <a:lnSpc>
                <a:spcPct val="150000"/>
              </a:lnSpc>
            </a:pPr>
            <a:r>
              <a:rPr lang="de-DE" dirty="0"/>
              <a:t>Risikofrüherkennungssysteme sind Pflicht</a:t>
            </a:r>
          </a:p>
          <a:p>
            <a:pPr lvl="2">
              <a:lnSpc>
                <a:spcPct val="150000"/>
              </a:lnSpc>
            </a:pPr>
            <a:r>
              <a:rPr lang="de-DE" dirty="0"/>
              <a:t>Zuständigkeit von Vorstand und Aufsichtsrat</a:t>
            </a:r>
          </a:p>
          <a:p>
            <a:pPr lvl="2">
              <a:lnSpc>
                <a:spcPct val="150000"/>
              </a:lnSpc>
            </a:pPr>
            <a:r>
              <a:rPr lang="de-DE" dirty="0"/>
              <a:t>Prüfung durch Abschlussprüfer</a:t>
            </a:r>
          </a:p>
          <a:p>
            <a:pPr lvl="1">
              <a:lnSpc>
                <a:spcPct val="150000"/>
              </a:lnSpc>
            </a:pPr>
            <a:r>
              <a:rPr lang="de-DE" dirty="0"/>
              <a:t>Aussagen über Risiken im Lagebericht</a:t>
            </a:r>
          </a:p>
        </p:txBody>
      </p:sp>
      <p:sp>
        <p:nvSpPr>
          <p:cNvPr id="4" name="Foliennummernplatzhalter 3">
            <a:extLst>
              <a:ext uri="{FF2B5EF4-FFF2-40B4-BE49-F238E27FC236}">
                <a16:creationId xmlns:a16="http://schemas.microsoft.com/office/drawing/2014/main" id="{C2853911-6975-433A-A38C-387AA79E241B}"/>
              </a:ext>
            </a:extLst>
          </p:cNvPr>
          <p:cNvSpPr>
            <a:spLocks noGrp="1"/>
          </p:cNvSpPr>
          <p:nvPr>
            <p:ph type="sldNum" sz="quarter" idx="12"/>
          </p:nvPr>
        </p:nvSpPr>
        <p:spPr/>
        <p:txBody>
          <a:bodyPr/>
          <a:lstStyle/>
          <a:p>
            <a:fld id="{DD108FB5-2533-4688-B3BC-A918F32943D9}" type="slidenum">
              <a:rPr lang="de-DE" smtClean="0"/>
              <a:t>11</a:t>
            </a:fld>
            <a:endParaRPr lang="de-DE"/>
          </a:p>
        </p:txBody>
      </p:sp>
      <p:sp>
        <p:nvSpPr>
          <p:cNvPr id="6" name="Foliennummernplatzhalter 1">
            <a:extLst>
              <a:ext uri="{FF2B5EF4-FFF2-40B4-BE49-F238E27FC236}">
                <a16:creationId xmlns:a16="http://schemas.microsoft.com/office/drawing/2014/main" id="{776638B7-4836-4B27-AD4F-5183488A4CA5}"/>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86666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B171C-DE80-495A-AAED-D7A03D2CD8EA}"/>
              </a:ext>
            </a:extLst>
          </p:cNvPr>
          <p:cNvSpPr>
            <a:spLocks noGrp="1"/>
          </p:cNvSpPr>
          <p:nvPr>
            <p:ph type="title"/>
          </p:nvPr>
        </p:nvSpPr>
        <p:spPr/>
        <p:txBody>
          <a:bodyPr/>
          <a:lstStyle/>
          <a:p>
            <a:r>
              <a:rPr lang="de-DE" b="1" dirty="0"/>
              <a:t>Risiken identifizieren</a:t>
            </a:r>
          </a:p>
        </p:txBody>
      </p:sp>
      <p:sp>
        <p:nvSpPr>
          <p:cNvPr id="3" name="Inhaltsplatzhalter 2">
            <a:extLst>
              <a:ext uri="{FF2B5EF4-FFF2-40B4-BE49-F238E27FC236}">
                <a16:creationId xmlns:a16="http://schemas.microsoft.com/office/drawing/2014/main" id="{3C81C062-4231-4B36-AAFA-30A475FAE1E8}"/>
              </a:ext>
            </a:extLst>
          </p:cNvPr>
          <p:cNvSpPr>
            <a:spLocks noGrp="1"/>
          </p:cNvSpPr>
          <p:nvPr>
            <p:ph idx="1"/>
          </p:nvPr>
        </p:nvSpPr>
        <p:spPr/>
        <p:txBody>
          <a:bodyPr/>
          <a:lstStyle/>
          <a:p>
            <a:pPr>
              <a:lnSpc>
                <a:spcPct val="150000"/>
              </a:lnSpc>
            </a:pPr>
            <a:r>
              <a:rPr lang="de-DE" dirty="0"/>
              <a:t>Risikogruppen</a:t>
            </a:r>
          </a:p>
          <a:p>
            <a:pPr>
              <a:lnSpc>
                <a:spcPct val="150000"/>
              </a:lnSpc>
            </a:pPr>
            <a:r>
              <a:rPr lang="de-DE" dirty="0"/>
              <a:t>Risiken identifizieren</a:t>
            </a:r>
          </a:p>
          <a:p>
            <a:endParaRPr lang="de-DE" dirty="0"/>
          </a:p>
          <a:p>
            <a:endParaRPr lang="de-DE" dirty="0"/>
          </a:p>
        </p:txBody>
      </p:sp>
      <p:sp>
        <p:nvSpPr>
          <p:cNvPr id="4" name="Foliennummernplatzhalter 3">
            <a:extLst>
              <a:ext uri="{FF2B5EF4-FFF2-40B4-BE49-F238E27FC236}">
                <a16:creationId xmlns:a16="http://schemas.microsoft.com/office/drawing/2014/main" id="{C4DE5DA3-4E4E-4452-80D0-263BA273C10E}"/>
              </a:ext>
            </a:extLst>
          </p:cNvPr>
          <p:cNvSpPr>
            <a:spLocks noGrp="1"/>
          </p:cNvSpPr>
          <p:nvPr>
            <p:ph type="sldNum" sz="quarter" idx="12"/>
          </p:nvPr>
        </p:nvSpPr>
        <p:spPr/>
        <p:txBody>
          <a:bodyPr/>
          <a:lstStyle/>
          <a:p>
            <a:fld id="{DD108FB5-2533-4688-B3BC-A918F32943D9}" type="slidenum">
              <a:rPr lang="de-DE" smtClean="0"/>
              <a:t>12</a:t>
            </a:fld>
            <a:endParaRPr lang="de-DE"/>
          </a:p>
        </p:txBody>
      </p:sp>
      <p:sp>
        <p:nvSpPr>
          <p:cNvPr id="6" name="Foliennummernplatzhalter 1">
            <a:extLst>
              <a:ext uri="{FF2B5EF4-FFF2-40B4-BE49-F238E27FC236}">
                <a16:creationId xmlns:a16="http://schemas.microsoft.com/office/drawing/2014/main" id="{F09D6254-C15D-466C-A147-E844DD0D3887}"/>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65740576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B171C-DE80-495A-AAED-D7A03D2CD8EA}"/>
              </a:ext>
            </a:extLst>
          </p:cNvPr>
          <p:cNvSpPr>
            <a:spLocks noGrp="1"/>
          </p:cNvSpPr>
          <p:nvPr>
            <p:ph type="title"/>
          </p:nvPr>
        </p:nvSpPr>
        <p:spPr/>
        <p:txBody>
          <a:bodyPr/>
          <a:lstStyle/>
          <a:p>
            <a:r>
              <a:rPr lang="de-DE" b="1" dirty="0"/>
              <a:t>Risiken identifizieren</a:t>
            </a:r>
          </a:p>
        </p:txBody>
      </p:sp>
      <p:sp>
        <p:nvSpPr>
          <p:cNvPr id="3" name="Inhaltsplatzhalter 2">
            <a:extLst>
              <a:ext uri="{FF2B5EF4-FFF2-40B4-BE49-F238E27FC236}">
                <a16:creationId xmlns:a16="http://schemas.microsoft.com/office/drawing/2014/main" id="{3C81C062-4231-4B36-AAFA-30A475FAE1E8}"/>
              </a:ext>
            </a:extLst>
          </p:cNvPr>
          <p:cNvSpPr>
            <a:spLocks noGrp="1"/>
          </p:cNvSpPr>
          <p:nvPr>
            <p:ph idx="1"/>
          </p:nvPr>
        </p:nvSpPr>
        <p:spPr/>
        <p:txBody>
          <a:bodyPr/>
          <a:lstStyle/>
          <a:p>
            <a:pPr>
              <a:lnSpc>
                <a:spcPct val="150000"/>
              </a:lnSpc>
            </a:pPr>
            <a:r>
              <a:rPr lang="de-DE" dirty="0"/>
              <a:t>Können zum Ausfallen von Geschäftsprozessen führen</a:t>
            </a:r>
          </a:p>
          <a:p>
            <a:pPr>
              <a:lnSpc>
                <a:spcPct val="150000"/>
              </a:lnSpc>
            </a:pPr>
            <a:r>
              <a:rPr lang="de-DE" dirty="0"/>
              <a:t>Können Risikogruppen zugeordnet werden</a:t>
            </a:r>
          </a:p>
          <a:p>
            <a:endParaRPr lang="de-DE" dirty="0"/>
          </a:p>
          <a:p>
            <a:endParaRPr lang="de-DE" dirty="0"/>
          </a:p>
        </p:txBody>
      </p:sp>
      <p:sp>
        <p:nvSpPr>
          <p:cNvPr id="4" name="Foliennummernplatzhalter 3">
            <a:extLst>
              <a:ext uri="{FF2B5EF4-FFF2-40B4-BE49-F238E27FC236}">
                <a16:creationId xmlns:a16="http://schemas.microsoft.com/office/drawing/2014/main" id="{6D1231DE-56D1-4A7B-931A-4815E64553B6}"/>
              </a:ext>
            </a:extLst>
          </p:cNvPr>
          <p:cNvSpPr>
            <a:spLocks noGrp="1"/>
          </p:cNvSpPr>
          <p:nvPr>
            <p:ph type="sldNum" sz="quarter" idx="12"/>
          </p:nvPr>
        </p:nvSpPr>
        <p:spPr/>
        <p:txBody>
          <a:bodyPr/>
          <a:lstStyle/>
          <a:p>
            <a:fld id="{DD108FB5-2533-4688-B3BC-A918F32943D9}" type="slidenum">
              <a:rPr lang="de-DE" smtClean="0"/>
              <a:t>13</a:t>
            </a:fld>
            <a:endParaRPr lang="de-DE"/>
          </a:p>
        </p:txBody>
      </p:sp>
      <p:sp>
        <p:nvSpPr>
          <p:cNvPr id="6" name="Foliennummernplatzhalter 1">
            <a:extLst>
              <a:ext uri="{FF2B5EF4-FFF2-40B4-BE49-F238E27FC236}">
                <a16:creationId xmlns:a16="http://schemas.microsoft.com/office/drawing/2014/main" id="{B4DD1FA4-D692-402E-9AF0-858BA48A8985}"/>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12984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B171C-DE80-495A-AAED-D7A03D2CD8EA}"/>
              </a:ext>
            </a:extLst>
          </p:cNvPr>
          <p:cNvSpPr>
            <a:spLocks noGrp="1"/>
          </p:cNvSpPr>
          <p:nvPr>
            <p:ph type="title"/>
          </p:nvPr>
        </p:nvSpPr>
        <p:spPr/>
        <p:txBody>
          <a:bodyPr/>
          <a:lstStyle/>
          <a:p>
            <a:r>
              <a:rPr lang="de-DE" b="1" dirty="0"/>
              <a:t>Risiken identifizieren: Risikogruppen</a:t>
            </a:r>
          </a:p>
        </p:txBody>
      </p:sp>
      <p:sp>
        <p:nvSpPr>
          <p:cNvPr id="3" name="Inhaltsplatzhalter 2">
            <a:extLst>
              <a:ext uri="{FF2B5EF4-FFF2-40B4-BE49-F238E27FC236}">
                <a16:creationId xmlns:a16="http://schemas.microsoft.com/office/drawing/2014/main" id="{3C81C062-4231-4B36-AAFA-30A475FAE1E8}"/>
              </a:ext>
            </a:extLst>
          </p:cNvPr>
          <p:cNvSpPr>
            <a:spLocks noGrp="1"/>
          </p:cNvSpPr>
          <p:nvPr>
            <p:ph idx="1"/>
          </p:nvPr>
        </p:nvSpPr>
        <p:spPr/>
        <p:txBody>
          <a:bodyPr>
            <a:normAutofit/>
          </a:bodyPr>
          <a:lstStyle/>
          <a:p>
            <a:r>
              <a:rPr lang="de-DE" dirty="0"/>
              <a:t>Interne Risiken</a:t>
            </a:r>
          </a:p>
          <a:p>
            <a:pPr lvl="1"/>
            <a:r>
              <a:rPr lang="de-DE" dirty="0"/>
              <a:t>Entstehen aus Unternehmenstätigkeit</a:t>
            </a:r>
          </a:p>
          <a:p>
            <a:pPr marL="457200" lvl="1" indent="0">
              <a:buNone/>
            </a:pPr>
            <a:r>
              <a:rPr lang="de-DE" dirty="0">
                <a:sym typeface="Wingdings" panose="05000000000000000000" pitchFamily="2" charset="2"/>
              </a:rPr>
              <a:t> </a:t>
            </a:r>
            <a:r>
              <a:rPr lang="de-DE" dirty="0"/>
              <a:t>Ausfall von Maschinen wegen Fehlbedienung durch Mitarbeiter</a:t>
            </a:r>
          </a:p>
          <a:p>
            <a:pPr lvl="1">
              <a:buFont typeface="Wingdings" panose="05000000000000000000" pitchFamily="2" charset="2"/>
              <a:buChar char="à"/>
            </a:pPr>
            <a:endParaRPr lang="de-DE" dirty="0"/>
          </a:p>
          <a:p>
            <a:r>
              <a:rPr lang="de-DE" dirty="0"/>
              <a:t>Externe Risiken</a:t>
            </a:r>
          </a:p>
          <a:p>
            <a:pPr lvl="1"/>
            <a:r>
              <a:rPr lang="de-DE" dirty="0"/>
              <a:t>Wirken von außen auf eine Institution</a:t>
            </a:r>
          </a:p>
          <a:p>
            <a:pPr marL="457200" lvl="1" indent="0">
              <a:buNone/>
            </a:pPr>
            <a:r>
              <a:rPr lang="de-DE" dirty="0">
                <a:sym typeface="Wingdings" panose="05000000000000000000" pitchFamily="2" charset="2"/>
              </a:rPr>
              <a:t> Produktionsprozesse werden durch Umweltauflagen beeinflusst</a:t>
            </a:r>
            <a:endParaRPr lang="de-DE" dirty="0"/>
          </a:p>
          <a:p>
            <a:pPr lvl="1"/>
            <a:endParaRPr lang="de-DE" dirty="0"/>
          </a:p>
        </p:txBody>
      </p:sp>
      <p:sp>
        <p:nvSpPr>
          <p:cNvPr id="4" name="Foliennummernplatzhalter 3">
            <a:extLst>
              <a:ext uri="{FF2B5EF4-FFF2-40B4-BE49-F238E27FC236}">
                <a16:creationId xmlns:a16="http://schemas.microsoft.com/office/drawing/2014/main" id="{CC3CC61B-E172-44F2-ABF9-FAAF2CFCB245}"/>
              </a:ext>
            </a:extLst>
          </p:cNvPr>
          <p:cNvSpPr>
            <a:spLocks noGrp="1"/>
          </p:cNvSpPr>
          <p:nvPr>
            <p:ph type="sldNum" sz="quarter" idx="12"/>
          </p:nvPr>
        </p:nvSpPr>
        <p:spPr/>
        <p:txBody>
          <a:bodyPr/>
          <a:lstStyle/>
          <a:p>
            <a:fld id="{DD108FB5-2533-4688-B3BC-A918F32943D9}" type="slidenum">
              <a:rPr lang="de-DE" smtClean="0"/>
              <a:t>14</a:t>
            </a:fld>
            <a:endParaRPr lang="de-DE"/>
          </a:p>
        </p:txBody>
      </p:sp>
      <p:sp>
        <p:nvSpPr>
          <p:cNvPr id="6" name="Foliennummernplatzhalter 1">
            <a:extLst>
              <a:ext uri="{FF2B5EF4-FFF2-40B4-BE49-F238E27FC236}">
                <a16:creationId xmlns:a16="http://schemas.microsoft.com/office/drawing/2014/main" id="{CADC0643-4FA2-4BA6-AE7F-1AB80549AA55}"/>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76110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B171C-DE80-495A-AAED-D7A03D2CD8EA}"/>
              </a:ext>
            </a:extLst>
          </p:cNvPr>
          <p:cNvSpPr>
            <a:spLocks noGrp="1"/>
          </p:cNvSpPr>
          <p:nvPr>
            <p:ph type="title"/>
          </p:nvPr>
        </p:nvSpPr>
        <p:spPr/>
        <p:txBody>
          <a:bodyPr/>
          <a:lstStyle/>
          <a:p>
            <a:r>
              <a:rPr lang="de-DE" b="1" dirty="0"/>
              <a:t>Risiken identifizieren: Risikogruppen</a:t>
            </a:r>
          </a:p>
        </p:txBody>
      </p:sp>
      <p:sp>
        <p:nvSpPr>
          <p:cNvPr id="3" name="Inhaltsplatzhalter 2">
            <a:extLst>
              <a:ext uri="{FF2B5EF4-FFF2-40B4-BE49-F238E27FC236}">
                <a16:creationId xmlns:a16="http://schemas.microsoft.com/office/drawing/2014/main" id="{3C81C062-4231-4B36-AAFA-30A475FAE1E8}"/>
              </a:ext>
            </a:extLst>
          </p:cNvPr>
          <p:cNvSpPr>
            <a:spLocks noGrp="1"/>
          </p:cNvSpPr>
          <p:nvPr>
            <p:ph idx="1"/>
          </p:nvPr>
        </p:nvSpPr>
        <p:spPr/>
        <p:txBody>
          <a:bodyPr>
            <a:normAutofit/>
          </a:bodyPr>
          <a:lstStyle/>
          <a:p>
            <a:r>
              <a:rPr lang="de-DE" dirty="0"/>
              <a:t>Direkt wirkende Risiken</a:t>
            </a:r>
          </a:p>
          <a:p>
            <a:pPr lvl="1"/>
            <a:r>
              <a:rPr lang="de-DE" dirty="0"/>
              <a:t>Führen sofort zum Ausfall von Geschäftsprozessen</a:t>
            </a:r>
          </a:p>
          <a:p>
            <a:pPr marL="457200" lvl="1" indent="0">
              <a:buNone/>
            </a:pPr>
            <a:r>
              <a:rPr lang="de-DE" dirty="0">
                <a:sym typeface="Wingdings" panose="05000000000000000000" pitchFamily="2" charset="2"/>
              </a:rPr>
              <a:t> Ausfall Maschine = Produktionsunterbrechung</a:t>
            </a:r>
          </a:p>
          <a:p>
            <a:pPr marL="457200" lvl="1" indent="0">
              <a:buNone/>
            </a:pPr>
            <a:endParaRPr lang="de-DE" dirty="0"/>
          </a:p>
          <a:p>
            <a:r>
              <a:rPr lang="de-DE" dirty="0"/>
              <a:t>Indirekt wirkende Risiken</a:t>
            </a:r>
          </a:p>
          <a:p>
            <a:pPr lvl="1"/>
            <a:r>
              <a:rPr lang="de-DE" dirty="0"/>
              <a:t>Führen nicht direkt zum Ausfall von Geschäftsprozessen</a:t>
            </a:r>
          </a:p>
          <a:p>
            <a:pPr marL="457200" lvl="1" indent="0">
              <a:buNone/>
            </a:pPr>
            <a:r>
              <a:rPr lang="de-DE" dirty="0">
                <a:sym typeface="Wingdings" panose="05000000000000000000" pitchFamily="2" charset="2"/>
              </a:rPr>
              <a:t> Wartungsintervalle von Maschinen werden vernachlässigt</a:t>
            </a:r>
            <a:endParaRPr lang="de-DE" dirty="0"/>
          </a:p>
        </p:txBody>
      </p:sp>
      <p:sp>
        <p:nvSpPr>
          <p:cNvPr id="4" name="Foliennummernplatzhalter 3">
            <a:extLst>
              <a:ext uri="{FF2B5EF4-FFF2-40B4-BE49-F238E27FC236}">
                <a16:creationId xmlns:a16="http://schemas.microsoft.com/office/drawing/2014/main" id="{EC1822F5-6ABE-4E9B-957A-C5E32A5530D5}"/>
              </a:ext>
            </a:extLst>
          </p:cNvPr>
          <p:cNvSpPr>
            <a:spLocks noGrp="1"/>
          </p:cNvSpPr>
          <p:nvPr>
            <p:ph type="sldNum" sz="quarter" idx="12"/>
          </p:nvPr>
        </p:nvSpPr>
        <p:spPr/>
        <p:txBody>
          <a:bodyPr/>
          <a:lstStyle/>
          <a:p>
            <a:fld id="{DD108FB5-2533-4688-B3BC-A918F32943D9}" type="slidenum">
              <a:rPr lang="de-DE" smtClean="0"/>
              <a:t>15</a:t>
            </a:fld>
            <a:endParaRPr lang="de-DE"/>
          </a:p>
        </p:txBody>
      </p:sp>
      <p:sp>
        <p:nvSpPr>
          <p:cNvPr id="6" name="Foliennummernplatzhalter 1">
            <a:extLst>
              <a:ext uri="{FF2B5EF4-FFF2-40B4-BE49-F238E27FC236}">
                <a16:creationId xmlns:a16="http://schemas.microsoft.com/office/drawing/2014/main" id="{E4FE34CB-DB30-4658-88D6-3ACE78B1A0F9}"/>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88934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B171C-DE80-495A-AAED-D7A03D2CD8EA}"/>
              </a:ext>
            </a:extLst>
          </p:cNvPr>
          <p:cNvSpPr>
            <a:spLocks noGrp="1"/>
          </p:cNvSpPr>
          <p:nvPr>
            <p:ph type="title"/>
          </p:nvPr>
        </p:nvSpPr>
        <p:spPr/>
        <p:txBody>
          <a:bodyPr/>
          <a:lstStyle/>
          <a:p>
            <a:r>
              <a:rPr lang="de-DE" b="1" dirty="0"/>
              <a:t>Risiken identifizieren: Risikogruppen</a:t>
            </a:r>
          </a:p>
        </p:txBody>
      </p:sp>
      <p:sp>
        <p:nvSpPr>
          <p:cNvPr id="3" name="Inhaltsplatzhalter 2">
            <a:extLst>
              <a:ext uri="{FF2B5EF4-FFF2-40B4-BE49-F238E27FC236}">
                <a16:creationId xmlns:a16="http://schemas.microsoft.com/office/drawing/2014/main" id="{3C81C062-4231-4B36-AAFA-30A475FAE1E8}"/>
              </a:ext>
            </a:extLst>
          </p:cNvPr>
          <p:cNvSpPr>
            <a:spLocks noGrp="1"/>
          </p:cNvSpPr>
          <p:nvPr>
            <p:ph idx="1"/>
          </p:nvPr>
        </p:nvSpPr>
        <p:spPr/>
        <p:txBody>
          <a:bodyPr>
            <a:normAutofit/>
          </a:bodyPr>
          <a:lstStyle/>
          <a:p>
            <a:r>
              <a:rPr lang="de-DE" dirty="0"/>
              <a:t>Durch Institution beeinflussbare Risiken</a:t>
            </a:r>
          </a:p>
          <a:p>
            <a:pPr lvl="1"/>
            <a:r>
              <a:rPr lang="de-DE" dirty="0"/>
              <a:t>Können selbst bestimmt werden</a:t>
            </a:r>
          </a:p>
          <a:p>
            <a:pPr lvl="1">
              <a:buFont typeface="Wingdings" panose="05000000000000000000" pitchFamily="2" charset="2"/>
              <a:buChar char="à"/>
            </a:pPr>
            <a:r>
              <a:rPr lang="de-DE" dirty="0">
                <a:sym typeface="Wingdings" panose="05000000000000000000" pitchFamily="2" charset="2"/>
              </a:rPr>
              <a:t> Wartungsintervalle von Maschinen</a:t>
            </a:r>
          </a:p>
          <a:p>
            <a:pPr lvl="1">
              <a:buFont typeface="Wingdings" panose="05000000000000000000" pitchFamily="2" charset="2"/>
              <a:buChar char="à"/>
            </a:pPr>
            <a:endParaRPr lang="de-DE" dirty="0"/>
          </a:p>
          <a:p>
            <a:r>
              <a:rPr lang="de-DE" dirty="0"/>
              <a:t>Durch Institution nicht beeinflussbare Risiken</a:t>
            </a:r>
          </a:p>
          <a:p>
            <a:pPr lvl="1"/>
            <a:r>
              <a:rPr lang="de-DE" dirty="0"/>
              <a:t>Wenig Spielraum zur Beeinflussung</a:t>
            </a:r>
          </a:p>
          <a:p>
            <a:pPr marL="457200" lvl="1" indent="0">
              <a:buNone/>
            </a:pPr>
            <a:r>
              <a:rPr lang="de-DE" dirty="0">
                <a:sym typeface="Wingdings" panose="05000000000000000000" pitchFamily="2" charset="2"/>
              </a:rPr>
              <a:t> Gesetzliche Auflagen</a:t>
            </a:r>
            <a:endParaRPr lang="de-DE" dirty="0"/>
          </a:p>
        </p:txBody>
      </p:sp>
      <p:sp>
        <p:nvSpPr>
          <p:cNvPr id="4" name="Foliennummernplatzhalter 3">
            <a:extLst>
              <a:ext uri="{FF2B5EF4-FFF2-40B4-BE49-F238E27FC236}">
                <a16:creationId xmlns:a16="http://schemas.microsoft.com/office/drawing/2014/main" id="{7767E81F-A301-4CA7-A329-7D3595EFDCC7}"/>
              </a:ext>
            </a:extLst>
          </p:cNvPr>
          <p:cNvSpPr>
            <a:spLocks noGrp="1"/>
          </p:cNvSpPr>
          <p:nvPr>
            <p:ph type="sldNum" sz="quarter" idx="12"/>
          </p:nvPr>
        </p:nvSpPr>
        <p:spPr/>
        <p:txBody>
          <a:bodyPr/>
          <a:lstStyle/>
          <a:p>
            <a:fld id="{DD108FB5-2533-4688-B3BC-A918F32943D9}" type="slidenum">
              <a:rPr lang="de-DE" smtClean="0"/>
              <a:t>16</a:t>
            </a:fld>
            <a:endParaRPr lang="de-DE"/>
          </a:p>
        </p:txBody>
      </p:sp>
      <p:sp>
        <p:nvSpPr>
          <p:cNvPr id="6" name="Foliennummernplatzhalter 1">
            <a:extLst>
              <a:ext uri="{FF2B5EF4-FFF2-40B4-BE49-F238E27FC236}">
                <a16:creationId xmlns:a16="http://schemas.microsoft.com/office/drawing/2014/main" id="{27C226E1-02DE-4305-A3C0-30E5F67958FD}"/>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93505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B171C-DE80-495A-AAED-D7A03D2CD8EA}"/>
              </a:ext>
            </a:extLst>
          </p:cNvPr>
          <p:cNvSpPr>
            <a:spLocks noGrp="1"/>
          </p:cNvSpPr>
          <p:nvPr>
            <p:ph type="title"/>
          </p:nvPr>
        </p:nvSpPr>
        <p:spPr/>
        <p:txBody>
          <a:bodyPr/>
          <a:lstStyle/>
          <a:p>
            <a:r>
              <a:rPr lang="de-DE" b="1" dirty="0"/>
              <a:t>Risiken identifizieren: Risikogruppen</a:t>
            </a:r>
          </a:p>
        </p:txBody>
      </p:sp>
      <p:sp>
        <p:nvSpPr>
          <p:cNvPr id="3" name="Inhaltsplatzhalter 2">
            <a:extLst>
              <a:ext uri="{FF2B5EF4-FFF2-40B4-BE49-F238E27FC236}">
                <a16:creationId xmlns:a16="http://schemas.microsoft.com/office/drawing/2014/main" id="{3C81C062-4231-4B36-AAFA-30A475FAE1E8}"/>
              </a:ext>
            </a:extLst>
          </p:cNvPr>
          <p:cNvSpPr>
            <a:spLocks noGrp="1"/>
          </p:cNvSpPr>
          <p:nvPr>
            <p:ph idx="1"/>
          </p:nvPr>
        </p:nvSpPr>
        <p:spPr/>
        <p:txBody>
          <a:bodyPr>
            <a:normAutofit/>
          </a:bodyPr>
          <a:lstStyle/>
          <a:p>
            <a:r>
              <a:rPr lang="de-DE" dirty="0"/>
              <a:t>Sonstige Risiken</a:t>
            </a:r>
          </a:p>
          <a:p>
            <a:pPr lvl="1">
              <a:lnSpc>
                <a:spcPct val="150000"/>
              </a:lnSpc>
            </a:pPr>
            <a:r>
              <a:rPr lang="de-DE" dirty="0"/>
              <a:t>Höhere Gewalt</a:t>
            </a:r>
          </a:p>
          <a:p>
            <a:pPr lvl="1">
              <a:lnSpc>
                <a:spcPct val="150000"/>
              </a:lnSpc>
            </a:pPr>
            <a:r>
              <a:rPr lang="de-DE" dirty="0"/>
              <a:t>Technisches Versagen</a:t>
            </a:r>
          </a:p>
          <a:p>
            <a:pPr lvl="1">
              <a:lnSpc>
                <a:spcPct val="150000"/>
              </a:lnSpc>
            </a:pPr>
            <a:r>
              <a:rPr lang="de-DE" dirty="0"/>
              <a:t>Vorsätzliche Handlungen</a:t>
            </a:r>
          </a:p>
        </p:txBody>
      </p:sp>
      <p:sp>
        <p:nvSpPr>
          <p:cNvPr id="4" name="Foliennummernplatzhalter 3">
            <a:extLst>
              <a:ext uri="{FF2B5EF4-FFF2-40B4-BE49-F238E27FC236}">
                <a16:creationId xmlns:a16="http://schemas.microsoft.com/office/drawing/2014/main" id="{D1E71A25-2288-4001-B77D-8180E841AAA2}"/>
              </a:ext>
            </a:extLst>
          </p:cNvPr>
          <p:cNvSpPr>
            <a:spLocks noGrp="1"/>
          </p:cNvSpPr>
          <p:nvPr>
            <p:ph type="sldNum" sz="quarter" idx="12"/>
          </p:nvPr>
        </p:nvSpPr>
        <p:spPr/>
        <p:txBody>
          <a:bodyPr/>
          <a:lstStyle/>
          <a:p>
            <a:fld id="{DD108FB5-2533-4688-B3BC-A918F32943D9}" type="slidenum">
              <a:rPr lang="de-DE" smtClean="0"/>
              <a:t>17</a:t>
            </a:fld>
            <a:endParaRPr lang="de-DE"/>
          </a:p>
        </p:txBody>
      </p:sp>
      <p:sp>
        <p:nvSpPr>
          <p:cNvPr id="6" name="Foliennummernplatzhalter 1">
            <a:extLst>
              <a:ext uri="{FF2B5EF4-FFF2-40B4-BE49-F238E27FC236}">
                <a16:creationId xmlns:a16="http://schemas.microsoft.com/office/drawing/2014/main" id="{4E4984C0-9DE6-4B5C-BFB9-2C13F0A792C8}"/>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1077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FE69D7-54CF-489C-A1DD-9877AA78F59C}"/>
              </a:ext>
            </a:extLst>
          </p:cNvPr>
          <p:cNvSpPr>
            <a:spLocks noGrp="1"/>
          </p:cNvSpPr>
          <p:nvPr>
            <p:ph type="title"/>
          </p:nvPr>
        </p:nvSpPr>
        <p:spPr/>
        <p:txBody>
          <a:bodyPr/>
          <a:lstStyle/>
          <a:p>
            <a:r>
              <a:rPr lang="de-DE" b="1" dirty="0"/>
              <a:t>Risiken identifizieren</a:t>
            </a:r>
          </a:p>
        </p:txBody>
      </p:sp>
      <p:sp>
        <p:nvSpPr>
          <p:cNvPr id="3" name="Inhaltsplatzhalter 2">
            <a:extLst>
              <a:ext uri="{FF2B5EF4-FFF2-40B4-BE49-F238E27FC236}">
                <a16:creationId xmlns:a16="http://schemas.microsoft.com/office/drawing/2014/main" id="{B8D4C288-F4D2-4177-B8C3-5666E9A6AF34}"/>
              </a:ext>
            </a:extLst>
          </p:cNvPr>
          <p:cNvSpPr>
            <a:spLocks noGrp="1"/>
          </p:cNvSpPr>
          <p:nvPr>
            <p:ph idx="1"/>
          </p:nvPr>
        </p:nvSpPr>
        <p:spPr/>
        <p:txBody>
          <a:bodyPr/>
          <a:lstStyle/>
          <a:p>
            <a:pPr marL="514350" indent="-514350">
              <a:lnSpc>
                <a:spcPct val="150000"/>
              </a:lnSpc>
              <a:buFont typeface="+mj-lt"/>
              <a:buAutoNum type="arabicPeriod"/>
            </a:pPr>
            <a:r>
              <a:rPr lang="de-DE" dirty="0"/>
              <a:t>Abgrenzung des Analysebereiches</a:t>
            </a:r>
          </a:p>
          <a:p>
            <a:pPr marL="514350" indent="-514350">
              <a:lnSpc>
                <a:spcPct val="150000"/>
              </a:lnSpc>
              <a:buFont typeface="+mj-lt"/>
              <a:buAutoNum type="arabicPeriod"/>
            </a:pPr>
            <a:r>
              <a:rPr lang="de-DE" dirty="0"/>
              <a:t>Identifikation der bedrohten Objekte</a:t>
            </a:r>
          </a:p>
          <a:p>
            <a:pPr marL="514350" indent="-514350">
              <a:lnSpc>
                <a:spcPct val="150000"/>
              </a:lnSpc>
              <a:buFont typeface="+mj-lt"/>
              <a:buAutoNum type="arabicPeriod"/>
            </a:pPr>
            <a:r>
              <a:rPr lang="de-DE" dirty="0"/>
              <a:t>Identifizieren der Risiken</a:t>
            </a:r>
          </a:p>
          <a:p>
            <a:pPr marL="514350" indent="-514350">
              <a:lnSpc>
                <a:spcPct val="150000"/>
              </a:lnSpc>
              <a:buFont typeface="+mj-lt"/>
              <a:buAutoNum type="arabicPeriod"/>
            </a:pPr>
            <a:r>
              <a:rPr lang="de-DE" dirty="0"/>
              <a:t>Bewertung der Risiken</a:t>
            </a:r>
          </a:p>
        </p:txBody>
      </p:sp>
      <p:sp>
        <p:nvSpPr>
          <p:cNvPr id="4" name="Foliennummernplatzhalter 3">
            <a:extLst>
              <a:ext uri="{FF2B5EF4-FFF2-40B4-BE49-F238E27FC236}">
                <a16:creationId xmlns:a16="http://schemas.microsoft.com/office/drawing/2014/main" id="{696CF5B0-B2DC-4B80-B01D-8C77A7FAE245}"/>
              </a:ext>
            </a:extLst>
          </p:cNvPr>
          <p:cNvSpPr>
            <a:spLocks noGrp="1"/>
          </p:cNvSpPr>
          <p:nvPr>
            <p:ph type="sldNum" sz="quarter" idx="12"/>
          </p:nvPr>
        </p:nvSpPr>
        <p:spPr/>
        <p:txBody>
          <a:bodyPr/>
          <a:lstStyle/>
          <a:p>
            <a:fld id="{DD108FB5-2533-4688-B3BC-A918F32943D9}" type="slidenum">
              <a:rPr lang="de-DE" smtClean="0"/>
              <a:t>18</a:t>
            </a:fld>
            <a:endParaRPr lang="de-DE"/>
          </a:p>
        </p:txBody>
      </p:sp>
      <p:sp>
        <p:nvSpPr>
          <p:cNvPr id="6" name="Foliennummernplatzhalter 1">
            <a:extLst>
              <a:ext uri="{FF2B5EF4-FFF2-40B4-BE49-F238E27FC236}">
                <a16:creationId xmlns:a16="http://schemas.microsoft.com/office/drawing/2014/main" id="{A4E14B52-3A6E-46D2-9520-AE1F78E43717}"/>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89576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FE69D7-54CF-489C-A1DD-9877AA78F59C}"/>
              </a:ext>
            </a:extLst>
          </p:cNvPr>
          <p:cNvSpPr>
            <a:spLocks noGrp="1"/>
          </p:cNvSpPr>
          <p:nvPr>
            <p:ph type="title"/>
          </p:nvPr>
        </p:nvSpPr>
        <p:spPr/>
        <p:txBody>
          <a:bodyPr/>
          <a:lstStyle/>
          <a:p>
            <a:r>
              <a:rPr lang="de-DE" b="1" dirty="0"/>
              <a:t>Risiken identifizieren</a:t>
            </a:r>
          </a:p>
        </p:txBody>
      </p:sp>
      <p:sp>
        <p:nvSpPr>
          <p:cNvPr id="3" name="Inhaltsplatzhalter 2">
            <a:extLst>
              <a:ext uri="{FF2B5EF4-FFF2-40B4-BE49-F238E27FC236}">
                <a16:creationId xmlns:a16="http://schemas.microsoft.com/office/drawing/2014/main" id="{B8D4C288-F4D2-4177-B8C3-5666E9A6AF34}"/>
              </a:ext>
            </a:extLst>
          </p:cNvPr>
          <p:cNvSpPr>
            <a:spLocks noGrp="1"/>
          </p:cNvSpPr>
          <p:nvPr>
            <p:ph idx="1"/>
          </p:nvPr>
        </p:nvSpPr>
        <p:spPr/>
        <p:txBody>
          <a:bodyPr/>
          <a:lstStyle/>
          <a:p>
            <a:pPr marL="0" indent="0">
              <a:buNone/>
            </a:pPr>
            <a:r>
              <a:rPr lang="de-DE" dirty="0"/>
              <a:t>1.  Abgrenzung des Analysebereiches</a:t>
            </a:r>
          </a:p>
          <a:p>
            <a:pPr lvl="1"/>
            <a:endParaRPr lang="de-DE" dirty="0"/>
          </a:p>
          <a:p>
            <a:pPr lvl="1"/>
            <a:r>
              <a:rPr lang="de-DE" dirty="0"/>
              <a:t>Bereich spezifizieren</a:t>
            </a:r>
          </a:p>
          <a:p>
            <a:pPr lvl="2">
              <a:buFont typeface="Wingdings" panose="05000000000000000000" pitchFamily="2" charset="2"/>
              <a:buChar char="à"/>
            </a:pPr>
            <a:r>
              <a:rPr lang="de-DE" dirty="0">
                <a:sym typeface="Wingdings" panose="05000000000000000000" pitchFamily="2" charset="2"/>
              </a:rPr>
              <a:t> Hardware Servercluster</a:t>
            </a:r>
          </a:p>
          <a:p>
            <a:pPr lvl="1">
              <a:buFont typeface="Wingdings" panose="05000000000000000000" pitchFamily="2" charset="2"/>
              <a:buChar char="à"/>
            </a:pPr>
            <a:endParaRPr lang="de-DE" dirty="0">
              <a:sym typeface="Wingdings" panose="05000000000000000000" pitchFamily="2" charset="2"/>
            </a:endParaRPr>
          </a:p>
          <a:p>
            <a:pPr lvl="1"/>
            <a:r>
              <a:rPr lang="de-DE" dirty="0">
                <a:sym typeface="Wingdings" panose="05000000000000000000" pitchFamily="2" charset="2"/>
              </a:rPr>
              <a:t>Prioritäten festlegen</a:t>
            </a:r>
          </a:p>
          <a:p>
            <a:pPr marL="914400" lvl="2" indent="0">
              <a:buNone/>
            </a:pPr>
            <a:r>
              <a:rPr lang="de-DE" dirty="0">
                <a:sym typeface="Wingdings" panose="05000000000000000000" pitchFamily="2" charset="2"/>
              </a:rPr>
              <a:t> Nur produktive Server betrachten</a:t>
            </a:r>
            <a:endParaRPr lang="de-DE" dirty="0"/>
          </a:p>
        </p:txBody>
      </p:sp>
      <p:sp>
        <p:nvSpPr>
          <p:cNvPr id="4" name="Foliennummernplatzhalter 3">
            <a:extLst>
              <a:ext uri="{FF2B5EF4-FFF2-40B4-BE49-F238E27FC236}">
                <a16:creationId xmlns:a16="http://schemas.microsoft.com/office/drawing/2014/main" id="{D1243670-87BF-489F-ACC5-8768BD30C9E4}"/>
              </a:ext>
            </a:extLst>
          </p:cNvPr>
          <p:cNvSpPr>
            <a:spLocks noGrp="1"/>
          </p:cNvSpPr>
          <p:nvPr>
            <p:ph type="sldNum" sz="quarter" idx="12"/>
          </p:nvPr>
        </p:nvSpPr>
        <p:spPr/>
        <p:txBody>
          <a:bodyPr/>
          <a:lstStyle/>
          <a:p>
            <a:fld id="{DD108FB5-2533-4688-B3BC-A918F32943D9}" type="slidenum">
              <a:rPr lang="de-DE" smtClean="0"/>
              <a:t>19</a:t>
            </a:fld>
            <a:endParaRPr lang="de-DE"/>
          </a:p>
        </p:txBody>
      </p:sp>
      <p:sp>
        <p:nvSpPr>
          <p:cNvPr id="6" name="Foliennummernplatzhalter 1">
            <a:extLst>
              <a:ext uri="{FF2B5EF4-FFF2-40B4-BE49-F238E27FC236}">
                <a16:creationId xmlns:a16="http://schemas.microsoft.com/office/drawing/2014/main" id="{B6C27DA0-7C76-4413-AC46-A84E5E16880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85582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CC76B-B60D-4D56-BEB2-76013B597EFD}"/>
              </a:ext>
            </a:extLst>
          </p:cNvPr>
          <p:cNvSpPr>
            <a:spLocks noGrp="1"/>
          </p:cNvSpPr>
          <p:nvPr>
            <p:ph type="title"/>
          </p:nvPr>
        </p:nvSpPr>
        <p:spPr/>
        <p:txBody>
          <a:bodyPr/>
          <a:lstStyle/>
          <a:p>
            <a:r>
              <a:rPr lang="de-DE" b="1" dirty="0"/>
              <a:t>Team</a:t>
            </a:r>
          </a:p>
        </p:txBody>
      </p:sp>
      <p:sp>
        <p:nvSpPr>
          <p:cNvPr id="3" name="Inhaltsplatzhalter 2">
            <a:extLst>
              <a:ext uri="{FF2B5EF4-FFF2-40B4-BE49-F238E27FC236}">
                <a16:creationId xmlns:a16="http://schemas.microsoft.com/office/drawing/2014/main" id="{1A2AB628-A847-4925-AEE7-9039A1BCC340}"/>
              </a:ext>
            </a:extLst>
          </p:cNvPr>
          <p:cNvSpPr>
            <a:spLocks noGrp="1"/>
          </p:cNvSpPr>
          <p:nvPr>
            <p:ph idx="1"/>
          </p:nvPr>
        </p:nvSpPr>
        <p:spPr/>
        <p:txBody>
          <a:bodyPr/>
          <a:lstStyle/>
          <a:p>
            <a:r>
              <a:rPr lang="de-DE" dirty="0"/>
              <a:t>Yannic Döll			1157815</a:t>
            </a:r>
          </a:p>
          <a:p>
            <a:r>
              <a:rPr lang="de-DE" dirty="0"/>
              <a:t>Lennart Dümke		1151181</a:t>
            </a:r>
          </a:p>
          <a:p>
            <a:r>
              <a:rPr lang="de-DE" dirty="0"/>
              <a:t>Niklas Herz		1151318</a:t>
            </a:r>
          </a:p>
          <a:p>
            <a:r>
              <a:rPr lang="de-DE" dirty="0"/>
              <a:t>Martin Arendt		1151251</a:t>
            </a:r>
          </a:p>
          <a:p>
            <a:r>
              <a:rPr lang="de-DE" dirty="0"/>
              <a:t>Ken </a:t>
            </a:r>
            <a:r>
              <a:rPr lang="de-DE" dirty="0" err="1"/>
              <a:t>Madlehn</a:t>
            </a:r>
            <a:r>
              <a:rPr lang="de-DE" dirty="0"/>
              <a:t>		1181333</a:t>
            </a:r>
          </a:p>
        </p:txBody>
      </p:sp>
      <p:sp>
        <p:nvSpPr>
          <p:cNvPr id="4" name="Foliennummernplatzhalter 3">
            <a:extLst>
              <a:ext uri="{FF2B5EF4-FFF2-40B4-BE49-F238E27FC236}">
                <a16:creationId xmlns:a16="http://schemas.microsoft.com/office/drawing/2014/main" id="{995B10DA-515F-4B7C-AB49-A466AF2F1CC7}"/>
              </a:ext>
            </a:extLst>
          </p:cNvPr>
          <p:cNvSpPr>
            <a:spLocks noGrp="1"/>
          </p:cNvSpPr>
          <p:nvPr>
            <p:ph type="sldNum" sz="quarter" idx="12"/>
          </p:nvPr>
        </p:nvSpPr>
        <p:spPr/>
        <p:txBody>
          <a:bodyPr/>
          <a:lstStyle/>
          <a:p>
            <a:fld id="{DD108FB5-2533-4688-B3BC-A918F32943D9}" type="slidenum">
              <a:rPr lang="de-DE" smtClean="0"/>
              <a:t>2</a:t>
            </a:fld>
            <a:endParaRPr lang="de-DE"/>
          </a:p>
        </p:txBody>
      </p:sp>
    </p:spTree>
    <p:extLst>
      <p:ext uri="{BB962C8B-B14F-4D97-AF65-F5344CB8AC3E}">
        <p14:creationId xmlns:p14="http://schemas.microsoft.com/office/powerpoint/2010/main" val="3356199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FE69D7-54CF-489C-A1DD-9877AA78F59C}"/>
              </a:ext>
            </a:extLst>
          </p:cNvPr>
          <p:cNvSpPr>
            <a:spLocks noGrp="1"/>
          </p:cNvSpPr>
          <p:nvPr>
            <p:ph type="title"/>
          </p:nvPr>
        </p:nvSpPr>
        <p:spPr/>
        <p:txBody>
          <a:bodyPr/>
          <a:lstStyle/>
          <a:p>
            <a:r>
              <a:rPr lang="de-DE" b="1" dirty="0"/>
              <a:t>Risiken identifizieren</a:t>
            </a:r>
          </a:p>
        </p:txBody>
      </p:sp>
      <p:sp>
        <p:nvSpPr>
          <p:cNvPr id="3" name="Inhaltsplatzhalter 2">
            <a:extLst>
              <a:ext uri="{FF2B5EF4-FFF2-40B4-BE49-F238E27FC236}">
                <a16:creationId xmlns:a16="http://schemas.microsoft.com/office/drawing/2014/main" id="{B8D4C288-F4D2-4177-B8C3-5666E9A6AF34}"/>
              </a:ext>
            </a:extLst>
          </p:cNvPr>
          <p:cNvSpPr>
            <a:spLocks noGrp="1"/>
          </p:cNvSpPr>
          <p:nvPr>
            <p:ph idx="1"/>
          </p:nvPr>
        </p:nvSpPr>
        <p:spPr/>
        <p:txBody>
          <a:bodyPr/>
          <a:lstStyle/>
          <a:p>
            <a:pPr marL="0" indent="0">
              <a:buNone/>
            </a:pPr>
            <a:r>
              <a:rPr lang="de-DE" dirty="0"/>
              <a:t>2.  Identifikation der bedrohten Objekte</a:t>
            </a:r>
          </a:p>
          <a:p>
            <a:pPr lvl="1"/>
            <a:endParaRPr lang="de-DE" dirty="0"/>
          </a:p>
          <a:p>
            <a:pPr lvl="1"/>
            <a:r>
              <a:rPr lang="de-DE" dirty="0"/>
              <a:t>Erfassung aller Assets, die im Analysebereich liegen</a:t>
            </a:r>
          </a:p>
          <a:p>
            <a:pPr lvl="1"/>
            <a:endParaRPr lang="de-DE" dirty="0"/>
          </a:p>
          <a:p>
            <a:pPr lvl="1">
              <a:buFont typeface="Wingdings" panose="05000000000000000000" pitchFamily="2" charset="2"/>
              <a:buChar char="à"/>
            </a:pPr>
            <a:r>
              <a:rPr lang="de-DE" dirty="0">
                <a:sym typeface="Wingdings" panose="05000000000000000000" pitchFamily="2" charset="2"/>
              </a:rPr>
              <a:t>Versorgungsspannungen Netzteile: 230V, 3.3V, 5V, 12V</a:t>
            </a:r>
          </a:p>
          <a:p>
            <a:pPr lvl="1">
              <a:buFont typeface="Wingdings" panose="05000000000000000000" pitchFamily="2" charset="2"/>
              <a:buChar char="à"/>
            </a:pPr>
            <a:r>
              <a:rPr lang="de-DE" dirty="0">
                <a:sym typeface="Wingdings" panose="05000000000000000000" pitchFamily="2" charset="2"/>
              </a:rPr>
              <a:t>Versorgungsspannung Batterie: 3V</a:t>
            </a:r>
          </a:p>
          <a:p>
            <a:pPr lvl="1">
              <a:buFont typeface="Wingdings" panose="05000000000000000000" pitchFamily="2" charset="2"/>
              <a:buChar char="à"/>
            </a:pPr>
            <a:r>
              <a:rPr lang="de-DE" dirty="0">
                <a:sym typeface="Wingdings" panose="05000000000000000000" pitchFamily="2" charset="2"/>
              </a:rPr>
              <a:t>Temperaturen: RAM, HDD, CPU, Chipsatz, Peripherie</a:t>
            </a:r>
          </a:p>
          <a:p>
            <a:pPr lvl="1">
              <a:buFont typeface="Wingdings" panose="05000000000000000000" pitchFamily="2" charset="2"/>
              <a:buChar char="à"/>
            </a:pPr>
            <a:r>
              <a:rPr lang="de-DE" dirty="0">
                <a:sym typeface="Wingdings" panose="05000000000000000000" pitchFamily="2" charset="2"/>
              </a:rPr>
              <a:t>Lüfter: Drehzahl</a:t>
            </a:r>
          </a:p>
          <a:p>
            <a:pPr lvl="1">
              <a:buFont typeface="Wingdings" panose="05000000000000000000" pitchFamily="2" charset="2"/>
              <a:buChar char="à"/>
            </a:pPr>
            <a:r>
              <a:rPr lang="de-DE" dirty="0">
                <a:sym typeface="Wingdings" panose="05000000000000000000" pitchFamily="2" charset="2"/>
              </a:rPr>
              <a:t>Gehäusesensor</a:t>
            </a:r>
            <a:endParaRPr lang="de-DE" dirty="0"/>
          </a:p>
        </p:txBody>
      </p:sp>
      <p:sp>
        <p:nvSpPr>
          <p:cNvPr id="4" name="Foliennummernplatzhalter 3">
            <a:extLst>
              <a:ext uri="{FF2B5EF4-FFF2-40B4-BE49-F238E27FC236}">
                <a16:creationId xmlns:a16="http://schemas.microsoft.com/office/drawing/2014/main" id="{74BACA28-39FF-4418-A5A5-C5FBE9E1B83F}"/>
              </a:ext>
            </a:extLst>
          </p:cNvPr>
          <p:cNvSpPr>
            <a:spLocks noGrp="1"/>
          </p:cNvSpPr>
          <p:nvPr>
            <p:ph type="sldNum" sz="quarter" idx="12"/>
          </p:nvPr>
        </p:nvSpPr>
        <p:spPr/>
        <p:txBody>
          <a:bodyPr/>
          <a:lstStyle/>
          <a:p>
            <a:fld id="{DD108FB5-2533-4688-B3BC-A918F32943D9}" type="slidenum">
              <a:rPr lang="de-DE" smtClean="0"/>
              <a:t>20</a:t>
            </a:fld>
            <a:endParaRPr lang="de-DE"/>
          </a:p>
        </p:txBody>
      </p:sp>
      <p:sp>
        <p:nvSpPr>
          <p:cNvPr id="6" name="Foliennummernplatzhalter 1">
            <a:extLst>
              <a:ext uri="{FF2B5EF4-FFF2-40B4-BE49-F238E27FC236}">
                <a16:creationId xmlns:a16="http://schemas.microsoft.com/office/drawing/2014/main" id="{2057F718-52C4-4FBA-8002-E56D486A38B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391422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FE69D7-54CF-489C-A1DD-9877AA78F59C}"/>
              </a:ext>
            </a:extLst>
          </p:cNvPr>
          <p:cNvSpPr>
            <a:spLocks noGrp="1"/>
          </p:cNvSpPr>
          <p:nvPr>
            <p:ph type="title"/>
          </p:nvPr>
        </p:nvSpPr>
        <p:spPr/>
        <p:txBody>
          <a:bodyPr/>
          <a:lstStyle/>
          <a:p>
            <a:r>
              <a:rPr lang="de-DE" b="1" dirty="0"/>
              <a:t>Risiken identifizieren</a:t>
            </a:r>
          </a:p>
        </p:txBody>
      </p:sp>
      <p:sp>
        <p:nvSpPr>
          <p:cNvPr id="3" name="Inhaltsplatzhalter 2">
            <a:extLst>
              <a:ext uri="{FF2B5EF4-FFF2-40B4-BE49-F238E27FC236}">
                <a16:creationId xmlns:a16="http://schemas.microsoft.com/office/drawing/2014/main" id="{B8D4C288-F4D2-4177-B8C3-5666E9A6AF34}"/>
              </a:ext>
            </a:extLst>
          </p:cNvPr>
          <p:cNvSpPr>
            <a:spLocks noGrp="1"/>
          </p:cNvSpPr>
          <p:nvPr>
            <p:ph idx="1"/>
          </p:nvPr>
        </p:nvSpPr>
        <p:spPr>
          <a:xfrm>
            <a:off x="838200" y="1825625"/>
            <a:ext cx="10126054" cy="4351338"/>
          </a:xfrm>
        </p:spPr>
        <p:txBody>
          <a:bodyPr/>
          <a:lstStyle/>
          <a:p>
            <a:pPr marL="0" indent="0">
              <a:buNone/>
            </a:pPr>
            <a:r>
              <a:rPr lang="de-DE" dirty="0"/>
              <a:t>3.  Identifizieren der Risiken</a:t>
            </a:r>
          </a:p>
          <a:p>
            <a:pPr lvl="1"/>
            <a:endParaRPr lang="de-DE" dirty="0"/>
          </a:p>
          <a:p>
            <a:pPr lvl="1">
              <a:buFont typeface="Wingdings" panose="05000000000000000000" pitchFamily="2" charset="2"/>
              <a:buChar char="à"/>
            </a:pPr>
            <a:r>
              <a:rPr lang="de-DE" dirty="0">
                <a:sym typeface="Wingdings" panose="05000000000000000000" pitchFamily="2" charset="2"/>
              </a:rPr>
              <a:t>Unregelmäßigkeiten in der Stromversorgung</a:t>
            </a:r>
          </a:p>
          <a:p>
            <a:pPr lvl="2">
              <a:buFont typeface="Wingdings" panose="05000000000000000000" pitchFamily="2" charset="2"/>
              <a:buChar char="à"/>
            </a:pPr>
            <a:r>
              <a:rPr lang="de-DE" dirty="0">
                <a:sym typeface="Wingdings" panose="05000000000000000000" pitchFamily="2" charset="2"/>
              </a:rPr>
              <a:t>Netzteile: Ausfall oder Spannungsschwankungen</a:t>
            </a:r>
          </a:p>
          <a:p>
            <a:pPr lvl="2">
              <a:buFont typeface="Wingdings" panose="05000000000000000000" pitchFamily="2" charset="2"/>
              <a:buChar char="à"/>
            </a:pPr>
            <a:r>
              <a:rPr lang="de-DE" dirty="0">
                <a:sym typeface="Wingdings" panose="05000000000000000000" pitchFamily="2" charset="2"/>
              </a:rPr>
              <a:t>Batterie: Kapazität zu niedrig oder nicht vorhanden</a:t>
            </a:r>
          </a:p>
          <a:p>
            <a:pPr lvl="2">
              <a:buFont typeface="Wingdings" panose="05000000000000000000" pitchFamily="2" charset="2"/>
              <a:buChar char="à"/>
            </a:pPr>
            <a:endParaRPr lang="de-DE" dirty="0">
              <a:sym typeface="Wingdings" panose="05000000000000000000" pitchFamily="2" charset="2"/>
            </a:endParaRPr>
          </a:p>
          <a:p>
            <a:pPr lvl="1">
              <a:buFont typeface="Wingdings" panose="05000000000000000000" pitchFamily="2" charset="2"/>
              <a:buChar char="à"/>
            </a:pPr>
            <a:r>
              <a:rPr lang="de-DE" dirty="0">
                <a:sym typeface="Wingdings" panose="05000000000000000000" pitchFamily="2" charset="2"/>
              </a:rPr>
              <a:t>Temperaturüberschreitungen</a:t>
            </a:r>
          </a:p>
          <a:p>
            <a:pPr lvl="2">
              <a:buFont typeface="Wingdings" panose="05000000000000000000" pitchFamily="2" charset="2"/>
              <a:buChar char="à"/>
            </a:pPr>
            <a:r>
              <a:rPr lang="de-DE" dirty="0">
                <a:sym typeface="Wingdings" panose="05000000000000000000" pitchFamily="2" charset="2"/>
              </a:rPr>
              <a:t>Von RAM, HDD, CPU, Chipsatz oder Peripherie</a:t>
            </a:r>
          </a:p>
          <a:p>
            <a:pPr lvl="2">
              <a:buFont typeface="Wingdings" panose="05000000000000000000" pitchFamily="2" charset="2"/>
              <a:buChar char="à"/>
            </a:pPr>
            <a:r>
              <a:rPr lang="de-DE" dirty="0">
                <a:sym typeface="Wingdings" panose="05000000000000000000" pitchFamily="2" charset="2"/>
              </a:rPr>
              <a:t>Durch Überlastung oder Ausfall von Lüfter(n)</a:t>
            </a:r>
          </a:p>
          <a:p>
            <a:pPr lvl="2">
              <a:buFont typeface="Wingdings" panose="05000000000000000000" pitchFamily="2" charset="2"/>
              <a:buChar char="à"/>
            </a:pPr>
            <a:endParaRPr lang="de-DE" dirty="0">
              <a:sym typeface="Wingdings" panose="05000000000000000000" pitchFamily="2" charset="2"/>
            </a:endParaRPr>
          </a:p>
          <a:p>
            <a:pPr lvl="1">
              <a:buFont typeface="Wingdings" panose="05000000000000000000" pitchFamily="2" charset="2"/>
              <a:buChar char="à"/>
            </a:pPr>
            <a:r>
              <a:rPr lang="de-DE" dirty="0">
                <a:sym typeface="Wingdings" panose="05000000000000000000" pitchFamily="2" charset="2"/>
              </a:rPr>
              <a:t>Ausfall Server, Rack oder Rechenzentrum</a:t>
            </a:r>
          </a:p>
          <a:p>
            <a:pPr lvl="2">
              <a:buFont typeface="Wingdings" panose="05000000000000000000" pitchFamily="2" charset="2"/>
              <a:buChar char="à"/>
            </a:pPr>
            <a:endParaRPr lang="de-DE" dirty="0">
              <a:sym typeface="Wingdings" panose="05000000000000000000" pitchFamily="2" charset="2"/>
            </a:endParaRPr>
          </a:p>
          <a:p>
            <a:pPr lvl="1">
              <a:buFont typeface="Wingdings" panose="05000000000000000000" pitchFamily="2" charset="2"/>
              <a:buChar char="à"/>
            </a:pPr>
            <a:endParaRPr lang="de-DE" dirty="0">
              <a:sym typeface="Wingdings" panose="05000000000000000000" pitchFamily="2" charset="2"/>
            </a:endParaRPr>
          </a:p>
        </p:txBody>
      </p:sp>
      <p:sp>
        <p:nvSpPr>
          <p:cNvPr id="4" name="Foliennummernplatzhalter 3">
            <a:extLst>
              <a:ext uri="{FF2B5EF4-FFF2-40B4-BE49-F238E27FC236}">
                <a16:creationId xmlns:a16="http://schemas.microsoft.com/office/drawing/2014/main" id="{FC33138B-E15E-4394-92D5-62320A28D804}"/>
              </a:ext>
            </a:extLst>
          </p:cNvPr>
          <p:cNvSpPr>
            <a:spLocks noGrp="1"/>
          </p:cNvSpPr>
          <p:nvPr>
            <p:ph type="sldNum" sz="quarter" idx="12"/>
          </p:nvPr>
        </p:nvSpPr>
        <p:spPr/>
        <p:txBody>
          <a:bodyPr/>
          <a:lstStyle/>
          <a:p>
            <a:fld id="{DD108FB5-2533-4688-B3BC-A918F32943D9}" type="slidenum">
              <a:rPr lang="de-DE" smtClean="0"/>
              <a:t>21</a:t>
            </a:fld>
            <a:endParaRPr lang="de-DE"/>
          </a:p>
        </p:txBody>
      </p:sp>
      <p:sp>
        <p:nvSpPr>
          <p:cNvPr id="6" name="Foliennummernplatzhalter 1">
            <a:extLst>
              <a:ext uri="{FF2B5EF4-FFF2-40B4-BE49-F238E27FC236}">
                <a16:creationId xmlns:a16="http://schemas.microsoft.com/office/drawing/2014/main" id="{A4E68265-156F-4164-8968-581AB47AF6E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87907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FE69D7-54CF-489C-A1DD-9877AA78F59C}"/>
              </a:ext>
            </a:extLst>
          </p:cNvPr>
          <p:cNvSpPr>
            <a:spLocks noGrp="1"/>
          </p:cNvSpPr>
          <p:nvPr>
            <p:ph type="title"/>
          </p:nvPr>
        </p:nvSpPr>
        <p:spPr/>
        <p:txBody>
          <a:bodyPr/>
          <a:lstStyle/>
          <a:p>
            <a:r>
              <a:rPr lang="de-DE" b="1" dirty="0"/>
              <a:t>Angreifer-Modelle</a:t>
            </a:r>
          </a:p>
        </p:txBody>
      </p:sp>
      <p:sp>
        <p:nvSpPr>
          <p:cNvPr id="3" name="Inhaltsplatzhalter 2">
            <a:extLst>
              <a:ext uri="{FF2B5EF4-FFF2-40B4-BE49-F238E27FC236}">
                <a16:creationId xmlns:a16="http://schemas.microsoft.com/office/drawing/2014/main" id="{B8D4C288-F4D2-4177-B8C3-5666E9A6AF34}"/>
              </a:ext>
            </a:extLst>
          </p:cNvPr>
          <p:cNvSpPr>
            <a:spLocks noGrp="1"/>
          </p:cNvSpPr>
          <p:nvPr>
            <p:ph idx="1"/>
          </p:nvPr>
        </p:nvSpPr>
        <p:spPr>
          <a:xfrm>
            <a:off x="838200" y="1825625"/>
            <a:ext cx="10126054" cy="4351338"/>
          </a:xfrm>
        </p:spPr>
        <p:txBody>
          <a:bodyPr/>
          <a:lstStyle/>
          <a:p>
            <a:pPr marL="0" indent="0" algn="just">
              <a:buNone/>
            </a:pPr>
            <a:r>
              <a:rPr lang="de-DE" dirty="0">
                <a:sym typeface="Wingdings" panose="05000000000000000000" pitchFamily="2" charset="2"/>
              </a:rPr>
              <a:t>Mithilfe von Angreifer-Modellen können Schwachstellen im System analysiert bzw. gefunden werden und Sicherheitsmaßnahmen getroffen werden</a:t>
            </a:r>
          </a:p>
        </p:txBody>
      </p:sp>
      <p:sp>
        <p:nvSpPr>
          <p:cNvPr id="4" name="Foliennummernplatzhalter 3">
            <a:extLst>
              <a:ext uri="{FF2B5EF4-FFF2-40B4-BE49-F238E27FC236}">
                <a16:creationId xmlns:a16="http://schemas.microsoft.com/office/drawing/2014/main" id="{FC33138B-E15E-4394-92D5-62320A28D804}"/>
              </a:ext>
            </a:extLst>
          </p:cNvPr>
          <p:cNvSpPr>
            <a:spLocks noGrp="1"/>
          </p:cNvSpPr>
          <p:nvPr>
            <p:ph type="sldNum" sz="quarter" idx="12"/>
          </p:nvPr>
        </p:nvSpPr>
        <p:spPr/>
        <p:txBody>
          <a:bodyPr/>
          <a:lstStyle/>
          <a:p>
            <a:fld id="{DD108FB5-2533-4688-B3BC-A918F32943D9}" type="slidenum">
              <a:rPr lang="de-DE" smtClean="0"/>
              <a:t>22</a:t>
            </a:fld>
            <a:endParaRPr lang="de-DE"/>
          </a:p>
        </p:txBody>
      </p:sp>
      <p:sp>
        <p:nvSpPr>
          <p:cNvPr id="6" name="Foliennummernplatzhalter 1">
            <a:extLst>
              <a:ext uri="{FF2B5EF4-FFF2-40B4-BE49-F238E27FC236}">
                <a16:creationId xmlns:a16="http://schemas.microsoft.com/office/drawing/2014/main" id="{A4E68265-156F-4164-8968-581AB47AF6E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87014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2DED4C2-8D40-46FF-ABD3-18DB5951142C}"/>
              </a:ext>
            </a:extLst>
          </p:cNvPr>
          <p:cNvPicPr/>
          <p:nvPr/>
        </p:nvPicPr>
        <p:blipFill>
          <a:blip r:embed="rId2"/>
          <a:stretch/>
        </p:blipFill>
        <p:spPr>
          <a:xfrm>
            <a:off x="1796716" y="3137317"/>
            <a:ext cx="8598569" cy="3419726"/>
          </a:xfrm>
          <a:prstGeom prst="rect">
            <a:avLst/>
          </a:prstGeom>
          <a:ln>
            <a:noFill/>
          </a:ln>
        </p:spPr>
      </p:pic>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Angreifer-Modelle</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a:xfrm>
            <a:off x="838200" y="1456659"/>
            <a:ext cx="10515600" cy="4351338"/>
          </a:xfrm>
        </p:spPr>
        <p:txBody>
          <a:bodyPr>
            <a:normAutofit/>
          </a:bodyPr>
          <a:lstStyle/>
          <a:p>
            <a:pPr marL="0" indent="0" algn="just">
              <a:lnSpc>
                <a:spcPct val="100000"/>
              </a:lnSpc>
              <a:buNone/>
            </a:pPr>
            <a:r>
              <a:rPr lang="de-DE" b="1" dirty="0"/>
              <a:t>Kill-Chain</a:t>
            </a:r>
            <a:r>
              <a:rPr lang="de-DE" dirty="0"/>
              <a:t>: Dieses Modell definiert verschiedene Stufen eines Angriffes, sowie einen kritischen Punkt (Exploitation), ab dem der Angriff um einiges schwieriger aufzuhalten ist. Mit dem Modell können Prioritäten in Bezug auf Sicherheitsmaßnahmen festgelegt werden.</a:t>
            </a:r>
          </a:p>
        </p:txBody>
      </p:sp>
      <p:sp>
        <p:nvSpPr>
          <p:cNvPr id="5" name="Foliennummernplatzhalter 4">
            <a:extLst>
              <a:ext uri="{FF2B5EF4-FFF2-40B4-BE49-F238E27FC236}">
                <a16:creationId xmlns:a16="http://schemas.microsoft.com/office/drawing/2014/main" id="{37A018C2-65D6-4B6E-A51D-62F4EA3D665C}"/>
              </a:ext>
            </a:extLst>
          </p:cNvPr>
          <p:cNvSpPr>
            <a:spLocks noGrp="1"/>
          </p:cNvSpPr>
          <p:nvPr>
            <p:ph type="sldNum" sz="quarter" idx="12"/>
          </p:nvPr>
        </p:nvSpPr>
        <p:spPr/>
        <p:txBody>
          <a:bodyPr/>
          <a:lstStyle/>
          <a:p>
            <a:fld id="{DD108FB5-2533-4688-B3BC-A918F32943D9}" type="slidenum">
              <a:rPr lang="de-DE" smtClean="0"/>
              <a:t>23</a:t>
            </a:fld>
            <a:endParaRPr lang="de-DE"/>
          </a:p>
        </p:txBody>
      </p:sp>
      <p:sp>
        <p:nvSpPr>
          <p:cNvPr id="7" name="Foliennummernplatzhalter 1">
            <a:extLst>
              <a:ext uri="{FF2B5EF4-FFF2-40B4-BE49-F238E27FC236}">
                <a16:creationId xmlns:a16="http://schemas.microsoft.com/office/drawing/2014/main" id="{FFA2E536-5130-40A4-967C-D24C3ED31791}"/>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622604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Angreifer-Modelle</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a:xfrm>
            <a:off x="838200" y="1456659"/>
            <a:ext cx="5949004" cy="4351338"/>
          </a:xfrm>
        </p:spPr>
        <p:txBody>
          <a:bodyPr>
            <a:normAutofit lnSpcReduction="10000"/>
          </a:bodyPr>
          <a:lstStyle/>
          <a:p>
            <a:pPr marL="0" indent="0">
              <a:lnSpc>
                <a:spcPct val="120000"/>
              </a:lnSpc>
              <a:buNone/>
            </a:pPr>
            <a:r>
              <a:rPr lang="de-DE" b="1" dirty="0" err="1"/>
              <a:t>Attack</a:t>
            </a:r>
            <a:r>
              <a:rPr lang="de-DE" b="1" dirty="0"/>
              <a:t>-Graph</a:t>
            </a:r>
            <a:r>
              <a:rPr lang="de-DE" dirty="0"/>
              <a:t>: Mit diesem Modell können unterschiedliche Wege für ein geplantes Angriffsziel systematisch untersucht werden. Im Unterschied zum Bedrohungsbaum sind hier auch die Kanten beschriftet und Zwischenstationen aufgelistet, deswegen ist die Analyse „technischer“ und  detaillierter.</a:t>
            </a:r>
          </a:p>
          <a:p>
            <a:pPr marL="0" indent="0">
              <a:lnSpc>
                <a:spcPct val="150000"/>
              </a:lnSpc>
              <a:buNone/>
            </a:pPr>
            <a:endParaRPr lang="de-DE" dirty="0"/>
          </a:p>
        </p:txBody>
      </p:sp>
      <p:pic>
        <p:nvPicPr>
          <p:cNvPr id="5" name="Grafik 4">
            <a:extLst>
              <a:ext uri="{FF2B5EF4-FFF2-40B4-BE49-F238E27FC236}">
                <a16:creationId xmlns:a16="http://schemas.microsoft.com/office/drawing/2014/main" id="{A9E60BD9-4821-4A61-B84F-8E1D466FDA71}"/>
              </a:ext>
            </a:extLst>
          </p:cNvPr>
          <p:cNvPicPr/>
          <p:nvPr/>
        </p:nvPicPr>
        <p:blipFill>
          <a:blip r:embed="rId2"/>
          <a:stretch/>
        </p:blipFill>
        <p:spPr>
          <a:xfrm>
            <a:off x="6920753" y="17518"/>
            <a:ext cx="4299498" cy="6857968"/>
          </a:xfrm>
          <a:prstGeom prst="rect">
            <a:avLst/>
          </a:prstGeom>
          <a:ln>
            <a:noFill/>
          </a:ln>
        </p:spPr>
      </p:pic>
      <p:sp>
        <p:nvSpPr>
          <p:cNvPr id="4" name="Foliennummernplatzhalter 3">
            <a:extLst>
              <a:ext uri="{FF2B5EF4-FFF2-40B4-BE49-F238E27FC236}">
                <a16:creationId xmlns:a16="http://schemas.microsoft.com/office/drawing/2014/main" id="{AD7EEF54-C417-4539-9C90-0FA71F03B7B3}"/>
              </a:ext>
            </a:extLst>
          </p:cNvPr>
          <p:cNvSpPr>
            <a:spLocks noGrp="1"/>
          </p:cNvSpPr>
          <p:nvPr>
            <p:ph type="sldNum" sz="quarter" idx="12"/>
          </p:nvPr>
        </p:nvSpPr>
        <p:spPr/>
        <p:txBody>
          <a:bodyPr/>
          <a:lstStyle/>
          <a:p>
            <a:fld id="{DD108FB5-2533-4688-B3BC-A918F32943D9}" type="slidenum">
              <a:rPr lang="de-DE" smtClean="0"/>
              <a:t>24</a:t>
            </a:fld>
            <a:endParaRPr lang="de-DE"/>
          </a:p>
        </p:txBody>
      </p:sp>
      <p:sp>
        <p:nvSpPr>
          <p:cNvPr id="7" name="Foliennummernplatzhalter 1">
            <a:extLst>
              <a:ext uri="{FF2B5EF4-FFF2-40B4-BE49-F238E27FC236}">
                <a16:creationId xmlns:a16="http://schemas.microsoft.com/office/drawing/2014/main" id="{9B1CF35C-6996-420D-B394-03B9F23263C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92529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Risikoanalyse und Bewertung</a:t>
            </a:r>
          </a:p>
        </p:txBody>
      </p:sp>
      <p:sp>
        <p:nvSpPr>
          <p:cNvPr id="6" name="Inhaltsplatzhalter 5"/>
          <p:cNvSpPr>
            <a:spLocks noGrp="1"/>
          </p:cNvSpPr>
          <p:nvPr>
            <p:ph idx="1"/>
          </p:nvPr>
        </p:nvSpPr>
        <p:spPr/>
        <p:txBody>
          <a:bodyPr>
            <a:normAutofit/>
          </a:bodyPr>
          <a:lstStyle/>
          <a:p>
            <a:r>
              <a:rPr lang="de-DE" dirty="0"/>
              <a:t>BSI: Meistens reichen Standard-Sicherheitsmaßnahmen des IT-Grundschutzes aus</a:t>
            </a:r>
            <a:br>
              <a:rPr lang="de-DE" dirty="0"/>
            </a:br>
            <a:r>
              <a:rPr lang="de-DE" dirty="0"/>
              <a:t>Aber: Falls Sicherheitsanforderungen eines Systems über das normale Maß hinausgehen, muss eine erweiterte Risikoanalyse durchgeführt werden</a:t>
            </a:r>
          </a:p>
          <a:p>
            <a:r>
              <a:rPr lang="de-DE" dirty="0"/>
              <a:t>Formel: Risiko = Wahrscheinlichkeit x Schaden</a:t>
            </a:r>
          </a:p>
          <a:p>
            <a:r>
              <a:rPr lang="de-DE" dirty="0"/>
              <a:t>Grundsätzlich nur grob abschätzbar, da die Wahrscheinlichkeit und die Auswirkung nicht exakt zu beziffern sind</a:t>
            </a:r>
          </a:p>
          <a:p>
            <a:endParaRPr lang="de-DE" sz="2400" dirty="0"/>
          </a:p>
          <a:p>
            <a:endParaRPr lang="de-DE" sz="2400" dirty="0"/>
          </a:p>
        </p:txBody>
      </p:sp>
      <p:sp>
        <p:nvSpPr>
          <p:cNvPr id="3" name="Foliennummernplatzhalter 2">
            <a:extLst>
              <a:ext uri="{FF2B5EF4-FFF2-40B4-BE49-F238E27FC236}">
                <a16:creationId xmlns:a16="http://schemas.microsoft.com/office/drawing/2014/main" id="{BAE5B5AC-96C0-4E54-9031-EBA6F6259779}"/>
              </a:ext>
            </a:extLst>
          </p:cNvPr>
          <p:cNvSpPr>
            <a:spLocks noGrp="1"/>
          </p:cNvSpPr>
          <p:nvPr>
            <p:ph type="sldNum" sz="quarter" idx="12"/>
          </p:nvPr>
        </p:nvSpPr>
        <p:spPr/>
        <p:txBody>
          <a:bodyPr/>
          <a:lstStyle/>
          <a:p>
            <a:fld id="{DD108FB5-2533-4688-B3BC-A918F32943D9}" type="slidenum">
              <a:rPr lang="de-DE" smtClean="0"/>
              <a:t>25</a:t>
            </a:fld>
            <a:endParaRPr lang="de-DE"/>
          </a:p>
        </p:txBody>
      </p:sp>
      <p:sp>
        <p:nvSpPr>
          <p:cNvPr id="7" name="Foliennummernplatzhalter 1">
            <a:extLst>
              <a:ext uri="{FF2B5EF4-FFF2-40B4-BE49-F238E27FC236}">
                <a16:creationId xmlns:a16="http://schemas.microsoft.com/office/drawing/2014/main" id="{6A04C26B-AE15-44FB-B681-29DC46F84D4E}"/>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65127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Bewertung der Bedrohungen</a:t>
            </a:r>
          </a:p>
        </p:txBody>
      </p:sp>
      <p:sp>
        <p:nvSpPr>
          <p:cNvPr id="3" name="Inhaltsplatzhalter 2"/>
          <p:cNvSpPr>
            <a:spLocks noGrp="1"/>
          </p:cNvSpPr>
          <p:nvPr>
            <p:ph idx="1"/>
          </p:nvPr>
        </p:nvSpPr>
        <p:spPr>
          <a:xfrm>
            <a:off x="838200" y="1571103"/>
            <a:ext cx="10515600" cy="4351338"/>
          </a:xfrm>
        </p:spPr>
        <p:txBody>
          <a:bodyPr>
            <a:normAutofit/>
          </a:bodyPr>
          <a:lstStyle/>
          <a:p>
            <a:pPr>
              <a:lnSpc>
                <a:spcPct val="150000"/>
              </a:lnSpc>
            </a:pPr>
            <a:r>
              <a:rPr lang="de-DE" dirty="0"/>
              <a:t>Vorgehen: Risikomatrix erstellen</a:t>
            </a:r>
          </a:p>
          <a:p>
            <a:pPr>
              <a:lnSpc>
                <a:spcPct val="150000"/>
              </a:lnSpc>
            </a:pPr>
            <a:r>
              <a:rPr lang="de-DE" dirty="0"/>
              <a:t>Je nach Komplexität verschieden viele Stufen</a:t>
            </a:r>
          </a:p>
          <a:p>
            <a:r>
              <a:rPr lang="de-DE" dirty="0"/>
              <a:t>BSI - Grundschutz Wahrscheinlichkeiten:</a:t>
            </a:r>
            <a:br>
              <a:rPr lang="de-DE" dirty="0"/>
            </a:br>
            <a:r>
              <a:rPr lang="de-DE" dirty="0"/>
              <a:t>selten ( &lt; 1x alle 5 Jahre)</a:t>
            </a:r>
            <a:br>
              <a:rPr lang="de-DE" dirty="0"/>
            </a:br>
            <a:r>
              <a:rPr lang="de-DE" dirty="0"/>
              <a:t>mittel ( 1x alle 1-5 Jahre)</a:t>
            </a:r>
            <a:br>
              <a:rPr lang="de-DE" dirty="0"/>
            </a:br>
            <a:r>
              <a:rPr lang="de-DE" dirty="0"/>
              <a:t>häufig ( 1x im Jahr - 1x im Monat)</a:t>
            </a:r>
            <a:br>
              <a:rPr lang="de-DE" dirty="0"/>
            </a:br>
            <a:r>
              <a:rPr lang="de-DE" dirty="0"/>
              <a:t>sehr häufig ( &gt; 1x im Monat)</a:t>
            </a:r>
          </a:p>
        </p:txBody>
      </p:sp>
      <p:sp>
        <p:nvSpPr>
          <p:cNvPr id="4" name="Foliennummernplatzhalter 3">
            <a:extLst>
              <a:ext uri="{FF2B5EF4-FFF2-40B4-BE49-F238E27FC236}">
                <a16:creationId xmlns:a16="http://schemas.microsoft.com/office/drawing/2014/main" id="{B21525AA-C399-4C3F-9D7F-2AAFFB53F8C2}"/>
              </a:ext>
            </a:extLst>
          </p:cNvPr>
          <p:cNvSpPr>
            <a:spLocks noGrp="1"/>
          </p:cNvSpPr>
          <p:nvPr>
            <p:ph type="sldNum" sz="quarter" idx="12"/>
          </p:nvPr>
        </p:nvSpPr>
        <p:spPr/>
        <p:txBody>
          <a:bodyPr/>
          <a:lstStyle/>
          <a:p>
            <a:fld id="{DD108FB5-2533-4688-B3BC-A918F32943D9}" type="slidenum">
              <a:rPr lang="de-DE" smtClean="0"/>
              <a:t>26</a:t>
            </a:fld>
            <a:endParaRPr lang="de-DE"/>
          </a:p>
        </p:txBody>
      </p:sp>
      <p:sp>
        <p:nvSpPr>
          <p:cNvPr id="6" name="Foliennummernplatzhalter 1">
            <a:extLst>
              <a:ext uri="{FF2B5EF4-FFF2-40B4-BE49-F238E27FC236}">
                <a16:creationId xmlns:a16="http://schemas.microsoft.com/office/drawing/2014/main" id="{0C53EA63-213A-4C55-950F-AD6CFA0F0DF5}"/>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4017585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Beispielhafte Risikomatrix</a:t>
            </a:r>
          </a:p>
        </p:txBody>
      </p:sp>
      <p:pic>
        <p:nvPicPr>
          <p:cNvPr id="4" name="Inhaltsplatzhalter 3" descr="Bewertungsmatrix.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769" y="1441347"/>
            <a:ext cx="8272462" cy="4665512"/>
          </a:xfrm>
        </p:spPr>
      </p:pic>
      <p:sp>
        <p:nvSpPr>
          <p:cNvPr id="3" name="Foliennummernplatzhalter 2">
            <a:extLst>
              <a:ext uri="{FF2B5EF4-FFF2-40B4-BE49-F238E27FC236}">
                <a16:creationId xmlns:a16="http://schemas.microsoft.com/office/drawing/2014/main" id="{EA4114F0-BD95-41A5-A350-9DAE96F44C26}"/>
              </a:ext>
            </a:extLst>
          </p:cNvPr>
          <p:cNvSpPr>
            <a:spLocks noGrp="1"/>
          </p:cNvSpPr>
          <p:nvPr>
            <p:ph type="sldNum" sz="quarter" idx="12"/>
          </p:nvPr>
        </p:nvSpPr>
        <p:spPr/>
        <p:txBody>
          <a:bodyPr/>
          <a:lstStyle/>
          <a:p>
            <a:fld id="{DD108FB5-2533-4688-B3BC-A918F32943D9}" type="slidenum">
              <a:rPr lang="de-DE" smtClean="0"/>
              <a:t>27</a:t>
            </a:fld>
            <a:endParaRPr lang="de-DE"/>
          </a:p>
        </p:txBody>
      </p:sp>
      <p:sp>
        <p:nvSpPr>
          <p:cNvPr id="6" name="Foliennummernplatzhalter 1">
            <a:extLst>
              <a:ext uri="{FF2B5EF4-FFF2-40B4-BE49-F238E27FC236}">
                <a16:creationId xmlns:a16="http://schemas.microsoft.com/office/drawing/2014/main" id="{CB6DBA8D-1FF8-46EE-9BB3-05A3A12EFB9D}"/>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03736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Eintrittswahrscheinlichkeit</a:t>
            </a:r>
          </a:p>
        </p:txBody>
      </p:sp>
      <p:sp>
        <p:nvSpPr>
          <p:cNvPr id="3" name="Inhaltsplatzhalter 2"/>
          <p:cNvSpPr>
            <a:spLocks noGrp="1"/>
          </p:cNvSpPr>
          <p:nvPr>
            <p:ph idx="1"/>
          </p:nvPr>
        </p:nvSpPr>
        <p:spPr/>
        <p:txBody>
          <a:bodyPr>
            <a:normAutofit lnSpcReduction="10000"/>
          </a:bodyPr>
          <a:lstStyle/>
          <a:p>
            <a:r>
              <a:rPr lang="de-DE" dirty="0"/>
              <a:t>Es gibt verschiedene Methoden, um diese zu bestimmen, zum Beispiel durch Abwägung des Aufwands für den Angreifer und des Nutzens für den Angreifer</a:t>
            </a:r>
            <a:br>
              <a:rPr lang="de-DE" dirty="0"/>
            </a:br>
            <a:endParaRPr lang="de-DE" dirty="0"/>
          </a:p>
          <a:p>
            <a:r>
              <a:rPr lang="de-DE" dirty="0"/>
              <a:t>Bewertung des Nutzen für den Angreifer hängt stark von seinem Motiv ab (wirtschaftliche Interessen, Neugier, vielleicht aber auch Rache?)</a:t>
            </a:r>
            <a:br>
              <a:rPr lang="de-DE" dirty="0"/>
            </a:br>
            <a:r>
              <a:rPr lang="de-DE" dirty="0">
                <a:sym typeface="Wingdings" panose="05000000000000000000" pitchFamily="2" charset="2"/>
              </a:rPr>
              <a:t></a:t>
            </a:r>
            <a:r>
              <a:rPr lang="de-DE" dirty="0"/>
              <a:t> Schwer zu beurteilen</a:t>
            </a:r>
          </a:p>
          <a:p>
            <a:r>
              <a:rPr lang="de-DE" dirty="0"/>
              <a:t>Bewertung des Aufwands durch Penetration Tester: Bezahlte „Hacker“, die in einem System gezielt nach Schwachstellen suchen und diese dann dem Besitzer melden</a:t>
            </a:r>
          </a:p>
        </p:txBody>
      </p:sp>
      <p:sp>
        <p:nvSpPr>
          <p:cNvPr id="4" name="Foliennummernplatzhalter 3">
            <a:extLst>
              <a:ext uri="{FF2B5EF4-FFF2-40B4-BE49-F238E27FC236}">
                <a16:creationId xmlns:a16="http://schemas.microsoft.com/office/drawing/2014/main" id="{04F40185-203B-4300-8BE1-5E7375CF943B}"/>
              </a:ext>
            </a:extLst>
          </p:cNvPr>
          <p:cNvSpPr>
            <a:spLocks noGrp="1"/>
          </p:cNvSpPr>
          <p:nvPr>
            <p:ph type="sldNum" sz="quarter" idx="12"/>
          </p:nvPr>
        </p:nvSpPr>
        <p:spPr/>
        <p:txBody>
          <a:bodyPr/>
          <a:lstStyle/>
          <a:p>
            <a:fld id="{DD108FB5-2533-4688-B3BC-A918F32943D9}" type="slidenum">
              <a:rPr lang="de-DE" smtClean="0"/>
              <a:t>28</a:t>
            </a:fld>
            <a:endParaRPr lang="de-DE"/>
          </a:p>
        </p:txBody>
      </p:sp>
      <p:sp>
        <p:nvSpPr>
          <p:cNvPr id="6" name="Foliennummernplatzhalter 1">
            <a:extLst>
              <a:ext uri="{FF2B5EF4-FFF2-40B4-BE49-F238E27FC236}">
                <a16:creationId xmlns:a16="http://schemas.microsoft.com/office/drawing/2014/main" id="{262F2B95-EF8F-4FA7-9882-9307450D39E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892432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Schaden</a:t>
            </a:r>
          </a:p>
        </p:txBody>
      </p:sp>
      <p:sp>
        <p:nvSpPr>
          <p:cNvPr id="3" name="Inhaltsplatzhalter 2"/>
          <p:cNvSpPr>
            <a:spLocks noGrp="1"/>
          </p:cNvSpPr>
          <p:nvPr>
            <p:ph idx="1"/>
          </p:nvPr>
        </p:nvSpPr>
        <p:spPr/>
        <p:txBody>
          <a:bodyPr>
            <a:normAutofit/>
          </a:bodyPr>
          <a:lstStyle/>
          <a:p>
            <a:r>
              <a:rPr lang="de-DE" dirty="0"/>
              <a:t>Unterteilung in primäre und sekundäre Schäden</a:t>
            </a:r>
          </a:p>
          <a:p>
            <a:r>
              <a:rPr lang="de-DE" dirty="0"/>
              <a:t>Primäre Schäden:</a:t>
            </a:r>
            <a:br>
              <a:rPr lang="de-DE" dirty="0"/>
            </a:br>
            <a:r>
              <a:rPr lang="de-DE" dirty="0"/>
              <a:t>Produktivitätsausfall, Wiederbeschaffungs-/Wiederherstellungskosten, Personalkosten</a:t>
            </a:r>
            <a:br>
              <a:rPr lang="de-DE" dirty="0"/>
            </a:br>
            <a:r>
              <a:rPr lang="de-DE" dirty="0">
                <a:sym typeface="Wingdings" panose="05000000000000000000" pitchFamily="2" charset="2"/>
              </a:rPr>
              <a:t></a:t>
            </a:r>
            <a:r>
              <a:rPr lang="de-DE" dirty="0"/>
              <a:t> Sind leicht zu beziffern</a:t>
            </a:r>
          </a:p>
          <a:p>
            <a:r>
              <a:rPr lang="de-DE" dirty="0"/>
              <a:t>Sekundäre Schäden:</a:t>
            </a:r>
            <a:br>
              <a:rPr lang="de-DE" dirty="0"/>
            </a:br>
            <a:r>
              <a:rPr lang="de-DE" dirty="0"/>
              <a:t>Imageverlust, Vertrauensverlust bei Kunden und Geschäftspartnern</a:t>
            </a:r>
            <a:br>
              <a:rPr lang="de-DE" dirty="0"/>
            </a:br>
            <a:r>
              <a:rPr lang="de-DE" dirty="0">
                <a:sym typeface="Wingdings" panose="05000000000000000000" pitchFamily="2" charset="2"/>
              </a:rPr>
              <a:t></a:t>
            </a:r>
            <a:r>
              <a:rPr lang="de-DE" dirty="0"/>
              <a:t> langfristige Schäden, die schwer abschätzbar sind</a:t>
            </a:r>
          </a:p>
        </p:txBody>
      </p:sp>
      <p:sp>
        <p:nvSpPr>
          <p:cNvPr id="4" name="Foliennummernplatzhalter 3">
            <a:extLst>
              <a:ext uri="{FF2B5EF4-FFF2-40B4-BE49-F238E27FC236}">
                <a16:creationId xmlns:a16="http://schemas.microsoft.com/office/drawing/2014/main" id="{821FEBA8-808C-49E5-A12E-39BE2C37CAA2}"/>
              </a:ext>
            </a:extLst>
          </p:cNvPr>
          <p:cNvSpPr>
            <a:spLocks noGrp="1"/>
          </p:cNvSpPr>
          <p:nvPr>
            <p:ph type="sldNum" sz="quarter" idx="12"/>
          </p:nvPr>
        </p:nvSpPr>
        <p:spPr/>
        <p:txBody>
          <a:bodyPr/>
          <a:lstStyle/>
          <a:p>
            <a:fld id="{DD108FB5-2533-4688-B3BC-A918F32943D9}" type="slidenum">
              <a:rPr lang="de-DE" smtClean="0"/>
              <a:t>29</a:t>
            </a:fld>
            <a:endParaRPr lang="de-DE"/>
          </a:p>
        </p:txBody>
      </p:sp>
      <p:sp>
        <p:nvSpPr>
          <p:cNvPr id="6" name="Foliennummernplatzhalter 1">
            <a:extLst>
              <a:ext uri="{FF2B5EF4-FFF2-40B4-BE49-F238E27FC236}">
                <a16:creationId xmlns:a16="http://schemas.microsoft.com/office/drawing/2014/main" id="{D049566E-D3BA-4896-8123-A35AD11F2D8B}"/>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35375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BD631-2D03-411B-BED2-33AAC03CE541}"/>
              </a:ext>
            </a:extLst>
          </p:cNvPr>
          <p:cNvSpPr>
            <a:spLocks noGrp="1"/>
          </p:cNvSpPr>
          <p:nvPr>
            <p:ph type="title"/>
          </p:nvPr>
        </p:nvSpPr>
        <p:spPr/>
        <p:txBody>
          <a:bodyPr/>
          <a:lstStyle/>
          <a:p>
            <a:r>
              <a:rPr lang="de-DE" b="1" dirty="0"/>
              <a:t>Themen</a:t>
            </a:r>
          </a:p>
        </p:txBody>
      </p:sp>
      <p:sp>
        <p:nvSpPr>
          <p:cNvPr id="3" name="Inhaltsplatzhalter 2">
            <a:extLst>
              <a:ext uri="{FF2B5EF4-FFF2-40B4-BE49-F238E27FC236}">
                <a16:creationId xmlns:a16="http://schemas.microsoft.com/office/drawing/2014/main" id="{C471F597-A5A3-46FA-B368-5E7A018AA401}"/>
              </a:ext>
            </a:extLst>
          </p:cNvPr>
          <p:cNvSpPr>
            <a:spLocks noGrp="1"/>
          </p:cNvSpPr>
          <p:nvPr>
            <p:ph idx="1"/>
          </p:nvPr>
        </p:nvSpPr>
        <p:spPr>
          <a:xfrm>
            <a:off x="609562" y="1604399"/>
            <a:ext cx="10971684" cy="4400475"/>
          </a:xfrm>
        </p:spPr>
        <p:txBody>
          <a:bodyPr>
            <a:normAutofit/>
          </a:bodyPr>
          <a:lstStyle/>
          <a:p>
            <a:r>
              <a:rPr lang="de-DE" dirty="0">
                <a:latin typeface="Calibri" panose="020F0502020204030204" pitchFamily="34" charset="0"/>
                <a:cs typeface="Calibri" panose="020F0502020204030204" pitchFamily="34" charset="0"/>
              </a:rPr>
              <a:t>Risiken</a:t>
            </a:r>
          </a:p>
          <a:p>
            <a:r>
              <a:rPr lang="de-DE" dirty="0">
                <a:latin typeface="Calibri" panose="020F0502020204030204" pitchFamily="34" charset="0"/>
                <a:cs typeface="Calibri" panose="020F0502020204030204" pitchFamily="34" charset="0"/>
              </a:rPr>
              <a:t>Risikomanagement</a:t>
            </a:r>
          </a:p>
          <a:p>
            <a:pPr lvl="1">
              <a:lnSpc>
                <a:spcPct val="150000"/>
              </a:lnSpc>
            </a:pPr>
            <a:r>
              <a:rPr lang="de-DE" dirty="0">
                <a:latin typeface="Calibri" panose="020F0502020204030204" pitchFamily="34" charset="0"/>
                <a:cs typeface="Calibri" panose="020F0502020204030204" pitchFamily="34" charset="0"/>
              </a:rPr>
              <a:t>Risikoidentifikation</a:t>
            </a:r>
          </a:p>
          <a:p>
            <a:pPr lvl="1">
              <a:lnSpc>
                <a:spcPct val="150000"/>
              </a:lnSpc>
            </a:pPr>
            <a:r>
              <a:rPr lang="de-DE" dirty="0">
                <a:latin typeface="Calibri" panose="020F0502020204030204" pitchFamily="34" charset="0"/>
                <a:cs typeface="Calibri" panose="020F0502020204030204" pitchFamily="34" charset="0"/>
              </a:rPr>
              <a:t>Risikoanalyse/ -bewertung</a:t>
            </a:r>
          </a:p>
          <a:p>
            <a:pPr lvl="1">
              <a:lnSpc>
                <a:spcPct val="150000"/>
              </a:lnSpc>
            </a:pPr>
            <a:r>
              <a:rPr lang="de-DE" dirty="0">
                <a:latin typeface="Calibri" panose="020F0502020204030204" pitchFamily="34" charset="0"/>
                <a:cs typeface="Calibri" panose="020F0502020204030204" pitchFamily="34" charset="0"/>
              </a:rPr>
              <a:t>Risikobewältigung</a:t>
            </a:r>
          </a:p>
          <a:p>
            <a:pPr lvl="1">
              <a:lnSpc>
                <a:spcPct val="150000"/>
              </a:lnSpc>
            </a:pPr>
            <a:r>
              <a:rPr lang="de-DE" dirty="0">
                <a:latin typeface="Calibri" panose="020F0502020204030204" pitchFamily="34" charset="0"/>
                <a:cs typeface="Calibri" panose="020F0502020204030204" pitchFamily="34" charset="0"/>
              </a:rPr>
              <a:t>Risikoüberwachung</a:t>
            </a:r>
          </a:p>
          <a:p>
            <a:r>
              <a:rPr lang="de-DE" dirty="0">
                <a:latin typeface="Calibri" panose="020F0502020204030204" pitchFamily="34" charset="0"/>
                <a:cs typeface="Calibri" panose="020F0502020204030204" pitchFamily="34" charset="0"/>
              </a:rPr>
              <a:t>Risikokommunikation</a:t>
            </a:r>
          </a:p>
        </p:txBody>
      </p:sp>
      <p:sp>
        <p:nvSpPr>
          <p:cNvPr id="4" name="Foliennummernplatzhalter 3">
            <a:extLst>
              <a:ext uri="{FF2B5EF4-FFF2-40B4-BE49-F238E27FC236}">
                <a16:creationId xmlns:a16="http://schemas.microsoft.com/office/drawing/2014/main" id="{ABA61CDF-7982-43C3-9AF5-9FC2410EF4D8}"/>
              </a:ext>
            </a:extLst>
          </p:cNvPr>
          <p:cNvSpPr>
            <a:spLocks noGrp="1"/>
          </p:cNvSpPr>
          <p:nvPr>
            <p:ph type="sldNum" sz="quarter" idx="12"/>
          </p:nvPr>
        </p:nvSpPr>
        <p:spPr/>
        <p:txBody>
          <a:bodyPr/>
          <a:lstStyle/>
          <a:p>
            <a:fld id="{DD108FB5-2533-4688-B3BC-A918F32943D9}" type="slidenum">
              <a:rPr lang="de-DE" smtClean="0"/>
              <a:t>3</a:t>
            </a:fld>
            <a:endParaRPr lang="de-DE"/>
          </a:p>
        </p:txBody>
      </p:sp>
      <p:sp>
        <p:nvSpPr>
          <p:cNvPr id="6" name="Foliennummernplatzhalter 1">
            <a:extLst>
              <a:ext uri="{FF2B5EF4-FFF2-40B4-BE49-F238E27FC236}">
                <a16:creationId xmlns:a16="http://schemas.microsoft.com/office/drawing/2014/main" id="{0F3272BD-5D8D-4AEF-B52F-B38D4CEAD387}"/>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649585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Risikobewertung</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marL="0" indent="0">
              <a:lnSpc>
                <a:spcPct val="150000"/>
              </a:lnSpc>
              <a:buNone/>
            </a:pPr>
            <a:r>
              <a:rPr lang="de-DE" dirty="0"/>
              <a:t>Unterscheidung in qualitative und quantitative Risiken</a:t>
            </a:r>
          </a:p>
        </p:txBody>
      </p:sp>
      <p:sp>
        <p:nvSpPr>
          <p:cNvPr id="4" name="Foliennummernplatzhalter 3">
            <a:extLst>
              <a:ext uri="{FF2B5EF4-FFF2-40B4-BE49-F238E27FC236}">
                <a16:creationId xmlns:a16="http://schemas.microsoft.com/office/drawing/2014/main" id="{23F974E6-B4F6-4D78-A518-F3BE355905CB}"/>
              </a:ext>
            </a:extLst>
          </p:cNvPr>
          <p:cNvSpPr>
            <a:spLocks noGrp="1"/>
          </p:cNvSpPr>
          <p:nvPr>
            <p:ph type="sldNum" sz="quarter" idx="12"/>
          </p:nvPr>
        </p:nvSpPr>
        <p:spPr/>
        <p:txBody>
          <a:bodyPr/>
          <a:lstStyle/>
          <a:p>
            <a:fld id="{DD108FB5-2533-4688-B3BC-A918F32943D9}" type="slidenum">
              <a:rPr lang="de-DE" smtClean="0"/>
              <a:t>30</a:t>
            </a:fld>
            <a:endParaRPr lang="de-DE"/>
          </a:p>
        </p:txBody>
      </p:sp>
      <p:sp>
        <p:nvSpPr>
          <p:cNvPr id="6" name="Foliennummernplatzhalter 1">
            <a:extLst>
              <a:ext uri="{FF2B5EF4-FFF2-40B4-BE49-F238E27FC236}">
                <a16:creationId xmlns:a16="http://schemas.microsoft.com/office/drawing/2014/main" id="{7E0408D2-1102-4836-8E81-627D4106344C}"/>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23931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Quantitative Methoden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Risikoabschätzung in Form eines numerischen Maßes</a:t>
            </a:r>
          </a:p>
          <a:p>
            <a:pPr lvl="1">
              <a:lnSpc>
                <a:spcPct val="150000"/>
              </a:lnSpc>
            </a:pPr>
            <a:r>
              <a:rPr lang="de-DE" dirty="0"/>
              <a:t>Wert der Ressourcen</a:t>
            </a:r>
          </a:p>
          <a:p>
            <a:pPr lvl="1">
              <a:lnSpc>
                <a:spcPct val="150000"/>
              </a:lnSpc>
            </a:pPr>
            <a:r>
              <a:rPr lang="de-DE" dirty="0"/>
              <a:t>Frequenz der Bedrohungen</a:t>
            </a:r>
          </a:p>
          <a:p>
            <a:pPr lvl="1">
              <a:lnSpc>
                <a:spcPct val="150000"/>
              </a:lnSpc>
            </a:pPr>
            <a:r>
              <a:rPr lang="de-DE" dirty="0"/>
              <a:t>Anfälligkeit gemessen in der Wahrscheinlichkeit eines Verlustes</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0ED8750A-BBC6-43C6-8CBF-3EBB967E96DA}"/>
              </a:ext>
            </a:extLst>
          </p:cNvPr>
          <p:cNvSpPr>
            <a:spLocks noGrp="1"/>
          </p:cNvSpPr>
          <p:nvPr>
            <p:ph type="sldNum" sz="quarter" idx="12"/>
          </p:nvPr>
        </p:nvSpPr>
        <p:spPr/>
        <p:txBody>
          <a:bodyPr/>
          <a:lstStyle/>
          <a:p>
            <a:fld id="{DD108FB5-2533-4688-B3BC-A918F32943D9}" type="slidenum">
              <a:rPr lang="de-DE" smtClean="0"/>
              <a:t>31</a:t>
            </a:fld>
            <a:endParaRPr lang="de-DE"/>
          </a:p>
        </p:txBody>
      </p:sp>
      <p:sp>
        <p:nvSpPr>
          <p:cNvPr id="6" name="Foliennummernplatzhalter 1">
            <a:extLst>
              <a:ext uri="{FF2B5EF4-FFF2-40B4-BE49-F238E27FC236}">
                <a16:creationId xmlns:a16="http://schemas.microsoft.com/office/drawing/2014/main" id="{0E02EA30-82E7-4AA3-B56C-0A3576E1C2CD}"/>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4152947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Quantitative Methoden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fontScale="92500"/>
          </a:bodyPr>
          <a:lstStyle/>
          <a:p>
            <a:pPr>
              <a:lnSpc>
                <a:spcPct val="150000"/>
              </a:lnSpc>
            </a:pPr>
            <a:r>
              <a:rPr lang="de-DE" dirty="0"/>
              <a:t>Vorteile:</a:t>
            </a:r>
          </a:p>
          <a:p>
            <a:pPr lvl="1">
              <a:lnSpc>
                <a:spcPct val="150000"/>
              </a:lnSpc>
            </a:pPr>
            <a:r>
              <a:rPr lang="de-DE" dirty="0"/>
              <a:t>Akkurateres Bild der Bedrohungen</a:t>
            </a:r>
          </a:p>
          <a:p>
            <a:pPr lvl="1">
              <a:lnSpc>
                <a:spcPct val="150000"/>
              </a:lnSpc>
            </a:pPr>
            <a:r>
              <a:rPr lang="de-DE" dirty="0"/>
              <a:t>Erlaubt Kostenkalkulation und begünstigt eine genaue Priorisierung der Maßnahmen </a:t>
            </a:r>
          </a:p>
          <a:p>
            <a:pPr>
              <a:lnSpc>
                <a:spcPct val="150000"/>
              </a:lnSpc>
            </a:pPr>
            <a:r>
              <a:rPr lang="de-DE" dirty="0"/>
              <a:t>Nachteile:</a:t>
            </a:r>
          </a:p>
          <a:p>
            <a:pPr lvl="1">
              <a:lnSpc>
                <a:spcPct val="150000"/>
              </a:lnSpc>
            </a:pPr>
            <a:r>
              <a:rPr lang="de-DE" dirty="0"/>
              <a:t>Ergebnis evtl. ungenau und verwirrend</a:t>
            </a:r>
          </a:p>
          <a:p>
            <a:pPr lvl="1">
              <a:lnSpc>
                <a:spcPct val="150000"/>
              </a:lnSpc>
            </a:pPr>
            <a:r>
              <a:rPr lang="de-DE" dirty="0"/>
              <a:t>Analyse mit quantitativen Methoden generell teurer und erfordert mehr Erfahrung und fortgeschrittene Methoden</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48D648ED-9A1D-4495-B01E-B9B6444CCF2C}"/>
              </a:ext>
            </a:extLst>
          </p:cNvPr>
          <p:cNvSpPr>
            <a:spLocks noGrp="1"/>
          </p:cNvSpPr>
          <p:nvPr>
            <p:ph type="sldNum" sz="quarter" idx="12"/>
          </p:nvPr>
        </p:nvSpPr>
        <p:spPr/>
        <p:txBody>
          <a:bodyPr/>
          <a:lstStyle/>
          <a:p>
            <a:fld id="{DD108FB5-2533-4688-B3BC-A918F32943D9}" type="slidenum">
              <a:rPr lang="de-DE" smtClean="0"/>
              <a:t>32</a:t>
            </a:fld>
            <a:endParaRPr lang="de-DE"/>
          </a:p>
        </p:txBody>
      </p:sp>
      <p:sp>
        <p:nvSpPr>
          <p:cNvPr id="6" name="Foliennummernplatzhalter 1">
            <a:extLst>
              <a:ext uri="{FF2B5EF4-FFF2-40B4-BE49-F238E27FC236}">
                <a16:creationId xmlns:a16="http://schemas.microsoft.com/office/drawing/2014/main" id="{9D9F046E-5D24-464F-92D9-A9BC1E092788}"/>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492469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Quantitative Methoden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marL="0" indent="0">
              <a:lnSpc>
                <a:spcPct val="150000"/>
              </a:lnSpc>
              <a:buNone/>
            </a:pPr>
            <a:r>
              <a:rPr lang="de-DE" dirty="0"/>
              <a:t>Beispiel:</a:t>
            </a:r>
          </a:p>
          <a:p>
            <a:pPr>
              <a:lnSpc>
                <a:spcPct val="150000"/>
              </a:lnSpc>
            </a:pPr>
            <a:r>
              <a:rPr lang="de-DE" dirty="0"/>
              <a:t>ALE </a:t>
            </a:r>
            <a:r>
              <a:rPr lang="de-DE" dirty="0" err="1"/>
              <a:t>model</a:t>
            </a:r>
            <a:r>
              <a:rPr lang="de-DE" dirty="0"/>
              <a:t> (Annual Loss </a:t>
            </a:r>
            <a:r>
              <a:rPr lang="de-DE" dirty="0" err="1"/>
              <a:t>Expected</a:t>
            </a:r>
            <a:r>
              <a:rPr lang="de-DE" dirty="0"/>
              <a:t>)</a:t>
            </a:r>
          </a:p>
          <a:p>
            <a:pPr>
              <a:lnSpc>
                <a:spcPct val="150000"/>
              </a:lnSpc>
            </a:pPr>
            <a:r>
              <a:rPr lang="de-DE" dirty="0"/>
              <a:t>ALE = (Probability </a:t>
            </a:r>
            <a:r>
              <a:rPr lang="de-DE" dirty="0" err="1"/>
              <a:t>of</a:t>
            </a:r>
            <a:r>
              <a:rPr lang="de-DE" dirty="0"/>
              <a:t> </a:t>
            </a:r>
            <a:r>
              <a:rPr lang="de-DE" dirty="0" err="1"/>
              <a:t>event</a:t>
            </a:r>
            <a:r>
              <a:rPr lang="de-DE" dirty="0"/>
              <a:t>) x (</a:t>
            </a:r>
            <a:r>
              <a:rPr lang="de-DE" dirty="0" err="1"/>
              <a:t>value</a:t>
            </a:r>
            <a:r>
              <a:rPr lang="de-DE" dirty="0"/>
              <a:t> </a:t>
            </a:r>
            <a:r>
              <a:rPr lang="de-DE" dirty="0" err="1"/>
              <a:t>of</a:t>
            </a:r>
            <a:r>
              <a:rPr lang="de-DE" dirty="0"/>
              <a:t> </a:t>
            </a:r>
            <a:r>
              <a:rPr lang="de-DE" dirty="0" err="1"/>
              <a:t>loss</a:t>
            </a:r>
            <a:r>
              <a:rPr lang="de-DE" dirty="0"/>
              <a:t>)</a:t>
            </a:r>
          </a:p>
          <a:p>
            <a:pPr>
              <a:lnSpc>
                <a:spcPct val="150000"/>
              </a:lnSpc>
            </a:pPr>
            <a:r>
              <a:rPr lang="de-DE" dirty="0"/>
              <a:t>Summe aller prognostizierten Verluste</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0EF73031-7714-4059-885F-DE2B5E58D0CB}"/>
              </a:ext>
            </a:extLst>
          </p:cNvPr>
          <p:cNvSpPr>
            <a:spLocks noGrp="1"/>
          </p:cNvSpPr>
          <p:nvPr>
            <p:ph type="sldNum" sz="quarter" idx="12"/>
          </p:nvPr>
        </p:nvSpPr>
        <p:spPr/>
        <p:txBody>
          <a:bodyPr/>
          <a:lstStyle/>
          <a:p>
            <a:r>
              <a:rPr lang="de-DE" dirty="0"/>
              <a:t> </a:t>
            </a:r>
            <a:fld id="{DD108FB5-2533-4688-B3BC-A918F32943D9}" type="slidenum">
              <a:rPr lang="de-DE" smtClean="0"/>
              <a:t>33</a:t>
            </a:fld>
            <a:endParaRPr lang="de-DE" dirty="0"/>
          </a:p>
        </p:txBody>
      </p:sp>
      <p:sp>
        <p:nvSpPr>
          <p:cNvPr id="6" name="Foliennummernplatzhalter 1">
            <a:extLst>
              <a:ext uri="{FF2B5EF4-FFF2-40B4-BE49-F238E27FC236}">
                <a16:creationId xmlns:a16="http://schemas.microsoft.com/office/drawing/2014/main" id="{27298F9D-6673-4093-A30D-493392163DC0}"/>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259096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Qualitative Methoden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Beschreibungen, Empfehlungen    </a:t>
            </a:r>
          </a:p>
          <a:p>
            <a:pPr>
              <a:lnSpc>
                <a:spcPct val="150000"/>
              </a:lnSpc>
            </a:pPr>
            <a:r>
              <a:rPr lang="de-DE" dirty="0"/>
              <a:t>Qualitative Beschreibung der Vermögenswerte</a:t>
            </a:r>
          </a:p>
          <a:p>
            <a:pPr>
              <a:lnSpc>
                <a:spcPct val="150000"/>
              </a:lnSpc>
            </a:pPr>
            <a:r>
              <a:rPr lang="de-DE" dirty="0"/>
              <a:t>Beschreibung von Angreifer-Szenarien</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3EDA44EA-EACD-469B-B2B2-B6BE54F6FD83}"/>
              </a:ext>
            </a:extLst>
          </p:cNvPr>
          <p:cNvSpPr>
            <a:spLocks noGrp="1"/>
          </p:cNvSpPr>
          <p:nvPr>
            <p:ph type="sldNum" sz="quarter" idx="12"/>
          </p:nvPr>
        </p:nvSpPr>
        <p:spPr/>
        <p:txBody>
          <a:bodyPr/>
          <a:lstStyle/>
          <a:p>
            <a:fld id="{DD108FB5-2533-4688-B3BC-A918F32943D9}" type="slidenum">
              <a:rPr lang="de-DE" smtClean="0"/>
              <a:t>34</a:t>
            </a:fld>
            <a:endParaRPr lang="de-DE"/>
          </a:p>
        </p:txBody>
      </p:sp>
      <p:sp>
        <p:nvSpPr>
          <p:cNvPr id="6" name="Foliennummernplatzhalter 1">
            <a:extLst>
              <a:ext uri="{FF2B5EF4-FFF2-40B4-BE49-F238E27FC236}">
                <a16:creationId xmlns:a16="http://schemas.microsoft.com/office/drawing/2014/main" id="{EBC862F7-1154-476C-92B3-232D9EC6AE73}"/>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17867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Qualitative Methoden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marL="0" indent="0">
              <a:lnSpc>
                <a:spcPct val="150000"/>
              </a:lnSpc>
              <a:buNone/>
            </a:pPr>
            <a:r>
              <a:rPr lang="de-DE" dirty="0"/>
              <a:t>Vorteile:</a:t>
            </a:r>
          </a:p>
          <a:p>
            <a:pPr>
              <a:lnSpc>
                <a:spcPct val="150000"/>
              </a:lnSpc>
            </a:pPr>
            <a:r>
              <a:rPr lang="de-DE" dirty="0"/>
              <a:t>Einschätzung der Risiken ohne größeren Aufwand, Zeit und Kosten</a:t>
            </a:r>
          </a:p>
          <a:p>
            <a:pPr>
              <a:lnSpc>
                <a:spcPct val="150000"/>
              </a:lnSpc>
            </a:pPr>
            <a:r>
              <a:rPr lang="de-DE" dirty="0"/>
              <a:t>Erlaubt eine einfachere Einordnung der Risiken nach Priorität</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7E524A24-CD30-4559-BB86-51F1A71EEC2F}"/>
              </a:ext>
            </a:extLst>
          </p:cNvPr>
          <p:cNvSpPr>
            <a:spLocks noGrp="1"/>
          </p:cNvSpPr>
          <p:nvPr>
            <p:ph type="sldNum" sz="quarter" idx="12"/>
          </p:nvPr>
        </p:nvSpPr>
        <p:spPr/>
        <p:txBody>
          <a:bodyPr/>
          <a:lstStyle/>
          <a:p>
            <a:fld id="{DD108FB5-2533-4688-B3BC-A918F32943D9}" type="slidenum">
              <a:rPr lang="de-DE" smtClean="0"/>
              <a:t>35</a:t>
            </a:fld>
            <a:endParaRPr lang="de-DE"/>
          </a:p>
        </p:txBody>
      </p:sp>
      <p:sp>
        <p:nvSpPr>
          <p:cNvPr id="6" name="Foliennummernplatzhalter 1">
            <a:extLst>
              <a:ext uri="{FF2B5EF4-FFF2-40B4-BE49-F238E27FC236}">
                <a16:creationId xmlns:a16="http://schemas.microsoft.com/office/drawing/2014/main" id="{AE1AE234-231D-409E-B96B-4B54B2886C67}"/>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834500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Qualitative Methoden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marL="0" indent="0">
              <a:lnSpc>
                <a:spcPct val="150000"/>
              </a:lnSpc>
              <a:buNone/>
            </a:pPr>
            <a:r>
              <a:rPr lang="de-DE" dirty="0"/>
              <a:t>Nachteile:</a:t>
            </a:r>
          </a:p>
          <a:p>
            <a:pPr>
              <a:lnSpc>
                <a:spcPct val="150000"/>
              </a:lnSpc>
            </a:pPr>
            <a:r>
              <a:rPr lang="de-DE" dirty="0"/>
              <a:t>Keine Bestimmung von Wahrscheinlichkeiten möglich</a:t>
            </a:r>
          </a:p>
          <a:p>
            <a:pPr>
              <a:lnSpc>
                <a:spcPct val="150000"/>
              </a:lnSpc>
            </a:pPr>
            <a:r>
              <a:rPr lang="de-DE" dirty="0"/>
              <a:t>Kosten-Analyse schwieriger durchzuführen</a:t>
            </a:r>
          </a:p>
          <a:p>
            <a:pPr>
              <a:lnSpc>
                <a:spcPct val="150000"/>
              </a:lnSpc>
            </a:pPr>
            <a:r>
              <a:rPr lang="de-DE" dirty="0"/>
              <a:t>Resultate sind weniger akkurat und sind eher geschätzt</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798E80AC-CB70-4206-9169-C11B150B8330}"/>
              </a:ext>
            </a:extLst>
          </p:cNvPr>
          <p:cNvSpPr>
            <a:spLocks noGrp="1"/>
          </p:cNvSpPr>
          <p:nvPr>
            <p:ph type="sldNum" sz="quarter" idx="12"/>
          </p:nvPr>
        </p:nvSpPr>
        <p:spPr/>
        <p:txBody>
          <a:bodyPr/>
          <a:lstStyle/>
          <a:p>
            <a:fld id="{DD108FB5-2533-4688-B3BC-A918F32943D9}" type="slidenum">
              <a:rPr lang="de-DE" smtClean="0"/>
              <a:t>36</a:t>
            </a:fld>
            <a:endParaRPr lang="de-DE"/>
          </a:p>
        </p:txBody>
      </p:sp>
      <p:sp>
        <p:nvSpPr>
          <p:cNvPr id="6" name="Foliennummernplatzhalter 1">
            <a:extLst>
              <a:ext uri="{FF2B5EF4-FFF2-40B4-BE49-F238E27FC236}">
                <a16:creationId xmlns:a16="http://schemas.microsoft.com/office/drawing/2014/main" id="{7D201B5C-A494-47B6-AE8E-F64030F5B166}"/>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171164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697C7F-E935-45EB-B691-D68F65C4E98D}"/>
              </a:ext>
            </a:extLst>
          </p:cNvPr>
          <p:cNvSpPr>
            <a:spLocks noGrp="1"/>
          </p:cNvSpPr>
          <p:nvPr>
            <p:ph type="title"/>
          </p:nvPr>
        </p:nvSpPr>
        <p:spPr/>
        <p:txBody>
          <a:bodyPr/>
          <a:lstStyle/>
          <a:p>
            <a:r>
              <a:rPr lang="de-DE" b="1" dirty="0"/>
              <a:t>Risikobewältigung</a:t>
            </a:r>
          </a:p>
        </p:txBody>
      </p:sp>
      <p:sp>
        <p:nvSpPr>
          <p:cNvPr id="3" name="Inhaltsplatzhalter 2">
            <a:extLst>
              <a:ext uri="{FF2B5EF4-FFF2-40B4-BE49-F238E27FC236}">
                <a16:creationId xmlns:a16="http://schemas.microsoft.com/office/drawing/2014/main" id="{CF7F1B99-ED32-4886-96B3-020C44CE87AC}"/>
              </a:ext>
            </a:extLst>
          </p:cNvPr>
          <p:cNvSpPr>
            <a:spLocks noGrp="1"/>
          </p:cNvSpPr>
          <p:nvPr>
            <p:ph idx="1"/>
          </p:nvPr>
        </p:nvSpPr>
        <p:spPr>
          <a:xfrm>
            <a:off x="838200" y="1825625"/>
            <a:ext cx="4902724" cy="4351338"/>
          </a:xfrm>
        </p:spPr>
        <p:txBody>
          <a:bodyPr/>
          <a:lstStyle/>
          <a:p>
            <a:pPr marL="0" indent="0">
              <a:buNone/>
            </a:pPr>
            <a:r>
              <a:rPr lang="de-DE" b="1" dirty="0"/>
              <a:t>Aufgaben</a:t>
            </a:r>
          </a:p>
          <a:p>
            <a:r>
              <a:rPr lang="de-DE" dirty="0"/>
              <a:t>Für die identifizierten Risiken eine Risikostrategie entwickeln</a:t>
            </a:r>
          </a:p>
          <a:p>
            <a:r>
              <a:rPr lang="de-DE" dirty="0"/>
              <a:t>Die notwendigen Handlungsmaßnahmen festlegen</a:t>
            </a:r>
          </a:p>
          <a:p>
            <a:pPr marL="0" indent="0">
              <a:buNone/>
            </a:pPr>
            <a:endParaRPr lang="de-DE" dirty="0"/>
          </a:p>
          <a:p>
            <a:pPr marL="0" indent="0">
              <a:buNone/>
            </a:pPr>
            <a:endParaRPr lang="de-DE" dirty="0"/>
          </a:p>
          <a:p>
            <a:pPr marL="0" indent="0">
              <a:buNone/>
            </a:pPr>
            <a:endParaRPr lang="de-DE" dirty="0"/>
          </a:p>
        </p:txBody>
      </p:sp>
      <p:grpSp>
        <p:nvGrpSpPr>
          <p:cNvPr id="14" name="Gruppieren 13">
            <a:extLst>
              <a:ext uri="{FF2B5EF4-FFF2-40B4-BE49-F238E27FC236}">
                <a16:creationId xmlns:a16="http://schemas.microsoft.com/office/drawing/2014/main" id="{AFED05FC-2B2E-48E6-9847-CA09DF4E1B34}"/>
              </a:ext>
            </a:extLst>
          </p:cNvPr>
          <p:cNvGrpSpPr/>
          <p:nvPr/>
        </p:nvGrpSpPr>
        <p:grpSpPr>
          <a:xfrm>
            <a:off x="5844620" y="942681"/>
            <a:ext cx="6219615" cy="4206760"/>
            <a:chOff x="5674935" y="1489436"/>
            <a:chExt cx="6219615" cy="4206760"/>
          </a:xfrm>
        </p:grpSpPr>
        <p:pic>
          <p:nvPicPr>
            <p:cNvPr id="9" name="Grafik 8">
              <a:extLst>
                <a:ext uri="{FF2B5EF4-FFF2-40B4-BE49-F238E27FC236}">
                  <a16:creationId xmlns:a16="http://schemas.microsoft.com/office/drawing/2014/main" id="{446EBA70-4941-4E1A-BA2A-59E4AB44037F}"/>
                </a:ext>
              </a:extLst>
            </p:cNvPr>
            <p:cNvPicPr>
              <a:picLocks noChangeAspect="1"/>
            </p:cNvPicPr>
            <p:nvPr/>
          </p:nvPicPr>
          <p:blipFill rotWithShape="1">
            <a:blip r:embed="rId2">
              <a:extLst>
                <a:ext uri="{28A0092B-C50C-407E-A947-70E740481C1C}">
                  <a14:useLocalDpi xmlns:a14="http://schemas.microsoft.com/office/drawing/2010/main" val="0"/>
                </a:ext>
              </a:extLst>
            </a:blip>
            <a:srcRect l="9341" t="15208" r="6726" b="9739"/>
            <a:stretch/>
          </p:blipFill>
          <p:spPr>
            <a:xfrm>
              <a:off x="5674935" y="1489436"/>
              <a:ext cx="6219615" cy="4206760"/>
            </a:xfrm>
            <a:prstGeom prst="rect">
              <a:avLst/>
            </a:prstGeom>
          </p:spPr>
        </p:pic>
        <p:grpSp>
          <p:nvGrpSpPr>
            <p:cNvPr id="13" name="Gruppieren 12">
              <a:extLst>
                <a:ext uri="{FF2B5EF4-FFF2-40B4-BE49-F238E27FC236}">
                  <a16:creationId xmlns:a16="http://schemas.microsoft.com/office/drawing/2014/main" id="{3F33B7B4-7FEC-46A6-9096-63135EA09FCE}"/>
                </a:ext>
              </a:extLst>
            </p:cNvPr>
            <p:cNvGrpSpPr/>
            <p:nvPr/>
          </p:nvGrpSpPr>
          <p:grpSpPr>
            <a:xfrm>
              <a:off x="7748832" y="1841353"/>
              <a:ext cx="4128940" cy="2491565"/>
              <a:chOff x="7748832" y="1841353"/>
              <a:chExt cx="4128940" cy="2491565"/>
            </a:xfrm>
          </p:grpSpPr>
          <p:sp>
            <p:nvSpPr>
              <p:cNvPr id="10" name="Textfeld 9">
                <a:extLst>
                  <a:ext uri="{FF2B5EF4-FFF2-40B4-BE49-F238E27FC236}">
                    <a16:creationId xmlns:a16="http://schemas.microsoft.com/office/drawing/2014/main" id="{CA69E00A-0B9C-4BE5-B937-FD3C3DACF975}"/>
                  </a:ext>
                </a:extLst>
              </p:cNvPr>
              <p:cNvSpPr txBox="1"/>
              <p:nvPr/>
            </p:nvSpPr>
            <p:spPr>
              <a:xfrm>
                <a:off x="7748832" y="1841353"/>
                <a:ext cx="1225485" cy="369332"/>
              </a:xfrm>
              <a:prstGeom prst="rect">
                <a:avLst/>
              </a:prstGeom>
              <a:solidFill>
                <a:schemeClr val="bg1"/>
              </a:solidFill>
            </p:spPr>
            <p:txBody>
              <a:bodyPr wrap="square" rtlCol="0">
                <a:spAutoFit/>
              </a:bodyPr>
              <a:lstStyle/>
              <a:p>
                <a:r>
                  <a:rPr lang="de-DE" dirty="0"/>
                  <a:t>reduzieren</a:t>
                </a:r>
              </a:p>
            </p:txBody>
          </p:sp>
          <p:sp>
            <p:nvSpPr>
              <p:cNvPr id="11" name="Textfeld 10">
                <a:extLst>
                  <a:ext uri="{FF2B5EF4-FFF2-40B4-BE49-F238E27FC236}">
                    <a16:creationId xmlns:a16="http://schemas.microsoft.com/office/drawing/2014/main" id="{ED4F2705-299F-4A5D-AEAF-0E577E2E3D4A}"/>
                  </a:ext>
                </a:extLst>
              </p:cNvPr>
              <p:cNvSpPr txBox="1"/>
              <p:nvPr/>
            </p:nvSpPr>
            <p:spPr>
              <a:xfrm>
                <a:off x="8891045" y="2389105"/>
                <a:ext cx="1225485" cy="369332"/>
              </a:xfrm>
              <a:prstGeom prst="rect">
                <a:avLst/>
              </a:prstGeom>
              <a:solidFill>
                <a:schemeClr val="bg1"/>
              </a:solidFill>
            </p:spPr>
            <p:txBody>
              <a:bodyPr wrap="square" rtlCol="0">
                <a:spAutoFit/>
              </a:bodyPr>
              <a:lstStyle/>
              <a:p>
                <a:r>
                  <a:rPr lang="de-DE" dirty="0"/>
                  <a:t>abwälzen</a:t>
                </a:r>
              </a:p>
            </p:txBody>
          </p:sp>
          <p:sp>
            <p:nvSpPr>
              <p:cNvPr id="12" name="Textfeld 11">
                <a:extLst>
                  <a:ext uri="{FF2B5EF4-FFF2-40B4-BE49-F238E27FC236}">
                    <a16:creationId xmlns:a16="http://schemas.microsoft.com/office/drawing/2014/main" id="{1EEEBAF9-3FF9-4AC5-8D24-7252609B6513}"/>
                  </a:ext>
                </a:extLst>
              </p:cNvPr>
              <p:cNvSpPr txBox="1"/>
              <p:nvPr/>
            </p:nvSpPr>
            <p:spPr>
              <a:xfrm>
                <a:off x="10483390" y="3963586"/>
                <a:ext cx="1394382" cy="369332"/>
              </a:xfrm>
              <a:prstGeom prst="rect">
                <a:avLst/>
              </a:prstGeom>
              <a:solidFill>
                <a:schemeClr val="bg1"/>
              </a:solidFill>
            </p:spPr>
            <p:txBody>
              <a:bodyPr wrap="square" rtlCol="0">
                <a:spAutoFit/>
              </a:bodyPr>
              <a:lstStyle/>
              <a:p>
                <a:r>
                  <a:rPr lang="de-DE" dirty="0"/>
                  <a:t>selbst tragen</a:t>
                </a:r>
              </a:p>
            </p:txBody>
          </p:sp>
        </p:grpSp>
      </p:grpSp>
      <p:sp>
        <p:nvSpPr>
          <p:cNvPr id="4" name="Foliennummernplatzhalter 3">
            <a:extLst>
              <a:ext uri="{FF2B5EF4-FFF2-40B4-BE49-F238E27FC236}">
                <a16:creationId xmlns:a16="http://schemas.microsoft.com/office/drawing/2014/main" id="{EDDE83B8-9C3B-4E42-BF55-449382121875}"/>
              </a:ext>
            </a:extLst>
          </p:cNvPr>
          <p:cNvSpPr>
            <a:spLocks noGrp="1"/>
          </p:cNvSpPr>
          <p:nvPr>
            <p:ph type="sldNum" sz="quarter" idx="12"/>
          </p:nvPr>
        </p:nvSpPr>
        <p:spPr/>
        <p:txBody>
          <a:bodyPr/>
          <a:lstStyle/>
          <a:p>
            <a:fld id="{DD108FB5-2533-4688-B3BC-A918F32943D9}" type="slidenum">
              <a:rPr lang="de-DE" smtClean="0"/>
              <a:t>37</a:t>
            </a:fld>
            <a:endParaRPr lang="de-DE"/>
          </a:p>
        </p:txBody>
      </p:sp>
      <p:sp>
        <p:nvSpPr>
          <p:cNvPr id="15" name="Foliennummernplatzhalter 1">
            <a:extLst>
              <a:ext uri="{FF2B5EF4-FFF2-40B4-BE49-F238E27FC236}">
                <a16:creationId xmlns:a16="http://schemas.microsoft.com/office/drawing/2014/main" id="{69EBD4B2-4556-4A78-8B36-9316A1B0974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478833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525AC52-82ED-4AF4-9433-F79046770D12}"/>
              </a:ext>
            </a:extLst>
          </p:cNvPr>
          <p:cNvSpPr>
            <a:spLocks noGrp="1"/>
          </p:cNvSpPr>
          <p:nvPr>
            <p:ph type="title"/>
          </p:nvPr>
        </p:nvSpPr>
        <p:spPr/>
        <p:txBody>
          <a:bodyPr>
            <a:normAutofit/>
          </a:bodyPr>
          <a:lstStyle/>
          <a:p>
            <a:r>
              <a:rPr lang="de-DE" sz="4000" dirty="0"/>
              <a:t>Strategien:</a:t>
            </a:r>
          </a:p>
        </p:txBody>
      </p:sp>
      <p:sp>
        <p:nvSpPr>
          <p:cNvPr id="4" name="Inhaltsplatzhalter 2">
            <a:extLst>
              <a:ext uri="{FF2B5EF4-FFF2-40B4-BE49-F238E27FC236}">
                <a16:creationId xmlns:a16="http://schemas.microsoft.com/office/drawing/2014/main" id="{EF38709B-4C9B-4FD0-B2B9-6AAFDEDEFFD6}"/>
              </a:ext>
            </a:extLst>
          </p:cNvPr>
          <p:cNvSpPr>
            <a:spLocks noGrp="1"/>
          </p:cNvSpPr>
          <p:nvPr>
            <p:ph idx="1"/>
          </p:nvPr>
        </p:nvSpPr>
        <p:spPr>
          <a:xfrm>
            <a:off x="838200" y="1498861"/>
            <a:ext cx="10515600" cy="5128182"/>
          </a:xfrm>
        </p:spPr>
        <p:txBody>
          <a:bodyPr>
            <a:normAutofit/>
          </a:bodyPr>
          <a:lstStyle/>
          <a:p>
            <a:pPr marL="0" indent="0">
              <a:buNone/>
            </a:pPr>
            <a:r>
              <a:rPr lang="de-DE" b="1" dirty="0"/>
              <a:t>1) Risikovermeidung</a:t>
            </a:r>
          </a:p>
          <a:p>
            <a:pPr marL="0" indent="0">
              <a:buNone/>
            </a:pPr>
            <a:r>
              <a:rPr lang="de-DE" dirty="0"/>
              <a:t>Eintreten von Risikoereignissen verhindern</a:t>
            </a:r>
          </a:p>
          <a:p>
            <a:pPr lvl="1"/>
            <a:r>
              <a:rPr lang="de-DE" dirty="0"/>
              <a:t>Auf Technologien verzichten</a:t>
            </a:r>
          </a:p>
          <a:p>
            <a:pPr lvl="1"/>
            <a:r>
              <a:rPr lang="de-DE" dirty="0"/>
              <a:t>Aus einem riskanten Projekt aussteigen</a:t>
            </a:r>
          </a:p>
          <a:p>
            <a:pPr marL="457200" lvl="1" indent="0">
              <a:buNone/>
            </a:pPr>
            <a:endParaRPr lang="de-DE" dirty="0"/>
          </a:p>
          <a:p>
            <a:pPr marL="0" indent="0">
              <a:buNone/>
            </a:pPr>
            <a:r>
              <a:rPr lang="de-DE" b="1" dirty="0"/>
              <a:t>2) Risikoreduzierung</a:t>
            </a:r>
          </a:p>
          <a:p>
            <a:pPr marL="0" indent="0">
              <a:buNone/>
            </a:pPr>
            <a:r>
              <a:rPr lang="de-DE" dirty="0"/>
              <a:t>Risiko soll tolerierbar werden</a:t>
            </a:r>
          </a:p>
          <a:p>
            <a:pPr marL="0" indent="0">
              <a:buNone/>
            </a:pPr>
            <a:r>
              <a:rPr lang="de-DE" dirty="0"/>
              <a:t>   a) ... durch Verminderung der Eintrittswahrscheinlichkeit</a:t>
            </a:r>
          </a:p>
          <a:p>
            <a:pPr lvl="1"/>
            <a:r>
              <a:rPr lang="de-DE" dirty="0"/>
              <a:t>Brandschutz/ Diebstahlsicherung</a:t>
            </a:r>
          </a:p>
          <a:p>
            <a:pPr marL="0" indent="0">
              <a:buNone/>
            </a:pPr>
            <a:r>
              <a:rPr lang="de-DE" dirty="0"/>
              <a:t>   b) ... durch Verminderung der Schadenshöhe</a:t>
            </a:r>
          </a:p>
          <a:p>
            <a:pPr lvl="1"/>
            <a:r>
              <a:rPr lang="de-DE" dirty="0"/>
              <a:t>Sprinkleranlange</a:t>
            </a:r>
          </a:p>
          <a:p>
            <a:pPr marL="0" indent="0">
              <a:buNone/>
            </a:pPr>
            <a:endParaRPr lang="de-DE" dirty="0"/>
          </a:p>
        </p:txBody>
      </p:sp>
      <p:pic>
        <p:nvPicPr>
          <p:cNvPr id="7" name="Grafik 6" descr="Ein Bild, das drinnen, Tisch, Glas, weiß enthält.&#10;&#10;Automatisch generierte Beschreibung">
            <a:extLst>
              <a:ext uri="{FF2B5EF4-FFF2-40B4-BE49-F238E27FC236}">
                <a16:creationId xmlns:a16="http://schemas.microsoft.com/office/drawing/2014/main" id="{E4B32798-FBB6-4867-82BD-BCE40A42C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590" y="980387"/>
            <a:ext cx="4314333" cy="2880716"/>
          </a:xfrm>
          <a:prstGeom prst="rect">
            <a:avLst/>
          </a:prstGeom>
        </p:spPr>
      </p:pic>
      <p:sp>
        <p:nvSpPr>
          <p:cNvPr id="2" name="Foliennummernplatzhalter 1">
            <a:extLst>
              <a:ext uri="{FF2B5EF4-FFF2-40B4-BE49-F238E27FC236}">
                <a16:creationId xmlns:a16="http://schemas.microsoft.com/office/drawing/2014/main" id="{47F0A498-53B5-4493-A1DF-527D86FA2BD4}"/>
              </a:ext>
            </a:extLst>
          </p:cNvPr>
          <p:cNvSpPr>
            <a:spLocks noGrp="1"/>
          </p:cNvSpPr>
          <p:nvPr>
            <p:ph type="sldNum" sz="quarter" idx="12"/>
          </p:nvPr>
        </p:nvSpPr>
        <p:spPr/>
        <p:txBody>
          <a:bodyPr/>
          <a:lstStyle/>
          <a:p>
            <a:fld id="{DD108FB5-2533-4688-B3BC-A918F32943D9}" type="slidenum">
              <a:rPr lang="de-DE" smtClean="0"/>
              <a:t>38</a:t>
            </a:fld>
            <a:endParaRPr lang="de-DE"/>
          </a:p>
        </p:txBody>
      </p:sp>
      <p:sp>
        <p:nvSpPr>
          <p:cNvPr id="8" name="Foliennummernplatzhalter 1">
            <a:extLst>
              <a:ext uri="{FF2B5EF4-FFF2-40B4-BE49-F238E27FC236}">
                <a16:creationId xmlns:a16="http://schemas.microsoft.com/office/drawing/2014/main" id="{49ED283A-D7A3-47D9-9925-1748C709CA3B}"/>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069531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525AC52-82ED-4AF4-9433-F79046770D12}"/>
              </a:ext>
            </a:extLst>
          </p:cNvPr>
          <p:cNvSpPr>
            <a:spLocks noGrp="1"/>
          </p:cNvSpPr>
          <p:nvPr>
            <p:ph type="title"/>
          </p:nvPr>
        </p:nvSpPr>
        <p:spPr/>
        <p:txBody>
          <a:bodyPr>
            <a:normAutofit/>
          </a:bodyPr>
          <a:lstStyle/>
          <a:p>
            <a:r>
              <a:rPr lang="de-DE" sz="4000" dirty="0"/>
              <a:t>Strategien:</a:t>
            </a:r>
          </a:p>
        </p:txBody>
      </p:sp>
      <p:sp>
        <p:nvSpPr>
          <p:cNvPr id="4" name="Inhaltsplatzhalter 2">
            <a:extLst>
              <a:ext uri="{FF2B5EF4-FFF2-40B4-BE49-F238E27FC236}">
                <a16:creationId xmlns:a16="http://schemas.microsoft.com/office/drawing/2014/main" id="{EF38709B-4C9B-4FD0-B2B9-6AAFDEDEFFD6}"/>
              </a:ext>
            </a:extLst>
          </p:cNvPr>
          <p:cNvSpPr>
            <a:spLocks noGrp="1"/>
          </p:cNvSpPr>
          <p:nvPr>
            <p:ph idx="1"/>
          </p:nvPr>
        </p:nvSpPr>
        <p:spPr>
          <a:xfrm>
            <a:off x="838200" y="1498861"/>
            <a:ext cx="10515600" cy="5128182"/>
          </a:xfrm>
        </p:spPr>
        <p:txBody>
          <a:bodyPr>
            <a:normAutofit/>
          </a:bodyPr>
          <a:lstStyle/>
          <a:p>
            <a:pPr marL="0" indent="0">
              <a:buNone/>
            </a:pPr>
            <a:r>
              <a:rPr lang="de-DE" b="1" dirty="0"/>
              <a:t>3) Risikotransfer/ -abwälzung</a:t>
            </a:r>
          </a:p>
          <a:p>
            <a:pPr marL="0" indent="0">
              <a:buNone/>
            </a:pPr>
            <a:r>
              <a:rPr lang="de-DE" dirty="0"/>
              <a:t>Überträgt die Risiken an Dritte</a:t>
            </a:r>
          </a:p>
          <a:p>
            <a:pPr lvl="1"/>
            <a:r>
              <a:rPr lang="de-DE" dirty="0"/>
              <a:t>Fremdversicherung </a:t>
            </a:r>
          </a:p>
          <a:p>
            <a:pPr lvl="1"/>
            <a:r>
              <a:rPr lang="de-DE" dirty="0"/>
              <a:t>Instrumente des Finanzmarktes</a:t>
            </a:r>
          </a:p>
          <a:p>
            <a:pPr lvl="1"/>
            <a:r>
              <a:rPr lang="de-DE" dirty="0"/>
              <a:t>Vertragsgestaltung mit Kunden und Lieferanten </a:t>
            </a:r>
          </a:p>
          <a:p>
            <a:pPr marL="457200" lvl="1" indent="0">
              <a:buNone/>
            </a:pPr>
            <a:endParaRPr lang="de-DE" dirty="0"/>
          </a:p>
          <a:p>
            <a:pPr marL="0" indent="0">
              <a:buNone/>
            </a:pPr>
            <a:r>
              <a:rPr lang="de-DE" b="1" dirty="0"/>
              <a:t>4) Risikoteilung/ -streuung</a:t>
            </a:r>
          </a:p>
          <a:p>
            <a:pPr marL="0" indent="0">
              <a:buNone/>
            </a:pPr>
            <a:r>
              <a:rPr lang="de-DE" dirty="0"/>
              <a:t>Gesamtrisiko in verschiedene kleine Einzelrisiken zerteilen</a:t>
            </a:r>
          </a:p>
          <a:p>
            <a:pPr lvl="1"/>
            <a:r>
              <a:rPr lang="de-DE" dirty="0"/>
              <a:t>Großrechner in mehreren Containern getrennt versenden</a:t>
            </a:r>
          </a:p>
          <a:p>
            <a:pPr lvl="1"/>
            <a:r>
              <a:rPr lang="de-DE" dirty="0"/>
              <a:t>Breite Kundenbasis</a:t>
            </a:r>
          </a:p>
        </p:txBody>
      </p:sp>
      <p:sp>
        <p:nvSpPr>
          <p:cNvPr id="2" name="Foliennummernplatzhalter 1">
            <a:extLst>
              <a:ext uri="{FF2B5EF4-FFF2-40B4-BE49-F238E27FC236}">
                <a16:creationId xmlns:a16="http://schemas.microsoft.com/office/drawing/2014/main" id="{DAC762C4-E51C-4101-A3B9-FFFC312025CF}"/>
              </a:ext>
            </a:extLst>
          </p:cNvPr>
          <p:cNvSpPr>
            <a:spLocks noGrp="1"/>
          </p:cNvSpPr>
          <p:nvPr>
            <p:ph type="sldNum" sz="quarter" idx="12"/>
          </p:nvPr>
        </p:nvSpPr>
        <p:spPr/>
        <p:txBody>
          <a:bodyPr/>
          <a:lstStyle/>
          <a:p>
            <a:fld id="{DD108FB5-2533-4688-B3BC-A918F32943D9}" type="slidenum">
              <a:rPr lang="de-DE" smtClean="0"/>
              <a:t>39</a:t>
            </a:fld>
            <a:endParaRPr lang="de-DE"/>
          </a:p>
        </p:txBody>
      </p:sp>
      <p:sp>
        <p:nvSpPr>
          <p:cNvPr id="6" name="Foliennummernplatzhalter 1">
            <a:extLst>
              <a:ext uri="{FF2B5EF4-FFF2-40B4-BE49-F238E27FC236}">
                <a16:creationId xmlns:a16="http://schemas.microsoft.com/office/drawing/2014/main" id="{B526F511-3189-4119-BAB2-DFBCA728B14D}"/>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42196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Was sind Risiken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Sachverhalt in der Zukunft</a:t>
            </a:r>
          </a:p>
          <a:p>
            <a:pPr>
              <a:lnSpc>
                <a:spcPct val="150000"/>
              </a:lnSpc>
            </a:pPr>
            <a:r>
              <a:rPr lang="de-DE" dirty="0"/>
              <a:t>Ungewisser Ausgang</a:t>
            </a:r>
          </a:p>
          <a:p>
            <a:pPr>
              <a:lnSpc>
                <a:spcPct val="150000"/>
              </a:lnSpc>
            </a:pPr>
            <a:r>
              <a:rPr lang="de-DE" dirty="0"/>
              <a:t>Negative Auswirkung</a:t>
            </a:r>
          </a:p>
          <a:p>
            <a:pPr>
              <a:lnSpc>
                <a:spcPct val="150000"/>
              </a:lnSpc>
            </a:pPr>
            <a:r>
              <a:rPr lang="de-DE" dirty="0"/>
              <a:t>Kombination aus Bedrohung und Sicherheitslücke</a:t>
            </a:r>
          </a:p>
        </p:txBody>
      </p:sp>
      <p:sp>
        <p:nvSpPr>
          <p:cNvPr id="4" name="Foliennummernplatzhalter 3">
            <a:extLst>
              <a:ext uri="{FF2B5EF4-FFF2-40B4-BE49-F238E27FC236}">
                <a16:creationId xmlns:a16="http://schemas.microsoft.com/office/drawing/2014/main" id="{219662B2-C74C-46BB-8DE4-2E53A430AD7A}"/>
              </a:ext>
            </a:extLst>
          </p:cNvPr>
          <p:cNvSpPr>
            <a:spLocks noGrp="1"/>
          </p:cNvSpPr>
          <p:nvPr>
            <p:ph type="sldNum" sz="quarter" idx="12"/>
          </p:nvPr>
        </p:nvSpPr>
        <p:spPr/>
        <p:txBody>
          <a:bodyPr/>
          <a:lstStyle/>
          <a:p>
            <a:fld id="{DD108FB5-2533-4688-B3BC-A918F32943D9}" type="slidenum">
              <a:rPr lang="de-DE" smtClean="0"/>
              <a:t>4</a:t>
            </a:fld>
            <a:endParaRPr lang="de-DE"/>
          </a:p>
        </p:txBody>
      </p:sp>
      <p:sp>
        <p:nvSpPr>
          <p:cNvPr id="6" name="Foliennummernplatzhalter 1">
            <a:extLst>
              <a:ext uri="{FF2B5EF4-FFF2-40B4-BE49-F238E27FC236}">
                <a16:creationId xmlns:a16="http://schemas.microsoft.com/office/drawing/2014/main" id="{0FB7F8C4-FD9D-4114-9CC9-BBEAB073F9E8}"/>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23565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525AC52-82ED-4AF4-9433-F79046770D12}"/>
              </a:ext>
            </a:extLst>
          </p:cNvPr>
          <p:cNvSpPr>
            <a:spLocks noGrp="1"/>
          </p:cNvSpPr>
          <p:nvPr>
            <p:ph type="title"/>
          </p:nvPr>
        </p:nvSpPr>
        <p:spPr/>
        <p:txBody>
          <a:bodyPr>
            <a:normAutofit/>
          </a:bodyPr>
          <a:lstStyle/>
          <a:p>
            <a:r>
              <a:rPr lang="de-DE" sz="4000" dirty="0"/>
              <a:t>Strategien:</a:t>
            </a:r>
          </a:p>
        </p:txBody>
      </p:sp>
      <p:sp>
        <p:nvSpPr>
          <p:cNvPr id="4" name="Inhaltsplatzhalter 2">
            <a:extLst>
              <a:ext uri="{FF2B5EF4-FFF2-40B4-BE49-F238E27FC236}">
                <a16:creationId xmlns:a16="http://schemas.microsoft.com/office/drawing/2014/main" id="{EF38709B-4C9B-4FD0-B2B9-6AAFDEDEFFD6}"/>
              </a:ext>
            </a:extLst>
          </p:cNvPr>
          <p:cNvSpPr>
            <a:spLocks noGrp="1"/>
          </p:cNvSpPr>
          <p:nvPr>
            <p:ph idx="1"/>
          </p:nvPr>
        </p:nvSpPr>
        <p:spPr>
          <a:xfrm>
            <a:off x="838200" y="1498861"/>
            <a:ext cx="10515600" cy="5128182"/>
          </a:xfrm>
        </p:spPr>
        <p:txBody>
          <a:bodyPr>
            <a:normAutofit/>
          </a:bodyPr>
          <a:lstStyle/>
          <a:p>
            <a:pPr marL="0" indent="0">
              <a:buNone/>
            </a:pPr>
            <a:r>
              <a:rPr lang="de-DE" b="1" dirty="0"/>
              <a:t>5) Risikotragung</a:t>
            </a:r>
          </a:p>
          <a:p>
            <a:pPr marL="0" indent="0">
              <a:buNone/>
            </a:pPr>
            <a:r>
              <a:rPr lang="de-DE" dirty="0"/>
              <a:t>Unternehmen trägt das Risiko selbst</a:t>
            </a:r>
          </a:p>
          <a:p>
            <a:pPr marL="0" indent="0">
              <a:buNone/>
            </a:pPr>
            <a:r>
              <a:rPr lang="de-DE" dirty="0"/>
              <a:t>   a) Passives Verhalten</a:t>
            </a:r>
          </a:p>
          <a:p>
            <a:pPr lvl="1"/>
            <a:r>
              <a:rPr lang="de-DE" dirty="0"/>
              <a:t>Risiken ignorieren (z.B. Naturkatastrophen)</a:t>
            </a:r>
          </a:p>
          <a:p>
            <a:pPr marL="457200" lvl="1" indent="0">
              <a:buNone/>
            </a:pPr>
            <a:endParaRPr lang="de-DE" dirty="0"/>
          </a:p>
          <a:p>
            <a:pPr marL="0" indent="0">
              <a:buNone/>
            </a:pPr>
            <a:r>
              <a:rPr lang="de-DE" dirty="0"/>
              <a:t>   b) Aktives Verhalten</a:t>
            </a:r>
          </a:p>
          <a:p>
            <a:pPr marL="457200" lvl="1" indent="0">
              <a:buNone/>
            </a:pPr>
            <a:r>
              <a:rPr lang="de-DE" dirty="0"/>
              <a:t>   Risikodeckungspotential aufbauen:</a:t>
            </a:r>
          </a:p>
          <a:p>
            <a:pPr lvl="2"/>
            <a:r>
              <a:rPr lang="de-DE" sz="2400" dirty="0"/>
              <a:t>Eigenkapital erhöhen</a:t>
            </a:r>
          </a:p>
          <a:p>
            <a:pPr lvl="2"/>
            <a:r>
              <a:rPr lang="de-DE" sz="2400" dirty="0"/>
              <a:t>Liquiditätsreserven schaffen</a:t>
            </a:r>
          </a:p>
        </p:txBody>
      </p:sp>
      <p:sp>
        <p:nvSpPr>
          <p:cNvPr id="2" name="Foliennummernplatzhalter 1">
            <a:extLst>
              <a:ext uri="{FF2B5EF4-FFF2-40B4-BE49-F238E27FC236}">
                <a16:creationId xmlns:a16="http://schemas.microsoft.com/office/drawing/2014/main" id="{3F170F28-D831-468A-B41B-D6F7066EC52A}"/>
              </a:ext>
            </a:extLst>
          </p:cNvPr>
          <p:cNvSpPr>
            <a:spLocks noGrp="1"/>
          </p:cNvSpPr>
          <p:nvPr>
            <p:ph type="sldNum" sz="quarter" idx="12"/>
          </p:nvPr>
        </p:nvSpPr>
        <p:spPr/>
        <p:txBody>
          <a:bodyPr/>
          <a:lstStyle/>
          <a:p>
            <a:fld id="{DD108FB5-2533-4688-B3BC-A918F32943D9}" type="slidenum">
              <a:rPr lang="de-DE" smtClean="0"/>
              <a:t>40</a:t>
            </a:fld>
            <a:endParaRPr lang="de-DE"/>
          </a:p>
        </p:txBody>
      </p:sp>
      <p:sp>
        <p:nvSpPr>
          <p:cNvPr id="6" name="Foliennummernplatzhalter 1">
            <a:extLst>
              <a:ext uri="{FF2B5EF4-FFF2-40B4-BE49-F238E27FC236}">
                <a16:creationId xmlns:a16="http://schemas.microsoft.com/office/drawing/2014/main" id="{56E5E868-0E50-470D-A402-962F103C9616}"/>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672886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A7525-A339-45F4-817C-62E15F260233}"/>
              </a:ext>
            </a:extLst>
          </p:cNvPr>
          <p:cNvSpPr>
            <a:spLocks noGrp="1"/>
          </p:cNvSpPr>
          <p:nvPr>
            <p:ph type="title"/>
          </p:nvPr>
        </p:nvSpPr>
        <p:spPr/>
        <p:txBody>
          <a:bodyPr/>
          <a:lstStyle/>
          <a:p>
            <a:r>
              <a:rPr lang="de-DE" b="1" dirty="0"/>
              <a:t>Risikocontrolling</a:t>
            </a:r>
          </a:p>
        </p:txBody>
      </p:sp>
      <p:sp>
        <p:nvSpPr>
          <p:cNvPr id="3" name="Inhaltsplatzhalter 2">
            <a:extLst>
              <a:ext uri="{FF2B5EF4-FFF2-40B4-BE49-F238E27FC236}">
                <a16:creationId xmlns:a16="http://schemas.microsoft.com/office/drawing/2014/main" id="{8C445000-4F90-4D71-9931-C967DCC4F818}"/>
              </a:ext>
            </a:extLst>
          </p:cNvPr>
          <p:cNvSpPr>
            <a:spLocks noGrp="1"/>
          </p:cNvSpPr>
          <p:nvPr>
            <p:ph idx="1"/>
          </p:nvPr>
        </p:nvSpPr>
        <p:spPr/>
        <p:txBody>
          <a:bodyPr/>
          <a:lstStyle/>
          <a:p>
            <a:r>
              <a:rPr lang="de-DE" dirty="0"/>
              <a:t>Risiken berücksichtigen während Projekt-</a:t>
            </a:r>
          </a:p>
          <a:p>
            <a:pPr lvl="1"/>
            <a:r>
              <a:rPr lang="de-DE" dirty="0"/>
              <a:t>Planung</a:t>
            </a:r>
          </a:p>
          <a:p>
            <a:pPr lvl="1"/>
            <a:r>
              <a:rPr lang="de-DE" dirty="0"/>
              <a:t>Steuerung</a:t>
            </a:r>
          </a:p>
          <a:p>
            <a:pPr lvl="1"/>
            <a:r>
              <a:rPr lang="de-DE" dirty="0"/>
              <a:t>Kontrolle</a:t>
            </a:r>
          </a:p>
          <a:p>
            <a:r>
              <a:rPr lang="de-DE" dirty="0"/>
              <a:t>Verbessert Risikobewusstsein bei</a:t>
            </a:r>
          </a:p>
          <a:p>
            <a:pPr lvl="1"/>
            <a:r>
              <a:rPr lang="de-DE" dirty="0"/>
              <a:t>Mitarbeitern</a:t>
            </a:r>
          </a:p>
          <a:p>
            <a:pPr lvl="1"/>
            <a:r>
              <a:rPr lang="de-DE" dirty="0"/>
              <a:t>Unternehmensleitung</a:t>
            </a:r>
          </a:p>
          <a:p>
            <a:r>
              <a:rPr lang="de-DE" dirty="0"/>
              <a:t>Risiken werden in ein IT-System eingetragen und gepflegt</a:t>
            </a:r>
          </a:p>
          <a:p>
            <a:pPr lvl="1"/>
            <a:endParaRPr lang="de-DE" dirty="0"/>
          </a:p>
          <a:p>
            <a:pPr lvl="1"/>
            <a:endParaRPr lang="de-DE" dirty="0"/>
          </a:p>
        </p:txBody>
      </p:sp>
      <p:sp>
        <p:nvSpPr>
          <p:cNvPr id="4" name="Foliennummernplatzhalter 3">
            <a:extLst>
              <a:ext uri="{FF2B5EF4-FFF2-40B4-BE49-F238E27FC236}">
                <a16:creationId xmlns:a16="http://schemas.microsoft.com/office/drawing/2014/main" id="{A5E921E3-99D3-44AB-B284-9C7D6172F067}"/>
              </a:ext>
            </a:extLst>
          </p:cNvPr>
          <p:cNvSpPr>
            <a:spLocks noGrp="1"/>
          </p:cNvSpPr>
          <p:nvPr>
            <p:ph type="sldNum" sz="quarter" idx="12"/>
          </p:nvPr>
        </p:nvSpPr>
        <p:spPr/>
        <p:txBody>
          <a:bodyPr/>
          <a:lstStyle/>
          <a:p>
            <a:fld id="{DD108FB5-2533-4688-B3BC-A918F32943D9}" type="slidenum">
              <a:rPr lang="de-DE" smtClean="0"/>
              <a:t>41</a:t>
            </a:fld>
            <a:endParaRPr lang="de-DE"/>
          </a:p>
        </p:txBody>
      </p:sp>
      <p:sp>
        <p:nvSpPr>
          <p:cNvPr id="6" name="Foliennummernplatzhalter 1">
            <a:extLst>
              <a:ext uri="{FF2B5EF4-FFF2-40B4-BE49-F238E27FC236}">
                <a16:creationId xmlns:a16="http://schemas.microsoft.com/office/drawing/2014/main" id="{D3BB6DCB-A9B8-48C1-8393-9AE394617B39}"/>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00681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BBCE4-2316-407F-87F7-C8154C5082CF}"/>
              </a:ext>
            </a:extLst>
          </p:cNvPr>
          <p:cNvSpPr>
            <a:spLocks noGrp="1"/>
          </p:cNvSpPr>
          <p:nvPr>
            <p:ph type="title"/>
          </p:nvPr>
        </p:nvSpPr>
        <p:spPr/>
        <p:txBody>
          <a:bodyPr/>
          <a:lstStyle/>
          <a:p>
            <a:r>
              <a:rPr lang="de-DE" b="1" dirty="0"/>
              <a:t>Risikoüberwachung</a:t>
            </a:r>
          </a:p>
        </p:txBody>
      </p:sp>
      <p:sp>
        <p:nvSpPr>
          <p:cNvPr id="3" name="Inhaltsplatzhalter 2">
            <a:extLst>
              <a:ext uri="{FF2B5EF4-FFF2-40B4-BE49-F238E27FC236}">
                <a16:creationId xmlns:a16="http://schemas.microsoft.com/office/drawing/2014/main" id="{4D5AB136-B49A-459D-8505-F1E6C6D7EB8D}"/>
              </a:ext>
            </a:extLst>
          </p:cNvPr>
          <p:cNvSpPr>
            <a:spLocks noGrp="1"/>
          </p:cNvSpPr>
          <p:nvPr>
            <p:ph idx="1"/>
          </p:nvPr>
        </p:nvSpPr>
        <p:spPr/>
        <p:txBody>
          <a:bodyPr>
            <a:normAutofit lnSpcReduction="10000"/>
          </a:bodyPr>
          <a:lstStyle/>
          <a:p>
            <a:r>
              <a:rPr lang="de-DE" dirty="0"/>
              <a:t>Risikoindikatoren</a:t>
            </a:r>
          </a:p>
          <a:p>
            <a:pPr lvl="1"/>
            <a:r>
              <a:rPr lang="de-DE" dirty="0"/>
              <a:t>Messbare Größe </a:t>
            </a:r>
          </a:p>
          <a:p>
            <a:pPr lvl="1"/>
            <a:r>
              <a:rPr lang="de-DE" dirty="0"/>
              <a:t>Eintrittswahrscheinlichkeit eines Risikos</a:t>
            </a:r>
          </a:p>
          <a:p>
            <a:pPr lvl="1"/>
            <a:r>
              <a:rPr lang="de-DE" dirty="0"/>
              <a:t>Werden in der Risikoüberwachung ermittelt</a:t>
            </a:r>
          </a:p>
          <a:p>
            <a:pPr lvl="1"/>
            <a:endParaRPr lang="de-DE" dirty="0"/>
          </a:p>
          <a:p>
            <a:r>
              <a:rPr lang="de-DE" dirty="0"/>
              <a:t>Vergleichbar mit sich wiederholender Risikoidentifizierung</a:t>
            </a:r>
          </a:p>
          <a:p>
            <a:pPr lvl="1"/>
            <a:r>
              <a:rPr lang="de-DE" dirty="0"/>
              <a:t>Risikoindikatoren werden aktualisiert</a:t>
            </a:r>
          </a:p>
          <a:p>
            <a:pPr lvl="1"/>
            <a:r>
              <a:rPr lang="de-DE" dirty="0"/>
              <a:t>Neue Risiken werden erkannt</a:t>
            </a:r>
          </a:p>
          <a:p>
            <a:pPr lvl="1"/>
            <a:endParaRPr lang="de-DE" dirty="0"/>
          </a:p>
          <a:p>
            <a:r>
              <a:rPr lang="de-DE" dirty="0"/>
              <a:t>Festlegung von Grenzwerten</a:t>
            </a:r>
          </a:p>
          <a:p>
            <a:pPr lvl="1"/>
            <a:r>
              <a:rPr lang="de-DE" dirty="0"/>
              <a:t>Handlungsanweisungen für Risikosteuerung ableiten</a:t>
            </a:r>
          </a:p>
          <a:p>
            <a:pPr lvl="1"/>
            <a:endParaRPr lang="de-DE" dirty="0"/>
          </a:p>
          <a:p>
            <a:pPr lvl="1"/>
            <a:endParaRPr lang="de-DE" dirty="0"/>
          </a:p>
        </p:txBody>
      </p:sp>
      <p:sp>
        <p:nvSpPr>
          <p:cNvPr id="4" name="Foliennummernplatzhalter 3">
            <a:extLst>
              <a:ext uri="{FF2B5EF4-FFF2-40B4-BE49-F238E27FC236}">
                <a16:creationId xmlns:a16="http://schemas.microsoft.com/office/drawing/2014/main" id="{57F756A6-2D0F-4776-A549-4DA189CCB950}"/>
              </a:ext>
            </a:extLst>
          </p:cNvPr>
          <p:cNvSpPr>
            <a:spLocks noGrp="1"/>
          </p:cNvSpPr>
          <p:nvPr>
            <p:ph type="sldNum" sz="quarter" idx="12"/>
          </p:nvPr>
        </p:nvSpPr>
        <p:spPr/>
        <p:txBody>
          <a:bodyPr/>
          <a:lstStyle/>
          <a:p>
            <a:fld id="{DD108FB5-2533-4688-B3BC-A918F32943D9}" type="slidenum">
              <a:rPr lang="de-DE" smtClean="0"/>
              <a:t>42</a:t>
            </a:fld>
            <a:endParaRPr lang="de-DE"/>
          </a:p>
        </p:txBody>
      </p:sp>
      <p:sp>
        <p:nvSpPr>
          <p:cNvPr id="6" name="Foliennummernplatzhalter 1">
            <a:extLst>
              <a:ext uri="{FF2B5EF4-FFF2-40B4-BE49-F238E27FC236}">
                <a16:creationId xmlns:a16="http://schemas.microsoft.com/office/drawing/2014/main" id="{9AD43FDA-4415-48C1-A5C4-97BBA0C9A049}"/>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699248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BBCE4-2316-407F-87F7-C8154C5082CF}"/>
              </a:ext>
            </a:extLst>
          </p:cNvPr>
          <p:cNvSpPr>
            <a:spLocks noGrp="1"/>
          </p:cNvSpPr>
          <p:nvPr>
            <p:ph type="title"/>
          </p:nvPr>
        </p:nvSpPr>
        <p:spPr/>
        <p:txBody>
          <a:bodyPr/>
          <a:lstStyle/>
          <a:p>
            <a:r>
              <a:rPr lang="de-DE" b="1" dirty="0"/>
              <a:t>Risikoüberwachung</a:t>
            </a:r>
          </a:p>
        </p:txBody>
      </p:sp>
      <p:sp>
        <p:nvSpPr>
          <p:cNvPr id="3" name="Inhaltsplatzhalter 2">
            <a:extLst>
              <a:ext uri="{FF2B5EF4-FFF2-40B4-BE49-F238E27FC236}">
                <a16:creationId xmlns:a16="http://schemas.microsoft.com/office/drawing/2014/main" id="{4D5AB136-B49A-459D-8505-F1E6C6D7EB8D}"/>
              </a:ext>
            </a:extLst>
          </p:cNvPr>
          <p:cNvSpPr>
            <a:spLocks noGrp="1"/>
          </p:cNvSpPr>
          <p:nvPr>
            <p:ph idx="1"/>
          </p:nvPr>
        </p:nvSpPr>
        <p:spPr>
          <a:xfrm>
            <a:off x="838200" y="1533394"/>
            <a:ext cx="10515600" cy="4351338"/>
          </a:xfrm>
        </p:spPr>
        <p:txBody>
          <a:bodyPr>
            <a:normAutofit lnSpcReduction="10000"/>
          </a:bodyPr>
          <a:lstStyle/>
          <a:p>
            <a:pPr marL="0" indent="0">
              <a:lnSpc>
                <a:spcPct val="160000"/>
              </a:lnSpc>
              <a:buNone/>
            </a:pPr>
            <a:r>
              <a:rPr lang="de-DE" dirty="0"/>
              <a:t>Im Beispiel „Hardware Servercluster“</a:t>
            </a:r>
          </a:p>
          <a:p>
            <a:pPr lvl="1"/>
            <a:r>
              <a:rPr lang="de-DE" dirty="0"/>
              <a:t>Risiken können bereits gemessen werden</a:t>
            </a:r>
          </a:p>
          <a:p>
            <a:pPr marL="914400" lvl="2" indent="0">
              <a:buNone/>
            </a:pPr>
            <a:r>
              <a:rPr lang="de-DE" dirty="0">
                <a:sym typeface="Wingdings" panose="05000000000000000000" pitchFamily="2" charset="2"/>
              </a:rPr>
              <a:t></a:t>
            </a:r>
            <a:r>
              <a:rPr lang="de-DE" dirty="0"/>
              <a:t>Temperatur, Drehzahl, Spannung</a:t>
            </a:r>
          </a:p>
          <a:p>
            <a:pPr lvl="1"/>
            <a:endParaRPr lang="de-DE" dirty="0"/>
          </a:p>
          <a:p>
            <a:pPr lvl="1"/>
            <a:r>
              <a:rPr lang="de-DE" dirty="0"/>
              <a:t>Datenerfassung sammelt Daten, die zu keinem Risiko gehören</a:t>
            </a:r>
          </a:p>
          <a:p>
            <a:pPr marL="914400" lvl="2" indent="0">
              <a:buNone/>
            </a:pPr>
            <a:r>
              <a:rPr lang="de-DE" dirty="0">
                <a:sym typeface="Wingdings" panose="05000000000000000000" pitchFamily="2" charset="2"/>
              </a:rPr>
              <a:t></a:t>
            </a:r>
            <a:r>
              <a:rPr lang="de-DE" dirty="0"/>
              <a:t>Spannung BMC, Statuscodes, CPU- u. RAM Last und Cache, etc.</a:t>
            </a:r>
          </a:p>
          <a:p>
            <a:pPr marL="914400" lvl="2" indent="0">
              <a:buNone/>
            </a:pPr>
            <a:r>
              <a:rPr lang="de-DE" dirty="0">
                <a:sym typeface="Wingdings" panose="05000000000000000000" pitchFamily="2" charset="2"/>
              </a:rPr>
              <a:t></a:t>
            </a:r>
            <a:r>
              <a:rPr lang="de-DE" dirty="0"/>
              <a:t>Standort Server (Rechenzentrum, Rack, Host)</a:t>
            </a:r>
          </a:p>
          <a:p>
            <a:pPr lvl="2"/>
            <a:endParaRPr lang="de-DE" dirty="0"/>
          </a:p>
          <a:p>
            <a:pPr lvl="1"/>
            <a:r>
              <a:rPr lang="de-DE" dirty="0"/>
              <a:t>Aus diesen Daten können neue Risiken abgeleitet werden</a:t>
            </a:r>
          </a:p>
          <a:p>
            <a:pPr marL="914400" lvl="2" indent="0">
              <a:buNone/>
            </a:pPr>
            <a:r>
              <a:rPr lang="de-DE" dirty="0">
                <a:sym typeface="Wingdings" panose="05000000000000000000" pitchFamily="2" charset="2"/>
              </a:rPr>
              <a:t>Nutzung alter Server durch deren Energiebedarf zu teuer</a:t>
            </a:r>
          </a:p>
          <a:p>
            <a:pPr marL="914400" lvl="2" indent="0">
              <a:buNone/>
            </a:pPr>
            <a:r>
              <a:rPr lang="de-DE" dirty="0">
                <a:sym typeface="Wingdings" panose="05000000000000000000" pitchFamily="2" charset="2"/>
              </a:rPr>
              <a:t>Überlastung Backbone</a:t>
            </a:r>
          </a:p>
          <a:p>
            <a:pPr marL="914400" lvl="2" indent="0">
              <a:buNone/>
            </a:pPr>
            <a:r>
              <a:rPr lang="de-DE" dirty="0">
                <a:sym typeface="Wingdings" panose="05000000000000000000" pitchFamily="2" charset="2"/>
              </a:rPr>
              <a:t>Durch Nutzung von HDD- statt U.2 Speicher nicht konkurrenzfähig</a:t>
            </a:r>
            <a:endParaRPr lang="de-DE" dirty="0"/>
          </a:p>
        </p:txBody>
      </p:sp>
      <p:sp>
        <p:nvSpPr>
          <p:cNvPr id="4" name="Foliennummernplatzhalter 3">
            <a:extLst>
              <a:ext uri="{FF2B5EF4-FFF2-40B4-BE49-F238E27FC236}">
                <a16:creationId xmlns:a16="http://schemas.microsoft.com/office/drawing/2014/main" id="{45AE4F20-48A3-403F-9C82-89B6FAF07CF9}"/>
              </a:ext>
            </a:extLst>
          </p:cNvPr>
          <p:cNvSpPr>
            <a:spLocks noGrp="1"/>
          </p:cNvSpPr>
          <p:nvPr>
            <p:ph type="sldNum" sz="quarter" idx="12"/>
          </p:nvPr>
        </p:nvSpPr>
        <p:spPr/>
        <p:txBody>
          <a:bodyPr/>
          <a:lstStyle/>
          <a:p>
            <a:fld id="{DD108FB5-2533-4688-B3BC-A918F32943D9}" type="slidenum">
              <a:rPr lang="de-DE" smtClean="0"/>
              <a:t>43</a:t>
            </a:fld>
            <a:endParaRPr lang="de-DE"/>
          </a:p>
        </p:txBody>
      </p:sp>
      <p:sp>
        <p:nvSpPr>
          <p:cNvPr id="6" name="Foliennummernplatzhalter 1">
            <a:extLst>
              <a:ext uri="{FF2B5EF4-FFF2-40B4-BE49-F238E27FC236}">
                <a16:creationId xmlns:a16="http://schemas.microsoft.com/office/drawing/2014/main" id="{E438D707-6F3A-4F74-8743-BD7AEB748A8E}"/>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154669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2B283-B742-40DA-835A-862E7BB1C3B5}"/>
              </a:ext>
            </a:extLst>
          </p:cNvPr>
          <p:cNvSpPr>
            <a:spLocks noGrp="1"/>
          </p:cNvSpPr>
          <p:nvPr>
            <p:ph type="title"/>
          </p:nvPr>
        </p:nvSpPr>
        <p:spPr/>
        <p:txBody>
          <a:bodyPr/>
          <a:lstStyle/>
          <a:p>
            <a:r>
              <a:rPr lang="de-DE" b="1" dirty="0"/>
              <a:t>Risikoaufzeichnung</a:t>
            </a:r>
          </a:p>
        </p:txBody>
      </p:sp>
      <p:sp>
        <p:nvSpPr>
          <p:cNvPr id="3" name="Inhaltsplatzhalter 2">
            <a:extLst>
              <a:ext uri="{FF2B5EF4-FFF2-40B4-BE49-F238E27FC236}">
                <a16:creationId xmlns:a16="http://schemas.microsoft.com/office/drawing/2014/main" id="{DC776700-4E3F-4D0A-AAD5-852059B77543}"/>
              </a:ext>
            </a:extLst>
          </p:cNvPr>
          <p:cNvSpPr>
            <a:spLocks noGrp="1"/>
          </p:cNvSpPr>
          <p:nvPr>
            <p:ph idx="1"/>
          </p:nvPr>
        </p:nvSpPr>
        <p:spPr/>
        <p:txBody>
          <a:bodyPr/>
          <a:lstStyle/>
          <a:p>
            <a:pPr marL="0" indent="0">
              <a:buNone/>
            </a:pPr>
            <a:r>
              <a:rPr lang="de-DE" dirty="0"/>
              <a:t>Speicherung von Risikoindikatoren aus der Risikoüberwachung</a:t>
            </a:r>
          </a:p>
          <a:p>
            <a:endParaRPr lang="de-DE" dirty="0"/>
          </a:p>
        </p:txBody>
      </p:sp>
      <p:pic>
        <p:nvPicPr>
          <p:cNvPr id="8" name="Grafik 7">
            <a:extLst>
              <a:ext uri="{FF2B5EF4-FFF2-40B4-BE49-F238E27FC236}">
                <a16:creationId xmlns:a16="http://schemas.microsoft.com/office/drawing/2014/main" id="{4699D342-B3E2-44C5-97DE-328317EB6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23095"/>
            <a:ext cx="10515600" cy="2156398"/>
          </a:xfrm>
          <a:prstGeom prst="rect">
            <a:avLst/>
          </a:prstGeom>
        </p:spPr>
      </p:pic>
      <p:sp>
        <p:nvSpPr>
          <p:cNvPr id="9" name="Foliennummernplatzhalter 8">
            <a:extLst>
              <a:ext uri="{FF2B5EF4-FFF2-40B4-BE49-F238E27FC236}">
                <a16:creationId xmlns:a16="http://schemas.microsoft.com/office/drawing/2014/main" id="{14BFD322-EF97-42F7-A434-FE6209E6DE65}"/>
              </a:ext>
            </a:extLst>
          </p:cNvPr>
          <p:cNvSpPr>
            <a:spLocks noGrp="1"/>
          </p:cNvSpPr>
          <p:nvPr>
            <p:ph type="sldNum" sz="quarter" idx="12"/>
          </p:nvPr>
        </p:nvSpPr>
        <p:spPr/>
        <p:txBody>
          <a:bodyPr/>
          <a:lstStyle/>
          <a:p>
            <a:fld id="{DD108FB5-2533-4688-B3BC-A918F32943D9}" type="slidenum">
              <a:rPr lang="de-DE" smtClean="0"/>
              <a:t>44</a:t>
            </a:fld>
            <a:endParaRPr lang="de-DE" dirty="0"/>
          </a:p>
        </p:txBody>
      </p:sp>
      <p:sp>
        <p:nvSpPr>
          <p:cNvPr id="11" name="Foliennummernplatzhalter 1">
            <a:extLst>
              <a:ext uri="{FF2B5EF4-FFF2-40B4-BE49-F238E27FC236}">
                <a16:creationId xmlns:a16="http://schemas.microsoft.com/office/drawing/2014/main" id="{1DAD4D61-D757-4CE1-8D2B-5833EFEDA640}"/>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155473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86E5D0-41B7-4EEC-B854-8B34F86E622D}"/>
              </a:ext>
            </a:extLst>
          </p:cNvPr>
          <p:cNvSpPr>
            <a:spLocks noGrp="1"/>
          </p:cNvSpPr>
          <p:nvPr>
            <p:ph type="title"/>
          </p:nvPr>
        </p:nvSpPr>
        <p:spPr/>
        <p:txBody>
          <a:bodyPr/>
          <a:lstStyle/>
          <a:p>
            <a:r>
              <a:rPr lang="de-DE" b="1" dirty="0"/>
              <a:t>Risikoüberwachung</a:t>
            </a:r>
          </a:p>
        </p:txBody>
      </p:sp>
      <p:pic>
        <p:nvPicPr>
          <p:cNvPr id="4" name="Grafik 3">
            <a:extLst>
              <a:ext uri="{FF2B5EF4-FFF2-40B4-BE49-F238E27FC236}">
                <a16:creationId xmlns:a16="http://schemas.microsoft.com/office/drawing/2014/main" id="{C4783872-7845-4CF3-8273-0B18F8853D3D}"/>
              </a:ext>
            </a:extLst>
          </p:cNvPr>
          <p:cNvPicPr>
            <a:picLocks noChangeAspect="1"/>
          </p:cNvPicPr>
          <p:nvPr/>
        </p:nvPicPr>
        <p:blipFill rotWithShape="1">
          <a:blip r:embed="rId2"/>
          <a:srcRect l="26135" t="22357" r="21895" b="31703"/>
          <a:stretch/>
        </p:blipFill>
        <p:spPr>
          <a:xfrm>
            <a:off x="838200" y="1305812"/>
            <a:ext cx="10515600" cy="5228786"/>
          </a:xfrm>
          <a:prstGeom prst="rect">
            <a:avLst/>
          </a:prstGeom>
        </p:spPr>
      </p:pic>
      <p:sp>
        <p:nvSpPr>
          <p:cNvPr id="3" name="Foliennummernplatzhalter 2">
            <a:extLst>
              <a:ext uri="{FF2B5EF4-FFF2-40B4-BE49-F238E27FC236}">
                <a16:creationId xmlns:a16="http://schemas.microsoft.com/office/drawing/2014/main" id="{109786AE-A27C-4109-AE41-69D8531B8CFD}"/>
              </a:ext>
            </a:extLst>
          </p:cNvPr>
          <p:cNvSpPr>
            <a:spLocks noGrp="1"/>
          </p:cNvSpPr>
          <p:nvPr>
            <p:ph type="sldNum" sz="quarter" idx="12"/>
          </p:nvPr>
        </p:nvSpPr>
        <p:spPr/>
        <p:txBody>
          <a:bodyPr/>
          <a:lstStyle/>
          <a:p>
            <a:fld id="{DD108FB5-2533-4688-B3BC-A918F32943D9}" type="slidenum">
              <a:rPr lang="de-DE" smtClean="0"/>
              <a:t>45</a:t>
            </a:fld>
            <a:endParaRPr lang="de-DE"/>
          </a:p>
        </p:txBody>
      </p:sp>
      <p:sp>
        <p:nvSpPr>
          <p:cNvPr id="6" name="Foliennummernplatzhalter 1">
            <a:extLst>
              <a:ext uri="{FF2B5EF4-FFF2-40B4-BE49-F238E27FC236}">
                <a16:creationId xmlns:a16="http://schemas.microsoft.com/office/drawing/2014/main" id="{7B9658A1-7036-4383-BFC6-1FC2B003B6A8}"/>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180562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20D3D7-DDA4-4459-AFB2-E1BFA85E51F0}"/>
              </a:ext>
            </a:extLst>
          </p:cNvPr>
          <p:cNvSpPr>
            <a:spLocks noGrp="1"/>
          </p:cNvSpPr>
          <p:nvPr>
            <p:ph type="title"/>
          </p:nvPr>
        </p:nvSpPr>
        <p:spPr/>
        <p:txBody>
          <a:bodyPr/>
          <a:lstStyle/>
          <a:p>
            <a:r>
              <a:rPr lang="de-DE" b="1" dirty="0"/>
              <a:t>Risikoberichterstattung</a:t>
            </a:r>
          </a:p>
        </p:txBody>
      </p:sp>
      <p:sp>
        <p:nvSpPr>
          <p:cNvPr id="3" name="Inhaltsplatzhalter 2">
            <a:extLst>
              <a:ext uri="{FF2B5EF4-FFF2-40B4-BE49-F238E27FC236}">
                <a16:creationId xmlns:a16="http://schemas.microsoft.com/office/drawing/2014/main" id="{5DF09BD1-F3CD-499A-B25D-63AD24C2FDE2}"/>
              </a:ext>
            </a:extLst>
          </p:cNvPr>
          <p:cNvSpPr>
            <a:spLocks noGrp="1"/>
          </p:cNvSpPr>
          <p:nvPr>
            <p:ph idx="1"/>
          </p:nvPr>
        </p:nvSpPr>
        <p:spPr/>
        <p:txBody>
          <a:bodyPr/>
          <a:lstStyle/>
          <a:p>
            <a:r>
              <a:rPr lang="de-DE" dirty="0"/>
              <a:t>Aufbereitung der Daten aus der Risikoaufzeichnung</a:t>
            </a:r>
          </a:p>
          <a:p>
            <a:r>
              <a:rPr lang="de-DE" dirty="0"/>
              <a:t>Zeigt Veränderungen von Risiken</a:t>
            </a:r>
          </a:p>
          <a:p>
            <a:r>
              <a:rPr lang="de-DE" dirty="0"/>
              <a:t>Trend von Risikoindikatoren kann festgestellt werden</a:t>
            </a:r>
          </a:p>
        </p:txBody>
      </p:sp>
      <p:sp>
        <p:nvSpPr>
          <p:cNvPr id="4" name="Foliennummernplatzhalter 3">
            <a:extLst>
              <a:ext uri="{FF2B5EF4-FFF2-40B4-BE49-F238E27FC236}">
                <a16:creationId xmlns:a16="http://schemas.microsoft.com/office/drawing/2014/main" id="{F102A0CE-5C94-40FD-9EB8-C52BA8885055}"/>
              </a:ext>
            </a:extLst>
          </p:cNvPr>
          <p:cNvSpPr>
            <a:spLocks noGrp="1"/>
          </p:cNvSpPr>
          <p:nvPr>
            <p:ph type="sldNum" sz="quarter" idx="12"/>
          </p:nvPr>
        </p:nvSpPr>
        <p:spPr/>
        <p:txBody>
          <a:bodyPr/>
          <a:lstStyle/>
          <a:p>
            <a:fld id="{DD108FB5-2533-4688-B3BC-A918F32943D9}" type="slidenum">
              <a:rPr lang="de-DE" smtClean="0"/>
              <a:t>46</a:t>
            </a:fld>
            <a:endParaRPr lang="de-DE"/>
          </a:p>
        </p:txBody>
      </p:sp>
      <p:sp>
        <p:nvSpPr>
          <p:cNvPr id="6" name="Foliennummernplatzhalter 1">
            <a:extLst>
              <a:ext uri="{FF2B5EF4-FFF2-40B4-BE49-F238E27FC236}">
                <a16:creationId xmlns:a16="http://schemas.microsoft.com/office/drawing/2014/main" id="{5224FE88-DE3E-487D-8F62-9564F5AB60D0}"/>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736136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CFEAE7-F4ED-44FA-A253-0B60AB46F975}"/>
              </a:ext>
            </a:extLst>
          </p:cNvPr>
          <p:cNvSpPr>
            <a:spLocks noGrp="1"/>
          </p:cNvSpPr>
          <p:nvPr>
            <p:ph type="title"/>
          </p:nvPr>
        </p:nvSpPr>
        <p:spPr/>
        <p:txBody>
          <a:bodyPr/>
          <a:lstStyle/>
          <a:p>
            <a:r>
              <a:rPr lang="de-DE" b="1" dirty="0"/>
              <a:t>Risikoberichterstattung</a:t>
            </a:r>
          </a:p>
        </p:txBody>
      </p:sp>
      <p:pic>
        <p:nvPicPr>
          <p:cNvPr id="4" name="Grafik 3">
            <a:extLst>
              <a:ext uri="{FF2B5EF4-FFF2-40B4-BE49-F238E27FC236}">
                <a16:creationId xmlns:a16="http://schemas.microsoft.com/office/drawing/2014/main" id="{9218276A-38DF-4BB9-9218-28A91F7A3A63}"/>
              </a:ext>
            </a:extLst>
          </p:cNvPr>
          <p:cNvPicPr>
            <a:picLocks noChangeAspect="1"/>
          </p:cNvPicPr>
          <p:nvPr/>
        </p:nvPicPr>
        <p:blipFill rotWithShape="1">
          <a:blip r:embed="rId2"/>
          <a:srcRect l="26250" t="22353" r="22132" b="32026"/>
          <a:stretch/>
        </p:blipFill>
        <p:spPr>
          <a:xfrm>
            <a:off x="838200" y="1350029"/>
            <a:ext cx="10515600" cy="5227840"/>
          </a:xfrm>
          <a:prstGeom prst="rect">
            <a:avLst/>
          </a:prstGeom>
        </p:spPr>
      </p:pic>
      <p:sp>
        <p:nvSpPr>
          <p:cNvPr id="3" name="Foliennummernplatzhalter 2">
            <a:extLst>
              <a:ext uri="{FF2B5EF4-FFF2-40B4-BE49-F238E27FC236}">
                <a16:creationId xmlns:a16="http://schemas.microsoft.com/office/drawing/2014/main" id="{DEDE569F-D300-4FA1-955C-32CD23B5B044}"/>
              </a:ext>
            </a:extLst>
          </p:cNvPr>
          <p:cNvSpPr>
            <a:spLocks noGrp="1"/>
          </p:cNvSpPr>
          <p:nvPr>
            <p:ph type="sldNum" sz="quarter" idx="12"/>
          </p:nvPr>
        </p:nvSpPr>
        <p:spPr/>
        <p:txBody>
          <a:bodyPr/>
          <a:lstStyle/>
          <a:p>
            <a:fld id="{DD108FB5-2533-4688-B3BC-A918F32943D9}" type="slidenum">
              <a:rPr lang="de-DE" smtClean="0"/>
              <a:t>47</a:t>
            </a:fld>
            <a:endParaRPr lang="de-DE"/>
          </a:p>
        </p:txBody>
      </p:sp>
      <p:sp>
        <p:nvSpPr>
          <p:cNvPr id="6" name="Foliennummernplatzhalter 1">
            <a:extLst>
              <a:ext uri="{FF2B5EF4-FFF2-40B4-BE49-F238E27FC236}">
                <a16:creationId xmlns:a16="http://schemas.microsoft.com/office/drawing/2014/main" id="{A6C2CBA8-6BC6-42AF-9343-7CC4612306B7}"/>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782923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Risikokommunikation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marL="0" indent="0">
              <a:buNone/>
            </a:pPr>
            <a:r>
              <a:rPr lang="de-DE" b="1" dirty="0"/>
              <a:t>1) Interne Risikokommunikation</a:t>
            </a:r>
          </a:p>
          <a:p>
            <a:r>
              <a:rPr lang="de-DE" dirty="0"/>
              <a:t>Mitarbeiter in das Risikomanagement mit einbinden</a:t>
            </a:r>
          </a:p>
          <a:p>
            <a:pPr marL="0" indent="0">
              <a:buNone/>
            </a:pPr>
            <a:r>
              <a:rPr lang="de-DE" dirty="0">
                <a:sym typeface="Wingdings" panose="05000000000000000000" pitchFamily="2" charset="2"/>
              </a:rPr>
              <a:t>      </a:t>
            </a:r>
            <a:r>
              <a:rPr lang="de-DE" dirty="0"/>
              <a:t>Risikokultur schaffen</a:t>
            </a:r>
          </a:p>
          <a:p>
            <a:r>
              <a:rPr lang="de-DE" dirty="0"/>
              <a:t>Unterschiedliche Kommunikationskanäle</a:t>
            </a:r>
          </a:p>
          <a:p>
            <a:r>
              <a:rPr lang="de-DE" dirty="0"/>
              <a:t>Top-down Kommunikation</a:t>
            </a:r>
          </a:p>
          <a:p>
            <a:r>
              <a:rPr lang="de-DE" dirty="0"/>
              <a:t>Bottom-up-Kommunikation</a:t>
            </a:r>
          </a:p>
        </p:txBody>
      </p:sp>
      <p:pic>
        <p:nvPicPr>
          <p:cNvPr id="5" name="Grafik 4" descr="Ein Bild, das Kleidung, Anzug, Zeichnung enthält.&#10;&#10;Automatisch generierte Beschreibung">
            <a:extLst>
              <a:ext uri="{FF2B5EF4-FFF2-40B4-BE49-F238E27FC236}">
                <a16:creationId xmlns:a16="http://schemas.microsoft.com/office/drawing/2014/main" id="{F5CA59E9-CE1F-4AFA-A287-0183BDEF954E}"/>
              </a:ext>
            </a:extLst>
          </p:cNvPr>
          <p:cNvPicPr>
            <a:picLocks noChangeAspect="1"/>
          </p:cNvPicPr>
          <p:nvPr/>
        </p:nvPicPr>
        <p:blipFill rotWithShape="1">
          <a:blip r:embed="rId2">
            <a:extLst>
              <a:ext uri="{28A0092B-C50C-407E-A947-70E740481C1C}">
                <a14:useLocalDpi xmlns:a14="http://schemas.microsoft.com/office/drawing/2010/main" val="0"/>
              </a:ext>
            </a:extLst>
          </a:blip>
          <a:srcRect t="23137" r="76074" b="4314"/>
          <a:stretch/>
        </p:blipFill>
        <p:spPr>
          <a:xfrm>
            <a:off x="9390184" y="1381760"/>
            <a:ext cx="1963616" cy="3598950"/>
          </a:xfrm>
          <a:prstGeom prst="rect">
            <a:avLst/>
          </a:prstGeom>
        </p:spPr>
      </p:pic>
      <p:sp>
        <p:nvSpPr>
          <p:cNvPr id="4" name="Foliennummernplatzhalter 3">
            <a:extLst>
              <a:ext uri="{FF2B5EF4-FFF2-40B4-BE49-F238E27FC236}">
                <a16:creationId xmlns:a16="http://schemas.microsoft.com/office/drawing/2014/main" id="{1A664F65-6B97-4B58-9FB7-D030E16A39D4}"/>
              </a:ext>
            </a:extLst>
          </p:cNvPr>
          <p:cNvSpPr>
            <a:spLocks noGrp="1"/>
          </p:cNvSpPr>
          <p:nvPr>
            <p:ph type="sldNum" sz="quarter" idx="12"/>
          </p:nvPr>
        </p:nvSpPr>
        <p:spPr/>
        <p:txBody>
          <a:bodyPr/>
          <a:lstStyle/>
          <a:p>
            <a:fld id="{DD108FB5-2533-4688-B3BC-A918F32943D9}" type="slidenum">
              <a:rPr lang="de-DE" smtClean="0"/>
              <a:t>48</a:t>
            </a:fld>
            <a:endParaRPr lang="de-DE"/>
          </a:p>
        </p:txBody>
      </p:sp>
      <p:sp>
        <p:nvSpPr>
          <p:cNvPr id="7" name="Foliennummernplatzhalter 1">
            <a:extLst>
              <a:ext uri="{FF2B5EF4-FFF2-40B4-BE49-F238E27FC236}">
                <a16:creationId xmlns:a16="http://schemas.microsoft.com/office/drawing/2014/main" id="{9CFDF263-1F9C-46F8-8C1F-713C32EBDBF5}"/>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439046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F5014B-E2D8-4936-8983-4686F34FB038}"/>
              </a:ext>
            </a:extLst>
          </p:cNvPr>
          <p:cNvSpPr>
            <a:spLocks noGrp="1"/>
          </p:cNvSpPr>
          <p:nvPr>
            <p:ph type="title"/>
          </p:nvPr>
        </p:nvSpPr>
        <p:spPr/>
        <p:txBody>
          <a:bodyPr/>
          <a:lstStyle/>
          <a:p>
            <a:r>
              <a:rPr lang="de-DE" b="1" dirty="0"/>
              <a:t>Risikokommunikation</a:t>
            </a:r>
          </a:p>
        </p:txBody>
      </p:sp>
      <p:sp>
        <p:nvSpPr>
          <p:cNvPr id="3" name="Inhaltsplatzhalter 2">
            <a:extLst>
              <a:ext uri="{FF2B5EF4-FFF2-40B4-BE49-F238E27FC236}">
                <a16:creationId xmlns:a16="http://schemas.microsoft.com/office/drawing/2014/main" id="{3522D5E1-EF87-4BD4-97AE-67EC9CCF6098}"/>
              </a:ext>
            </a:extLst>
          </p:cNvPr>
          <p:cNvSpPr>
            <a:spLocks noGrp="1"/>
          </p:cNvSpPr>
          <p:nvPr>
            <p:ph idx="1"/>
          </p:nvPr>
        </p:nvSpPr>
        <p:spPr/>
        <p:txBody>
          <a:bodyPr>
            <a:normAutofit/>
          </a:bodyPr>
          <a:lstStyle/>
          <a:p>
            <a:pPr marL="0" indent="0">
              <a:buNone/>
            </a:pPr>
            <a:r>
              <a:rPr lang="de-DE" b="1" dirty="0"/>
              <a:t>2) Externe Risikokommunikation</a:t>
            </a:r>
          </a:p>
          <a:p>
            <a:r>
              <a:rPr lang="de-DE" dirty="0"/>
              <a:t>Veröffentlichungen von Risiken:</a:t>
            </a:r>
          </a:p>
          <a:p>
            <a:pPr lvl="1"/>
            <a:r>
              <a:rPr lang="de-DE" dirty="0"/>
              <a:t>... dürfen nur durch einen Kanal erfolgen</a:t>
            </a:r>
          </a:p>
          <a:p>
            <a:pPr lvl="1"/>
            <a:r>
              <a:rPr lang="de-DE" dirty="0"/>
              <a:t>... müssen vorab von der Geschäftsleitung genehmigt werden</a:t>
            </a:r>
          </a:p>
          <a:p>
            <a:r>
              <a:rPr lang="de-DE" dirty="0"/>
              <a:t>Kommunikation hängt von den Informationsbedürfnissen der Stakeholder ab</a:t>
            </a:r>
          </a:p>
          <a:p>
            <a:r>
              <a:rPr lang="de-DE" dirty="0"/>
              <a:t>Nachhaltiges Vertrauensverhältnis mit dem Kunden aufbauen</a:t>
            </a:r>
          </a:p>
        </p:txBody>
      </p:sp>
      <p:sp>
        <p:nvSpPr>
          <p:cNvPr id="6" name="Foliennummernplatzhalter 5">
            <a:extLst>
              <a:ext uri="{FF2B5EF4-FFF2-40B4-BE49-F238E27FC236}">
                <a16:creationId xmlns:a16="http://schemas.microsoft.com/office/drawing/2014/main" id="{FD9F75DD-4109-4837-A3CE-141A85BF715D}"/>
              </a:ext>
            </a:extLst>
          </p:cNvPr>
          <p:cNvSpPr>
            <a:spLocks noGrp="1"/>
          </p:cNvSpPr>
          <p:nvPr>
            <p:ph type="sldNum" sz="quarter" idx="12"/>
          </p:nvPr>
        </p:nvSpPr>
        <p:spPr/>
        <p:txBody>
          <a:bodyPr/>
          <a:lstStyle/>
          <a:p>
            <a:fld id="{DD108FB5-2533-4688-B3BC-A918F32943D9}" type="slidenum">
              <a:rPr lang="de-DE" smtClean="0"/>
              <a:t>49</a:t>
            </a:fld>
            <a:endParaRPr lang="de-DE" dirty="0"/>
          </a:p>
        </p:txBody>
      </p:sp>
      <p:sp>
        <p:nvSpPr>
          <p:cNvPr id="8" name="Foliennummernplatzhalter 1">
            <a:extLst>
              <a:ext uri="{FF2B5EF4-FFF2-40B4-BE49-F238E27FC236}">
                <a16:creationId xmlns:a16="http://schemas.microsoft.com/office/drawing/2014/main" id="{7E89552F-3A93-460A-A430-518DFE46AE66}"/>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49280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Arten von Risiken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Marktrisiken</a:t>
            </a:r>
          </a:p>
          <a:p>
            <a:pPr>
              <a:lnSpc>
                <a:spcPct val="150000"/>
              </a:lnSpc>
            </a:pPr>
            <a:r>
              <a:rPr lang="de-DE" dirty="0"/>
              <a:t>Betriebsrisiken</a:t>
            </a:r>
          </a:p>
          <a:p>
            <a:pPr>
              <a:lnSpc>
                <a:spcPct val="150000"/>
              </a:lnSpc>
            </a:pPr>
            <a:r>
              <a:rPr lang="de-DE" dirty="0"/>
              <a:t>Finanzrisiken</a:t>
            </a:r>
          </a:p>
          <a:p>
            <a:pPr>
              <a:lnSpc>
                <a:spcPct val="150000"/>
              </a:lnSpc>
            </a:pPr>
            <a:r>
              <a:rPr lang="de-DE" dirty="0"/>
              <a:t>Umweltrisiken</a:t>
            </a:r>
          </a:p>
          <a:p>
            <a:pPr>
              <a:lnSpc>
                <a:spcPct val="150000"/>
              </a:lnSpc>
            </a:pPr>
            <a:r>
              <a:rPr lang="de-DE" dirty="0"/>
              <a:t>Sonstige Risiken</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C109B4C9-D3AE-4A62-BEB3-A0D5EFA53B9D}"/>
              </a:ext>
            </a:extLst>
          </p:cNvPr>
          <p:cNvSpPr>
            <a:spLocks noGrp="1"/>
          </p:cNvSpPr>
          <p:nvPr>
            <p:ph type="sldNum" sz="quarter" idx="12"/>
          </p:nvPr>
        </p:nvSpPr>
        <p:spPr/>
        <p:txBody>
          <a:bodyPr/>
          <a:lstStyle/>
          <a:p>
            <a:fld id="{DD108FB5-2533-4688-B3BC-A918F32943D9}" type="slidenum">
              <a:rPr lang="de-DE" smtClean="0"/>
              <a:t>5</a:t>
            </a:fld>
            <a:endParaRPr lang="de-DE"/>
          </a:p>
        </p:txBody>
      </p:sp>
      <p:sp>
        <p:nvSpPr>
          <p:cNvPr id="6" name="Foliennummernplatzhalter 1">
            <a:extLst>
              <a:ext uri="{FF2B5EF4-FFF2-40B4-BE49-F238E27FC236}">
                <a16:creationId xmlns:a16="http://schemas.microsoft.com/office/drawing/2014/main" id="{5A215421-83B2-4F31-8A5E-E536350929A7}"/>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124039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B139F-88D7-4E46-AC54-9B1F7FB92F8D}"/>
              </a:ext>
            </a:extLst>
          </p:cNvPr>
          <p:cNvSpPr>
            <a:spLocks noGrp="1"/>
          </p:cNvSpPr>
          <p:nvPr>
            <p:ph type="title"/>
          </p:nvPr>
        </p:nvSpPr>
        <p:spPr>
          <a:xfrm>
            <a:off x="838200" y="346271"/>
            <a:ext cx="10515600" cy="1325563"/>
          </a:xfrm>
        </p:spPr>
        <p:txBody>
          <a:bodyPr/>
          <a:lstStyle/>
          <a:p>
            <a:r>
              <a:rPr lang="de-DE" dirty="0"/>
              <a:t>Literaturverzeichnis</a:t>
            </a:r>
          </a:p>
        </p:txBody>
      </p:sp>
      <p:sp>
        <p:nvSpPr>
          <p:cNvPr id="3" name="Inhaltsplatzhalter 2">
            <a:extLst>
              <a:ext uri="{FF2B5EF4-FFF2-40B4-BE49-F238E27FC236}">
                <a16:creationId xmlns:a16="http://schemas.microsoft.com/office/drawing/2014/main" id="{F1194FA6-8471-44AA-B45A-E1DBCCF50032}"/>
              </a:ext>
            </a:extLst>
          </p:cNvPr>
          <p:cNvSpPr>
            <a:spLocks noGrp="1"/>
          </p:cNvSpPr>
          <p:nvPr>
            <p:ph idx="1"/>
          </p:nvPr>
        </p:nvSpPr>
        <p:spPr>
          <a:xfrm>
            <a:off x="838200" y="1825625"/>
            <a:ext cx="10515600" cy="4686104"/>
          </a:xfrm>
        </p:spPr>
        <p:txBody>
          <a:bodyPr>
            <a:normAutofit/>
          </a:bodyPr>
          <a:lstStyle/>
          <a:p>
            <a:r>
              <a:rPr lang="de-DE" sz="1600" dirty="0" err="1"/>
              <a:t>Ibers</a:t>
            </a:r>
            <a:r>
              <a:rPr lang="de-DE" sz="1600" dirty="0"/>
              <a:t>, Tobias / Hey, Andreas: Risikomanagement, Merkur Verlag Rinteln, 2005.</a:t>
            </a:r>
          </a:p>
          <a:p>
            <a:r>
              <a:rPr lang="de-DE" sz="1600" dirty="0"/>
              <a:t>Gleißner, Werner / Romeike, Frank: Risikomanagement – Umsetzung, Werkzeuge, Risikobewertung, Rudolf Haufe Verlag, 2005.</a:t>
            </a:r>
          </a:p>
          <a:p>
            <a:r>
              <a:rPr lang="de-DE" sz="1600" dirty="0" err="1"/>
              <a:t>Stiefl</a:t>
            </a:r>
            <a:r>
              <a:rPr lang="de-DE" sz="1600" dirty="0"/>
              <a:t>, Jürgen: Risikomanagement und Existenzsicherung, Oldenbourg Wissenschaftsverlag, 2010.</a:t>
            </a:r>
          </a:p>
          <a:p>
            <a:r>
              <a:rPr lang="de-DE" sz="1600" dirty="0" err="1"/>
              <a:t>Macharzina</a:t>
            </a:r>
            <a:r>
              <a:rPr lang="de-DE" sz="1600" dirty="0"/>
              <a:t>, Klaus / Wolf, Joachim: Unternehmensführung. Das internationale Managementwissen. Konzepte – Methoden – Praxis, 8. Aufl., Gabler Verlag, 2012.</a:t>
            </a:r>
          </a:p>
          <a:p>
            <a:r>
              <a:rPr lang="de-DE" sz="1600" dirty="0"/>
              <a:t>Tiemeyer, Ernst: Handbuch IT-Projektmanagement, 2. Aufl., Carl Hanser Verlag München, 2014.</a:t>
            </a:r>
          </a:p>
          <a:p>
            <a:r>
              <a:rPr lang="de-DE" sz="1600" dirty="0"/>
              <a:t>Claudia, Eckert: IT-Sicherheit Konzepte – Verfahren – Protokolle, 4. Aufl., Oldenbourg Wissenschaftsverlag, 2006.</a:t>
            </a:r>
          </a:p>
        </p:txBody>
      </p:sp>
      <p:sp>
        <p:nvSpPr>
          <p:cNvPr id="4" name="Foliennummernplatzhalter 3">
            <a:extLst>
              <a:ext uri="{FF2B5EF4-FFF2-40B4-BE49-F238E27FC236}">
                <a16:creationId xmlns:a16="http://schemas.microsoft.com/office/drawing/2014/main" id="{5EB8B2D5-E614-45EF-B61A-4F1BB2F40B61}"/>
              </a:ext>
            </a:extLst>
          </p:cNvPr>
          <p:cNvSpPr>
            <a:spLocks noGrp="1"/>
          </p:cNvSpPr>
          <p:nvPr>
            <p:ph type="sldNum" sz="quarter" idx="12"/>
          </p:nvPr>
        </p:nvSpPr>
        <p:spPr/>
        <p:txBody>
          <a:bodyPr/>
          <a:lstStyle/>
          <a:p>
            <a:fld id="{DD108FB5-2533-4688-B3BC-A918F32943D9}" type="slidenum">
              <a:rPr lang="de-DE" smtClean="0"/>
              <a:t>50</a:t>
            </a:fld>
            <a:endParaRPr lang="de-DE"/>
          </a:p>
        </p:txBody>
      </p:sp>
      <p:sp>
        <p:nvSpPr>
          <p:cNvPr id="7" name="Foliennummernplatzhalter 1">
            <a:extLst>
              <a:ext uri="{FF2B5EF4-FFF2-40B4-BE49-F238E27FC236}">
                <a16:creationId xmlns:a16="http://schemas.microsoft.com/office/drawing/2014/main" id="{48286A88-8C8E-4928-96BF-A4A279AAD886}"/>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607559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F250C-B6A7-4B97-898D-517ADE3924CA}"/>
              </a:ext>
            </a:extLst>
          </p:cNvPr>
          <p:cNvSpPr>
            <a:spLocks noGrp="1"/>
          </p:cNvSpPr>
          <p:nvPr>
            <p:ph type="title"/>
          </p:nvPr>
        </p:nvSpPr>
        <p:spPr/>
        <p:txBody>
          <a:bodyPr/>
          <a:lstStyle/>
          <a:p>
            <a:r>
              <a:rPr lang="de-DE" dirty="0"/>
              <a:t>Literaturverzeichnis</a:t>
            </a:r>
          </a:p>
        </p:txBody>
      </p:sp>
      <p:sp>
        <p:nvSpPr>
          <p:cNvPr id="3" name="Inhaltsplatzhalter 2">
            <a:extLst>
              <a:ext uri="{FF2B5EF4-FFF2-40B4-BE49-F238E27FC236}">
                <a16:creationId xmlns:a16="http://schemas.microsoft.com/office/drawing/2014/main" id="{43B1BE17-98AC-4A10-99CA-9657B0778D70}"/>
              </a:ext>
            </a:extLst>
          </p:cNvPr>
          <p:cNvSpPr>
            <a:spLocks noGrp="1"/>
          </p:cNvSpPr>
          <p:nvPr>
            <p:ph idx="1"/>
          </p:nvPr>
        </p:nvSpPr>
        <p:spPr/>
        <p:txBody>
          <a:bodyPr>
            <a:normAutofit/>
          </a:bodyPr>
          <a:lstStyle/>
          <a:p>
            <a:r>
              <a:rPr lang="de-DE" sz="1800" dirty="0"/>
              <a:t>Meier, Alisha: Risikomanagement – so bleibst du auf alles vorbereitet! (10.10.2019), unter: </a:t>
            </a:r>
            <a:r>
              <a:rPr lang="de-DE" sz="1800" u="sng" dirty="0">
                <a:hlinkClick r:id="rId2"/>
              </a:rPr>
              <a:t>https://sevdesk.de/blog/risikomanagement/</a:t>
            </a:r>
            <a:r>
              <a:rPr lang="de-DE" sz="1800" dirty="0"/>
              <a:t> (abgerufen am 23.12.2019)</a:t>
            </a:r>
          </a:p>
          <a:p>
            <a:r>
              <a:rPr lang="de-DE" sz="1800" dirty="0"/>
              <a:t>Schröder, Axel: Risikosteuerung im Risikomanagementprozess, unter: </a:t>
            </a:r>
            <a:r>
              <a:rPr lang="de-DE" sz="1800" u="sng" dirty="0">
                <a:hlinkClick r:id="rId3"/>
              </a:rPr>
              <a:t>https://axel-schroeder.de/risikomanagementprozess-risikosteuerung/</a:t>
            </a:r>
            <a:r>
              <a:rPr lang="de-DE" sz="1800" dirty="0"/>
              <a:t> (abgerufen am 23.12.2019)</a:t>
            </a:r>
          </a:p>
          <a:p>
            <a:r>
              <a:rPr lang="de-DE" sz="1800" dirty="0"/>
              <a:t>Tipps zur sinnvollen Definition von Risikobewältigungsmaßnahmen (25.10.2017), unter: </a:t>
            </a:r>
            <a:r>
              <a:rPr lang="de-DE" sz="1800" u="sng" dirty="0">
                <a:hlinkClick r:id="rId4"/>
              </a:rPr>
              <a:t>https://www.3grc.de/risikomanagement/risikobewaeltigungsmassnahmen-sinnvoll-definieren-und-umsetzen/</a:t>
            </a:r>
            <a:r>
              <a:rPr lang="de-DE" sz="1800" dirty="0"/>
              <a:t> (abgerufen am 23.12.2019)</a:t>
            </a:r>
          </a:p>
          <a:p>
            <a:r>
              <a:rPr lang="de-DE" sz="1800" dirty="0"/>
              <a:t>IT-Grundschutz, Lerneinheit 7.9: Risiken behandeln, unter: </a:t>
            </a:r>
            <a:r>
              <a:rPr lang="de-DE" sz="1800" u="sng" dirty="0">
                <a:hlinkClick r:id="rId5"/>
              </a:rPr>
              <a:t>https://www.bsi.bund.de/DE/Themen/ITGrundschutz/ITGrundschutzSchulung/OnlinekursITGrundschutz2018/Lektion_7_Risikoanalyse/Lektion_7_09/Lektion_7_09_node.html</a:t>
            </a:r>
            <a:r>
              <a:rPr lang="de-DE" sz="1800" dirty="0"/>
              <a:t> (abgerufen am 23.12.2019)</a:t>
            </a:r>
            <a:endParaRPr lang="de-DE" sz="1800" dirty="0">
              <a:hlinkClick r:id="rId6"/>
            </a:endParaRPr>
          </a:p>
          <a:p>
            <a:r>
              <a:rPr lang="de-DE" sz="1800" dirty="0">
                <a:hlinkClick r:id="rId6"/>
              </a:rPr>
              <a:t>https://www.projektmagazin.de/glossarterm/risikoidentifikation</a:t>
            </a:r>
            <a:endParaRPr lang="de-DE" sz="1800" dirty="0"/>
          </a:p>
          <a:p>
            <a:r>
              <a:rPr lang="de-DE" sz="1800" dirty="0">
                <a:hlinkClick r:id="rId7"/>
              </a:rPr>
              <a:t>https://www.dsin-blog.de/2014/02/10/it-risikoanalyse/</a:t>
            </a:r>
            <a:endParaRPr lang="de-DE" sz="1800" dirty="0"/>
          </a:p>
        </p:txBody>
      </p:sp>
      <p:sp>
        <p:nvSpPr>
          <p:cNvPr id="4" name="Foliennummernplatzhalter 3">
            <a:extLst>
              <a:ext uri="{FF2B5EF4-FFF2-40B4-BE49-F238E27FC236}">
                <a16:creationId xmlns:a16="http://schemas.microsoft.com/office/drawing/2014/main" id="{0C0A13F5-4EE7-4C41-B5E9-B52A00C89324}"/>
              </a:ext>
            </a:extLst>
          </p:cNvPr>
          <p:cNvSpPr>
            <a:spLocks noGrp="1"/>
          </p:cNvSpPr>
          <p:nvPr>
            <p:ph type="sldNum" sz="quarter" idx="12"/>
          </p:nvPr>
        </p:nvSpPr>
        <p:spPr/>
        <p:txBody>
          <a:bodyPr/>
          <a:lstStyle/>
          <a:p>
            <a:fld id="{DD108FB5-2533-4688-B3BC-A918F32943D9}" type="slidenum">
              <a:rPr lang="de-DE" smtClean="0"/>
              <a:t>51</a:t>
            </a:fld>
            <a:endParaRPr lang="de-DE"/>
          </a:p>
        </p:txBody>
      </p:sp>
      <p:sp>
        <p:nvSpPr>
          <p:cNvPr id="6" name="Foliennummernplatzhalter 1">
            <a:extLst>
              <a:ext uri="{FF2B5EF4-FFF2-40B4-BE49-F238E27FC236}">
                <a16:creationId xmlns:a16="http://schemas.microsoft.com/office/drawing/2014/main" id="{334A1EDF-EA72-452E-975C-A948938EC617}"/>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477065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F250C-B6A7-4B97-898D-517ADE3924CA}"/>
              </a:ext>
            </a:extLst>
          </p:cNvPr>
          <p:cNvSpPr>
            <a:spLocks noGrp="1"/>
          </p:cNvSpPr>
          <p:nvPr>
            <p:ph type="title"/>
          </p:nvPr>
        </p:nvSpPr>
        <p:spPr/>
        <p:txBody>
          <a:bodyPr/>
          <a:lstStyle/>
          <a:p>
            <a:r>
              <a:rPr lang="de-DE" dirty="0"/>
              <a:t>Literaturverzeichnis</a:t>
            </a:r>
          </a:p>
        </p:txBody>
      </p:sp>
      <p:sp>
        <p:nvSpPr>
          <p:cNvPr id="3" name="Inhaltsplatzhalter 2">
            <a:extLst>
              <a:ext uri="{FF2B5EF4-FFF2-40B4-BE49-F238E27FC236}">
                <a16:creationId xmlns:a16="http://schemas.microsoft.com/office/drawing/2014/main" id="{43B1BE17-98AC-4A10-99CA-9657B0778D70}"/>
              </a:ext>
            </a:extLst>
          </p:cNvPr>
          <p:cNvSpPr>
            <a:spLocks noGrp="1"/>
          </p:cNvSpPr>
          <p:nvPr>
            <p:ph idx="1"/>
          </p:nvPr>
        </p:nvSpPr>
        <p:spPr/>
        <p:txBody>
          <a:bodyPr>
            <a:normAutofit/>
          </a:bodyPr>
          <a:lstStyle/>
          <a:p>
            <a:r>
              <a:rPr lang="de-DE" sz="1800" dirty="0"/>
              <a:t>Cyber-</a:t>
            </a:r>
            <a:r>
              <a:rPr lang="de-DE" sz="1800" dirty="0" err="1"/>
              <a:t>Attack</a:t>
            </a:r>
            <a:r>
              <a:rPr lang="de-DE" sz="1800" dirty="0"/>
              <a:t> Modeling Analysis </a:t>
            </a:r>
            <a:r>
              <a:rPr lang="de-DE" sz="1800" dirty="0" err="1"/>
              <a:t>Techniques</a:t>
            </a:r>
            <a:r>
              <a:rPr lang="de-DE" sz="1800" dirty="0"/>
              <a:t>: An Overview (August 2016), unter: </a:t>
            </a:r>
            <a:r>
              <a:rPr lang="de-DE" sz="1800" dirty="0">
                <a:hlinkClick r:id="rId2"/>
              </a:rPr>
              <a:t>https://www.researchgate.net/publication/307174392_Cyber-Attack_Modeling_Analysis_Techniques_An_Overview</a:t>
            </a:r>
            <a:r>
              <a:rPr lang="de-DE" sz="1800" dirty="0"/>
              <a:t> (abgerufen am 12.01.2020)</a:t>
            </a:r>
          </a:p>
          <a:p>
            <a:r>
              <a:rPr lang="de-DE" sz="1800" dirty="0"/>
              <a:t>Rot, Artur: </a:t>
            </a:r>
            <a:r>
              <a:rPr lang="en-US" sz="1800" dirty="0"/>
              <a:t>IT Risk Assessment: Quantitative and Qualitative Approach</a:t>
            </a:r>
            <a:r>
              <a:rPr lang="de-DE" sz="1800" dirty="0"/>
              <a:t> (2008)</a:t>
            </a:r>
          </a:p>
          <a:p>
            <a:r>
              <a:rPr lang="de-DE" sz="1800" dirty="0">
                <a:hlinkClick r:id="rId3"/>
              </a:rPr>
              <a:t>https://www.bsi.bund.de/DE/Themen/ITGrundschutz/ITGrundschutzSchulung/Webkurs1004/4_RisikenAnalysieren/1_Risiken%20identifizieren/RisikenIdentifizieren_node.html</a:t>
            </a:r>
            <a:endParaRPr lang="de-DE" sz="1800" dirty="0"/>
          </a:p>
          <a:p>
            <a:r>
              <a:rPr lang="de-DE" sz="1800" dirty="0">
                <a:hlinkClick r:id="rId4"/>
              </a:rPr>
              <a:t>https://www.projektmagazin.de/glossarterm/risikoueberwachung</a:t>
            </a:r>
            <a:endParaRPr lang="de-DE" sz="1800" dirty="0"/>
          </a:p>
          <a:p>
            <a:r>
              <a:rPr lang="de-DE" sz="1800" dirty="0">
                <a:hlinkClick r:id="rId5"/>
              </a:rPr>
              <a:t>https://www.projektmagazin.de/glossarterm/risikoindikator</a:t>
            </a:r>
            <a:endParaRPr lang="de-DE" sz="1800" dirty="0"/>
          </a:p>
          <a:p>
            <a:r>
              <a:rPr lang="de-DE" sz="1800" dirty="0">
                <a:hlinkClick r:id="rId6"/>
              </a:rPr>
              <a:t>https://www.controllingportal.de/Fachinfo/Risikomanagement/Risikocontrolling.html</a:t>
            </a:r>
            <a:endParaRPr lang="de-DE" sz="1800" dirty="0"/>
          </a:p>
          <a:p>
            <a:r>
              <a:rPr lang="de-DE" sz="1800" dirty="0">
                <a:hlinkClick r:id="rId7"/>
              </a:rPr>
              <a:t>https://www.haufe-akademie.de/blog/themen/controlling/risikomanagement/</a:t>
            </a:r>
            <a:endParaRPr lang="de-DE" sz="1800" dirty="0"/>
          </a:p>
          <a:p>
            <a:r>
              <a:rPr lang="de-DE" sz="1800" dirty="0">
                <a:hlinkClick r:id="rId8"/>
              </a:rPr>
              <a:t>https://wirtschaftslexikon.gabler.de/definition/gesetz-zur-kontrolle-und-transparenz-im-unternehmensbereich-kontrag-52536</a:t>
            </a:r>
            <a:endParaRPr lang="de-DE" sz="1800" dirty="0"/>
          </a:p>
          <a:p>
            <a:r>
              <a:rPr lang="de-DE" sz="1800" dirty="0">
                <a:hlinkClick r:id="rId9"/>
              </a:rPr>
              <a:t>https://www.risikomanagement-wissen.de/risikomanagement/risikomanagement-einfuehrung/iso_31000/</a:t>
            </a:r>
            <a:endParaRPr lang="de-DE" sz="1800" dirty="0"/>
          </a:p>
          <a:p>
            <a:endParaRPr lang="de-DE" dirty="0"/>
          </a:p>
        </p:txBody>
      </p:sp>
      <p:sp>
        <p:nvSpPr>
          <p:cNvPr id="4" name="Foliennummernplatzhalter 3">
            <a:extLst>
              <a:ext uri="{FF2B5EF4-FFF2-40B4-BE49-F238E27FC236}">
                <a16:creationId xmlns:a16="http://schemas.microsoft.com/office/drawing/2014/main" id="{002398D5-4BC6-4F54-BC29-E99FE7388172}"/>
              </a:ext>
            </a:extLst>
          </p:cNvPr>
          <p:cNvSpPr>
            <a:spLocks noGrp="1"/>
          </p:cNvSpPr>
          <p:nvPr>
            <p:ph type="sldNum" sz="quarter" idx="12"/>
          </p:nvPr>
        </p:nvSpPr>
        <p:spPr/>
        <p:txBody>
          <a:bodyPr/>
          <a:lstStyle/>
          <a:p>
            <a:fld id="{DD108FB5-2533-4688-B3BC-A918F32943D9}" type="slidenum">
              <a:rPr lang="de-DE" smtClean="0"/>
              <a:t>52</a:t>
            </a:fld>
            <a:endParaRPr lang="de-DE"/>
          </a:p>
        </p:txBody>
      </p:sp>
      <p:sp>
        <p:nvSpPr>
          <p:cNvPr id="7" name="Foliennummernplatzhalter 1">
            <a:extLst>
              <a:ext uri="{FF2B5EF4-FFF2-40B4-BE49-F238E27FC236}">
                <a16:creationId xmlns:a16="http://schemas.microsoft.com/office/drawing/2014/main" id="{A9137B2D-6E49-42CE-B2AB-83D2436F71E2}"/>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53125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C086EA-A0ED-466B-B8DD-98A6A84F4FD0}"/>
              </a:ext>
            </a:extLst>
          </p:cNvPr>
          <p:cNvSpPr>
            <a:spLocks noGrp="1"/>
          </p:cNvSpPr>
          <p:nvPr>
            <p:ph type="title"/>
          </p:nvPr>
        </p:nvSpPr>
        <p:spPr/>
        <p:txBody>
          <a:bodyPr/>
          <a:lstStyle/>
          <a:p>
            <a:r>
              <a:rPr lang="de-DE" dirty="0"/>
              <a:t>Abbildungsverzeichnis</a:t>
            </a:r>
          </a:p>
        </p:txBody>
      </p:sp>
      <p:sp>
        <p:nvSpPr>
          <p:cNvPr id="3" name="Inhaltsplatzhalter 2">
            <a:extLst>
              <a:ext uri="{FF2B5EF4-FFF2-40B4-BE49-F238E27FC236}">
                <a16:creationId xmlns:a16="http://schemas.microsoft.com/office/drawing/2014/main" id="{CBD2D946-4E70-4362-B656-006E0AC3530B}"/>
              </a:ext>
            </a:extLst>
          </p:cNvPr>
          <p:cNvSpPr>
            <a:spLocks noGrp="1"/>
          </p:cNvSpPr>
          <p:nvPr>
            <p:ph idx="1"/>
          </p:nvPr>
        </p:nvSpPr>
        <p:spPr>
          <a:xfrm>
            <a:off x="838199" y="1825625"/>
            <a:ext cx="11011293" cy="4351338"/>
          </a:xfrm>
        </p:spPr>
        <p:txBody>
          <a:bodyPr/>
          <a:lstStyle/>
          <a:p>
            <a:r>
              <a:rPr lang="de-DE" dirty="0">
                <a:hlinkClick r:id="rId2"/>
              </a:rPr>
              <a:t>https://www.3grc.de/risikomanagement/risikobewaeltigungsmassnahmen-sinnvoll-definieren-und-umsetzen/</a:t>
            </a:r>
            <a:endParaRPr lang="de-DE" dirty="0"/>
          </a:p>
          <a:p>
            <a:r>
              <a:rPr lang="de-DE" dirty="0">
                <a:hlinkClick r:id="rId3"/>
              </a:rPr>
              <a:t>https://www.jn-brandschutz.de/leistungen/pruefung-und-wartung-sprinkleranlage-41</a:t>
            </a:r>
            <a:endParaRPr lang="de-DE" dirty="0"/>
          </a:p>
          <a:p>
            <a:r>
              <a:rPr lang="de-DE" dirty="0">
                <a:hlinkClick r:id="rId4"/>
              </a:rPr>
              <a:t>https://www.pixtastock.com/illustration/45199284</a:t>
            </a:r>
            <a:endParaRPr lang="de-DE" dirty="0"/>
          </a:p>
          <a:p>
            <a:r>
              <a:rPr lang="de-DE" dirty="0">
                <a:hlinkClick r:id="rId5"/>
              </a:rPr>
              <a:t>https://www.risikomanagement-wissen.de/risikomanagement/risikomanagement-einfuehrung/iso_31000/</a:t>
            </a:r>
            <a:endParaRPr lang="de-DE" dirty="0"/>
          </a:p>
          <a:p>
            <a:endParaRPr lang="de-DE" dirty="0"/>
          </a:p>
        </p:txBody>
      </p:sp>
      <p:sp>
        <p:nvSpPr>
          <p:cNvPr id="4" name="Foliennummernplatzhalter 3">
            <a:extLst>
              <a:ext uri="{FF2B5EF4-FFF2-40B4-BE49-F238E27FC236}">
                <a16:creationId xmlns:a16="http://schemas.microsoft.com/office/drawing/2014/main" id="{95446232-4CFA-4CC6-BFF0-0865FC0D9EF9}"/>
              </a:ext>
            </a:extLst>
          </p:cNvPr>
          <p:cNvSpPr>
            <a:spLocks noGrp="1"/>
          </p:cNvSpPr>
          <p:nvPr>
            <p:ph type="sldNum" sz="quarter" idx="12"/>
          </p:nvPr>
        </p:nvSpPr>
        <p:spPr/>
        <p:txBody>
          <a:bodyPr/>
          <a:lstStyle/>
          <a:p>
            <a:fld id="{DD108FB5-2533-4688-B3BC-A918F32943D9}" type="slidenum">
              <a:rPr lang="de-DE" smtClean="0"/>
              <a:t>53</a:t>
            </a:fld>
            <a:endParaRPr lang="de-DE"/>
          </a:p>
        </p:txBody>
      </p:sp>
      <p:sp>
        <p:nvSpPr>
          <p:cNvPr id="6" name="Foliennummernplatzhalter 1">
            <a:extLst>
              <a:ext uri="{FF2B5EF4-FFF2-40B4-BE49-F238E27FC236}">
                <a16:creationId xmlns:a16="http://schemas.microsoft.com/office/drawing/2014/main" id="{6F874D6C-DB4A-43E5-A737-7C2ECC87920F}"/>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2047043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A6220DA-71CE-4696-8A2C-3F17A5D5FE3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731497" y="779078"/>
            <a:ext cx="6366852" cy="5942396"/>
          </a:xfrm>
          <a:prstGeom prst="rect">
            <a:avLst/>
          </a:prstGeom>
        </p:spPr>
      </p:pic>
      <p:sp>
        <p:nvSpPr>
          <p:cNvPr id="4" name="Titel 3">
            <a:extLst>
              <a:ext uri="{FF2B5EF4-FFF2-40B4-BE49-F238E27FC236}">
                <a16:creationId xmlns:a16="http://schemas.microsoft.com/office/drawing/2014/main" id="{7A28EA46-B0C2-4A4A-823F-14BE2B329A56}"/>
              </a:ext>
            </a:extLst>
          </p:cNvPr>
          <p:cNvSpPr>
            <a:spLocks noGrp="1"/>
          </p:cNvSpPr>
          <p:nvPr>
            <p:ph type="ctrTitle"/>
          </p:nvPr>
        </p:nvSpPr>
        <p:spPr>
          <a:xfrm>
            <a:off x="1109219" y="2183065"/>
            <a:ext cx="5604126" cy="1115555"/>
          </a:xfrm>
        </p:spPr>
        <p:txBody>
          <a:bodyPr/>
          <a:lstStyle/>
          <a:p>
            <a:r>
              <a:rPr lang="de-DE" dirty="0"/>
              <a:t>Noch Fragen?</a:t>
            </a:r>
          </a:p>
        </p:txBody>
      </p:sp>
      <p:sp>
        <p:nvSpPr>
          <p:cNvPr id="2" name="Foliennummernplatzhalter 1">
            <a:extLst>
              <a:ext uri="{FF2B5EF4-FFF2-40B4-BE49-F238E27FC236}">
                <a16:creationId xmlns:a16="http://schemas.microsoft.com/office/drawing/2014/main" id="{9EB37D2B-5494-473A-95AC-B7BD33746F24}"/>
              </a:ext>
            </a:extLst>
          </p:cNvPr>
          <p:cNvSpPr>
            <a:spLocks noGrp="1"/>
          </p:cNvSpPr>
          <p:nvPr>
            <p:ph type="sldNum" sz="quarter" idx="12"/>
          </p:nvPr>
        </p:nvSpPr>
        <p:spPr/>
        <p:txBody>
          <a:bodyPr/>
          <a:lstStyle/>
          <a:p>
            <a:fld id="{DD108FB5-2533-4688-B3BC-A918F32943D9}" type="slidenum">
              <a:rPr lang="de-DE" smtClean="0"/>
              <a:t>54</a:t>
            </a:fld>
            <a:endParaRPr lang="de-DE" dirty="0"/>
          </a:p>
        </p:txBody>
      </p:sp>
      <p:sp>
        <p:nvSpPr>
          <p:cNvPr id="6" name="Foliennummernplatzhalter 1">
            <a:extLst>
              <a:ext uri="{FF2B5EF4-FFF2-40B4-BE49-F238E27FC236}">
                <a16:creationId xmlns:a16="http://schemas.microsoft.com/office/drawing/2014/main" id="{73EA53BA-555A-49DC-9DD8-2512485359F8}"/>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40319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Risikomanagement</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Aktivitäten im Umgang mit Risiken</a:t>
            </a:r>
          </a:p>
          <a:p>
            <a:pPr>
              <a:lnSpc>
                <a:spcPct val="150000"/>
              </a:lnSpc>
            </a:pPr>
            <a:r>
              <a:rPr lang="de-DE" dirty="0"/>
              <a:t>Ziel: Risiken positiv beeinflussen</a:t>
            </a:r>
          </a:p>
          <a:p>
            <a:pPr>
              <a:lnSpc>
                <a:spcPct val="150000"/>
              </a:lnSpc>
            </a:pPr>
            <a:r>
              <a:rPr lang="de-DE" dirty="0"/>
              <a:t>Kosten-Nutzen-Analyse</a:t>
            </a:r>
          </a:p>
          <a:p>
            <a:pPr lvl="1">
              <a:lnSpc>
                <a:spcPct val="150000"/>
              </a:lnSpc>
            </a:pPr>
            <a:r>
              <a:rPr lang="de-DE" dirty="0"/>
              <a:t>Aspekte: Wirkung, Eintrittswahrscheinlichkeit</a:t>
            </a:r>
          </a:p>
          <a:p>
            <a:pPr lvl="1">
              <a:lnSpc>
                <a:spcPct val="150000"/>
              </a:lnSpc>
            </a:pPr>
            <a:r>
              <a:rPr lang="de-DE" dirty="0"/>
              <a:t>Voraussetzung: Risiken identifizieren und überwachen</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9C55A516-5D63-4D6B-9F5A-A11A2EB24049}"/>
              </a:ext>
            </a:extLst>
          </p:cNvPr>
          <p:cNvSpPr>
            <a:spLocks noGrp="1"/>
          </p:cNvSpPr>
          <p:nvPr>
            <p:ph type="sldNum" sz="quarter" idx="12"/>
          </p:nvPr>
        </p:nvSpPr>
        <p:spPr/>
        <p:txBody>
          <a:bodyPr/>
          <a:lstStyle/>
          <a:p>
            <a:fld id="{DD108FB5-2533-4688-B3BC-A918F32943D9}" type="slidenum">
              <a:rPr lang="de-DE" smtClean="0"/>
              <a:t>6</a:t>
            </a:fld>
            <a:endParaRPr lang="de-DE"/>
          </a:p>
        </p:txBody>
      </p:sp>
      <p:sp>
        <p:nvSpPr>
          <p:cNvPr id="6" name="Foliennummernplatzhalter 1">
            <a:extLst>
              <a:ext uri="{FF2B5EF4-FFF2-40B4-BE49-F238E27FC236}">
                <a16:creationId xmlns:a16="http://schemas.microsoft.com/office/drawing/2014/main" id="{EBA77488-75EF-44B3-BEF7-B7B0D2D34F6A}"/>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158955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ISO 31000</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Beschäftigt sich mit dem Umgang mit Risiken in einer Organisation</a:t>
            </a:r>
          </a:p>
          <a:p>
            <a:pPr>
              <a:lnSpc>
                <a:spcPct val="150000"/>
              </a:lnSpc>
            </a:pPr>
            <a:r>
              <a:rPr lang="de-DE" dirty="0"/>
              <a:t>Prinzipien</a:t>
            </a:r>
          </a:p>
          <a:p>
            <a:pPr lvl="1">
              <a:lnSpc>
                <a:spcPct val="150000"/>
              </a:lnSpc>
            </a:pPr>
            <a:r>
              <a:rPr lang="de-DE" dirty="0"/>
              <a:t>Risikomanagement als Führungsaufgabe</a:t>
            </a:r>
          </a:p>
          <a:p>
            <a:pPr lvl="1">
              <a:lnSpc>
                <a:spcPct val="150000"/>
              </a:lnSpc>
            </a:pPr>
            <a:r>
              <a:rPr lang="de-DE" dirty="0"/>
              <a:t>Top-Down-Ansatz</a:t>
            </a:r>
          </a:p>
          <a:p>
            <a:pPr lvl="1">
              <a:lnSpc>
                <a:spcPct val="150000"/>
              </a:lnSpc>
            </a:pPr>
            <a:r>
              <a:rPr lang="de-DE" dirty="0"/>
              <a:t>Allgemein gehalten</a:t>
            </a:r>
          </a:p>
        </p:txBody>
      </p:sp>
      <p:sp>
        <p:nvSpPr>
          <p:cNvPr id="4" name="Foliennummernplatzhalter 3">
            <a:extLst>
              <a:ext uri="{FF2B5EF4-FFF2-40B4-BE49-F238E27FC236}">
                <a16:creationId xmlns:a16="http://schemas.microsoft.com/office/drawing/2014/main" id="{17579179-2C78-4DC6-8DD3-C5C5D6708D18}"/>
              </a:ext>
            </a:extLst>
          </p:cNvPr>
          <p:cNvSpPr>
            <a:spLocks noGrp="1"/>
          </p:cNvSpPr>
          <p:nvPr>
            <p:ph type="sldNum" sz="quarter" idx="12"/>
          </p:nvPr>
        </p:nvSpPr>
        <p:spPr/>
        <p:txBody>
          <a:bodyPr/>
          <a:lstStyle/>
          <a:p>
            <a:fld id="{DD108FB5-2533-4688-B3BC-A918F32943D9}" type="slidenum">
              <a:rPr lang="de-DE" smtClean="0"/>
              <a:t>7</a:t>
            </a:fld>
            <a:endParaRPr lang="de-DE"/>
          </a:p>
        </p:txBody>
      </p:sp>
      <p:sp>
        <p:nvSpPr>
          <p:cNvPr id="6" name="Foliennummernplatzhalter 1">
            <a:extLst>
              <a:ext uri="{FF2B5EF4-FFF2-40B4-BE49-F238E27FC236}">
                <a16:creationId xmlns:a16="http://schemas.microsoft.com/office/drawing/2014/main" id="{A8372820-561C-4A8C-A5CA-31B36DD7572A}"/>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49986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249AD30-3757-4280-AB32-72AF4B3DB7C8}"/>
              </a:ext>
            </a:extLst>
          </p:cNvPr>
          <p:cNvPicPr/>
          <p:nvPr/>
        </p:nvPicPr>
        <p:blipFill>
          <a:blip r:embed="rId2"/>
          <a:srcRect l="12162" t="6231" r="7849" b="2874"/>
          <a:stretch/>
        </p:blipFill>
        <p:spPr>
          <a:xfrm>
            <a:off x="7023439" y="3579851"/>
            <a:ext cx="4789250" cy="2732049"/>
          </a:xfrm>
          <a:prstGeom prst="rect">
            <a:avLst/>
          </a:prstGeom>
          <a:ln>
            <a:noFill/>
          </a:ln>
        </p:spPr>
      </p:pic>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en-US" b="1" dirty="0"/>
              <a:t>ISO 31000 – Plan, Do, Check, Act</a:t>
            </a:r>
            <a:endParaRPr lang="de-DE" b="1" dirty="0"/>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a:xfrm>
            <a:off x="838200" y="1825625"/>
            <a:ext cx="10515600" cy="4351338"/>
          </a:xfrm>
        </p:spPr>
        <p:txBody>
          <a:bodyPr>
            <a:noAutofit/>
          </a:bodyPr>
          <a:lstStyle/>
          <a:p>
            <a:pPr>
              <a:lnSpc>
                <a:spcPct val="100000"/>
              </a:lnSpc>
            </a:pPr>
            <a:r>
              <a:rPr lang="de-DE" dirty="0"/>
              <a:t>Plan</a:t>
            </a:r>
          </a:p>
          <a:p>
            <a:pPr marL="457200" lvl="1" indent="0">
              <a:lnSpc>
                <a:spcPct val="100000"/>
              </a:lnSpc>
              <a:buNone/>
            </a:pPr>
            <a:r>
              <a:rPr lang="de-DE" sz="2000" dirty="0"/>
              <a:t>Auftrag und Verpflichtungen der Risikopolitik</a:t>
            </a:r>
          </a:p>
          <a:p>
            <a:pPr>
              <a:lnSpc>
                <a:spcPct val="100000"/>
              </a:lnSpc>
            </a:pPr>
            <a:r>
              <a:rPr lang="de-DE" dirty="0"/>
              <a:t>Do</a:t>
            </a:r>
          </a:p>
          <a:p>
            <a:pPr marL="457200" lvl="1" indent="0">
              <a:lnSpc>
                <a:spcPct val="100000"/>
              </a:lnSpc>
              <a:buNone/>
            </a:pPr>
            <a:r>
              <a:rPr lang="de-DE" sz="2000" dirty="0"/>
              <a:t>Risikomanagementprozess</a:t>
            </a:r>
            <a:br>
              <a:rPr lang="de-DE" sz="2000" dirty="0"/>
            </a:br>
            <a:r>
              <a:rPr lang="de-DE" sz="2000" dirty="0"/>
              <a:t>→ Identifikation, Analyse, Bewertung, Bewältigung, Überwachung</a:t>
            </a:r>
          </a:p>
          <a:p>
            <a:pPr>
              <a:lnSpc>
                <a:spcPct val="100000"/>
              </a:lnSpc>
            </a:pPr>
            <a:r>
              <a:rPr lang="de-DE" dirty="0"/>
              <a:t>Check</a:t>
            </a:r>
          </a:p>
          <a:p>
            <a:pPr marL="457200" lvl="1" indent="0">
              <a:lnSpc>
                <a:spcPct val="100000"/>
              </a:lnSpc>
              <a:buNone/>
            </a:pPr>
            <a:r>
              <a:rPr lang="de-DE" sz="2000" dirty="0"/>
              <a:t>Risikobewältigungsstrategien und </a:t>
            </a:r>
            <a:br>
              <a:rPr lang="de-DE" sz="2000" dirty="0"/>
            </a:br>
            <a:r>
              <a:rPr lang="de-DE" sz="2000" dirty="0"/>
              <a:t>Planabweichungen überprüfen</a:t>
            </a:r>
          </a:p>
          <a:p>
            <a:pPr>
              <a:lnSpc>
                <a:spcPct val="100000"/>
              </a:lnSpc>
            </a:pPr>
            <a:r>
              <a:rPr lang="de-DE" dirty="0"/>
              <a:t>Act</a:t>
            </a:r>
          </a:p>
          <a:p>
            <a:pPr marL="457200" lvl="1" indent="0">
              <a:lnSpc>
                <a:spcPct val="100000"/>
              </a:lnSpc>
              <a:buNone/>
            </a:pPr>
            <a:r>
              <a:rPr lang="de-DE" sz="2000" dirty="0"/>
              <a:t>Anpassungen vornehmen</a:t>
            </a:r>
          </a:p>
        </p:txBody>
      </p:sp>
      <p:sp>
        <p:nvSpPr>
          <p:cNvPr id="5" name="Foliennummernplatzhalter 4">
            <a:extLst>
              <a:ext uri="{FF2B5EF4-FFF2-40B4-BE49-F238E27FC236}">
                <a16:creationId xmlns:a16="http://schemas.microsoft.com/office/drawing/2014/main" id="{E1ECB0E9-78A4-4AEE-9E17-10411EF10A3C}"/>
              </a:ext>
            </a:extLst>
          </p:cNvPr>
          <p:cNvSpPr>
            <a:spLocks noGrp="1"/>
          </p:cNvSpPr>
          <p:nvPr>
            <p:ph type="sldNum" sz="quarter" idx="12"/>
          </p:nvPr>
        </p:nvSpPr>
        <p:spPr/>
        <p:txBody>
          <a:bodyPr/>
          <a:lstStyle/>
          <a:p>
            <a:fld id="{DD108FB5-2533-4688-B3BC-A918F32943D9}" type="slidenum">
              <a:rPr lang="de-DE" smtClean="0"/>
              <a:t>8</a:t>
            </a:fld>
            <a:endParaRPr lang="de-DE"/>
          </a:p>
        </p:txBody>
      </p:sp>
      <p:sp>
        <p:nvSpPr>
          <p:cNvPr id="7" name="Foliennummernplatzhalter 1">
            <a:extLst>
              <a:ext uri="{FF2B5EF4-FFF2-40B4-BE49-F238E27FC236}">
                <a16:creationId xmlns:a16="http://schemas.microsoft.com/office/drawing/2014/main" id="{7EBDF784-9773-4B65-90A4-00F4ACAE4281}"/>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82680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3F406C-536E-4365-8F2A-D80B84B8AC55}"/>
              </a:ext>
            </a:extLst>
          </p:cNvPr>
          <p:cNvSpPr>
            <a:spLocks noGrp="1"/>
          </p:cNvSpPr>
          <p:nvPr>
            <p:ph type="title"/>
          </p:nvPr>
        </p:nvSpPr>
        <p:spPr/>
        <p:txBody>
          <a:bodyPr/>
          <a:lstStyle/>
          <a:p>
            <a:r>
              <a:rPr lang="de-DE" b="1" dirty="0"/>
              <a:t>ISO 31000 - Intentionen</a:t>
            </a:r>
          </a:p>
        </p:txBody>
      </p:sp>
      <p:sp>
        <p:nvSpPr>
          <p:cNvPr id="3" name="Inhaltsplatzhalter 2">
            <a:extLst>
              <a:ext uri="{FF2B5EF4-FFF2-40B4-BE49-F238E27FC236}">
                <a16:creationId xmlns:a16="http://schemas.microsoft.com/office/drawing/2014/main" id="{D357395F-5EF2-42F1-B06E-B8C721674E9E}"/>
              </a:ext>
            </a:extLst>
          </p:cNvPr>
          <p:cNvSpPr>
            <a:spLocks noGrp="1"/>
          </p:cNvSpPr>
          <p:nvPr>
            <p:ph idx="1"/>
          </p:nvPr>
        </p:nvSpPr>
        <p:spPr/>
        <p:txBody>
          <a:bodyPr>
            <a:normAutofit/>
          </a:bodyPr>
          <a:lstStyle/>
          <a:p>
            <a:pPr>
              <a:lnSpc>
                <a:spcPct val="150000"/>
              </a:lnSpc>
            </a:pPr>
            <a:r>
              <a:rPr lang="de-DE" dirty="0"/>
              <a:t>Risikomanagement an bestehende Managementsysteme anbinden</a:t>
            </a:r>
          </a:p>
          <a:p>
            <a:pPr>
              <a:lnSpc>
                <a:spcPct val="150000"/>
              </a:lnSpc>
            </a:pPr>
            <a:r>
              <a:rPr lang="de-DE" dirty="0"/>
              <a:t>Risikomanagementprozess optimieren</a:t>
            </a:r>
          </a:p>
          <a:p>
            <a:pPr>
              <a:lnSpc>
                <a:spcPct val="150000"/>
              </a:lnSpc>
            </a:pPr>
            <a:r>
              <a:rPr lang="de-DE" dirty="0"/>
              <a:t>Abstand von der reinen Gesetzesbefolgung nehmen</a:t>
            </a:r>
          </a:p>
          <a:p>
            <a:pPr>
              <a:lnSpc>
                <a:spcPct val="150000"/>
              </a:lnSpc>
            </a:pPr>
            <a:r>
              <a:rPr lang="de-DE" dirty="0"/>
              <a:t>Übergang von passiver zu aktiver Denkweise</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10CA18CF-42D3-4562-B40C-C03B32F39A5E}"/>
              </a:ext>
            </a:extLst>
          </p:cNvPr>
          <p:cNvSpPr>
            <a:spLocks noGrp="1"/>
          </p:cNvSpPr>
          <p:nvPr>
            <p:ph type="sldNum" sz="quarter" idx="12"/>
          </p:nvPr>
        </p:nvSpPr>
        <p:spPr/>
        <p:txBody>
          <a:bodyPr/>
          <a:lstStyle/>
          <a:p>
            <a:fld id="{DD108FB5-2533-4688-B3BC-A918F32943D9}" type="slidenum">
              <a:rPr lang="de-DE" smtClean="0"/>
              <a:t>9</a:t>
            </a:fld>
            <a:endParaRPr lang="de-DE"/>
          </a:p>
        </p:txBody>
      </p:sp>
      <p:sp>
        <p:nvSpPr>
          <p:cNvPr id="6" name="Foliennummernplatzhalter 1">
            <a:extLst>
              <a:ext uri="{FF2B5EF4-FFF2-40B4-BE49-F238E27FC236}">
                <a16:creationId xmlns:a16="http://schemas.microsoft.com/office/drawing/2014/main" id="{D4B023F6-9DED-425A-AE04-65CBAB6929A9}"/>
              </a:ext>
            </a:extLst>
          </p:cNvPr>
          <p:cNvSpPr txBox="1">
            <a:spLocks/>
          </p:cNvSpPr>
          <p:nvPr/>
        </p:nvSpPr>
        <p:spPr>
          <a:xfrm>
            <a:off x="8914923" y="6356349"/>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52</a:t>
            </a:r>
          </a:p>
        </p:txBody>
      </p:sp>
    </p:spTree>
    <p:extLst>
      <p:ext uri="{BB962C8B-B14F-4D97-AF65-F5344CB8AC3E}">
        <p14:creationId xmlns:p14="http://schemas.microsoft.com/office/powerpoint/2010/main" val="341118612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2012</Words>
  <Application>Microsoft Office PowerPoint</Application>
  <PresentationFormat>Breitbild</PresentationFormat>
  <Paragraphs>430</Paragraphs>
  <Slides>54</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54</vt:i4>
      </vt:variant>
    </vt:vector>
  </HeadingPairs>
  <TitlesOfParts>
    <vt:vector size="59" baseType="lpstr">
      <vt:lpstr>Arial</vt:lpstr>
      <vt:lpstr>Calibri</vt:lpstr>
      <vt:lpstr>Calibri Light</vt:lpstr>
      <vt:lpstr>Wingdings</vt:lpstr>
      <vt:lpstr>Office</vt:lpstr>
      <vt:lpstr>Risikomanagement</vt:lpstr>
      <vt:lpstr>Team</vt:lpstr>
      <vt:lpstr>Themen</vt:lpstr>
      <vt:lpstr>Was sind Risiken</vt:lpstr>
      <vt:lpstr>Arten von Risiken</vt:lpstr>
      <vt:lpstr>Risikomanagement</vt:lpstr>
      <vt:lpstr>ISO 31000</vt:lpstr>
      <vt:lpstr>ISO 31000 – Plan, Do, Check, Act</vt:lpstr>
      <vt:lpstr>ISO 31000 - Intentionen</vt:lpstr>
      <vt:lpstr>ISO 31000 - Risikobeauftragter</vt:lpstr>
      <vt:lpstr>Gesetz zur Kontrolle und Transparenz (KonTraG)</vt:lpstr>
      <vt:lpstr>Risiken identifizieren</vt:lpstr>
      <vt:lpstr>Risiken identifizieren</vt:lpstr>
      <vt:lpstr>Risiken identifizieren: Risikogruppen</vt:lpstr>
      <vt:lpstr>Risiken identifizieren: Risikogruppen</vt:lpstr>
      <vt:lpstr>Risiken identifizieren: Risikogruppen</vt:lpstr>
      <vt:lpstr>Risiken identifizieren: Risikogruppen</vt:lpstr>
      <vt:lpstr>Risiken identifizieren</vt:lpstr>
      <vt:lpstr>Risiken identifizieren</vt:lpstr>
      <vt:lpstr>Risiken identifizieren</vt:lpstr>
      <vt:lpstr>Risiken identifizieren</vt:lpstr>
      <vt:lpstr>Angreifer-Modelle</vt:lpstr>
      <vt:lpstr>Angreifer-Modelle</vt:lpstr>
      <vt:lpstr>Angreifer-Modelle</vt:lpstr>
      <vt:lpstr>Risikoanalyse und Bewertung</vt:lpstr>
      <vt:lpstr>Bewertung der Bedrohungen</vt:lpstr>
      <vt:lpstr>Beispielhafte Risikomatrix</vt:lpstr>
      <vt:lpstr>Eintrittswahrscheinlichkeit</vt:lpstr>
      <vt:lpstr>Schaden</vt:lpstr>
      <vt:lpstr>Risikobewertung</vt:lpstr>
      <vt:lpstr>Quantitative Methoden</vt:lpstr>
      <vt:lpstr>Quantitative Methoden</vt:lpstr>
      <vt:lpstr>Quantitative Methoden</vt:lpstr>
      <vt:lpstr>Qualitative Methoden</vt:lpstr>
      <vt:lpstr>Qualitative Methoden</vt:lpstr>
      <vt:lpstr>Qualitative Methoden</vt:lpstr>
      <vt:lpstr>Risikobewältigung</vt:lpstr>
      <vt:lpstr>Strategien:</vt:lpstr>
      <vt:lpstr>Strategien:</vt:lpstr>
      <vt:lpstr>Strategien:</vt:lpstr>
      <vt:lpstr>Risikocontrolling</vt:lpstr>
      <vt:lpstr>Risikoüberwachung</vt:lpstr>
      <vt:lpstr>Risikoüberwachung</vt:lpstr>
      <vt:lpstr>Risikoaufzeichnung</vt:lpstr>
      <vt:lpstr>Risikoüberwachung</vt:lpstr>
      <vt:lpstr>Risikoberichterstattung</vt:lpstr>
      <vt:lpstr>Risikoberichterstattung</vt:lpstr>
      <vt:lpstr>Risikokommunikation</vt:lpstr>
      <vt:lpstr>Risikokommunikation</vt:lpstr>
      <vt:lpstr>Literaturverzeichnis</vt:lpstr>
      <vt:lpstr>Literaturverzeichnis</vt:lpstr>
      <vt:lpstr>Literaturverzeichnis</vt:lpstr>
      <vt:lpstr>Abbildungsverzeichnis</vt:lpstr>
      <vt:lpstr>Noch 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Risikomanagement</dc:title>
  <dc:creator>Lennart Dümke</dc:creator>
  <cp:lastModifiedBy>Lennart Dümke</cp:lastModifiedBy>
  <cp:revision>79</cp:revision>
  <dcterms:created xsi:type="dcterms:W3CDTF">2020-01-05T10:21:25Z</dcterms:created>
  <dcterms:modified xsi:type="dcterms:W3CDTF">2020-01-12T15:31:38Z</dcterms:modified>
</cp:coreProperties>
</file>