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png" ContentType="image/png"/>
  <Override PartName="/ppt/media/image11.wmf" ContentType="image/x-wmf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06.01.20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727FD4-B816-4529-B0CE-3B7957ED341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GliederungsebeneMastertextformat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06.01.20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891DC1-C594-43B5-98CF-E6AD416D6AC5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sevdesk.de/blog/risikomanagement/" TargetMode="External"/><Relationship Id="rId2" Type="http://schemas.openxmlformats.org/officeDocument/2006/relationships/hyperlink" Target="https://axel-schroeder.de/risikomanagementprozess-risikosteuerung/" TargetMode="External"/><Relationship Id="rId3" Type="http://schemas.openxmlformats.org/officeDocument/2006/relationships/hyperlink" Target="https://www.3grc.de/risikomanagement/risikobewaeltigungsmassnahmen-sinnvoll-definieren-und-umsetzen/" TargetMode="External"/><Relationship Id="rId4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www.projektmagazin.de/glossarterm/risikoidentifikation" TargetMode="External"/><Relationship Id="rId2" Type="http://schemas.openxmlformats.org/officeDocument/2006/relationships/hyperlink" Target="https://www.dsin-blog.de/2014/02/10/it-risikoanalyse/" TargetMode="External"/><Relationship Id="rId3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Relationship Id="rId4" Type="http://schemas.openxmlformats.org/officeDocument/2006/relationships/hyperlink" Target="https://www.projektmagazin.de/glossarterm/risikoueberwachung" TargetMode="External"/><Relationship Id="rId5" Type="http://schemas.openxmlformats.org/officeDocument/2006/relationships/hyperlink" Target="https://www.projektmagazin.de/glossarterm/risikoindikator" TargetMode="External"/><Relationship Id="rId6" Type="http://schemas.openxmlformats.org/officeDocument/2006/relationships/hyperlink" Target="https://www.controllingportal.de/Fachinfo/Risikomanagement/Risikocontrolling.html" TargetMode="Externa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www.3grc.de/risikomanagement/risikobewaeltigungsmassnahmen-sinnvoll-definieren-und-umsetzen/" TargetMode="External"/><Relationship Id="rId2" Type="http://schemas.openxmlformats.org/officeDocument/2006/relationships/hyperlink" Target="https://www.jn-brandschutz.de/leistungen/pruefung-und-wartung-sprinkleranlage-41" TargetMode="External"/><Relationship Id="rId3" Type="http://schemas.openxmlformats.org/officeDocument/2006/relationships/hyperlink" Target="https://www.pixtastock.com/illustration/45199284" TargetMode="External"/><Relationship Id="rId4" Type="http://schemas.openxmlformats.org/officeDocument/2006/relationships/hyperlink" Target="https://www.researchgate.net/publication/307174392" TargetMode="External"/><Relationship Id="rId5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932480"/>
            <a:ext cx="9143640" cy="98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Risikomanagement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266480" y="3272040"/>
            <a:ext cx="9658800" cy="290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Yannic Döll, Lennart Dümke, Niklas Herz, Martin Arendt, Ken Madlehn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Zuverlässigkeit und Sicherheit – WiSe 2019/2020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Dr. rer. nat. Christoph Thiel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46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Gesetz zur Kontrolle und Transparenz (KonTraG)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1998 in Kraft getreten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Corporate Governance weiterentwickeln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Haftung von Vorstand, Aufsichtsrat, Wirtschaftsprüfer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Risikofrüherkennungssysteme Pflicht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Zuständigkeit von Vorstand und Aufsichtsrat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Prüfung durch Abschlussprüfer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Aussagen über Risiken im Lagebericht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Risikogruppen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Risiken identifizieren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 zum Ausfallen von Geschäftsprozessen führen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 Risikogruppen zugeordnet werden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identifizieren: Risikogruppen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Entstehen aus Unternehmenstätigkeit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Ausfall von Maschinen wegen Fehlbedienung durch Mitarbeiter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Externe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Wirken von außen auf eine Institution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Produktionsprozesse werden durch Umweltauflagen beeinflusst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identifizieren: Risikogruppen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Direkt wirkende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Führen sofort zum Ausfall von Geschäftsprozessen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Ausfall Maschine = Produktionsunterbrechung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Indirekt wirkende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Führen nicht direkt zum Ausfall von Geschäftsprozessen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Wartungsintervalle von Maschinen werden vernachlässigt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identifizieren: Risikogruppen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 Institution beeinflussende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 selbst bestimmt werden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Wartungsintervalle von Maschinen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 Institution nicht beeinflussbare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Wenig Spielraum zur Beeinflussung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Gesetzliche Auflagen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identifizieren: Risikogruppen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Sonstige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Höhere Gewalt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Technisches Versagen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Vorsätzliche Handlungen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Abgrenzung des Analysebereiches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Identifikation der bedrohten Objekte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Identifizieren der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Bewertung der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 Abgrenzung des Analysebereiches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Bereich spezifizieren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 Servercluster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Prioritäten festlegen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produktive Server betrachten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 Identifikation der bedrohten Objekte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Erfassung aller Assets, die im Analysebereich liegen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Versorgungsspannungen Netzteile: 230v, 3.3v, 5v, 12v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Versorgungsspannung Batterie: 3v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Temperaturen: RAM, HDD, CPU, Chipsatz, Peripherie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Lüfter: Drehzahl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Gehäusesensor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Themen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9480" y="1604520"/>
            <a:ext cx="10971360" cy="4400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Risikomanagement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Risikoidentifikation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Risikoanalyse/ -bewertung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Risikobewältigung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Risikoüberwachung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Risikokommunikation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Risiken identifizieren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125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 Identifizieren der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Unregelmäßigkeiten in der Stromversorgung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Netzteile: Ausfall oder Spannungsschwankungen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Batterie: Kapazität zu niedrig oder nicht vorhanden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Temperaturüberschreitungen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Von RAM, HDD, CPU, Chipsatz oder Peripherie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 Überlastung oder Ausfall von Lüfter(n)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Ausfall Server, Rack oder Rechenzentrum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Risikoanalyse-und Bewertung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BSI: Analyse erfordert großen technischen und organisatorischen Sachverstand und wird deshalb nur Systemen empfohlen, die besonders hohe Sicherheitsanforderungen haben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Ansonsten reichen Standard-Sicherheitsmaßnahmen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Formel: Risiko = Wahrscheinlichkeit x Schaden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Grundsätzlich nur grob abschätzbar, da die Wahrscheinlichkeit und die Auswirkung nicht exakt zu beziffern sind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Bewertung der Bedrohungen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571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Vorgehen: Risikomatrix erstellen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 nach Komplexität verschieden viele Stufen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BSI - Grundschutz Wahrscheinlichkeiten: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selten ( &lt; 1x alle 5 Jahre)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mittel ( 1x alle 1-5 Jahre)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 ( 1x im Jahr - 1x im Monat)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sehr häufig ( &gt; 1x im Monat)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Beispielhafte Risikomatrix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Inhaltsplatzhalter 3" descr=""/>
          <p:cNvPicPr/>
          <p:nvPr/>
        </p:nvPicPr>
        <p:blipFill>
          <a:blip r:embed="rId1"/>
          <a:stretch/>
        </p:blipFill>
        <p:spPr>
          <a:xfrm>
            <a:off x="1959840" y="1441440"/>
            <a:ext cx="8272080" cy="46652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Eintrittswahrscheinlichkeit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Formel Eintrittswahrscheinlichkeit: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Aufwand für den Angreifer / Nutzen für den Angreifer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Bewertung des Nutzen für den Angreifer hängt stark von seinem Motiv ab (wirtschaftliche Interessen, Neugier, vielleicht aber auch Rache?)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Schwer zu beurteilen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Bewertung des Aufwands durch Penetration Tester: Bezahlte „Hacker“, die in einem System gezielt nach Schwachstellen suchen und diese dann dem Besitzer melden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Schaden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Unterteilung in primäre und sekundäre Schäden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Primäre Schäden: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Produktivitätsausfall, Wiederbeschaffungs-/Wiederherstellungskosten, Personalkosten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Sind leicht zu beziffern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Sekundäre Schäden: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Imageverlust, Vertrauensverlust bei Kunden und Geschäftspartnern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langfristige Schäden, die schwer abschätzbar sind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Risikobewertung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Unterscheidung in qualitative und quantitative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Quantitative Methoden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Risikoabschätzung in Form eines numerischen Maßes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Wert der Ressourcen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Frequenz der Bedrohungen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Anfälligkeit gemessen in der Wahrscheinlichkeit eines Verlustes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Quantitative Methoden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Vorteile: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Akkurateres Bild der Bedrohungen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Erlaubt Kostenkalkulation und begünstigt eine genaue Priorisierung der Maßnahmen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Nachteile: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Ergebnis evtl. ungenau und verwirrend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Analyse mit quantitativen Methoden generell teurer und erfordert mehr Erfahrung und fortgeschrittene Methoden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Quantitative Methoden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 model (Annual Loss Expected)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 = (Probability of event) x (value of loss)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Summe aller prognostizierten Verluste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Was sind Risiken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Sachverhalt in der Zukunft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Ungewisser Ausgang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Negative Auswirkung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Kombination aus Bedrohung und Sicherheitslücke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Qualitative Methoden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Beschreibungen, Empfehlungen   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Qualitative Beschreibung der Vermögenswerte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Beschreibung von Angreifer-Szenarien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Qualitative Methoden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Vorteile: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Einschätzung der Risiken ohne größeren Aufwand, Zeit und Kosten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Erlaubt eine einfachere Einordnung der Risiken nach Priorität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Qualitative Methoden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Nachteile: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 Bestimmung von Wahrscheinlichkeiten möglich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Kosten-Analyse schwieriger durchzuführen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Resultate sind weniger akkurat und sind eher geschätzt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rafik 3" descr=""/>
          <p:cNvPicPr/>
          <p:nvPr/>
        </p:nvPicPr>
        <p:blipFill>
          <a:blip r:embed="rId1"/>
          <a:stretch/>
        </p:blipFill>
        <p:spPr>
          <a:xfrm>
            <a:off x="789120" y="2319120"/>
            <a:ext cx="11122200" cy="385776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Angreifer-Modelle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Kill-Chain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Angreifer-Modelle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Attack-Graph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8" name="Grafik 4" descr=""/>
          <p:cNvPicPr/>
          <p:nvPr/>
        </p:nvPicPr>
        <p:blipFill>
          <a:blip r:embed="rId1"/>
          <a:stretch/>
        </p:blipFill>
        <p:spPr>
          <a:xfrm>
            <a:off x="6487560" y="65520"/>
            <a:ext cx="429912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Risikobewältigung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490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 die identifizierten Risiken eine Risikostrategie entwickeln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notwendigen Handlungsmaßnahmen festlegen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Grafik 8" descr=""/>
          <p:cNvPicPr/>
          <p:nvPr/>
        </p:nvPicPr>
        <p:blipFill>
          <a:blip r:embed="rId1"/>
          <a:srcRect l="9342" t="15206" r="6724" b="9738"/>
          <a:stretch/>
        </p:blipFill>
        <p:spPr>
          <a:xfrm>
            <a:off x="5844600" y="942840"/>
            <a:ext cx="6219360" cy="42062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7918560" y="1294560"/>
            <a:ext cx="1225080" cy="63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reduzieren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9060840" y="1842480"/>
            <a:ext cx="1225080" cy="63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abwälzen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10653120" y="3416760"/>
            <a:ext cx="1393920" cy="63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selbst tragen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Strategien: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499040"/>
            <a:ext cx="10515240" cy="512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Risikovermeidung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Eintreten von Risikoereignissen verhindern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 Technologien verzichten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 einem riskanten Projekt aussteigen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 Risikoreduzierung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 soll tolerierbar werden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a) ... durch Verminderung der Eintrittswahrscheinlichkeit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Brandschutz/ Diebstahlsicherung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b) ... durch Verminderung der Schadenshöhe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Sprinkleranlange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7" name="Grafik 6" descr=""/>
          <p:cNvPicPr/>
          <p:nvPr/>
        </p:nvPicPr>
        <p:blipFill>
          <a:blip r:embed="rId1"/>
          <a:stretch/>
        </p:blipFill>
        <p:spPr>
          <a:xfrm>
            <a:off x="7522560" y="980280"/>
            <a:ext cx="4313880" cy="288036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Strategien: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499040"/>
            <a:ext cx="10515240" cy="512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 Risikotransfer/ -abwälzung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Überträgt die Risiken an Dritte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Fremdversicherung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Instrumente des Finanzmarktes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Vertragsgestaltung mit Kunden und Lieferanten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4) Risikoteilung/ -streuung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Gesamtrisiko in verschiedene kleine Einzelrisiken zerteilen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Großrechner in mehreren Containern getrennt versenden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Breite Kundenbasis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Strategien: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499040"/>
            <a:ext cx="10515240" cy="512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5) Risikotragung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Unternehmen trägt das Risiko selbst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a) Passives Verhalten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Risiken ignorieren (z.B. Naturkatastrophen)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b) Aktives Verhalten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Risikodeckungspotential aufbauen: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Eigenkapital erhöhen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Liquiditätsreserven schaffen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Risikocontrolling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Risiken berücksichtigen während Projekt-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Steuerung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Kontrolle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Verbessert Risikobewusstsein bei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Mitarbeitern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Unternehmensleitung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Risiken werden in ein IT-System eingetragen und gepflegt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Arten von Risiken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Marktrisiken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Betriebsrisiken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Finanzrisiken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Umweltrisiken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Sonstige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Risikoüberwachung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Risikoindikatoren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Messbare Größe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Eintrittswahrscheinlichkeit eines Risikos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 in der Risikoüberwachung ermittelt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Vergleichbar mit sich wiederholender Risikoidentifizierung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Risikoindikatoren werden aktualisiert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 Risiken werden erkannt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Festlegung von Grenzwerten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Handlungsanweisungen für Risikosteuerung ableiten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Risikoüberwachung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5332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6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 Beispiel „Hardware Servercluster“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Risiken können bereits gemessen werden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Temperatur, Drehzahl, Spannung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Datenerfassung sammelt Daten, die zu keinem Risiko gehören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BMC, Statuscodes, CPU- u. RAM Last und Cache, etc.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Standort Server (Rechenzentrum, Rack, Host)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 diesen Daten können neue Risiken abgeleitet werden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Nutzung alter Server durch deren Energiebedarf zu teuer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Überlastung Backbone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 Nutzung von HDD- statt U.2 Speicher nicht konkurrenzfähig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Risikoaufzeichnung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Speicherung von Risikoindikatoren aus der Risikoüberwachung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0" name="Grafik 4" descr=""/>
          <p:cNvPicPr/>
          <p:nvPr/>
        </p:nvPicPr>
        <p:blipFill>
          <a:blip r:embed="rId1"/>
          <a:stretch/>
        </p:blipFill>
        <p:spPr>
          <a:xfrm>
            <a:off x="838080" y="2793240"/>
            <a:ext cx="10515240" cy="258300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Risikoüberwachung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2" name="Grafik 3" descr=""/>
          <p:cNvPicPr/>
          <p:nvPr/>
        </p:nvPicPr>
        <p:blipFill>
          <a:blip r:embed="rId1"/>
          <a:srcRect l="26132" t="22354" r="21892" b="31698"/>
          <a:stretch/>
        </p:blipFill>
        <p:spPr>
          <a:xfrm>
            <a:off x="838080" y="1305720"/>
            <a:ext cx="10515240" cy="522828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Risikoberichterstattung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Aufbereitung der Daten aus der Risikoaufzeichnung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Zeigt Veränderungen von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Trend von Risikoindikatoren kann festgestellt werden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Risikoberichterstattung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6" name="Grafik 3" descr=""/>
          <p:cNvPicPr/>
          <p:nvPr/>
        </p:nvPicPr>
        <p:blipFill>
          <a:blip r:embed="rId1"/>
          <a:srcRect l="26247" t="22349" r="22130" b="32021"/>
          <a:stretch/>
        </p:blipFill>
        <p:spPr>
          <a:xfrm>
            <a:off x="838080" y="1350000"/>
            <a:ext cx="10515240" cy="522756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Risikokommunikation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 Interne Risikokommunikation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Mitarbeiter in das Risikomanagement mit einbinden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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Risikokultur schaffen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Unterschiedliche Kommunikationskanäle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Top-down Kommunikation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Bottom-up-Kommunikation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9" name="Grafik 4" descr=""/>
          <p:cNvPicPr/>
          <p:nvPr/>
        </p:nvPicPr>
        <p:blipFill>
          <a:blip r:embed="rId1"/>
          <a:srcRect l="0" t="23135" r="76071" b="4307"/>
          <a:stretch/>
        </p:blipFill>
        <p:spPr>
          <a:xfrm>
            <a:off x="9390240" y="1381680"/>
            <a:ext cx="1963080" cy="359856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Risikokommunikation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 Externe Risikokommunikation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Veröffentlichungen von Risiken: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 dürfen nur durch einen Kanal erfolgen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 müssen vorab von der Geschäftsleitung genehmigt werden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Kommunikation hängt von den Informationsbedürfnissen der Stakeholder ab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Nachhaltiges Vertrauensverhältnis mit dem Kunden aufbauen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46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Literaturverzeichnis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Ibers, Tobias / Hey, Andreas: Risikomanagement, Merkur Verlag Rinteln, 2005.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Gleißner, Werner / Romeike, Frank: Risikomanagement – Umsetzung, Werkzeuge, Risikobewertung, Rudolf Haufe Verlag, 2005.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Stiefl, Jürgen: Risikomanagement und Existenzsicherung, Oldenbourg Wissenschaftsverlag, 2010.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Macharzina, Klaus / Wolf, Joachim: Unternehmensführung. Das internationale Managementwissen. Konzepte – Methoden – Praxis, 8. Aufl., Gabler Verlag, 2012.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Tiemeyer, Ernst: Handbuch IT-Projektmanagement, 2. Aufl., Carl Hanser Verlag München, 2014.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Meier, Alisha: Risikomanagement – so bleibst du auf alles vorbereitet! (10.10.2019), unter: </a:t>
            </a: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https://sevdesk.de/blog/risikomanagement/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(abgerufen am 23.12.2019)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Schröder, Axel: Risikosteuerung im Risikomanagementprozess, unter: </a:t>
            </a: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https://axel-schroeder.de/risikomanagementprozess-risikosteuerung/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(abgerufen am 23.12.2019)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Tipps zur sinnvollen Definition von Risikobewältigungsmaßnahmen (25.10.2017), unter: </a:t>
            </a: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https://www.3grc.de/risikomanagement/risikobewaeltigungsmassnahmen-sinnvoll-definieren-und-umsetzen/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(abgerufen am 23.12.2019)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IT-Grundschutz, Lerneinheit 7.9: Risiken behandeln, unter: </a:t>
            </a: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https://www.bsi.bund.de/DE/Themen/ITGrundschutz/ITGrundschutzSchulung/OnlinekursITGrundschutz2018/Lektion_7_Risikoanalyse/Lektion_7_09/Lektion_7_09_node.html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(abgerufen am 23.12.2019)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Literaturverzeichnis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https://www.projektmagazin.de/glossarterm/risikoidentifikation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https://www.dsin-blog.de/2014/02/10/it-risikoanalyse/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https://www.bsi.bund.de/DE/Themen/ITGrundschutz/ITGrundschutzSchulung/Webkurs1004/4_RisikenAnalysieren/1_Risiken%20identifizieren/RisikenIdentifizieren_node.html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https://www.projektmagazin.de/glossarterm/risikoueberwachung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https://www.projektmagazin.de/glossarterm/risikoindikator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https://www.controllingportal.de/Fachinfo/Risikomanagement/Risikocontrolling.html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Risikomanagement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Aktivitäten im Umgang mit Risiken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Ziel: Risiken positiv beeinflussen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Kosten-Nutzen-Analyse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Aspekte: Wirkung, Eintrittswahrscheinlichkeit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Voraussetzung: Risiken identifizieren und überwachen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46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Literaturverzeichnis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Cyber-Attack Modeling Analysis Techniques: An Overview, Al-Mohannadi, Mirza, 2016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Risk Assessment: Quantitative and Qualitative Approach, Rot, 2008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Abbildungsverzeichnis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Kapitel Risikobewältigung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https://www.3grc.de/risikomanagement/risikobewaeltigungsmassnahmen-sinnvoll-definieren-und-umsetzen/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https://www.jn-brandschutz.de/leistungen/pruefung-und-wartung-sprinkleranlage-41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https://www.pixtastock.com/illustration/45199284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Kapitel Risikoanalyse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https://www.researchgate.net/publication/307174392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rafik 2" descr=""/>
          <p:cNvPicPr/>
          <p:nvPr/>
        </p:nvPicPr>
        <p:blipFill>
          <a:blip r:embed="rId1"/>
          <a:stretch/>
        </p:blipFill>
        <p:spPr>
          <a:xfrm>
            <a:off x="5731560" y="839520"/>
            <a:ext cx="6366600" cy="594216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1109160" y="2183040"/>
            <a:ext cx="5603760" cy="1115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Noch Fragen?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ISO 31000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Beschäftigt sich mit dem Umgang mit Risiken in einer Organisation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Prinzipien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Risikomanagement als Führungsaufgabe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Top-Down-Ansatz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Allgemein gehalten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3" descr=""/>
          <p:cNvPicPr/>
          <p:nvPr/>
        </p:nvPicPr>
        <p:blipFill>
          <a:blip r:embed="rId1"/>
          <a:srcRect l="12162" t="6231" r="7849" b="2874"/>
          <a:stretch/>
        </p:blipFill>
        <p:spPr>
          <a:xfrm>
            <a:off x="7023600" y="3579840"/>
            <a:ext cx="4788720" cy="273168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ISO 31000 – Plan, Do, Check, Act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 und Verpflichtungen der Risikopolitik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Risikomanagementprozess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Identifikation, Analyse, Bewertung, Bewältigung, Überwachung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Risikobewältigungsstrategien und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Planabweichungen überprüfen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Anpassungen vornehmen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ISO 31000 - Intentionen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Risikomanagement an bestehende Managementsysteme anbinden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Risikomanagementprozess optimieren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Abstand von der reinen Gesetzesbefolgung nehmen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Übergang von passiver zu aktiver Denkweise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46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ISO 31000 - Risikobeauftragter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Ansprechpartner für Mitarbeiter und Führungskräfte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Zuständig für Risikoberichterstattung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Berichtet regelmäßig Vorstand der Geschäftsführung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Risikosituation und Handlungsbedarf darstellen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2020-01-05T10:21:25Z</dcterms:created>
  <dc:creator>Lennart Dümke</dc:creator>
  <dc:description/>
  <dc:language>de-DE</dc:language>
  <cp:lastModifiedBy/>
  <dcterms:modified xsi:type="dcterms:W3CDTF">2020-01-06T19:01:10Z</dcterms:modified>
  <cp:revision>55</cp:revision>
  <dc:subject/>
  <dc:title>Risikomanagement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51</vt:i4>
  </property>
</Properties>
</file>