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75E22A88-9134-BF4B-AFCC-80CB4F3A42F6}">
          <p14:sldIdLst>
            <p14:sldId id="256"/>
            <p14:sldId id="260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3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18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7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97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85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5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4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7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1C58-5596-D34A-A071-56DA5442506A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0CC0-BA86-764B-8F82-565FC9AED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Risikoanalyse-und Bewertung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BSI: Analyse erfordert großen technischen und organisatorischen Sachverstand und wird deshalb nur Systeme empfohlen, die besonders hohe Sicherheitsanforderungen haben</a:t>
            </a:r>
          </a:p>
          <a:p>
            <a:r>
              <a:rPr lang="de-DE" sz="2400" dirty="0" smtClean="0"/>
              <a:t>Ansonsten reichen Standard-Sicherheitsmaßnahmen</a:t>
            </a:r>
          </a:p>
          <a:p>
            <a:r>
              <a:rPr lang="de-DE" sz="2400" dirty="0" smtClean="0"/>
              <a:t>Formel: Risiko = Wahrscheinlichkeit x Schaden</a:t>
            </a:r>
          </a:p>
          <a:p>
            <a:r>
              <a:rPr lang="de-DE" sz="2400" dirty="0" smtClean="0"/>
              <a:t>Grundsätzlich nur grob abschätzbar, da die Wahrscheinlichkeit und die Auswirkung nicht exakt zu </a:t>
            </a:r>
            <a:r>
              <a:rPr lang="de-DE" sz="2400" smtClean="0"/>
              <a:t>beziffern sind</a:t>
            </a:r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65127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 der Bedrohungen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Vorgehen: Risikomatrix erstellen</a:t>
            </a:r>
          </a:p>
          <a:p>
            <a:r>
              <a:rPr lang="de-DE" sz="2400" dirty="0" smtClean="0"/>
              <a:t>Je nach Komplexität verschieden viele Stufen</a:t>
            </a:r>
          </a:p>
          <a:p>
            <a:r>
              <a:rPr lang="de-DE" sz="2400" dirty="0" smtClean="0"/>
              <a:t>BSI </a:t>
            </a:r>
            <a:r>
              <a:rPr lang="mr-IN" sz="2400" dirty="0" smtClean="0"/>
              <a:t>–</a:t>
            </a:r>
            <a:r>
              <a:rPr lang="de-DE" sz="2400" dirty="0" smtClean="0"/>
              <a:t> Grundschutz Wahrscheinlichkeiten:</a:t>
            </a:r>
            <a:br>
              <a:rPr lang="de-DE" sz="2400" dirty="0" smtClean="0"/>
            </a:br>
            <a:r>
              <a:rPr lang="de-DE" sz="2400" dirty="0" smtClean="0"/>
              <a:t>selten ( &lt; 1x alle 5 Jahre)</a:t>
            </a:r>
            <a:br>
              <a:rPr lang="de-DE" sz="2400" dirty="0" smtClean="0"/>
            </a:br>
            <a:r>
              <a:rPr lang="de-DE" sz="2400" dirty="0" smtClean="0"/>
              <a:t>mittel ( 1x alle 1-5 Jahre)</a:t>
            </a:r>
            <a:br>
              <a:rPr lang="de-DE" sz="2400" dirty="0" smtClean="0"/>
            </a:br>
            <a:r>
              <a:rPr lang="de-DE" sz="2400" dirty="0" smtClean="0"/>
              <a:t>häufig ( 1x im Jahr </a:t>
            </a:r>
            <a:r>
              <a:rPr lang="mr-IN" sz="2400" dirty="0" smtClean="0"/>
              <a:t>–</a:t>
            </a:r>
            <a:r>
              <a:rPr lang="de-DE" sz="2400" dirty="0" smtClean="0"/>
              <a:t> 1x im Monat)</a:t>
            </a:r>
            <a:br>
              <a:rPr lang="de-DE" sz="2400" dirty="0" smtClean="0"/>
            </a:br>
            <a:r>
              <a:rPr lang="de-DE" sz="2400" dirty="0" smtClean="0"/>
              <a:t>sehr häufig ( &gt; 1x im Monat)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1758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Beispielhafte Risikomatrix</a:t>
            </a:r>
            <a:endParaRPr lang="de-DE" dirty="0"/>
          </a:p>
        </p:txBody>
      </p:sp>
      <p:pic>
        <p:nvPicPr>
          <p:cNvPr id="4" name="Inhaltsplatzhalter 3" descr="Bewertungsmatri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" b="1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736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Eintrittswahrscheinlichkeit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Formel Eintrittswahrscheinlichkeit: </a:t>
            </a:r>
            <a:br>
              <a:rPr lang="de-DE" sz="2400" dirty="0" smtClean="0"/>
            </a:br>
            <a:r>
              <a:rPr lang="de-DE" sz="2400" dirty="0" smtClean="0"/>
              <a:t>= Aufwand für den Angreifer / Nutzen für den Angreifer</a:t>
            </a:r>
          </a:p>
          <a:p>
            <a:r>
              <a:rPr lang="de-DE" sz="2400" dirty="0" smtClean="0"/>
              <a:t>Bewertung des Nutzen für den Angreifer kommt stark auf das Motiv des Angreifers an (wirtschaftliche Interessen, Neugier, vielleicht aber auch Rache?)</a:t>
            </a:r>
            <a:br>
              <a:rPr lang="de-DE" sz="2400" dirty="0" smtClean="0"/>
            </a:br>
            <a:r>
              <a:rPr lang="de-DE" sz="2400" dirty="0" smtClean="0"/>
              <a:t>-&gt; schwer zu beurteilen</a:t>
            </a:r>
          </a:p>
          <a:p>
            <a:r>
              <a:rPr lang="de-DE" sz="2400" dirty="0" smtClean="0"/>
              <a:t>Bewertung des Aufwands durch Penetration Tester: Bezahlte „Hacker“ die in einem System gezielt nach Schwachstellen suchen und diese dann dem Besitzer melden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9243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Unterteilung in primäre und sekundäre Schäden</a:t>
            </a:r>
          </a:p>
          <a:p>
            <a:r>
              <a:rPr lang="de-DE" sz="2400" dirty="0" smtClean="0"/>
              <a:t>Primäre Schäden:</a:t>
            </a:r>
            <a:br>
              <a:rPr lang="de-DE" sz="2400" dirty="0" smtClean="0"/>
            </a:br>
            <a:r>
              <a:rPr lang="de-DE" sz="2400" dirty="0" smtClean="0"/>
              <a:t>Produktivitätsausfall, Wiederbeschaffungs-/Wiederherstellungskosten, Personalkosten</a:t>
            </a:r>
            <a:br>
              <a:rPr lang="de-DE" sz="2400" dirty="0" smtClean="0"/>
            </a:br>
            <a:r>
              <a:rPr lang="de-DE" sz="2400" dirty="0" smtClean="0"/>
              <a:t>-&gt; sind leicht zu beziffern</a:t>
            </a:r>
          </a:p>
          <a:p>
            <a:r>
              <a:rPr lang="de-DE" sz="2400" dirty="0" smtClean="0"/>
              <a:t>Sekundäre Schäden:</a:t>
            </a:r>
            <a:br>
              <a:rPr lang="de-DE" sz="2400" dirty="0" smtClean="0"/>
            </a:br>
            <a:r>
              <a:rPr lang="de-DE" sz="2400" dirty="0" smtClean="0"/>
              <a:t>Imageverlust, Vertrauensverlust bei Kunden und Geschäftspartnern</a:t>
            </a:r>
            <a:br>
              <a:rPr lang="de-DE" sz="2400" dirty="0" smtClean="0"/>
            </a:br>
            <a:r>
              <a:rPr lang="de-DE" sz="2400" dirty="0" smtClean="0"/>
              <a:t>-&gt; langfristige Schäden, die schwer abschätzbar sind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5375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Macintosh PowerPoint</Application>
  <PresentationFormat>Bildschirmpräsentation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Risikoanalyse-und Bewertung</vt:lpstr>
      <vt:lpstr>Bewertung der Bedrohungen</vt:lpstr>
      <vt:lpstr>Beispielhafte Risikomatrix</vt:lpstr>
      <vt:lpstr>Eintrittswahrscheinlichkeit</vt:lpstr>
      <vt:lpstr>Schaden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Risikoanalyse-und Bewertung</dc:title>
  <dc:creator>Niklas Herz</dc:creator>
  <cp:lastModifiedBy>Niklas Herz</cp:lastModifiedBy>
  <cp:revision>11</cp:revision>
  <dcterms:created xsi:type="dcterms:W3CDTF">2019-12-24T10:08:27Z</dcterms:created>
  <dcterms:modified xsi:type="dcterms:W3CDTF">2019-12-24T10:49:29Z</dcterms:modified>
</cp:coreProperties>
</file>