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C15C3-7F10-4149-91F3-054A3D91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EECC77-C117-4F58-9E5E-4932149B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7B7AD-FDA9-4529-8850-55AAF1D4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6EEA3-6EF5-4998-BC2B-9CFC7270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F3836-60F4-490A-81FC-DA60B1CD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7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CD337-910C-40C8-8499-5B2C3405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4EA9D7-E5D2-49BF-8750-87D443EE6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88E278-8B16-40FD-8B29-32AA7EA1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1FDAA-EC54-4DC1-A5A7-F3F1087C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365D2-FA56-4EB4-B028-38836F7B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109AC7-30BB-4AE5-ABF9-5D3DB512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21BFC8-9C83-497A-B66D-3C691D9D6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A4E12-6708-430D-A32A-719C32AC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B9BC7-1E83-484B-BA0D-CD239F98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E36E87-7F18-4047-ABA4-CB2B15C7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2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9767-D920-4E36-A7C7-C45C19FE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0CE6A-B71E-4856-919F-C139AF93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BC1FF-CE48-4115-84B9-79EED906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67941D-F5D9-422B-91C7-7C2A9119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570B1-4DD8-4518-8854-09E3465F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96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DA2A6-A595-4427-BBC6-5A68F9CD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8868D2-CE54-4D20-BCE5-DD5F5998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6B9C4-A6CC-4224-8EFE-936C7B28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F388D-0AEF-4C0D-B9F5-F49B451F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9166-6E64-4BFD-977C-F99FA145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2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8276-034E-4C7F-8714-949E35B1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6AE46-D86D-4ACB-81EA-B156C68B3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AD7335-D542-4599-A4EC-A6E46121C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9C485A-E07C-481E-8931-28862E71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FC614D-E1F7-471B-973D-E8AF3678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CB7AD7-EAB7-4715-B6D6-C8CD4312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4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3A4F9-69F9-49BE-8AC8-5A48A369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193025-B97E-4B49-86C1-BA05930DE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F8D4A4-B732-4939-B354-7F7471F14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85CCF3-A285-4887-9B0A-9D3001E9B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AA916E-84D0-4372-96E9-A0FFFFD5E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6290F4-DC9F-448C-ADB1-7A8206D8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BEA4EC-8833-4264-811B-B5C2ED3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2C49D8-C11B-4666-8400-92C68372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06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1B157-B162-44A6-94D4-DBCE85C6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0F0A3A-7E2E-4DE8-8AB2-EF1017D4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A8F01-8F65-4E3B-B59F-4858E73A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496278-4C4C-470B-99D0-288B1218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21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B577A3-BDFD-4D14-A280-42CD4D67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E7C767-A414-46A3-BFBF-BFA09A0C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4C22A-D38A-4E82-A002-409D5E74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41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056D4-42C3-49D6-B6F9-1B25B70D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A7D4A-6C3A-4EA3-ACEA-F270A72C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A9764-E2A2-4F2B-B97D-3AAA3A66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0E9D76-6F77-449B-A7DD-4C66A035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F0732B-B968-44DF-A8E2-7E633B0E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E34CFA-7E56-460C-8CDF-19CC4E50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54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E6EA2-4D7D-4925-BC29-65ECD19B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5DBDC3-D84B-42E0-9C38-AFCE31234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BB0264-631E-4506-A953-1C81BED0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BD0042-621C-41BE-A867-A40E0792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60DB6E-F6DC-4941-BDAC-22ECAE1A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7F2988-E7A1-4710-AFF9-39608D2F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1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AAC346-F13C-4342-B919-A98EFA42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D4B376-25D9-492A-B565-72A8033F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D34A6-42BF-42DF-A7C1-66D07E1D5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BFD0-9693-4B90-99C7-D55CD5903D75}" type="datetimeFigureOut">
              <a:rPr lang="de-DE" smtClean="0"/>
              <a:t>19.07.2021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EAF32-6717-46E5-87B2-0E4A08B26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C3504-B8C4-4D02-ADC5-5EF74D20C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4E2E-FC85-40BC-8A15-AE1E36EFCC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76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86">
            <a:extLst>
              <a:ext uri="{FF2B5EF4-FFF2-40B4-BE49-F238E27FC236}">
                <a16:creationId xmlns:a16="http://schemas.microsoft.com/office/drawing/2014/main" id="{CB86E2B2-C0B8-45A2-B3EF-8AA8C5B40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9"/>
          <a:stretch/>
        </p:blipFill>
        <p:spPr>
          <a:xfrm>
            <a:off x="8600329" y="1137494"/>
            <a:ext cx="3001817" cy="4194684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979A3EF-7051-4299-9143-354F24C5B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70811"/>
              </p:ext>
            </p:extLst>
          </p:nvPr>
        </p:nvGraphicFramePr>
        <p:xfrm>
          <a:off x="426545" y="1572616"/>
          <a:ext cx="7214476" cy="3324440"/>
        </p:xfrm>
        <a:graphic>
          <a:graphicData uri="http://schemas.openxmlformats.org/drawingml/2006/table">
            <a:tbl>
              <a:tblPr/>
              <a:tblGrid>
                <a:gridCol w="1323118">
                  <a:extLst>
                    <a:ext uri="{9D8B030D-6E8A-4147-A177-3AD203B41FA5}">
                      <a16:colId xmlns:a16="http://schemas.microsoft.com/office/drawing/2014/main" val="4222468356"/>
                    </a:ext>
                  </a:extLst>
                </a:gridCol>
                <a:gridCol w="1323118">
                  <a:extLst>
                    <a:ext uri="{9D8B030D-6E8A-4147-A177-3AD203B41FA5}">
                      <a16:colId xmlns:a16="http://schemas.microsoft.com/office/drawing/2014/main" val="821914089"/>
                    </a:ext>
                  </a:extLst>
                </a:gridCol>
                <a:gridCol w="1114205">
                  <a:extLst>
                    <a:ext uri="{9D8B030D-6E8A-4147-A177-3AD203B41FA5}">
                      <a16:colId xmlns:a16="http://schemas.microsoft.com/office/drawing/2014/main" val="2563872340"/>
                    </a:ext>
                  </a:extLst>
                </a:gridCol>
                <a:gridCol w="1169915">
                  <a:extLst>
                    <a:ext uri="{9D8B030D-6E8A-4147-A177-3AD203B41FA5}">
                      <a16:colId xmlns:a16="http://schemas.microsoft.com/office/drawing/2014/main" val="302389413"/>
                    </a:ext>
                  </a:extLst>
                </a:gridCol>
                <a:gridCol w="1114205">
                  <a:extLst>
                    <a:ext uri="{9D8B030D-6E8A-4147-A177-3AD203B41FA5}">
                      <a16:colId xmlns:a16="http://schemas.microsoft.com/office/drawing/2014/main" val="3543058634"/>
                    </a:ext>
                  </a:extLst>
                </a:gridCol>
                <a:gridCol w="1169915">
                  <a:extLst>
                    <a:ext uri="{9D8B030D-6E8A-4147-A177-3AD203B41FA5}">
                      <a16:colId xmlns:a16="http://schemas.microsoft.com/office/drawing/2014/main" val="240315102"/>
                    </a:ext>
                  </a:extLst>
                </a:gridCol>
              </a:tblGrid>
              <a:tr h="33079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Concentration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Concentration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00105"/>
                  </a:ext>
                </a:extLst>
              </a:tr>
              <a:tr h="33079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Abweichung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Abweichung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551300"/>
                  </a:ext>
                </a:extLst>
              </a:tr>
              <a:tr h="33079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0,000610352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-3,21442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3820"/>
                  </a:ext>
                </a:extLst>
              </a:tr>
              <a:tr h="33079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0,002441406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-2,61236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926728"/>
                  </a:ext>
                </a:extLst>
              </a:tr>
              <a:tr h="33079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0,009765625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-2,0103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466589"/>
                  </a:ext>
                </a:extLst>
              </a:tr>
              <a:tr h="33079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0,0390625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-1,40824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000148"/>
                  </a:ext>
                </a:extLst>
              </a:tr>
              <a:tr h="33079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-0,80618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655928"/>
                  </a:ext>
                </a:extLst>
              </a:tr>
              <a:tr h="33079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-0,20412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515450"/>
                  </a:ext>
                </a:extLst>
              </a:tr>
              <a:tr h="33079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945569"/>
                  </a:ext>
                </a:extLst>
              </a:tr>
              <a:tr h="34733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17617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47110EC0-F150-40B0-963B-FC150C08D430}"/>
              </a:ext>
            </a:extLst>
          </p:cNvPr>
          <p:cNvSpPr txBox="1"/>
          <p:nvPr/>
        </p:nvSpPr>
        <p:spPr>
          <a:xfrm>
            <a:off x="426545" y="178225"/>
            <a:ext cx="32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Zufällig ausgewählte Messungen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F7F512-E450-4F22-9A08-CC2CD8246FE0}"/>
              </a:ext>
            </a:extLst>
          </p:cNvPr>
          <p:cNvSpPr txBox="1"/>
          <p:nvPr/>
        </p:nvSpPr>
        <p:spPr>
          <a:xfrm>
            <a:off x="426545" y="814328"/>
            <a:ext cx="263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Konzentration wird immer</a:t>
            </a:r>
          </a:p>
          <a:p>
            <a:pPr algn="ctr"/>
            <a:r>
              <a:rPr lang="de-DE" dirty="0"/>
              <a:t>auf x-Achse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B4279D-F4B1-4C5E-9ACE-86AF3EAE745D}"/>
              </a:ext>
            </a:extLst>
          </p:cNvPr>
          <p:cNvSpPr txBox="1"/>
          <p:nvPr/>
        </p:nvSpPr>
        <p:spPr>
          <a:xfrm>
            <a:off x="3998491" y="814328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Proteinlevel in % immer</a:t>
            </a:r>
          </a:p>
          <a:p>
            <a:pPr algn="ctr"/>
            <a:r>
              <a:rPr lang="de-DE" dirty="0"/>
              <a:t>auf y-Achse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B4EAE61-67C8-4352-9786-0EF4BA47C890}"/>
              </a:ext>
            </a:extLst>
          </p:cNvPr>
          <p:cNvSpPr txBox="1"/>
          <p:nvPr/>
        </p:nvSpPr>
        <p:spPr>
          <a:xfrm>
            <a:off x="619134" y="5009013"/>
            <a:ext cx="225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X-Achse logarithmisch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4CD629-4EBD-4A12-BAE6-81502B446FDE}"/>
              </a:ext>
            </a:extLst>
          </p:cNvPr>
          <p:cNvSpPr txBox="1"/>
          <p:nvPr/>
        </p:nvSpPr>
        <p:spPr>
          <a:xfrm>
            <a:off x="8791127" y="178225"/>
            <a:ext cx="28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Zufällig ausgewählte Kurven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A38F1B2-CB31-4392-B432-B48F7DDD5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08" y="5979963"/>
            <a:ext cx="2009524" cy="39047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C395914-8AB3-4229-81A2-FBF3474756D7}"/>
              </a:ext>
            </a:extLst>
          </p:cNvPr>
          <p:cNvSpPr txBox="1"/>
          <p:nvPr/>
        </p:nvSpPr>
        <p:spPr>
          <a:xfrm>
            <a:off x="6346345" y="5554212"/>
            <a:ext cx="544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Der Fit heißt Sigmoidal dose-response (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CF091E1-F35A-4AA8-BFA3-AD2792C9094B}"/>
              </a:ext>
            </a:extLst>
          </p:cNvPr>
          <p:cNvSpPr txBox="1"/>
          <p:nvPr/>
        </p:nvSpPr>
        <p:spPr>
          <a:xfrm>
            <a:off x="6065219" y="650529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https://www.graphpad.com/guides/prism/latest/curve-fitting/reg_classic_dr_variable.htm</a:t>
            </a:r>
          </a:p>
        </p:txBody>
      </p:sp>
    </p:spTree>
    <p:extLst>
      <p:ext uri="{BB962C8B-B14F-4D97-AF65-F5344CB8AC3E}">
        <p14:creationId xmlns:p14="http://schemas.microsoft.com/office/powerpoint/2010/main" val="9130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47110EC0-F150-40B0-963B-FC150C08D430}"/>
              </a:ext>
            </a:extLst>
          </p:cNvPr>
          <p:cNvSpPr txBox="1"/>
          <p:nvPr/>
        </p:nvSpPr>
        <p:spPr>
          <a:xfrm>
            <a:off x="2673029" y="198476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Pipeline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A6B2E0-1A62-4954-8124-AF1284FD9F5D}"/>
              </a:ext>
            </a:extLst>
          </p:cNvPr>
          <p:cNvSpPr txBox="1"/>
          <p:nvPr/>
        </p:nvSpPr>
        <p:spPr>
          <a:xfrm>
            <a:off x="2279749" y="827314"/>
            <a:ext cx="17406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Messungen in Triplikaten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891B31-B431-42FD-8E97-6B20EFD97A0C}"/>
              </a:ext>
            </a:extLst>
          </p:cNvPr>
          <p:cNvSpPr txBox="1"/>
          <p:nvPr/>
        </p:nvSpPr>
        <p:spPr>
          <a:xfrm>
            <a:off x="1234527" y="1919890"/>
            <a:ext cx="3831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Berechnung von Mittelwert und Abweichung der Triplikate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393AB8D-022B-42B7-ABE6-30B2C1A37329}"/>
              </a:ext>
            </a:extLst>
          </p:cNvPr>
          <p:cNvSpPr txBox="1"/>
          <p:nvPr/>
        </p:nvSpPr>
        <p:spPr>
          <a:xfrm>
            <a:off x="1858704" y="3012466"/>
            <a:ext cx="25827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Normalisierung auf einen Kontrollwert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CB16DC-B370-43B7-8274-34C1C7AE6054}"/>
              </a:ext>
            </a:extLst>
          </p:cNvPr>
          <p:cNvSpPr txBox="1"/>
          <p:nvPr/>
        </p:nvSpPr>
        <p:spPr>
          <a:xfrm>
            <a:off x="2022530" y="4105042"/>
            <a:ext cx="225510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Werte werden in Graph geplottet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CB0BA6-B0F7-4231-922C-5CC012943513}"/>
              </a:ext>
            </a:extLst>
          </p:cNvPr>
          <p:cNvSpPr txBox="1"/>
          <p:nvPr/>
        </p:nvSpPr>
        <p:spPr>
          <a:xfrm>
            <a:off x="1117123" y="5197618"/>
            <a:ext cx="40659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Der Fit wird nur vom ersten bis zum niedrigsten Wert gemacht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AB73C97-0537-428C-8B2E-FCB47810E316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3150083" y="1104313"/>
            <a:ext cx="0" cy="81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243B8E8-012C-416F-B150-52E0BEA2433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150083" y="2196889"/>
            <a:ext cx="0" cy="81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81711E1-EFAC-44A7-8C0C-8573FE379BA0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150083" y="3289465"/>
            <a:ext cx="0" cy="81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681E5A6-FA22-4313-9EAE-CBC2F80BCA4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150083" y="4382041"/>
            <a:ext cx="0" cy="81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0BFA45B-0013-45AB-AA66-CE2558D6C0DE}"/>
              </a:ext>
            </a:extLst>
          </p:cNvPr>
          <p:cNvSpPr txBox="1"/>
          <p:nvPr/>
        </p:nvSpPr>
        <p:spPr>
          <a:xfrm>
            <a:off x="1108509" y="6290192"/>
            <a:ext cx="40831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Berechnung 1. DC50 Werte (</a:t>
            </a:r>
            <a:r>
              <a:rPr lang="de-DE" sz="1200" dirty="0" err="1"/>
              <a:t>x,y</a:t>
            </a:r>
            <a:r>
              <a:rPr lang="de-DE" sz="1200" dirty="0"/>
              <a:t>) und 2. Berechnung </a:t>
            </a:r>
            <a:r>
              <a:rPr lang="de-DE" sz="1200" dirty="0" err="1"/>
              <a:t>Dmax</a:t>
            </a:r>
            <a:r>
              <a:rPr lang="de-DE" sz="1200" dirty="0"/>
              <a:t> (</a:t>
            </a:r>
            <a:r>
              <a:rPr lang="de-DE" sz="1200" dirty="0" err="1"/>
              <a:t>x,y</a:t>
            </a:r>
            <a:r>
              <a:rPr lang="de-DE" sz="1200" dirty="0"/>
              <a:t>)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69D4043-906A-42BC-888B-A658206560ED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>
            <a:off x="3150083" y="5474617"/>
            <a:ext cx="11" cy="81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5F68F6F-6411-4D2A-8042-34AB8062512A}"/>
              </a:ext>
            </a:extLst>
          </p:cNvPr>
          <p:cNvSpPr txBox="1"/>
          <p:nvPr/>
        </p:nvSpPr>
        <p:spPr>
          <a:xfrm>
            <a:off x="7007932" y="193833"/>
            <a:ext cx="2184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Was das Programm können soll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865AAA9-BBA5-4C73-8875-6C89CDF616B4}"/>
              </a:ext>
            </a:extLst>
          </p:cNvPr>
          <p:cNvSpPr txBox="1"/>
          <p:nvPr/>
        </p:nvSpPr>
        <p:spPr>
          <a:xfrm>
            <a:off x="6054415" y="827314"/>
            <a:ext cx="40208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Die Messungen passen so und können nicht geändert werden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62F275F-6FAA-49E1-B61D-A9B639DF0876}"/>
              </a:ext>
            </a:extLst>
          </p:cNvPr>
          <p:cNvSpPr txBox="1"/>
          <p:nvPr/>
        </p:nvSpPr>
        <p:spPr>
          <a:xfrm>
            <a:off x="6231611" y="1882956"/>
            <a:ext cx="36664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Nach sortieren in Excel (manuell) soll das Programm auf</a:t>
            </a:r>
          </a:p>
          <a:p>
            <a:pPr algn="ctr"/>
            <a:r>
              <a:rPr lang="de-DE" sz="1200" dirty="0"/>
              <a:t>die Exceldatei zugreifen und rechnen…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5E8B3EC-AE79-41AF-BAE6-0BA92C7D99F5}"/>
              </a:ext>
            </a:extLst>
          </p:cNvPr>
          <p:cNvSpPr txBox="1"/>
          <p:nvPr/>
        </p:nvSpPr>
        <p:spPr>
          <a:xfrm>
            <a:off x="6598115" y="3123264"/>
            <a:ext cx="29334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…und auch die Normalisierung durchführen.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A40285F-4788-4383-9A9A-F1933AF8B208}"/>
              </a:ext>
            </a:extLst>
          </p:cNvPr>
          <p:cNvSpPr txBox="1"/>
          <p:nvPr/>
        </p:nvSpPr>
        <p:spPr>
          <a:xfrm>
            <a:off x="6980173" y="4178906"/>
            <a:ext cx="21693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Werte in einen Graphen plotten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7678B31-CFEF-4051-88F2-D542DDA2E37E}"/>
              </a:ext>
            </a:extLst>
          </p:cNvPr>
          <p:cNvSpPr txBox="1"/>
          <p:nvPr/>
        </p:nvSpPr>
        <p:spPr>
          <a:xfrm>
            <a:off x="6942598" y="5234548"/>
            <a:ext cx="22444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Den Fit automatisch durchführen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5E1049-DCE6-470F-AAA4-C8072DBB2027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064837" y="1104313"/>
            <a:ext cx="0" cy="77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7CCBA17-7E4B-4DDB-87AE-380A23E1A92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064831" y="2344621"/>
            <a:ext cx="6" cy="77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563F326-7909-4E31-B778-71F2C9D5BCD0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8064829" y="3400263"/>
            <a:ext cx="2" cy="77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280035D-A52B-4B4B-9B63-8303BF31824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064829" y="4455905"/>
            <a:ext cx="0" cy="77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5F7E0CAD-A6F5-4B83-B831-6FECD5AA2A62}"/>
              </a:ext>
            </a:extLst>
          </p:cNvPr>
          <p:cNvSpPr txBox="1"/>
          <p:nvPr/>
        </p:nvSpPr>
        <p:spPr>
          <a:xfrm>
            <a:off x="7022439" y="6290192"/>
            <a:ext cx="2084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Werte automatisch berechnen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95BE613-0B82-4283-B1FE-153D213D30D1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8064829" y="5511547"/>
            <a:ext cx="12" cy="77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393763B2-9D23-420E-B191-8AA4BE46B9F7}"/>
              </a:ext>
            </a:extLst>
          </p:cNvPr>
          <p:cNvSpPr txBox="1"/>
          <p:nvPr/>
        </p:nvSpPr>
        <p:spPr>
          <a:xfrm>
            <a:off x="418448" y="827314"/>
            <a:ext cx="5018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Excel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616656F-B605-4002-A574-0D18F4584367}"/>
              </a:ext>
            </a:extLst>
          </p:cNvPr>
          <p:cNvSpPr txBox="1"/>
          <p:nvPr/>
        </p:nvSpPr>
        <p:spPr>
          <a:xfrm>
            <a:off x="414877" y="1919889"/>
            <a:ext cx="5018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Excel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AF675DE-2922-4A65-B769-F419EB188A56}"/>
              </a:ext>
            </a:extLst>
          </p:cNvPr>
          <p:cNvSpPr txBox="1"/>
          <p:nvPr/>
        </p:nvSpPr>
        <p:spPr>
          <a:xfrm>
            <a:off x="414877" y="3012464"/>
            <a:ext cx="5018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Excel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3AADC9A-C9FE-404D-86B1-11D436F4F474}"/>
              </a:ext>
            </a:extLst>
          </p:cNvPr>
          <p:cNvSpPr txBox="1"/>
          <p:nvPr/>
        </p:nvSpPr>
        <p:spPr>
          <a:xfrm>
            <a:off x="371468" y="4105039"/>
            <a:ext cx="5886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PRISM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87A8585-AE44-4DF5-9393-85871F33EE53}"/>
              </a:ext>
            </a:extLst>
          </p:cNvPr>
          <p:cNvSpPr txBox="1"/>
          <p:nvPr/>
        </p:nvSpPr>
        <p:spPr>
          <a:xfrm>
            <a:off x="425731" y="5197614"/>
            <a:ext cx="5886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PRISM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5F227B8-82AD-4FAE-89BC-CE8DD6CEE050}"/>
              </a:ext>
            </a:extLst>
          </p:cNvPr>
          <p:cNvSpPr txBox="1"/>
          <p:nvPr/>
        </p:nvSpPr>
        <p:spPr>
          <a:xfrm>
            <a:off x="425731" y="6290191"/>
            <a:ext cx="5886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PRISM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03284B8-4376-497B-9220-1D2E85BD4FA5}"/>
              </a:ext>
            </a:extLst>
          </p:cNvPr>
          <p:cNvSpPr txBox="1"/>
          <p:nvPr/>
        </p:nvSpPr>
        <p:spPr>
          <a:xfrm>
            <a:off x="10620917" y="827314"/>
            <a:ext cx="5018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Excel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75D5D80-1228-41DE-B2E5-88165E585A8E}"/>
              </a:ext>
            </a:extLst>
          </p:cNvPr>
          <p:cNvSpPr txBox="1"/>
          <p:nvPr/>
        </p:nvSpPr>
        <p:spPr>
          <a:xfrm>
            <a:off x="10617347" y="1919889"/>
            <a:ext cx="5018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Excel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E4308D-F2F2-4D27-9F41-C17AE22CA8BF}"/>
              </a:ext>
            </a:extLst>
          </p:cNvPr>
          <p:cNvSpPr txBox="1"/>
          <p:nvPr/>
        </p:nvSpPr>
        <p:spPr>
          <a:xfrm>
            <a:off x="10617347" y="3012464"/>
            <a:ext cx="5018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Excel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C79E58C-D0BD-42EC-BE29-C06F9C4CD0D7}"/>
              </a:ext>
            </a:extLst>
          </p:cNvPr>
          <p:cNvSpPr txBox="1"/>
          <p:nvPr/>
        </p:nvSpPr>
        <p:spPr>
          <a:xfrm>
            <a:off x="10448518" y="4105039"/>
            <a:ext cx="8394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Programm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61CDDB-84D3-4B22-A7A9-923BB532DCB8}"/>
              </a:ext>
            </a:extLst>
          </p:cNvPr>
          <p:cNvSpPr txBox="1"/>
          <p:nvPr/>
        </p:nvSpPr>
        <p:spPr>
          <a:xfrm>
            <a:off x="10502781" y="5197614"/>
            <a:ext cx="8394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Programm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5D9B9C3-0ED5-4568-9552-0DC7F314030F}"/>
              </a:ext>
            </a:extLst>
          </p:cNvPr>
          <p:cNvSpPr txBox="1"/>
          <p:nvPr/>
        </p:nvSpPr>
        <p:spPr>
          <a:xfrm>
            <a:off x="10502781" y="6290191"/>
            <a:ext cx="8394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Programm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3E18800-1FAD-4BB9-87FA-A1FE40066C36}"/>
              </a:ext>
            </a:extLst>
          </p:cNvPr>
          <p:cNvCxnSpPr/>
          <p:nvPr/>
        </p:nvCxnSpPr>
        <p:spPr>
          <a:xfrm>
            <a:off x="584923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0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28CD7C88-1943-444D-8FE3-CC83D7EB5BB1}"/>
              </a:ext>
            </a:extLst>
          </p:cNvPr>
          <p:cNvSpPr/>
          <p:nvPr/>
        </p:nvSpPr>
        <p:spPr>
          <a:xfrm>
            <a:off x="296091" y="522514"/>
            <a:ext cx="5930538" cy="3544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8A1F1C-BC45-45C0-A4EC-83EE6B8AFA8A}"/>
              </a:ext>
            </a:extLst>
          </p:cNvPr>
          <p:cNvSpPr/>
          <p:nvPr/>
        </p:nvSpPr>
        <p:spPr>
          <a:xfrm>
            <a:off x="1027614" y="722811"/>
            <a:ext cx="1950720" cy="14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Name Compound 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43AC09B-2AA1-4967-8C6B-5C9809884300}"/>
              </a:ext>
            </a:extLst>
          </p:cNvPr>
          <p:cNvSpPr/>
          <p:nvPr/>
        </p:nvSpPr>
        <p:spPr>
          <a:xfrm>
            <a:off x="1027614" y="999775"/>
            <a:ext cx="1950720" cy="14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Name Compound 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3F0A3C6-0AEB-45E6-B24B-8FB15538B79E}"/>
              </a:ext>
            </a:extLst>
          </p:cNvPr>
          <p:cNvSpPr/>
          <p:nvPr/>
        </p:nvSpPr>
        <p:spPr>
          <a:xfrm>
            <a:off x="1027614" y="1276739"/>
            <a:ext cx="1950720" cy="14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Name Compound 3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851FD7A-3A1B-4601-B613-C723CA99D71A}"/>
              </a:ext>
            </a:extLst>
          </p:cNvPr>
          <p:cNvSpPr/>
          <p:nvPr/>
        </p:nvSpPr>
        <p:spPr>
          <a:xfrm>
            <a:off x="1027614" y="1553703"/>
            <a:ext cx="1950720" cy="14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Name Compound 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5AC5E0B-057B-4EF7-9D4F-CAB3C9E5EB9F}"/>
              </a:ext>
            </a:extLst>
          </p:cNvPr>
          <p:cNvSpPr/>
          <p:nvPr/>
        </p:nvSpPr>
        <p:spPr>
          <a:xfrm>
            <a:off x="1027614" y="1830667"/>
            <a:ext cx="1950720" cy="14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Name Compound 5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44C82FE-F040-4CEA-AB3C-3D8BF83CFBB7}"/>
              </a:ext>
            </a:extLst>
          </p:cNvPr>
          <p:cNvSpPr/>
          <p:nvPr/>
        </p:nvSpPr>
        <p:spPr>
          <a:xfrm>
            <a:off x="1027614" y="2107631"/>
            <a:ext cx="1950720" cy="14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Name Compound 6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F7FB501-6B3B-4B9B-B1B3-F1A85113258D}"/>
              </a:ext>
            </a:extLst>
          </p:cNvPr>
          <p:cNvSpPr/>
          <p:nvPr/>
        </p:nvSpPr>
        <p:spPr>
          <a:xfrm>
            <a:off x="1027614" y="2384595"/>
            <a:ext cx="1950720" cy="14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Name Compound 7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57B9FE1-262D-4369-81FF-CD9209973410}"/>
              </a:ext>
            </a:extLst>
          </p:cNvPr>
          <p:cNvSpPr/>
          <p:nvPr/>
        </p:nvSpPr>
        <p:spPr>
          <a:xfrm>
            <a:off x="1027614" y="2661558"/>
            <a:ext cx="1950720" cy="14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Name Compound 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A62320-2ADE-4ECB-9B06-F4F6674C1829}"/>
              </a:ext>
            </a:extLst>
          </p:cNvPr>
          <p:cNvSpPr txBox="1"/>
          <p:nvPr/>
        </p:nvSpPr>
        <p:spPr>
          <a:xfrm>
            <a:off x="2243447" y="5761810"/>
            <a:ext cx="280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Input: Name der Excel Datei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C23FC3B-D336-4FB6-8854-34FA44DB53C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011680" y="2831610"/>
            <a:ext cx="1632856" cy="293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33CE5B1F-1DA7-43C5-8DEC-52E4CB942E1A}"/>
              </a:ext>
            </a:extLst>
          </p:cNvPr>
          <p:cNvSpPr/>
          <p:nvPr/>
        </p:nvSpPr>
        <p:spPr>
          <a:xfrm>
            <a:off x="3644536" y="722811"/>
            <a:ext cx="1950720" cy="42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de-DE" sz="800" dirty="0">
                <a:solidFill>
                  <a:schemeClr val="tx1"/>
                </a:solidFill>
              </a:rPr>
              <a:t>Option: Alle in einzelnen Graphen</a:t>
            </a:r>
          </a:p>
          <a:p>
            <a:pPr marL="228600" indent="-228600" algn="ctr">
              <a:buAutoNum type="arabicPeriod"/>
            </a:pPr>
            <a:r>
              <a:rPr lang="de-DE" sz="800" dirty="0">
                <a:solidFill>
                  <a:schemeClr val="tx1"/>
                </a:solidFill>
              </a:rPr>
              <a:t>Option: Alle in einen Graphen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3FD8F16-C55D-418B-AC91-3DC70223FA94}"/>
              </a:ext>
            </a:extLst>
          </p:cNvPr>
          <p:cNvSpPr/>
          <p:nvPr/>
        </p:nvSpPr>
        <p:spPr>
          <a:xfrm>
            <a:off x="396241" y="721560"/>
            <a:ext cx="526868" cy="12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A6FD2FA-42B8-4DBE-A8A0-DED82FB036CB}"/>
              </a:ext>
            </a:extLst>
          </p:cNvPr>
          <p:cNvSpPr/>
          <p:nvPr/>
        </p:nvSpPr>
        <p:spPr>
          <a:xfrm>
            <a:off x="396241" y="1007003"/>
            <a:ext cx="526868" cy="12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2724F7E-1179-477E-ABF3-99114E8E2A5D}"/>
              </a:ext>
            </a:extLst>
          </p:cNvPr>
          <p:cNvSpPr/>
          <p:nvPr/>
        </p:nvSpPr>
        <p:spPr>
          <a:xfrm>
            <a:off x="396241" y="1290882"/>
            <a:ext cx="526868" cy="12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D61EE52-4B11-4961-A96F-91480B70F749}"/>
              </a:ext>
            </a:extLst>
          </p:cNvPr>
          <p:cNvSpPr/>
          <p:nvPr/>
        </p:nvSpPr>
        <p:spPr>
          <a:xfrm>
            <a:off x="387533" y="1574761"/>
            <a:ext cx="526868" cy="12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82832304-73C6-4CAF-8DB2-F57C7E1487A4}"/>
              </a:ext>
            </a:extLst>
          </p:cNvPr>
          <p:cNvSpPr/>
          <p:nvPr/>
        </p:nvSpPr>
        <p:spPr>
          <a:xfrm>
            <a:off x="411483" y="1849637"/>
            <a:ext cx="526868" cy="12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2E45391-7F6B-4F55-B9ED-CCC3565AD132}"/>
              </a:ext>
            </a:extLst>
          </p:cNvPr>
          <p:cNvSpPr/>
          <p:nvPr/>
        </p:nvSpPr>
        <p:spPr>
          <a:xfrm>
            <a:off x="411483" y="2135080"/>
            <a:ext cx="526868" cy="12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6A8F2AC3-7B12-48AB-94F3-793CF894CAC4}"/>
              </a:ext>
            </a:extLst>
          </p:cNvPr>
          <p:cNvSpPr/>
          <p:nvPr/>
        </p:nvSpPr>
        <p:spPr>
          <a:xfrm>
            <a:off x="411483" y="2418959"/>
            <a:ext cx="526868" cy="12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B4F5EA0-5960-4C07-B77F-40D235BB86BD}"/>
              </a:ext>
            </a:extLst>
          </p:cNvPr>
          <p:cNvSpPr/>
          <p:nvPr/>
        </p:nvSpPr>
        <p:spPr>
          <a:xfrm>
            <a:off x="402775" y="2702838"/>
            <a:ext cx="526868" cy="128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D28A118-FD08-4ABD-AC5C-DB7422BBA603}"/>
              </a:ext>
            </a:extLst>
          </p:cNvPr>
          <p:cNvSpPr txBox="1"/>
          <p:nvPr/>
        </p:nvSpPr>
        <p:spPr>
          <a:xfrm>
            <a:off x="105593" y="4770357"/>
            <a:ext cx="273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Farbe im Graphen Später, wählbar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A3E9517-AEAE-4EB9-AAA6-E2FA7AFAA302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>
          <a:xfrm flipH="1" flipV="1">
            <a:off x="666209" y="2831610"/>
            <a:ext cx="804453" cy="1938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1D56974-3907-43E4-A99D-F81D21346D05}"/>
              </a:ext>
            </a:extLst>
          </p:cNvPr>
          <p:cNvSpPr txBox="1"/>
          <p:nvPr/>
        </p:nvSpPr>
        <p:spPr>
          <a:xfrm>
            <a:off x="7075428" y="501525"/>
            <a:ext cx="482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Output: Excel Tabelle mit errechneten Werten</a:t>
            </a:r>
          </a:p>
          <a:p>
            <a:pPr marL="342900" indent="-342900">
              <a:buAutoNum type="arabicPeriod"/>
            </a:pPr>
            <a:r>
              <a:rPr lang="de-DE" dirty="0"/>
              <a:t>Output: Graph mit Werten und Fit (einzelne Graphen oder in einem)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D7A84B9-7514-4FF7-A861-8B2654F16E45}"/>
              </a:ext>
            </a:extLst>
          </p:cNvPr>
          <p:cNvCxnSpPr>
            <a:cxnSpLocks/>
            <a:stCxn id="79" idx="1"/>
            <a:endCxn id="68" idx="3"/>
          </p:cNvCxnSpPr>
          <p:nvPr/>
        </p:nvCxnSpPr>
        <p:spPr>
          <a:xfrm flipH="1" flipV="1">
            <a:off x="5595256" y="935316"/>
            <a:ext cx="1480172" cy="27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5CE18A8C-81BA-4353-BB4D-F513CA052F03}"/>
              </a:ext>
            </a:extLst>
          </p:cNvPr>
          <p:cNvSpPr/>
          <p:nvPr/>
        </p:nvSpPr>
        <p:spPr>
          <a:xfrm>
            <a:off x="3152503" y="1290882"/>
            <a:ext cx="1783079" cy="266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0" name="Bild 86">
            <a:extLst>
              <a:ext uri="{FF2B5EF4-FFF2-40B4-BE49-F238E27FC236}">
                <a16:creationId xmlns:a16="http://schemas.microsoft.com/office/drawing/2014/main" id="{B4F5D34E-ECDA-440B-BF5C-7BBF0D4FC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9"/>
          <a:stretch/>
        </p:blipFill>
        <p:spPr>
          <a:xfrm>
            <a:off x="3235542" y="1425379"/>
            <a:ext cx="1700040" cy="237560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E3573DCF-D2ED-4B02-BB97-D95D2268B340}"/>
              </a:ext>
            </a:extLst>
          </p:cNvPr>
          <p:cNvSpPr/>
          <p:nvPr/>
        </p:nvSpPr>
        <p:spPr>
          <a:xfrm>
            <a:off x="1027614" y="3048000"/>
            <a:ext cx="1950720" cy="194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z.B. 0.001-15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0FCA29C5-D54E-49B1-8851-816F2F22FB5B}"/>
              </a:ext>
            </a:extLst>
          </p:cNvPr>
          <p:cNvSpPr/>
          <p:nvPr/>
        </p:nvSpPr>
        <p:spPr>
          <a:xfrm>
            <a:off x="411483" y="3046919"/>
            <a:ext cx="526868" cy="194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X-Achse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8F79C4DB-E05B-45D8-8960-1640F7686FBF}"/>
              </a:ext>
            </a:extLst>
          </p:cNvPr>
          <p:cNvSpPr/>
          <p:nvPr/>
        </p:nvSpPr>
        <p:spPr>
          <a:xfrm>
            <a:off x="1021081" y="3537934"/>
            <a:ext cx="1950720" cy="194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z.B. 0.0 - 120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6B9021E-DE4B-471B-8F32-AEED1EC50366}"/>
              </a:ext>
            </a:extLst>
          </p:cNvPr>
          <p:cNvSpPr/>
          <p:nvPr/>
        </p:nvSpPr>
        <p:spPr>
          <a:xfrm>
            <a:off x="404950" y="3536853"/>
            <a:ext cx="526868" cy="194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y-Achse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FD8FF5E1-EA47-4C11-BB3F-925D99D16CCA}"/>
              </a:ext>
            </a:extLst>
          </p:cNvPr>
          <p:cNvSpPr/>
          <p:nvPr/>
        </p:nvSpPr>
        <p:spPr>
          <a:xfrm>
            <a:off x="1021081" y="3280954"/>
            <a:ext cx="1950720" cy="14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Hilfstriche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192AC2E8-F850-4BEE-8716-92555714AB59}"/>
              </a:ext>
            </a:extLst>
          </p:cNvPr>
          <p:cNvSpPr/>
          <p:nvPr/>
        </p:nvSpPr>
        <p:spPr>
          <a:xfrm>
            <a:off x="1021081" y="3779368"/>
            <a:ext cx="1950720" cy="148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</a:rPr>
              <a:t>Hilfstriche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21E24DA4-6DF0-48B3-9430-AF89A5546F2E}"/>
              </a:ext>
            </a:extLst>
          </p:cNvPr>
          <p:cNvSpPr/>
          <p:nvPr/>
        </p:nvSpPr>
        <p:spPr>
          <a:xfrm>
            <a:off x="5018621" y="1278296"/>
            <a:ext cx="1077379" cy="266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Excel Tabelle mit Werten für DC50 und </a:t>
            </a:r>
            <a:r>
              <a:rPr lang="de-DE" dirty="0" err="1">
                <a:solidFill>
                  <a:schemeClr val="tx1"/>
                </a:solidFill>
              </a:rPr>
              <a:t>Dmax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1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Breitbild</PresentationFormat>
  <Paragraphs>117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Lorenz Eing</dc:creator>
  <cp:lastModifiedBy>Lorenz Eing</cp:lastModifiedBy>
  <cp:revision>6</cp:revision>
  <dcterms:created xsi:type="dcterms:W3CDTF">2021-07-19T18:05:50Z</dcterms:created>
  <dcterms:modified xsi:type="dcterms:W3CDTF">2021-07-19T18:47:31Z</dcterms:modified>
</cp:coreProperties>
</file>