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A48EE5A-5B28-4D89-9C20-28A8B8524E0A}">
          <p14:sldIdLst>
            <p14:sldId id="256"/>
          </p14:sldIdLst>
        </p14:section>
        <p14:section name="Bisher" id="{4F7CF154-A132-4616-9FDB-44B00B5A4A81}">
          <p14:sldIdLst>
            <p14:sldId id="257"/>
            <p14:sldId id="268"/>
            <p14:sldId id="269"/>
            <p14:sldId id="270"/>
          </p14:sldIdLst>
        </p14:section>
        <p14:section name="Aktuelle Ergebnisse" id="{57077792-42E6-428D-BE58-0D97F1476F48}">
          <p14:sldIdLst>
            <p14:sldId id="272"/>
            <p14:sldId id="271"/>
            <p14:sldId id="273"/>
            <p14:sldId id="274"/>
            <p14:sldId id="275"/>
            <p14:sldId id="276"/>
          </p14:sldIdLst>
        </p14:section>
        <p14:section name="Still-to-do" id="{493453BC-209A-40FC-B0B5-884CD198998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0" autoAdjust="0"/>
    <p:restoredTop sz="94660"/>
  </p:normalViewPr>
  <p:slideViewPr>
    <p:cSldViewPr snapToGrid="0">
      <p:cViewPr>
        <p:scale>
          <a:sx n="130" d="100"/>
          <a:sy n="130" d="100"/>
        </p:scale>
        <p:origin x="444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76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4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3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06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4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9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85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9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914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252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6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36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82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697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0D3279-9415-4575-B530-0BF71C77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533" y="2526484"/>
            <a:ext cx="8175522" cy="912452"/>
          </a:xfrm>
        </p:spPr>
        <p:txBody>
          <a:bodyPr>
            <a:normAutofit/>
          </a:bodyPr>
          <a:lstStyle/>
          <a:p>
            <a:r>
              <a:rPr lang="de-DE" b="1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House Price </a:t>
            </a:r>
            <a:r>
              <a:rPr lang="de-DE" b="1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Prediction</a:t>
            </a:r>
            <a:endParaRPr lang="de-DE" b="1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0893E-0B28-4E5F-9AF1-F8A7AF48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86" y="3996045"/>
            <a:ext cx="7539989" cy="110807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Team Insight Explorers - </a:t>
            </a:r>
            <a:r>
              <a:rPr lang="de-DE" dirty="0" err="1">
                <a:solidFill>
                  <a:schemeClr val="tx1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zwischenpräsentation</a:t>
            </a:r>
            <a:endParaRPr lang="de-DE" dirty="0">
              <a:solidFill>
                <a:schemeClr val="tx1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grpSp>
        <p:nvGrpSpPr>
          <p:cNvPr id="65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C5399F49-90E3-40FA-85BE-43184E90CE6D}"/>
              </a:ext>
            </a:extLst>
          </p:cNvPr>
          <p:cNvSpPr txBox="1">
            <a:spLocks/>
          </p:cNvSpPr>
          <p:nvPr/>
        </p:nvSpPr>
        <p:spPr>
          <a:xfrm>
            <a:off x="2453533" y="2866159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378628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1FD664-768A-4429-888B-9E584760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Geografische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506B1-A780-4CD8-A967-EB65F5A3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88" y="3282236"/>
            <a:ext cx="3304047" cy="153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Plot spiegelt korrekt die Struktur von Seattle wider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53FF5F4C-2DA9-47FB-A7BF-87609C6F2C81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BAB82187-BA13-4C48-AF7F-4E8685E7047E}"/>
              </a:ext>
            </a:extLst>
          </p:cNvPr>
          <p:cNvSpPr/>
          <p:nvPr/>
        </p:nvSpPr>
        <p:spPr>
          <a:xfrm>
            <a:off x="4655009" y="2030351"/>
            <a:ext cx="6459077" cy="4044950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6AE140D1-BE1A-419D-AB9E-0D1C9B66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43" y="2192602"/>
            <a:ext cx="3185442" cy="3606719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FCA56B-23E0-4BBE-8508-CFA293215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82" y="2471184"/>
            <a:ext cx="3105113" cy="30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Train –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test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Split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DBDA6AA-E45D-47F4-9282-9CC9463E8279}"/>
              </a:ext>
            </a:extLst>
          </p:cNvPr>
          <p:cNvSpPr txBox="1">
            <a:spLocks/>
          </p:cNvSpPr>
          <p:nvPr/>
        </p:nvSpPr>
        <p:spPr>
          <a:xfrm>
            <a:off x="1126331" y="2152649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Aktuelles Vorgehen: 80% Trainingsdaten, 20% Testdaten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Kross-Validierung erfolgt später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F4DA2D99-5E3E-496C-B35F-353550C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38" y="2648744"/>
            <a:ext cx="3743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B8A211-F673-417C-A135-F239E94D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Was ist noch zutun?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76DA7-7EA1-4A5A-A9A7-34E8E395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200943"/>
            <a:ext cx="5831944" cy="4697413"/>
          </a:xfrm>
        </p:spPr>
        <p:txBody>
          <a:bodyPr>
            <a:normAutofit lnSpcReduction="10000"/>
          </a:bodyPr>
          <a:lstStyle/>
          <a:p>
            <a:r>
              <a:rPr lang="de-DE" sz="24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Cleaning</a:t>
            </a: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der Daten noch verbessern / Vorbereiten der Daten für ML-Nutzung</a:t>
            </a:r>
          </a:p>
          <a:p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Trainieren von </a:t>
            </a:r>
            <a:r>
              <a:rPr lang="de-DE" sz="24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Machine</a:t>
            </a: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-Learning Modellen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Lineare Regression als erstes Modell</a:t>
            </a:r>
          </a:p>
          <a:p>
            <a:pPr lvl="1"/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RandomForest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Regressor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Weitere Regressions-Modelle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Ensemble Methoden</a:t>
            </a:r>
          </a:p>
          <a:p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Evaluation und Optimierung der Modelle</a:t>
            </a:r>
          </a:p>
          <a:p>
            <a:pPr marL="0" indent="0">
              <a:buNone/>
            </a:pP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  <a:sym typeface="Wingdings" panose="05000000000000000000" pitchFamily="2" charset="2"/>
              </a:rPr>
              <a:t> Entscheidung für ein optimales Modell</a:t>
            </a:r>
            <a:endParaRPr lang="de-DE" sz="24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8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Idee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  <a:p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Unser Datensatz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ADCBE934-85C0-4B02-8677-A939BCEB236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9493234-4894-4273-8D88-0CB79149192D}"/>
              </a:ext>
            </a:extLst>
          </p:cNvPr>
          <p:cNvSpPr txBox="1">
            <a:spLocks/>
          </p:cNvSpPr>
          <p:nvPr/>
        </p:nvSpPr>
        <p:spPr>
          <a:xfrm>
            <a:off x="1101724" y="1760138"/>
            <a:ext cx="10515600" cy="115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Kaggle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: https://www.kaggle.com/harlfoxem/housesalesprediction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Hauspreise in King County (Seattle, USA) von verkauften Häusern 2014-2015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E1F290A-65C4-4CA7-9432-BCA97C83B2D7}"/>
              </a:ext>
            </a:extLst>
          </p:cNvPr>
          <p:cNvSpPr/>
          <p:nvPr/>
        </p:nvSpPr>
        <p:spPr>
          <a:xfrm>
            <a:off x="1182687" y="2924477"/>
            <a:ext cx="9650410" cy="31140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234444EA-529C-4D39-8AF3-34DF49A33B33}"/>
              </a:ext>
            </a:extLst>
          </p:cNvPr>
          <p:cNvSpPr txBox="1">
            <a:spLocks/>
          </p:cNvSpPr>
          <p:nvPr/>
        </p:nvSpPr>
        <p:spPr>
          <a:xfrm>
            <a:off x="1611313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F0EEC28E-98E3-42F4-AC85-8295E66550E8}"/>
              </a:ext>
            </a:extLst>
          </p:cNvPr>
          <p:cNvSpPr txBox="1">
            <a:spLocks/>
          </p:cNvSpPr>
          <p:nvPr/>
        </p:nvSpPr>
        <p:spPr>
          <a:xfrm>
            <a:off x="4837343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C71C5D2-7A39-489F-AEBB-ECFDDDB87687}"/>
              </a:ext>
            </a:extLst>
          </p:cNvPr>
          <p:cNvSpPr txBox="1">
            <a:spLocks/>
          </p:cNvSpPr>
          <p:nvPr/>
        </p:nvSpPr>
        <p:spPr>
          <a:xfrm>
            <a:off x="8287447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8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 animBg="1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Unser Vorgehen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226EA1C-B614-4C94-AE6F-719E54C0939F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001F1FFB-348E-4466-9447-9A48C404CC6B}"/>
              </a:ext>
            </a:extLst>
          </p:cNvPr>
          <p:cNvSpPr txBox="1">
            <a:spLocks/>
          </p:cNvSpPr>
          <p:nvPr/>
        </p:nvSpPr>
        <p:spPr>
          <a:xfrm>
            <a:off x="1117600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Überblick über Datensatz verschaffen (vor allem plotten)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Vorverarbeitung: Train/Test Split,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Cleaning</a:t>
            </a: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Auswahl ML-Modell(e)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Trainieren ML-Modell(e)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Evaluierung, mögliche Anpassungen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8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Einsatz von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machine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learning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B42784FB-F947-4243-B492-B68A4EF1B200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E87A78E7-20E1-4FE2-8715-09DEF4124197}"/>
              </a:ext>
            </a:extLst>
          </p:cNvPr>
          <p:cNvSpPr txBox="1">
            <a:spLocks/>
          </p:cNvSpPr>
          <p:nvPr/>
        </p:nvSpPr>
        <p:spPr>
          <a:xfrm>
            <a:off x="1144589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Überwachtes Lernen (Labels=Hauspreise vorhanden)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Multiple Regression (Multi: Mehrere Eigenschaften, Regression: </a:t>
            </a:r>
            <a:b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Wir wollen Preise vorhersagen und keine Klassen)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Batch Learning (vorgegebener Datensatz, keine neuen Daten)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Evaluierung: Mögliches Maß: RMSE (Wurzel der mittleren quadratischen Abweichung) oder MAE </a:t>
            </a:r>
          </a:p>
        </p:txBody>
      </p:sp>
    </p:spTree>
    <p:extLst>
      <p:ext uri="{BB962C8B-B14F-4D97-AF65-F5344CB8AC3E}">
        <p14:creationId xmlns:p14="http://schemas.microsoft.com/office/powerpoint/2010/main" val="15169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9BE30E-4C38-44B3-AE94-D7DB6D84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831" y="1216821"/>
            <a:ext cx="5014310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Aktuelle</a:t>
            </a:r>
            <a:r>
              <a:rPr lang="en-US" sz="5400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</a:t>
            </a:r>
            <a:r>
              <a:rPr lang="en-US" sz="5400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Ergebnisse</a:t>
            </a:r>
            <a:endParaRPr lang="en-US" sz="5400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6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14" name="Rechteck 213">
            <a:extLst>
              <a:ext uri="{FF2B5EF4-FFF2-40B4-BE49-F238E27FC236}">
                <a16:creationId xmlns:a16="http://schemas.microsoft.com/office/drawing/2014/main" id="{212E698A-F8D8-48DA-A4F1-7E0413E3EA39}"/>
              </a:ext>
            </a:extLst>
          </p:cNvPr>
          <p:cNvSpPr/>
          <p:nvPr/>
        </p:nvSpPr>
        <p:spPr>
          <a:xfrm rot="5400000">
            <a:off x="5654425" y="3274501"/>
            <a:ext cx="365739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1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Überblick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16051AC2-CAF9-4EBF-8371-A50CF4D51DED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2B7C4B-A1AB-4BD1-9B78-1598E86DD21E}"/>
              </a:ext>
            </a:extLst>
          </p:cNvPr>
          <p:cNvSpPr/>
          <p:nvPr/>
        </p:nvSpPr>
        <p:spPr>
          <a:xfrm>
            <a:off x="1177926" y="2155388"/>
            <a:ext cx="9390061" cy="3787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Picture 2" descr="Column defintions &#10;Posted in House Sales in King County, LISA 5 months ago &#10;id - Unique ID for each home sold &#10;date - Date of the home sale &#10;price - Price of each home sold &#10;bedrooms - Number of bedrooms &#10;bathrooms - Number of bathrooms, where .5 accounts for a room with a toilet but no shower &#10;sqft_living - Square footage of the apartments interior living space &#10;sqft_lot - Square footage of the land space &#10;floors - Number of floors &#10;waterfront - A dummy variable for whether the apartment was overlooking the waterfront or not &#10;view - An index from O to 4 of how good the view of the property was &#10;condition - An index from 1 to 5 on the condition of the apartment, &#10;grade - An index from 1 to 13, where 1-3 falls short of building construction and design, 7 has an average level of construction and &#10;design, and 11-13 have a high quality level of construction and design. &#10;sqft_above - The square footage of the interior housing space that is above ground level &#10;sqft_basement - The square footage of the interior housing space that is below ground level &#10;yr_built - The year the house was initially built &#10;yr_renovated - The year of the house's last renovation &#10;zipcode - What zipcode area the house is in &#10;lat - Lattitude &#10;long - Longitude &#10;sqft_living15 - The square footage of interior housing living space for the nearest 15 neighbors &#10;sqft_lot15 - The square footage of the land lots of the nearest 15 neighbors &#10;24 ">
            <a:extLst>
              <a:ext uri="{FF2B5EF4-FFF2-40B4-BE49-F238E27FC236}">
                <a16:creationId xmlns:a16="http://schemas.microsoft.com/office/drawing/2014/main" id="{05E61641-06A1-44DC-BB0A-8B54073DF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3"/>
          <a:stretch/>
        </p:blipFill>
        <p:spPr bwMode="auto">
          <a:xfrm>
            <a:off x="4682869" y="2637376"/>
            <a:ext cx="5688684" cy="31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nhaltsplatzhalter 50">
            <a:extLst>
              <a:ext uri="{FF2B5EF4-FFF2-40B4-BE49-F238E27FC236}">
                <a16:creationId xmlns:a16="http://schemas.microsoft.com/office/drawing/2014/main" id="{854A90D2-1855-4DFD-8A3F-D6A4B4A8A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324" y="2226656"/>
            <a:ext cx="3288732" cy="354171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7A363C-6E02-410A-961C-6613E1A5B896}"/>
              </a:ext>
            </a:extLst>
          </p:cNvPr>
          <p:cNvSpPr txBox="1"/>
          <p:nvPr/>
        </p:nvSpPr>
        <p:spPr>
          <a:xfrm>
            <a:off x="4615543" y="2239097"/>
            <a:ext cx="43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Bedeutungen der einzelnen Spalten:</a:t>
            </a:r>
          </a:p>
        </p:txBody>
      </p:sp>
    </p:spTree>
    <p:extLst>
      <p:ext uri="{BB962C8B-B14F-4D97-AF65-F5344CB8AC3E}">
        <p14:creationId xmlns:p14="http://schemas.microsoft.com/office/powerpoint/2010/main" val="11836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5D8CADE-2AFE-41AF-BE5A-6AAC6844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Histogramme der spalten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0" name="Grafik 49">
            <a:extLst>
              <a:ext uri="{FF2B5EF4-FFF2-40B4-BE49-F238E27FC236}">
                <a16:creationId xmlns:a16="http://schemas.microsoft.com/office/drawing/2014/main" id="{E31C0F8D-9A5A-47C3-8C3A-736D0753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76" y="1884875"/>
            <a:ext cx="6646872" cy="4730548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5F6484E7-D634-4606-8420-D05F103B093E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60462C2-29EC-4E05-AE40-24D8B348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zusammenhänge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05F57C83-FED8-4302-BED5-5ED9C9C7D721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diagonal liegende Ecken abgerundet 4">
            <a:extLst>
              <a:ext uri="{FF2B5EF4-FFF2-40B4-BE49-F238E27FC236}">
                <a16:creationId xmlns:a16="http://schemas.microsoft.com/office/drawing/2014/main" id="{2E864B77-EAE6-42E2-85E1-501973F51D09}"/>
              </a:ext>
            </a:extLst>
          </p:cNvPr>
          <p:cNvSpPr/>
          <p:nvPr/>
        </p:nvSpPr>
        <p:spPr>
          <a:xfrm>
            <a:off x="1401763" y="2252721"/>
            <a:ext cx="3550980" cy="3982979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94CA9E63-B51A-467C-854E-6E883922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472287"/>
            <a:ext cx="2583641" cy="3543845"/>
          </a:xfrm>
          <a:prstGeom prst="rect">
            <a:avLst/>
          </a:prstGeom>
        </p:spPr>
      </p:pic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1DD0F121-B278-4334-9DFD-6B6F963F91D2}"/>
              </a:ext>
            </a:extLst>
          </p:cNvPr>
          <p:cNvSpPr/>
          <p:nvPr/>
        </p:nvSpPr>
        <p:spPr>
          <a:xfrm>
            <a:off x="5365415" y="2252721"/>
            <a:ext cx="4638368" cy="3982979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97D2021C-DA21-48B3-96A4-1299B726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58" y="3139282"/>
            <a:ext cx="3959941" cy="26765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AC241-AEEB-42B1-84D7-A3F895B5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83" y="2286462"/>
            <a:ext cx="3888663" cy="13001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Relation zwischen </a:t>
            </a:r>
            <a:b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Preis und </a:t>
            </a:r>
            <a:r>
              <a:rPr lang="de-DE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</a:t>
            </a: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-Anzahl</a:t>
            </a:r>
          </a:p>
        </p:txBody>
      </p:sp>
    </p:spTree>
    <p:extLst>
      <p:ext uri="{BB962C8B-B14F-4D97-AF65-F5344CB8AC3E}">
        <p14:creationId xmlns:p14="http://schemas.microsoft.com/office/powerpoint/2010/main" val="39419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304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Lufthansa Head Global Bold</vt:lpstr>
      <vt:lpstr>Lufthansa Head Global Light</vt:lpstr>
      <vt:lpstr>Arial</vt:lpstr>
      <vt:lpstr>Tw Cen MT</vt:lpstr>
      <vt:lpstr>Schaltkreis</vt:lpstr>
      <vt:lpstr>House Price Prediction</vt:lpstr>
      <vt:lpstr>Idee &amp; Zielsetzung</vt:lpstr>
      <vt:lpstr>Unser Datensatz</vt:lpstr>
      <vt:lpstr>Unser Vorgehen</vt:lpstr>
      <vt:lpstr>Einsatz von machine learning</vt:lpstr>
      <vt:lpstr>Aktuelle Ergebnisse</vt:lpstr>
      <vt:lpstr>Überblick</vt:lpstr>
      <vt:lpstr>Histogramme der spalten</vt:lpstr>
      <vt:lpstr>zusammenhänge</vt:lpstr>
      <vt:lpstr>Geografische Lage</vt:lpstr>
      <vt:lpstr>Train – test Split</vt:lpstr>
      <vt:lpstr>Was ist noch zutun?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 Smith</dc:creator>
  <cp:lastModifiedBy>Felix Huesgen</cp:lastModifiedBy>
  <cp:revision>17</cp:revision>
  <dcterms:created xsi:type="dcterms:W3CDTF">2021-05-25T07:53:03Z</dcterms:created>
  <dcterms:modified xsi:type="dcterms:W3CDTF">2021-06-02T07:56:24Z</dcterms:modified>
</cp:coreProperties>
</file>