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6" r:id="rId3"/>
    <p:sldId id="272" r:id="rId4"/>
    <p:sldId id="301" r:id="rId5"/>
    <p:sldId id="273" r:id="rId6"/>
    <p:sldId id="302" r:id="rId7"/>
    <p:sldId id="29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44C712F-CD12-42CB-87B2-06AC3C5E7A50}">
          <p14:sldIdLst>
            <p14:sldId id="257"/>
            <p14:sldId id="266"/>
            <p14:sldId id="272"/>
            <p14:sldId id="301"/>
            <p14:sldId id="273"/>
            <p14:sldId id="302"/>
            <p14:sldId id="29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CA2"/>
    <a:srgbClr val="4276AA"/>
    <a:srgbClr val="2C85A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0315E-58B6-4848-825D-678624FB833D}" v="97" dt="2021-07-09T08:58:45.425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810" autoAdjust="0"/>
  </p:normalViewPr>
  <p:slideViewPr>
    <p:cSldViewPr snapToGrid="0" showGuides="1">
      <p:cViewPr>
        <p:scale>
          <a:sx n="100" d="100"/>
          <a:sy n="100" d="100"/>
        </p:scale>
        <p:origin x="474" y="15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6B5592-871B-4916-BBD8-47FA9EA6C126}" type="datetime1">
              <a:rPr lang="de-DE" smtClean="0"/>
              <a:t>09.07.2021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C1C0A0-13D2-4E22-966A-2200C9EC8E06}" type="datetime1">
              <a:rPr lang="de-DE" noProof="0" smtClean="0"/>
              <a:t>09.07.2021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25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99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53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5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7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ildplatzhalt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5" name="Bildplatzhalt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6" name="Bildplatzhalt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3" name="Textplatzhalt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5" name="Bildplatzhalt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Textplatzhalt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8" name="Textplatzhalt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9" name="Textplatzhalt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0" name="Bildplatzhalt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7" name="Bildplatzhalt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platzhalt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4" name="Bildplatzhalt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5" name="Bildplatzhalt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Textplatzhalt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5" name="Textplatzhalt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9" name="Textplatzhalt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50" name="Textplatzhalt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51" name="Bildplatzhalt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2" name="Bildplatzhalt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3" name="Bildplatzhalt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8" name="Bildplatzhalt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Bildplatzhalt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0" name="Bildplatzhalt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1" name="Textplatzhalt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3" name="Textplatzhalt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7" name="Textplatzhalt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4" name="Textplatzhalt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8" name="Bildplatzhalt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Bildplatzhalt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0" name="Bildplatzhalt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1" name="Textplatzhalt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3" name="Textplatzhalt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7" name="Textplatzhalt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4" name="Textplatzhalt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7" name="Diagrammplatzhalt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9" name="Diagrammplatzhalt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11" name="Diagrammplatzhalt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n>
                <a:noFill/>
              </a:ln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de-DE" noProof="0"/>
              <a:t>Bild hier hinzufügen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de-DE" noProof="0"/>
              <a:t>Bild hier hinzufügen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ndom-forest-and-its-implementation-71824ced454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log.mlreview.com/gradient-boosting-from-scratch-1e317ae4587d" TargetMode="Externa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blog.mlreview.com/gradient-boosting-from-scratch-1e317ae4587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954089"/>
            <a:ext cx="4986338" cy="3262311"/>
          </a:xfrm>
        </p:spPr>
        <p:txBody>
          <a:bodyPr rtlCol="0"/>
          <a:lstStyle/>
          <a:p>
            <a:pPr rtl="0"/>
            <a:r>
              <a:rPr lang="de-DE" dirty="0"/>
              <a:t>HOUSE PRICE PREDICTION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216400"/>
            <a:ext cx="4986338" cy="976311"/>
          </a:xfrm>
        </p:spPr>
        <p:txBody>
          <a:bodyPr rtlCol="0"/>
          <a:lstStyle/>
          <a:p>
            <a:pPr rtl="0"/>
            <a:r>
              <a:rPr lang="de-DE" dirty="0"/>
              <a:t>Team Insight Explorers - Präsentation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E182CEA-04F0-42B6-9198-0F39B61DD162}"/>
              </a:ext>
            </a:extLst>
          </p:cNvPr>
          <p:cNvSpPr txBox="1">
            <a:spLocks/>
          </p:cNvSpPr>
          <p:nvPr/>
        </p:nvSpPr>
        <p:spPr>
          <a:xfrm>
            <a:off x="6905625" y="5905863"/>
            <a:ext cx="8175522" cy="912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de-DE" sz="2400" b="1" dirty="0">
                <a:solidFill>
                  <a:schemeClr val="bg1"/>
                </a:solidFill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Data Exploration Project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BC7E51A-6347-4022-8584-A2D98B7CE821}"/>
              </a:ext>
            </a:extLst>
          </p:cNvPr>
          <p:cNvSpPr/>
          <p:nvPr/>
        </p:nvSpPr>
        <p:spPr>
          <a:xfrm>
            <a:off x="6296953" y="2223609"/>
            <a:ext cx="4386136" cy="1984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D9BF4E8-ADD0-4D33-B757-A410EBEF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202C4-187B-4F05-9FF8-7F378340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3F674A-2CBB-4887-9B6D-CDEBC054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58" y="2606495"/>
            <a:ext cx="3743325" cy="121920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BBDD6C2-530F-44B5-B406-9B43C8D01762}"/>
              </a:ext>
            </a:extLst>
          </p:cNvPr>
          <p:cNvSpPr txBox="1">
            <a:spLocks/>
          </p:cNvSpPr>
          <p:nvPr/>
        </p:nvSpPr>
        <p:spPr>
          <a:xfrm>
            <a:off x="1011370" y="2137884"/>
            <a:ext cx="552370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Aktuelles Vorgehen: </a:t>
            </a:r>
            <a:b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80% Trainingsdaten, 20% Testdaten</a:t>
            </a:r>
          </a:p>
          <a:p>
            <a:pPr marL="0" indent="0"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Split mit </a:t>
            </a:r>
            <a:r>
              <a:rPr lang="de-DE" dirty="0" err="1">
                <a:latin typeface="+mj-lt"/>
                <a:ea typeface="Lufthansa Head Global Light" pitchFamily="2" charset="-128"/>
                <a:cs typeface="Lufthansa Head Global Light" pitchFamily="2" charset="-128"/>
              </a:rPr>
              <a:t>scikit-learn</a:t>
            </a: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 Funktion</a:t>
            </a:r>
          </a:p>
          <a:p>
            <a:pPr marL="0" indent="0"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Cross-Validierung erfolgt später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16C93417-5E68-4560-99FB-174A12CB5386}"/>
              </a:ext>
            </a:extLst>
          </p:cNvPr>
          <p:cNvSpPr/>
          <p:nvPr/>
        </p:nvSpPr>
        <p:spPr>
          <a:xfrm>
            <a:off x="801975" y="2326065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92708FE0-0998-48F5-AF01-BDCBF6CB2B66}"/>
              </a:ext>
            </a:extLst>
          </p:cNvPr>
          <p:cNvSpPr/>
          <p:nvPr/>
        </p:nvSpPr>
        <p:spPr>
          <a:xfrm>
            <a:off x="801975" y="3331319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12D53739-965F-4582-AADA-8B06FD0DC5F4}"/>
              </a:ext>
            </a:extLst>
          </p:cNvPr>
          <p:cNvSpPr/>
          <p:nvPr/>
        </p:nvSpPr>
        <p:spPr>
          <a:xfrm>
            <a:off x="811500" y="3899216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C2BAA77-B137-4881-8FC9-20184ECB6CAA}"/>
              </a:ext>
            </a:extLst>
          </p:cNvPr>
          <p:cNvSpPr/>
          <p:nvPr/>
        </p:nvSpPr>
        <p:spPr>
          <a:xfrm>
            <a:off x="801975" y="4981575"/>
            <a:ext cx="9881114" cy="533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3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11</a:t>
            </a:fld>
            <a:endParaRPr lang="de-DE" noProof="0"/>
          </a:p>
        </p:txBody>
      </p: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08432694-FDC1-43C2-A849-260B395AA70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2284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5406D2C-E8D8-48AB-8F17-2D34C264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148431"/>
            <a:ext cx="9702800" cy="973137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66EBC02-2671-47FB-B466-46000710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1638299"/>
                <a:ext cx="5346700" cy="259872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e-DE" sz="2800" b="1" dirty="0">
                    <a:latin typeface="+mj-lt"/>
                  </a:rPr>
                  <a:t>RMSE als zentrales Maß</a:t>
                </a: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2800" dirty="0">
                    <a:latin typeface="+mj-lt"/>
                  </a:rPr>
                  <a:t>-&gt; RMSE: Root Mean Square Error</a:t>
                </a:r>
              </a:p>
              <a:p>
                <a:pPr marL="0" indent="0">
                  <a:buNone/>
                </a:pPr>
                <a:r>
                  <a:rPr lang="de-DE" sz="2800" dirty="0">
                    <a:latin typeface="+mj-lt"/>
                  </a:rPr>
                  <a:t>	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i="1" dirty="0" smtClean="0">
                            <a:solidFill>
                              <a:schemeClr val="bg1"/>
                            </a:solidFill>
                            <a:latin typeface="+mj-lt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2000" i="1" dirty="0" smtClean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000" i="1" dirty="0" smtClean="0">
                                    <a:solidFill>
                                      <a:schemeClr val="bg1"/>
                                    </a:solidFill>
                                    <a:latin typeface="+mj-lt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solidFill>
                                      <a:schemeClr val="bg1"/>
                                    </a:solidFill>
                                    <a:latin typeface="+mj-lt"/>
                                  </a:rPr>
                                  <m:t>𝑓</m:t>
                                </m:r>
                                <m:r>
                                  <a:rPr lang="de-DE" sz="2000" i="0" dirty="0" smtClean="0">
                                    <a:solidFill>
                                      <a:schemeClr val="bg1"/>
                                    </a:solidFill>
                                    <a:latin typeface="+mj-lt"/>
                                  </a:rPr>
                                  <m:t>−</m:t>
                                </m:r>
                                <m:r>
                                  <a:rPr lang="de-DE" sz="2000" b="0" i="1" dirty="0" smtClean="0">
                                    <a:solidFill>
                                      <a:schemeClr val="bg1"/>
                                    </a:solidFill>
                                    <a:latin typeface="+mj-lt"/>
                                  </a:rPr>
                                  <m:t>𝑜</m:t>
                                </m:r>
                              </m:e>
                            </m:d>
                          </m:e>
                          <m:sup>
                            <m:r>
                              <a:rPr lang="de-DE" sz="2000" i="0" dirty="0" smtClean="0">
                                <a:solidFill>
                                  <a:schemeClr val="bg1"/>
                                </a:solidFill>
                                <a:latin typeface="+mj-lt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de-DE" sz="2000" dirty="0">
                    <a:solidFill>
                      <a:schemeClr val="bg1"/>
                    </a:solidFill>
                    <a:latin typeface="+mj-lt"/>
                    <a:ea typeface="Lufthansa Head Global Light" pitchFamily="2" charset="-128"/>
                    <a:cs typeface="Lufthansa Head Global Light" pitchFamily="2" charset="-128"/>
                  </a:rPr>
                  <a:t>	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+mj-lt"/>
                    <a:ea typeface="Lufthansa Head Global Light" pitchFamily="2" charset="-128"/>
                    <a:cs typeface="Lufthansa Head Global Light" pitchFamily="2" charset="-128"/>
                  </a:rPr>
                  <a:t>	(f = Vorhersagen, o = reale Daten)</a:t>
                </a:r>
              </a:p>
              <a:p>
                <a:pPr marL="0" indent="0">
                  <a:buNone/>
                </a:pPr>
                <a:endParaRPr lang="de-DE" sz="2000" dirty="0">
                  <a:solidFill>
                    <a:schemeClr val="bg1"/>
                  </a:solidFill>
                  <a:latin typeface="+mj-lt"/>
                  <a:ea typeface="Lufthansa Head Global Light" pitchFamily="2" charset="-128"/>
                  <a:cs typeface="Lufthansa Head Global Light" pitchFamily="2" charset="-128"/>
                </a:endParaRP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</p:txBody>
          </p:sp>
        </mc:Choice>
        <mc:Fallback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66EBC02-2671-47FB-B466-46000710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638299"/>
                <a:ext cx="5346700" cy="2598723"/>
              </a:xfrm>
              <a:blipFill>
                <a:blip r:embed="rId2"/>
                <a:stretch>
                  <a:fillRect l="-2395" t="-39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3A4072-0BC3-4AF8-A589-357A749B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12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8FBD5B6-B64E-44DB-B7A5-6ED7F329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43" y="1419330"/>
            <a:ext cx="4606426" cy="466703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729E8-2357-47A8-ADF7-91C3CB572193}"/>
              </a:ext>
            </a:extLst>
          </p:cNvPr>
          <p:cNvSpPr/>
          <p:nvPr/>
        </p:nvSpPr>
        <p:spPr>
          <a:xfrm>
            <a:off x="280657" y="4237022"/>
            <a:ext cx="5893806" cy="404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905921-C8E2-4246-8C68-6AC15908B48B}"/>
              </a:ext>
            </a:extLst>
          </p:cNvPr>
          <p:cNvSpPr txBox="1"/>
          <p:nvPr/>
        </p:nvSpPr>
        <p:spPr>
          <a:xfrm>
            <a:off x="779541" y="4807391"/>
            <a:ext cx="487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„Um wieviel Dollar liegt die Vorhersage im Schnitt daneben?“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Pfeil: Chevron 17">
            <a:extLst>
              <a:ext uri="{FF2B5EF4-FFF2-40B4-BE49-F238E27FC236}">
                <a16:creationId xmlns:a16="http://schemas.microsoft.com/office/drawing/2014/main" id="{E74FF6A1-3961-485D-B4FE-C0409AB59C27}"/>
              </a:ext>
            </a:extLst>
          </p:cNvPr>
          <p:cNvSpPr/>
          <p:nvPr/>
        </p:nvSpPr>
        <p:spPr>
          <a:xfrm rot="5400000">
            <a:off x="3156392" y="4404804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rgbClr val="5E5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DADBEC01-2AFE-4E4D-931D-EB4FB4A473FF}"/>
              </a:ext>
            </a:extLst>
          </p:cNvPr>
          <p:cNvSpPr/>
          <p:nvPr/>
        </p:nvSpPr>
        <p:spPr>
          <a:xfrm rot="5400000">
            <a:off x="3156392" y="42786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rgbClr val="5E5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0C2C5B-716C-49BA-98D3-DA03D3E81089}"/>
              </a:ext>
            </a:extLst>
          </p:cNvPr>
          <p:cNvSpPr/>
          <p:nvPr/>
        </p:nvSpPr>
        <p:spPr>
          <a:xfrm>
            <a:off x="0" y="260351"/>
            <a:ext cx="285750" cy="749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6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13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5" y="1403350"/>
            <a:ext cx="4065588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Lineare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1990725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3AB0162C-D555-4B1A-B071-D48D1F34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489" y="1585747"/>
            <a:ext cx="3000007" cy="4188156"/>
          </a:xfrm>
          <a:prstGeom prst="rect">
            <a:avLst/>
          </a:prstGeom>
          <a:effectLst/>
        </p:spPr>
      </p:pic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59371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190 195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190 736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189 827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Underfitting</a:t>
            </a:r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, Modell zu einfach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19970" y="490258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Zu viele Features sind nicht linear</a:t>
            </a:r>
          </a:p>
        </p:txBody>
      </p:sp>
    </p:spTree>
    <p:extLst>
      <p:ext uri="{BB962C8B-B14F-4D97-AF65-F5344CB8AC3E}">
        <p14:creationId xmlns:p14="http://schemas.microsoft.com/office/powerpoint/2010/main" val="305291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14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03350"/>
            <a:ext cx="4247356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Random Forest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1990725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88348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46 049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122 966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122 943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, Modell zu komplex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00920" y="4931163"/>
            <a:ext cx="367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Deutlich besser als linear Regression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0A1A850-D315-447A-84F4-996D98C5D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4"/>
          <a:stretch/>
        </p:blipFill>
        <p:spPr>
          <a:xfrm>
            <a:off x="6564523" y="1587174"/>
            <a:ext cx="4954377" cy="3551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BFC94F1-CB46-4721-B281-BE26E113DBA8}"/>
              </a:ext>
            </a:extLst>
          </p:cNvPr>
          <p:cNvSpPr txBox="1"/>
          <p:nvPr/>
        </p:nvSpPr>
        <p:spPr>
          <a:xfrm>
            <a:off x="6533357" y="5229515"/>
            <a:ext cx="4985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Start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. Random Forest Regression. Abrufbar unter: </a:t>
            </a:r>
            <a:r>
              <a:rPr lang="de-DE" sz="1400" dirty="0">
                <a:hlinkClick r:id="rId3"/>
              </a:rPr>
              <a:t>https://medium.com/swlh/random-forest-and-its-implementation-71824ced454f</a:t>
            </a:r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9311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15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03350"/>
            <a:ext cx="4247356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Gradient </a:t>
            </a:r>
            <a:r>
              <a:rPr lang="de-DE" sz="2800" b="1" dirty="0" err="1">
                <a:latin typeface="+mj-lt"/>
              </a:rPr>
              <a:t>Boosting</a:t>
            </a:r>
            <a:r>
              <a:rPr lang="de-DE" sz="2800" b="1" dirty="0">
                <a:latin typeface="+mj-lt"/>
              </a:rPr>
              <a:t>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2362200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89985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115 619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127 740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127 788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Leichtes </a:t>
            </a:r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sz="20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00920" y="4931163"/>
            <a:ext cx="367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Gute Alternative zum Random Forest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574D680-4C5C-4B71-8136-FB75558B554D}"/>
              </a:ext>
            </a:extLst>
          </p:cNvPr>
          <p:cNvSpPr txBox="1"/>
          <p:nvPr/>
        </p:nvSpPr>
        <p:spPr>
          <a:xfrm>
            <a:off x="6543879" y="5297791"/>
            <a:ext cx="516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ML Review. Gradient </a:t>
            </a:r>
            <a:r>
              <a:rPr lang="de-DE" sz="1400" dirty="0" err="1"/>
              <a:t>Boosting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scratch</a:t>
            </a:r>
            <a:r>
              <a:rPr lang="de-DE" sz="1400" dirty="0"/>
              <a:t>. Abrufbar unter </a:t>
            </a:r>
            <a:r>
              <a:rPr lang="de-DE" sz="1400" dirty="0">
                <a:hlinkClick r:id="rId2"/>
              </a:rPr>
              <a:t>https://blog.mlreview.com/gradient-boosting-from-scratch-1e317ae4587d</a:t>
            </a:r>
            <a:endParaRPr lang="de-DE" sz="1400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948FE18-F097-477C-88EE-7AE38CE1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14" y="3429000"/>
            <a:ext cx="4782917" cy="180725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FA7DAFC-74D2-454E-B739-62C0FE195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880" y="1621749"/>
            <a:ext cx="4863452" cy="18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4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B80BDBA-070C-4A03-B38E-F90D3B3870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5750" y="279400"/>
            <a:ext cx="5372096" cy="711200"/>
          </a:xfrm>
        </p:spPr>
        <p:txBody>
          <a:bodyPr/>
          <a:lstStyle/>
          <a:p>
            <a:pPr algn="l"/>
            <a:r>
              <a:rPr lang="de-DE" sz="2800" dirty="0"/>
              <a:t>Ensemble Methoden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64888F-C26A-45A5-B741-06E5CD868E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de-DE" noProof="0" smtClean="0"/>
              <a:t>16</a:t>
            </a:fld>
            <a:endParaRPr lang="de-DE" noProof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DDF8CD0A-08AE-42AE-B919-672D161D89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316" r="4316"/>
          <a:stretch>
            <a:fillRect/>
          </a:stretch>
        </p:blipFill>
        <p:spPr>
          <a:xfrm>
            <a:off x="647700" y="1471613"/>
            <a:ext cx="5372100" cy="3838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FB2E1DC-7C76-417F-8657-432A1CEB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85" y="2271713"/>
            <a:ext cx="5103727" cy="196858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A762794-17AF-402D-8D25-C8785F96A660}"/>
              </a:ext>
            </a:extLst>
          </p:cNvPr>
          <p:cNvSpPr/>
          <p:nvPr/>
        </p:nvSpPr>
        <p:spPr>
          <a:xfrm>
            <a:off x="6467475" y="1471612"/>
            <a:ext cx="5372100" cy="383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8D68C04-8AF9-416D-984D-6A4E50B3C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61" y="2406609"/>
            <a:ext cx="5103727" cy="1968580"/>
          </a:xfrm>
          <a:prstGeom prst="rect">
            <a:avLst/>
          </a:prstGeom>
          <a:ln>
            <a:noFill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0C48849-359A-416E-815F-2C6BF58D09FA}"/>
              </a:ext>
            </a:extLst>
          </p:cNvPr>
          <p:cNvSpPr txBox="1"/>
          <p:nvPr/>
        </p:nvSpPr>
        <p:spPr>
          <a:xfrm>
            <a:off x="6973298" y="5889148"/>
            <a:ext cx="5161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ML Review. Gradient </a:t>
            </a:r>
            <a:r>
              <a:rPr lang="de-DE" sz="1200" dirty="0" err="1"/>
              <a:t>Boosting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scratch</a:t>
            </a:r>
            <a:r>
              <a:rPr lang="de-DE" sz="1200" dirty="0"/>
              <a:t>. Abrufbar unter </a:t>
            </a:r>
            <a:r>
              <a:rPr lang="de-DE" sz="1200" dirty="0">
                <a:hlinkClick r:id="rId4"/>
              </a:rPr>
              <a:t>https://blog.mlreview.com/gradient-boosting-from-scratch-1e317ae4587d</a:t>
            </a:r>
            <a:endParaRPr lang="de-DE" sz="1200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D3B8A0-67DE-4348-B00E-0B7A4DC71157}"/>
              </a:ext>
            </a:extLst>
          </p:cNvPr>
          <p:cNvSpPr/>
          <p:nvPr/>
        </p:nvSpPr>
        <p:spPr>
          <a:xfrm>
            <a:off x="0" y="260351"/>
            <a:ext cx="285750" cy="749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70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-164762"/>
            <a:ext cx="5272764" cy="1551573"/>
          </a:xfrm>
        </p:spPr>
        <p:txBody>
          <a:bodyPr rtlCol="0"/>
          <a:lstStyle/>
          <a:p>
            <a:pPr rtl="0"/>
            <a:r>
              <a:rPr lang="de-DE" dirty="0"/>
              <a:t>AGENDA	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1430965"/>
            <a:ext cx="5272764" cy="4824549"/>
          </a:xfrm>
        </p:spPr>
        <p:txBody>
          <a:bodyPr rtlCol="0">
            <a:normAutofit/>
          </a:bodyPr>
          <a:lstStyle/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Idee &amp; Zielsetzung</a:t>
            </a:r>
          </a:p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Setup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Datensatz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Technologien und Bibliotheken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Generelles Vorgehen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Wie setzen wir </a:t>
            </a:r>
            <a:r>
              <a:rPr lang="de-DE" sz="2000" dirty="0" err="1"/>
              <a:t>Machine</a:t>
            </a:r>
            <a:r>
              <a:rPr lang="de-DE" sz="2000" dirty="0"/>
              <a:t> Learning ein?</a:t>
            </a:r>
          </a:p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Umsetzung &amp; Ergebnisse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 err="1"/>
              <a:t>Exploratory</a:t>
            </a:r>
            <a:r>
              <a:rPr lang="de-DE" sz="2000" dirty="0"/>
              <a:t> Analysis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Datenvorverarbeitung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 err="1"/>
              <a:t>Machine</a:t>
            </a:r>
            <a:r>
              <a:rPr lang="de-DE" sz="2000" dirty="0"/>
              <a:t> Learning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Evaluation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Vorstellung der Ergebnisse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Kritische Reflexion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2</a:t>
            </a:fld>
            <a:endParaRPr lang="de-DE"/>
          </a:p>
        </p:txBody>
      </p:sp>
      <p:pic>
        <p:nvPicPr>
          <p:cNvPr id="1028" name="Picture 4" descr="Nach Bauzeit von 7 ½ Jahren hat Deutschland nun Europas schnellsten  Supercomputer">
            <a:extLst>
              <a:ext uri="{FF2B5EF4-FFF2-40B4-BE49-F238E27FC236}">
                <a16:creationId xmlns:a16="http://schemas.microsoft.com/office/drawing/2014/main" id="{57CA7099-A2B9-4B87-83B2-F520595C7E9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r="22044"/>
          <a:stretch>
            <a:fillRect/>
          </a:stretch>
        </p:blipFill>
        <p:spPr bwMode="auto">
          <a:xfrm>
            <a:off x="1117601" y="1008993"/>
            <a:ext cx="5138058" cy="4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928395"/>
            <a:ext cx="10439400" cy="1175444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Idee &amp; Zielsetzung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3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8BB962-80C8-4353-BCE9-2B4E8624F288}"/>
              </a:ext>
            </a:extLst>
          </p:cNvPr>
          <p:cNvSpPr/>
          <p:nvPr/>
        </p:nvSpPr>
        <p:spPr>
          <a:xfrm>
            <a:off x="5564777" y="3683726"/>
            <a:ext cx="1018903" cy="68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0C84F7-FD4B-49FE-8154-3E35EFA16795}"/>
              </a:ext>
            </a:extLst>
          </p:cNvPr>
          <p:cNvSpPr txBox="1"/>
          <p:nvPr/>
        </p:nvSpPr>
        <p:spPr>
          <a:xfrm>
            <a:off x="1328057" y="3683726"/>
            <a:ext cx="382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Vorhersage von Hauspreisen 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in den USA auf Basis verschiedener Faktoren (Grundstückgröße, Baujahr, Lage…) durch den Einsatz von ML-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Regressions-Modellen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4D387C-AA7E-4050-AB33-E95A38928CD2}"/>
              </a:ext>
            </a:extLst>
          </p:cNvPr>
          <p:cNvSpPr txBox="1"/>
          <p:nvPr/>
        </p:nvSpPr>
        <p:spPr>
          <a:xfrm>
            <a:off x="6914606" y="3683726"/>
            <a:ext cx="382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Wirtschaftlicher Nutzen: Die Vorhersage von Preisen führt zu einer 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besseren Informationslage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, die es ermöglicht, 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bessere Kaufentscheidungen 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zu treffen.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5147CB-82AC-41A8-B33E-C66E5BBE91D2}"/>
              </a:ext>
            </a:extLst>
          </p:cNvPr>
          <p:cNvSpPr/>
          <p:nvPr/>
        </p:nvSpPr>
        <p:spPr>
          <a:xfrm>
            <a:off x="0" y="0"/>
            <a:ext cx="12192000" cy="28608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8" y="231279"/>
            <a:ext cx="10439400" cy="1175444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4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8BB962-80C8-4353-BCE9-2B4E8624F288}"/>
              </a:ext>
            </a:extLst>
          </p:cNvPr>
          <p:cNvSpPr/>
          <p:nvPr/>
        </p:nvSpPr>
        <p:spPr>
          <a:xfrm>
            <a:off x="5564777" y="3683726"/>
            <a:ext cx="1018903" cy="68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CA176338-618F-4971-8C87-3EAA7F4D420E}"/>
              </a:ext>
            </a:extLst>
          </p:cNvPr>
          <p:cNvSpPr txBox="1">
            <a:spLocks/>
          </p:cNvSpPr>
          <p:nvPr/>
        </p:nvSpPr>
        <p:spPr>
          <a:xfrm>
            <a:off x="854528" y="1369780"/>
            <a:ext cx="10439400" cy="117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bg1"/>
                </a:solidFill>
              </a:rPr>
              <a:t>Unser Datensatz: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C8114B-CB82-40F7-AC73-55CF1B8DF203}"/>
              </a:ext>
            </a:extLst>
          </p:cNvPr>
          <p:cNvSpPr/>
          <p:nvPr/>
        </p:nvSpPr>
        <p:spPr>
          <a:xfrm>
            <a:off x="2343338" y="1406723"/>
            <a:ext cx="750532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6C203BC-3416-4E49-9153-A651DB96D84E}"/>
              </a:ext>
            </a:extLst>
          </p:cNvPr>
          <p:cNvSpPr txBox="1">
            <a:spLocks/>
          </p:cNvSpPr>
          <p:nvPr/>
        </p:nvSpPr>
        <p:spPr>
          <a:xfrm>
            <a:off x="1699420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Id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Date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Price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Bedrooms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Bathrooms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Floors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C7B6480-120A-4A71-A619-908FF1EBD137}"/>
              </a:ext>
            </a:extLst>
          </p:cNvPr>
          <p:cNvSpPr txBox="1">
            <a:spLocks/>
          </p:cNvSpPr>
          <p:nvPr/>
        </p:nvSpPr>
        <p:spPr>
          <a:xfrm>
            <a:off x="4925450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Waterfront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View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Condition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Grade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Design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Sqft_above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Sqft_basement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Yr_built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23894AB-7452-4BEF-90B0-146B9D6EE25E}"/>
              </a:ext>
            </a:extLst>
          </p:cNvPr>
          <p:cNvSpPr txBox="1">
            <a:spLocks/>
          </p:cNvSpPr>
          <p:nvPr/>
        </p:nvSpPr>
        <p:spPr>
          <a:xfrm>
            <a:off x="8375554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Yr_renovated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Zipcode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Lattitude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Longitude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Sqft_living15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Sqft_lot15</a:t>
            </a:r>
          </a:p>
          <a:p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30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Technologien und Bibliotheken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1BB18-0CDD-4DA5-BA9E-9183FF6E97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79" y="401813"/>
            <a:ext cx="11520487" cy="758825"/>
          </a:xfrm>
        </p:spPr>
        <p:txBody>
          <a:bodyPr/>
          <a:lstStyle/>
          <a:p>
            <a:r>
              <a:rPr lang="de-DE" dirty="0"/>
              <a:t>Generelles Vorgehen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D6AE94-CD3D-4A8C-9CBD-FC1E3E7E1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de-DE" noProof="0" smtClean="0"/>
              <a:t>6</a:t>
            </a:fld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0AABDF-E4F9-45DA-818A-11843829DD6D}"/>
              </a:ext>
            </a:extLst>
          </p:cNvPr>
          <p:cNvSpPr/>
          <p:nvPr/>
        </p:nvSpPr>
        <p:spPr>
          <a:xfrm>
            <a:off x="2054772" y="143760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Überblick über den Datensatz verschaffen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A89C29-064C-4A04-971B-B9287E4AAC55}"/>
              </a:ext>
            </a:extLst>
          </p:cNvPr>
          <p:cNvSpPr/>
          <p:nvPr/>
        </p:nvSpPr>
        <p:spPr>
          <a:xfrm>
            <a:off x="2054773" y="2447700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Vorverarbeitung: Train/Test Split, Data </a:t>
            </a:r>
            <a:r>
              <a:rPr lang="de-DE" dirty="0" err="1">
                <a:latin typeface="+mj-lt"/>
              </a:rPr>
              <a:t>Cleaning</a:t>
            </a:r>
            <a:endParaRPr lang="de-DE" dirty="0">
              <a:latin typeface="+mj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F16B33-55F1-4091-B99E-2A2ECDB6FAA4}"/>
              </a:ext>
            </a:extLst>
          </p:cNvPr>
          <p:cNvSpPr/>
          <p:nvPr/>
        </p:nvSpPr>
        <p:spPr>
          <a:xfrm>
            <a:off x="2054773" y="345779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Auswahl von ML-Modellen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63FB536-A692-4CEB-BCA4-5FF2467DF323}"/>
              </a:ext>
            </a:extLst>
          </p:cNvPr>
          <p:cNvSpPr/>
          <p:nvPr/>
        </p:nvSpPr>
        <p:spPr>
          <a:xfrm>
            <a:off x="2054773" y="4467890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Trainieren von ML-Modellen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6985964-F237-4B5A-BD96-AD214F20966A}"/>
              </a:ext>
            </a:extLst>
          </p:cNvPr>
          <p:cNvSpPr/>
          <p:nvPr/>
        </p:nvSpPr>
        <p:spPr>
          <a:xfrm>
            <a:off x="2054772" y="547798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Evaluierung, mögliche Anpassung/Optimierung</a:t>
            </a: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55CA0673-403A-4766-A9D3-5740E96EFE0B}"/>
              </a:ext>
            </a:extLst>
          </p:cNvPr>
          <p:cNvSpPr/>
          <p:nvPr/>
        </p:nvSpPr>
        <p:spPr>
          <a:xfrm rot="5400000">
            <a:off x="6026330" y="2124891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A6924248-5E3D-4FC4-8722-2D5AD81DDCAD}"/>
              </a:ext>
            </a:extLst>
          </p:cNvPr>
          <p:cNvSpPr/>
          <p:nvPr/>
        </p:nvSpPr>
        <p:spPr>
          <a:xfrm rot="5400000">
            <a:off x="6026330" y="3143284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533B48CF-184B-4ACD-9FBE-FDEC4ECFDDBC}"/>
              </a:ext>
            </a:extLst>
          </p:cNvPr>
          <p:cNvSpPr/>
          <p:nvPr/>
        </p:nvSpPr>
        <p:spPr>
          <a:xfrm rot="5400000">
            <a:off x="6026330" y="4153379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87F43D16-CCA5-449C-8E80-5BAD55E4104D}"/>
              </a:ext>
            </a:extLst>
          </p:cNvPr>
          <p:cNvSpPr/>
          <p:nvPr/>
        </p:nvSpPr>
        <p:spPr>
          <a:xfrm rot="5400000">
            <a:off x="6026329" y="5163474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4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Wie setzen wir </a:t>
            </a:r>
            <a:r>
              <a:rPr lang="de-DE" dirty="0" err="1"/>
              <a:t>Machine</a:t>
            </a:r>
            <a:r>
              <a:rPr lang="de-DE" dirty="0"/>
              <a:t> Learning ein?</a:t>
            </a:r>
          </a:p>
        </p:txBody>
      </p:sp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8293" t="-6483" r="-18293" b="-6483"/>
          <a:stretch/>
        </p:blipFill>
        <p:spPr>
          <a:xfrm>
            <a:off x="9776930" y="4245125"/>
            <a:ext cx="1689100" cy="1397000"/>
          </a:xfr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Überwachtes Lernen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Multiple Regression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Batch Learning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Evaluierung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7</a:t>
            </a:fld>
            <a:endParaRPr lang="de-DE"/>
          </a:p>
        </p:txBody>
      </p:sp>
      <p:pic>
        <p:nvPicPr>
          <p:cNvPr id="19" name="Bildplatzhalter 18" descr="Überwachungskamera mit einfarbiger Füllung">
            <a:extLst>
              <a:ext uri="{FF2B5EF4-FFF2-40B4-BE49-F238E27FC236}">
                <a16:creationId xmlns:a16="http://schemas.microsoft.com/office/drawing/2014/main" id="{BC834D93-9D38-4AB6-A56A-3D6CCB248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8647" b="8647"/>
          <a:stretch>
            <a:fillRect/>
          </a:stretch>
        </p:blipFill>
        <p:spPr/>
      </p:pic>
      <p:pic>
        <p:nvPicPr>
          <p:cNvPr id="25" name="Bildplatzhalter 24" descr="Pfeil Kreis mit einfarbiger Füllung">
            <a:extLst>
              <a:ext uri="{FF2B5EF4-FFF2-40B4-BE49-F238E27FC236}">
                <a16:creationId xmlns:a16="http://schemas.microsoft.com/office/drawing/2014/main" id="{3E46FDDC-4D2C-4011-80AA-D1D9A9F457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8647" b="8647"/>
          <a:stretch>
            <a:fillRect/>
          </a:stretch>
        </p:blipFill>
        <p:spPr/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5925FA70-C669-42B1-AA89-89DA3C1FF8E5}"/>
              </a:ext>
            </a:extLst>
          </p:cNvPr>
          <p:cNvSpPr/>
          <p:nvPr/>
        </p:nvSpPr>
        <p:spPr>
          <a:xfrm>
            <a:off x="669689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D518DB9-29B8-41D6-9530-D3EB3097E08A}"/>
              </a:ext>
            </a:extLst>
          </p:cNvPr>
          <p:cNvSpPr/>
          <p:nvPr/>
        </p:nvSpPr>
        <p:spPr>
          <a:xfrm>
            <a:off x="733217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0E421BB-7F53-4C63-82D4-A7AC9B68477A}"/>
              </a:ext>
            </a:extLst>
          </p:cNvPr>
          <p:cNvSpPr/>
          <p:nvPr/>
        </p:nvSpPr>
        <p:spPr>
          <a:xfrm>
            <a:off x="796745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330FD11-4C50-4BA5-A5AB-3576E88890AC}"/>
              </a:ext>
            </a:extLst>
          </p:cNvPr>
          <p:cNvSpPr/>
          <p:nvPr/>
        </p:nvSpPr>
        <p:spPr>
          <a:xfrm>
            <a:off x="6696891" y="259075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9DD6A0-090A-497A-9852-C14AD231BB3C}"/>
              </a:ext>
            </a:extLst>
          </p:cNvPr>
          <p:cNvSpPr/>
          <p:nvPr/>
        </p:nvSpPr>
        <p:spPr>
          <a:xfrm>
            <a:off x="7332171" y="259075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6D90FAE-52CA-4A3F-BDDD-F87C2DB32789}"/>
              </a:ext>
            </a:extLst>
          </p:cNvPr>
          <p:cNvSpPr/>
          <p:nvPr/>
        </p:nvSpPr>
        <p:spPr>
          <a:xfrm>
            <a:off x="7967572" y="2587035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B6777DA-08D2-4BAE-8E25-A2E92046D774}"/>
              </a:ext>
            </a:extLst>
          </p:cNvPr>
          <p:cNvSpPr/>
          <p:nvPr/>
        </p:nvSpPr>
        <p:spPr>
          <a:xfrm>
            <a:off x="8013319" y="2630570"/>
            <a:ext cx="422070" cy="400609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2CF5A7C-F746-45E9-9CAC-A6B1FD53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906"/>
            <a:ext cx="10515600" cy="1500187"/>
          </a:xfrm>
        </p:spPr>
        <p:txBody>
          <a:bodyPr/>
          <a:lstStyle/>
          <a:p>
            <a:pPr algn="ctr"/>
            <a:r>
              <a:rPr lang="de-DE" dirty="0"/>
              <a:t>Umsetzung &amp; Ergebnisse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7855D7-7299-4158-BDD0-DA27D237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211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4F3800F-1F53-4686-ACA8-D5906A1D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Analysis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14936E-D05E-408E-8928-3A45F6DB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E8C702-039D-489D-A468-91C6734D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9</a:t>
            </a:fld>
            <a:endParaRPr lang="de-DE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E7DF58-16C6-4F69-B877-51B6E7DC95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3021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616_TF34126823" id="{14C32533-F7A3-4673-B215-AEA1E364863F}" vid="{1528BEB1-FAFE-487B-A0C2-B09AF211261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Klassische eindrucksvolle Block-Präsentation</Template>
  <TotalTime>0</TotalTime>
  <Words>408</Words>
  <Application>Microsoft Office PowerPoint</Application>
  <PresentationFormat>Breitbild</PresentationFormat>
  <Paragraphs>127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Lufthansa Head Global Bold</vt:lpstr>
      <vt:lpstr>Lufthansa Head Global Light</vt:lpstr>
      <vt:lpstr>Arial</vt:lpstr>
      <vt:lpstr>Calibri</vt:lpstr>
      <vt:lpstr>Calibri Light</vt:lpstr>
      <vt:lpstr>Office-Design</vt:lpstr>
      <vt:lpstr>HOUSE PRICE PREDICTION</vt:lpstr>
      <vt:lpstr>AGENDA </vt:lpstr>
      <vt:lpstr>Idee &amp; Zielsetzung</vt:lpstr>
      <vt:lpstr>Setup</vt:lpstr>
      <vt:lpstr>Technologien und Bibliotheken</vt:lpstr>
      <vt:lpstr>Generelles Vorgehen</vt:lpstr>
      <vt:lpstr>Wie setzen wir Machine Learning ein?</vt:lpstr>
      <vt:lpstr>Umsetzung &amp; Ergebnisse</vt:lpstr>
      <vt:lpstr>Exploratory Analysis</vt:lpstr>
      <vt:lpstr>Vorverarbeitung</vt:lpstr>
      <vt:lpstr>Machine Learning</vt:lpstr>
      <vt:lpstr>Evaluation</vt:lpstr>
      <vt:lpstr>Vorstellung unserer Ergebnisse</vt:lpstr>
      <vt:lpstr>Vorstellung unserer Ergebnisse</vt:lpstr>
      <vt:lpstr>Vorstellung unserer Ergebnisse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Felix Hüsgen</dc:creator>
  <cp:lastModifiedBy>Felix Hüsgen</cp:lastModifiedBy>
  <cp:revision>4</cp:revision>
  <dcterms:created xsi:type="dcterms:W3CDTF">2021-07-07T13:30:37Z</dcterms:created>
  <dcterms:modified xsi:type="dcterms:W3CDTF">2021-07-09T08:59:46Z</dcterms:modified>
</cp:coreProperties>
</file>