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66" r:id="rId3"/>
    <p:sldId id="272" r:id="rId4"/>
    <p:sldId id="279" r:id="rId5"/>
    <p:sldId id="301" r:id="rId6"/>
    <p:sldId id="273" r:id="rId7"/>
    <p:sldId id="302" r:id="rId8"/>
    <p:sldId id="293" r:id="rId9"/>
    <p:sldId id="304" r:id="rId10"/>
    <p:sldId id="305" r:id="rId11"/>
    <p:sldId id="317" r:id="rId12"/>
    <p:sldId id="316" r:id="rId13"/>
    <p:sldId id="306" r:id="rId14"/>
    <p:sldId id="307" r:id="rId15"/>
    <p:sldId id="308" r:id="rId16"/>
    <p:sldId id="309" r:id="rId17"/>
    <p:sldId id="312" r:id="rId18"/>
    <p:sldId id="310" r:id="rId19"/>
    <p:sldId id="311" r:id="rId20"/>
    <p:sldId id="315" r:id="rId21"/>
    <p:sldId id="314" r:id="rId22"/>
    <p:sldId id="313" r:id="rId2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C7DBFDD-CD69-4FEB-8CA0-7F8B7D8314B6}">
          <p14:sldIdLst>
            <p14:sldId id="257"/>
            <p14:sldId id="266"/>
            <p14:sldId id="272"/>
            <p14:sldId id="279"/>
          </p14:sldIdLst>
        </p14:section>
        <p14:section name="Setup" id="{02AB1E5E-193C-43F6-9BF7-9955D5956A51}">
          <p14:sldIdLst>
            <p14:sldId id="301"/>
            <p14:sldId id="273"/>
            <p14:sldId id="302"/>
            <p14:sldId id="293"/>
          </p14:sldIdLst>
        </p14:section>
        <p14:section name="Umsetzung &amp; Ergebnisse" id="{F3F0ABE2-19A7-4B36-98AA-B67294BC851F}">
          <p14:sldIdLst>
            <p14:sldId id="304"/>
            <p14:sldId id="305"/>
            <p14:sldId id="317"/>
            <p14:sldId id="316"/>
            <p14:sldId id="306"/>
            <p14:sldId id="307"/>
            <p14:sldId id="308"/>
            <p14:sldId id="309"/>
            <p14:sldId id="312"/>
            <p14:sldId id="310"/>
            <p14:sldId id="311"/>
            <p14:sldId id="315"/>
            <p14:sldId id="314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5AE"/>
    <a:srgbClr val="5E5CA2"/>
    <a:srgbClr val="4276A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EE5FE6-FEBD-4C3C-90C6-1276EDC11B17}" v="6" dt="2021-07-12T09:01:01.399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3810" autoAdjust="0"/>
  </p:normalViewPr>
  <p:slideViewPr>
    <p:cSldViewPr snapToGrid="0" showGuides="1">
      <p:cViewPr>
        <p:scale>
          <a:sx n="154" d="100"/>
          <a:sy n="154" d="100"/>
        </p:scale>
        <p:origin x="2826" y="3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6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 Smith" userId="e168a96639a4093d" providerId="LiveId" clId="{C8EE5FE6-FEBD-4C3C-90C6-1276EDC11B17}"/>
    <pc:docChg chg="custSel modSld addSection delSection modSection">
      <pc:chgData name="P. Smith" userId="e168a96639a4093d" providerId="LiveId" clId="{C8EE5FE6-FEBD-4C3C-90C6-1276EDC11B17}" dt="2021-07-12T10:11:51.387" v="206" actId="1076"/>
      <pc:docMkLst>
        <pc:docMk/>
      </pc:docMkLst>
      <pc:sldChg chg="delSp modSp mod">
        <pc:chgData name="P. Smith" userId="e168a96639a4093d" providerId="LiveId" clId="{C8EE5FE6-FEBD-4C3C-90C6-1276EDC11B17}" dt="2021-07-12T10:11:51.387" v="206" actId="1076"/>
        <pc:sldMkLst>
          <pc:docMk/>
          <pc:sldMk cId="4160314936" sldId="279"/>
        </pc:sldMkLst>
        <pc:spChg chg="mod">
          <ac:chgData name="P. Smith" userId="e168a96639a4093d" providerId="LiveId" clId="{C8EE5FE6-FEBD-4C3C-90C6-1276EDC11B17}" dt="2021-07-12T10:11:30.375" v="204" actId="1076"/>
          <ac:spMkLst>
            <pc:docMk/>
            <pc:sldMk cId="4160314936" sldId="279"/>
            <ac:spMk id="2" creationId="{C0ED4D4E-0532-4AD6-8D92-F5840CA791CB}"/>
          </ac:spMkLst>
        </pc:spChg>
        <pc:spChg chg="mod">
          <ac:chgData name="P. Smith" userId="e168a96639a4093d" providerId="LiveId" clId="{C8EE5FE6-FEBD-4C3C-90C6-1276EDC11B17}" dt="2021-07-12T10:11:44.931" v="205" actId="1076"/>
          <ac:spMkLst>
            <pc:docMk/>
            <pc:sldMk cId="4160314936" sldId="279"/>
            <ac:spMk id="3" creationId="{03BB9285-D76E-44D1-A0BF-6022648ED2EC}"/>
          </ac:spMkLst>
        </pc:spChg>
        <pc:spChg chg="del">
          <ac:chgData name="P. Smith" userId="e168a96639a4093d" providerId="LiveId" clId="{C8EE5FE6-FEBD-4C3C-90C6-1276EDC11B17}" dt="2021-07-12T10:11:01.355" v="201" actId="478"/>
          <ac:spMkLst>
            <pc:docMk/>
            <pc:sldMk cId="4160314936" sldId="279"/>
            <ac:spMk id="7" creationId="{6FA577BD-3196-4260-999C-AD991D0F00B9}"/>
          </ac:spMkLst>
        </pc:spChg>
        <pc:spChg chg="mod">
          <ac:chgData name="P. Smith" userId="e168a96639a4093d" providerId="LiveId" clId="{C8EE5FE6-FEBD-4C3C-90C6-1276EDC11B17}" dt="2021-07-12T10:11:51.387" v="206" actId="1076"/>
          <ac:spMkLst>
            <pc:docMk/>
            <pc:sldMk cId="4160314936" sldId="279"/>
            <ac:spMk id="39" creationId="{812679D9-F281-46E9-86B0-A4C5DBF686EA}"/>
          </ac:spMkLst>
        </pc:spChg>
        <pc:spChg chg="mod">
          <ac:chgData name="P. Smith" userId="e168a96639a4093d" providerId="LiveId" clId="{C8EE5FE6-FEBD-4C3C-90C6-1276EDC11B17}" dt="2021-07-12T10:11:44.931" v="205" actId="1076"/>
          <ac:spMkLst>
            <pc:docMk/>
            <pc:sldMk cId="4160314936" sldId="279"/>
            <ac:spMk id="50" creationId="{6FC8DCF0-3FE0-4034-B0C9-64E853C49AD1}"/>
          </ac:spMkLst>
        </pc:spChg>
      </pc:sldChg>
      <pc:sldChg chg="modSp mod">
        <pc:chgData name="P. Smith" userId="e168a96639a4093d" providerId="LiveId" clId="{C8EE5FE6-FEBD-4C3C-90C6-1276EDC11B17}" dt="2021-07-12T08:19:58.518" v="40" actId="313"/>
        <pc:sldMkLst>
          <pc:docMk/>
          <pc:sldMk cId="2530214405" sldId="305"/>
        </pc:sldMkLst>
        <pc:spChg chg="mod">
          <ac:chgData name="P. Smith" userId="e168a96639a4093d" providerId="LiveId" clId="{C8EE5FE6-FEBD-4C3C-90C6-1276EDC11B17}" dt="2021-07-12T08:19:58.518" v="40" actId="313"/>
          <ac:spMkLst>
            <pc:docMk/>
            <pc:sldMk cId="2530214405" sldId="305"/>
            <ac:spMk id="6" creationId="{6414936E-D05E-408E-8928-3A45F6DBD2D1}"/>
          </ac:spMkLst>
        </pc:spChg>
      </pc:sldChg>
      <pc:sldChg chg="modSp mod">
        <pc:chgData name="P. Smith" userId="e168a96639a4093d" providerId="LiveId" clId="{C8EE5FE6-FEBD-4C3C-90C6-1276EDC11B17}" dt="2021-07-12T08:54:40.147" v="79" actId="20577"/>
        <pc:sldMkLst>
          <pc:docMk/>
          <pc:sldMk cId="3052919427" sldId="309"/>
        </pc:sldMkLst>
        <pc:spChg chg="mod">
          <ac:chgData name="P. Smith" userId="e168a96639a4093d" providerId="LiveId" clId="{C8EE5FE6-FEBD-4C3C-90C6-1276EDC11B17}" dt="2021-07-12T08:54:40.147" v="79" actId="20577"/>
          <ac:spMkLst>
            <pc:docMk/>
            <pc:sldMk cId="3052919427" sldId="309"/>
            <ac:spMk id="14" creationId="{9CA19B93-E4B2-431D-8855-6E741FD38923}"/>
          </ac:spMkLst>
        </pc:spChg>
        <pc:graphicFrameChg chg="modGraphic">
          <ac:chgData name="P. Smith" userId="e168a96639a4093d" providerId="LiveId" clId="{C8EE5FE6-FEBD-4C3C-90C6-1276EDC11B17}" dt="2021-07-12T08:54:31.425" v="76" actId="20577"/>
          <ac:graphicFrameMkLst>
            <pc:docMk/>
            <pc:sldMk cId="3052919427" sldId="309"/>
            <ac:graphicFrameMk id="24" creationId="{C2ACA64E-6724-44BC-9AFB-6105E2D078FC}"/>
          </ac:graphicFrameMkLst>
        </pc:graphicFrameChg>
      </pc:sldChg>
      <pc:sldChg chg="modSp mod">
        <pc:chgData name="P. Smith" userId="e168a96639a4093d" providerId="LiveId" clId="{C8EE5FE6-FEBD-4C3C-90C6-1276EDC11B17}" dt="2021-07-12T08:56:53.972" v="116" actId="20577"/>
        <pc:sldMkLst>
          <pc:docMk/>
          <pc:sldMk cId="1793110263" sldId="310"/>
        </pc:sldMkLst>
        <pc:spChg chg="mod">
          <ac:chgData name="P. Smith" userId="e168a96639a4093d" providerId="LiveId" clId="{C8EE5FE6-FEBD-4C3C-90C6-1276EDC11B17}" dt="2021-07-12T08:56:53.972" v="116" actId="20577"/>
          <ac:spMkLst>
            <pc:docMk/>
            <pc:sldMk cId="1793110263" sldId="310"/>
            <ac:spMk id="16" creationId="{DF882654-B33A-4579-A65B-87632C939422}"/>
          </ac:spMkLst>
        </pc:spChg>
        <pc:graphicFrameChg chg="modGraphic">
          <ac:chgData name="P. Smith" userId="e168a96639a4093d" providerId="LiveId" clId="{C8EE5FE6-FEBD-4C3C-90C6-1276EDC11B17}" dt="2021-07-12T08:56:44.522" v="113" actId="20577"/>
          <ac:graphicFrameMkLst>
            <pc:docMk/>
            <pc:sldMk cId="1793110263" sldId="310"/>
            <ac:graphicFrameMk id="24" creationId="{C2ACA64E-6724-44BC-9AFB-6105E2D078FC}"/>
          </ac:graphicFrameMkLst>
        </pc:graphicFrameChg>
      </pc:sldChg>
      <pc:sldChg chg="modSp mod">
        <pc:chgData name="P. Smith" userId="e168a96639a4093d" providerId="LiveId" clId="{C8EE5FE6-FEBD-4C3C-90C6-1276EDC11B17}" dt="2021-07-12T08:57:43.114" v="154" actId="20577"/>
        <pc:sldMkLst>
          <pc:docMk/>
          <pc:sldMk cId="2145441720" sldId="311"/>
        </pc:sldMkLst>
        <pc:spChg chg="mod">
          <ac:chgData name="P. Smith" userId="e168a96639a4093d" providerId="LiveId" clId="{C8EE5FE6-FEBD-4C3C-90C6-1276EDC11B17}" dt="2021-07-12T08:57:43.114" v="154" actId="20577"/>
          <ac:spMkLst>
            <pc:docMk/>
            <pc:sldMk cId="2145441720" sldId="311"/>
            <ac:spMk id="18" creationId="{17BACBE9-D011-4238-B8A0-EE0B1023878C}"/>
          </ac:spMkLst>
        </pc:spChg>
        <pc:graphicFrameChg chg="modGraphic">
          <ac:chgData name="P. Smith" userId="e168a96639a4093d" providerId="LiveId" clId="{C8EE5FE6-FEBD-4C3C-90C6-1276EDC11B17}" dt="2021-07-12T08:57:36.139" v="152" actId="20577"/>
          <ac:graphicFrameMkLst>
            <pc:docMk/>
            <pc:sldMk cId="2145441720" sldId="311"/>
            <ac:graphicFrameMk id="24" creationId="{C2ACA64E-6724-44BC-9AFB-6105E2D078FC}"/>
          </ac:graphicFrameMkLst>
        </pc:graphicFrameChg>
      </pc:sldChg>
      <pc:sldChg chg="addSp delSp modSp mod modAnim">
        <pc:chgData name="P. Smith" userId="e168a96639a4093d" providerId="LiveId" clId="{C8EE5FE6-FEBD-4C3C-90C6-1276EDC11B17}" dt="2021-07-12T09:00:51.171" v="199" actId="1076"/>
        <pc:sldMkLst>
          <pc:docMk/>
          <pc:sldMk cId="2591354906" sldId="315"/>
        </pc:sldMkLst>
        <pc:spChg chg="mod">
          <ac:chgData name="P. Smith" userId="e168a96639a4093d" providerId="LiveId" clId="{C8EE5FE6-FEBD-4C3C-90C6-1276EDC11B17}" dt="2021-07-12T09:00:43.761" v="197" actId="1076"/>
          <ac:spMkLst>
            <pc:docMk/>
            <pc:sldMk cId="2591354906" sldId="315"/>
            <ac:spMk id="5" creationId="{5F17A756-CCF4-406F-89DF-4EB6982FF807}"/>
          </ac:spMkLst>
        </pc:spChg>
        <pc:spChg chg="add mod">
          <ac:chgData name="P. Smith" userId="e168a96639a4093d" providerId="LiveId" clId="{C8EE5FE6-FEBD-4C3C-90C6-1276EDC11B17}" dt="2021-07-12T09:00:51.171" v="199" actId="1076"/>
          <ac:spMkLst>
            <pc:docMk/>
            <pc:sldMk cId="2591354906" sldId="315"/>
            <ac:spMk id="10" creationId="{17F8CF41-5776-4365-8806-FFDDD1B22D94}"/>
          </ac:spMkLst>
        </pc:spChg>
        <pc:picChg chg="del">
          <ac:chgData name="P. Smith" userId="e168a96639a4093d" providerId="LiveId" clId="{C8EE5FE6-FEBD-4C3C-90C6-1276EDC11B17}" dt="2021-07-12T08:59:16.435" v="159" actId="478"/>
          <ac:picMkLst>
            <pc:docMk/>
            <pc:sldMk cId="2591354906" sldId="315"/>
            <ac:picMk id="6" creationId="{F43D9722-A369-462B-9DE4-74C803C965AD}"/>
          </ac:picMkLst>
        </pc:picChg>
        <pc:picChg chg="add mod">
          <ac:chgData name="P. Smith" userId="e168a96639a4093d" providerId="LiveId" clId="{C8EE5FE6-FEBD-4C3C-90C6-1276EDC11B17}" dt="2021-07-12T08:59:20.035" v="161" actId="14100"/>
          <ac:picMkLst>
            <pc:docMk/>
            <pc:sldMk cId="2591354906" sldId="315"/>
            <ac:picMk id="7" creationId="{536EBEC8-BA84-4823-AF46-714CDAF49185}"/>
          </ac:picMkLst>
        </pc:picChg>
        <pc:picChg chg="add mod">
          <ac:chgData name="P. Smith" userId="e168a96639a4093d" providerId="LiveId" clId="{C8EE5FE6-FEBD-4C3C-90C6-1276EDC11B17}" dt="2021-07-12T09:00:47.358" v="198" actId="1076"/>
          <ac:picMkLst>
            <pc:docMk/>
            <pc:sldMk cId="2591354906" sldId="315"/>
            <ac:picMk id="9" creationId="{1B704F48-DE77-41BA-B72E-895F3FAA8B0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838E05-DADB-4FF9-9BB8-6A39ABFDD97C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3B498BC-C16B-43FC-BF9A-BBB06E388D82}">
      <dgm:prSet/>
      <dgm:spPr/>
      <dgm:t>
        <a:bodyPr/>
        <a:lstStyle/>
        <a:p>
          <a:r>
            <a:rPr lang="de-DE" dirty="0"/>
            <a:t>Methoden </a:t>
          </a:r>
          <a:r>
            <a:rPr lang="de-DE" i="1" dirty="0" err="1"/>
            <a:t>info</a:t>
          </a:r>
          <a:r>
            <a:rPr lang="de-DE" i="1" dirty="0"/>
            <a:t>() </a:t>
          </a:r>
          <a:r>
            <a:rPr lang="de-DE" dirty="0"/>
            <a:t>und </a:t>
          </a:r>
          <a:r>
            <a:rPr lang="de-DE" i="1" dirty="0" err="1"/>
            <a:t>describe</a:t>
          </a:r>
          <a:r>
            <a:rPr lang="de-DE" i="1" dirty="0"/>
            <a:t>() </a:t>
          </a:r>
          <a:r>
            <a:rPr lang="de-DE" dirty="0"/>
            <a:t>für schnelle Beschreibung des Datensatzes</a:t>
          </a:r>
          <a:endParaRPr lang="en-US" dirty="0"/>
        </a:p>
      </dgm:t>
    </dgm:pt>
    <dgm:pt modelId="{F097EA17-F3EC-4214-83BC-25B7F8E55B2C}" type="parTrans" cxnId="{3373F8B1-F02A-4E7E-B1C5-FE042CA62B8F}">
      <dgm:prSet/>
      <dgm:spPr/>
      <dgm:t>
        <a:bodyPr/>
        <a:lstStyle/>
        <a:p>
          <a:endParaRPr lang="en-US"/>
        </a:p>
      </dgm:t>
    </dgm:pt>
    <dgm:pt modelId="{BB7D11E9-82F9-4D76-A70D-CFAE6F2A6388}" type="sibTrans" cxnId="{3373F8B1-F02A-4E7E-B1C5-FE042CA62B8F}">
      <dgm:prSet/>
      <dgm:spPr/>
      <dgm:t>
        <a:bodyPr/>
        <a:lstStyle/>
        <a:p>
          <a:endParaRPr lang="en-US"/>
        </a:p>
      </dgm:t>
    </dgm:pt>
    <dgm:pt modelId="{3594FCE0-4629-4EAA-93BA-38794D37526F}">
      <dgm:prSet/>
      <dgm:spPr/>
      <dgm:t>
        <a:bodyPr/>
        <a:lstStyle/>
        <a:p>
          <a:r>
            <a:rPr lang="de-DE" dirty="0"/>
            <a:t>Plotten von Histogrammen</a:t>
          </a:r>
          <a:endParaRPr lang="en-US" dirty="0"/>
        </a:p>
      </dgm:t>
    </dgm:pt>
    <dgm:pt modelId="{726F6565-E0E3-4700-B5D5-0D9E65B5BBD2}" type="parTrans" cxnId="{974B3A00-E07F-4B8E-9AFE-04F06904CC83}">
      <dgm:prSet/>
      <dgm:spPr/>
      <dgm:t>
        <a:bodyPr/>
        <a:lstStyle/>
        <a:p>
          <a:endParaRPr lang="en-US"/>
        </a:p>
      </dgm:t>
    </dgm:pt>
    <dgm:pt modelId="{B265B394-1492-46B5-871E-7656A4ADB82B}" type="sibTrans" cxnId="{974B3A00-E07F-4B8E-9AFE-04F06904CC83}">
      <dgm:prSet/>
      <dgm:spPr/>
      <dgm:t>
        <a:bodyPr/>
        <a:lstStyle/>
        <a:p>
          <a:endParaRPr lang="en-US"/>
        </a:p>
      </dgm:t>
    </dgm:pt>
    <dgm:pt modelId="{93E6B3DD-EE64-4266-93EB-9C2ECC2728D6}">
      <dgm:prSet/>
      <dgm:spPr/>
      <dgm:t>
        <a:bodyPr/>
        <a:lstStyle/>
        <a:p>
          <a:r>
            <a:rPr lang="de-DE" dirty="0"/>
            <a:t>Suche nach Korrelationen mit </a:t>
          </a:r>
          <a:r>
            <a:rPr lang="de-DE" i="1" dirty="0" err="1"/>
            <a:t>corr</a:t>
          </a:r>
          <a:r>
            <a:rPr lang="de-DE" i="1" dirty="0"/>
            <a:t>()</a:t>
          </a:r>
          <a:endParaRPr lang="en-US" dirty="0"/>
        </a:p>
      </dgm:t>
    </dgm:pt>
    <dgm:pt modelId="{5814A409-D501-4172-A46C-0E2B54851E1F}" type="parTrans" cxnId="{BF2AC8D9-FDBB-4336-9701-632D35DBB46E}">
      <dgm:prSet/>
      <dgm:spPr/>
      <dgm:t>
        <a:bodyPr/>
        <a:lstStyle/>
        <a:p>
          <a:endParaRPr lang="en-US"/>
        </a:p>
      </dgm:t>
    </dgm:pt>
    <dgm:pt modelId="{B33DD624-3587-4309-8A99-4856224A45A2}" type="sibTrans" cxnId="{BF2AC8D9-FDBB-4336-9701-632D35DBB46E}">
      <dgm:prSet/>
      <dgm:spPr/>
      <dgm:t>
        <a:bodyPr/>
        <a:lstStyle/>
        <a:p>
          <a:endParaRPr lang="en-US"/>
        </a:p>
      </dgm:t>
    </dgm:pt>
    <dgm:pt modelId="{A4082BF8-AFAD-47E5-9A46-283B164F0E2C}" type="pres">
      <dgm:prSet presAssocID="{06838E05-DADB-4FF9-9BB8-6A39ABFDD97C}" presName="diagram" presStyleCnt="0">
        <dgm:presLayoutVars>
          <dgm:dir/>
          <dgm:resizeHandles val="exact"/>
        </dgm:presLayoutVars>
      </dgm:prSet>
      <dgm:spPr/>
    </dgm:pt>
    <dgm:pt modelId="{8BF93BE4-05E9-465B-B5EF-0BD4EEC5DEAC}" type="pres">
      <dgm:prSet presAssocID="{13B498BC-C16B-43FC-BF9A-BBB06E388D82}" presName="node" presStyleLbl="node1" presStyleIdx="0" presStyleCnt="3">
        <dgm:presLayoutVars>
          <dgm:bulletEnabled val="1"/>
        </dgm:presLayoutVars>
      </dgm:prSet>
      <dgm:spPr/>
    </dgm:pt>
    <dgm:pt modelId="{EACC1EB9-A294-4BC5-82A5-85210074E145}" type="pres">
      <dgm:prSet presAssocID="{BB7D11E9-82F9-4D76-A70D-CFAE6F2A6388}" presName="sibTrans" presStyleCnt="0"/>
      <dgm:spPr/>
    </dgm:pt>
    <dgm:pt modelId="{CDCC755E-4AFB-445A-9D57-9BC527ACD621}" type="pres">
      <dgm:prSet presAssocID="{3594FCE0-4629-4EAA-93BA-38794D37526F}" presName="node" presStyleLbl="node1" presStyleIdx="1" presStyleCnt="3">
        <dgm:presLayoutVars>
          <dgm:bulletEnabled val="1"/>
        </dgm:presLayoutVars>
      </dgm:prSet>
      <dgm:spPr/>
    </dgm:pt>
    <dgm:pt modelId="{4D2D1CF7-C479-459C-969C-74A407949281}" type="pres">
      <dgm:prSet presAssocID="{B265B394-1492-46B5-871E-7656A4ADB82B}" presName="sibTrans" presStyleCnt="0"/>
      <dgm:spPr/>
    </dgm:pt>
    <dgm:pt modelId="{F71D846B-364C-43E6-9196-E774BAA84680}" type="pres">
      <dgm:prSet presAssocID="{93E6B3DD-EE64-4266-93EB-9C2ECC2728D6}" presName="node" presStyleLbl="node1" presStyleIdx="2" presStyleCnt="3">
        <dgm:presLayoutVars>
          <dgm:bulletEnabled val="1"/>
        </dgm:presLayoutVars>
      </dgm:prSet>
      <dgm:spPr/>
    </dgm:pt>
  </dgm:ptLst>
  <dgm:cxnLst>
    <dgm:cxn modelId="{974B3A00-E07F-4B8E-9AFE-04F06904CC83}" srcId="{06838E05-DADB-4FF9-9BB8-6A39ABFDD97C}" destId="{3594FCE0-4629-4EAA-93BA-38794D37526F}" srcOrd="1" destOrd="0" parTransId="{726F6565-E0E3-4700-B5D5-0D9E65B5BBD2}" sibTransId="{B265B394-1492-46B5-871E-7656A4ADB82B}"/>
    <dgm:cxn modelId="{9F2C2867-D1DC-4DFE-865B-E7DA6F9BA1F1}" type="presOf" srcId="{13B498BC-C16B-43FC-BF9A-BBB06E388D82}" destId="{8BF93BE4-05E9-465B-B5EF-0BD4EEC5DEAC}" srcOrd="0" destOrd="0" presId="urn:microsoft.com/office/officeart/2005/8/layout/default"/>
    <dgm:cxn modelId="{C7473A86-9BF2-4B92-80D7-3AC1F8476642}" type="presOf" srcId="{06838E05-DADB-4FF9-9BB8-6A39ABFDD97C}" destId="{A4082BF8-AFAD-47E5-9A46-283B164F0E2C}" srcOrd="0" destOrd="0" presId="urn:microsoft.com/office/officeart/2005/8/layout/default"/>
    <dgm:cxn modelId="{FBEEB5B1-533D-4D95-AE78-E6ED40BE591E}" type="presOf" srcId="{93E6B3DD-EE64-4266-93EB-9C2ECC2728D6}" destId="{F71D846B-364C-43E6-9196-E774BAA84680}" srcOrd="0" destOrd="0" presId="urn:microsoft.com/office/officeart/2005/8/layout/default"/>
    <dgm:cxn modelId="{3373F8B1-F02A-4E7E-B1C5-FE042CA62B8F}" srcId="{06838E05-DADB-4FF9-9BB8-6A39ABFDD97C}" destId="{13B498BC-C16B-43FC-BF9A-BBB06E388D82}" srcOrd="0" destOrd="0" parTransId="{F097EA17-F3EC-4214-83BC-25B7F8E55B2C}" sibTransId="{BB7D11E9-82F9-4D76-A70D-CFAE6F2A6388}"/>
    <dgm:cxn modelId="{72A8F7C3-E0E6-44D9-BC2E-B34FD7A91234}" type="presOf" srcId="{3594FCE0-4629-4EAA-93BA-38794D37526F}" destId="{CDCC755E-4AFB-445A-9D57-9BC527ACD621}" srcOrd="0" destOrd="0" presId="urn:microsoft.com/office/officeart/2005/8/layout/default"/>
    <dgm:cxn modelId="{BF2AC8D9-FDBB-4336-9701-632D35DBB46E}" srcId="{06838E05-DADB-4FF9-9BB8-6A39ABFDD97C}" destId="{93E6B3DD-EE64-4266-93EB-9C2ECC2728D6}" srcOrd="2" destOrd="0" parTransId="{5814A409-D501-4172-A46C-0E2B54851E1F}" sibTransId="{B33DD624-3587-4309-8A99-4856224A45A2}"/>
    <dgm:cxn modelId="{7DA9B7F2-1DC7-432C-BC13-93DBD7FFFDE1}" type="presParOf" srcId="{A4082BF8-AFAD-47E5-9A46-283B164F0E2C}" destId="{8BF93BE4-05E9-465B-B5EF-0BD4EEC5DEAC}" srcOrd="0" destOrd="0" presId="urn:microsoft.com/office/officeart/2005/8/layout/default"/>
    <dgm:cxn modelId="{6E1873A5-03E4-4F94-AA7A-3F0CA93C3C8D}" type="presParOf" srcId="{A4082BF8-AFAD-47E5-9A46-283B164F0E2C}" destId="{EACC1EB9-A294-4BC5-82A5-85210074E145}" srcOrd="1" destOrd="0" presId="urn:microsoft.com/office/officeart/2005/8/layout/default"/>
    <dgm:cxn modelId="{8EF89771-284D-4D08-B6F3-4223069C0638}" type="presParOf" srcId="{A4082BF8-AFAD-47E5-9A46-283B164F0E2C}" destId="{CDCC755E-4AFB-445A-9D57-9BC527ACD621}" srcOrd="2" destOrd="0" presId="urn:microsoft.com/office/officeart/2005/8/layout/default"/>
    <dgm:cxn modelId="{801F499F-C892-4127-A2D3-650809D536E2}" type="presParOf" srcId="{A4082BF8-AFAD-47E5-9A46-283B164F0E2C}" destId="{4D2D1CF7-C479-459C-969C-74A407949281}" srcOrd="3" destOrd="0" presId="urn:microsoft.com/office/officeart/2005/8/layout/default"/>
    <dgm:cxn modelId="{D6941C23-07DD-4503-B016-A010AEB3DA10}" type="presParOf" srcId="{A4082BF8-AFAD-47E5-9A46-283B164F0E2C}" destId="{F71D846B-364C-43E6-9196-E774BAA8468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93BE4-05E9-465B-B5EF-0BD4EEC5DEAC}">
      <dsp:nvSpPr>
        <dsp:cNvPr id="0" name=""/>
        <dsp:cNvSpPr/>
      </dsp:nvSpPr>
      <dsp:spPr>
        <a:xfrm>
          <a:off x="690" y="537184"/>
          <a:ext cx="2693467" cy="16160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Methoden </a:t>
          </a:r>
          <a:r>
            <a:rPr lang="de-DE" sz="2200" i="1" kern="1200" dirty="0" err="1"/>
            <a:t>info</a:t>
          </a:r>
          <a:r>
            <a:rPr lang="de-DE" sz="2200" i="1" kern="1200" dirty="0"/>
            <a:t>() </a:t>
          </a:r>
          <a:r>
            <a:rPr lang="de-DE" sz="2200" kern="1200" dirty="0"/>
            <a:t>und </a:t>
          </a:r>
          <a:r>
            <a:rPr lang="de-DE" sz="2200" i="1" kern="1200" dirty="0" err="1"/>
            <a:t>describe</a:t>
          </a:r>
          <a:r>
            <a:rPr lang="de-DE" sz="2200" i="1" kern="1200" dirty="0"/>
            <a:t>() </a:t>
          </a:r>
          <a:r>
            <a:rPr lang="de-DE" sz="2200" kern="1200" dirty="0"/>
            <a:t>für schnelle Beschreibung des Datensatzes</a:t>
          </a:r>
          <a:endParaRPr lang="en-US" sz="2200" kern="1200" dirty="0"/>
        </a:p>
      </dsp:txBody>
      <dsp:txXfrm>
        <a:off x="690" y="537184"/>
        <a:ext cx="2693467" cy="1616080"/>
      </dsp:txXfrm>
    </dsp:sp>
    <dsp:sp modelId="{CDCC755E-4AFB-445A-9D57-9BC527ACD621}">
      <dsp:nvSpPr>
        <dsp:cNvPr id="0" name=""/>
        <dsp:cNvSpPr/>
      </dsp:nvSpPr>
      <dsp:spPr>
        <a:xfrm>
          <a:off x="2963505" y="537184"/>
          <a:ext cx="2693467" cy="16160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Plotten von Histogrammen</a:t>
          </a:r>
          <a:endParaRPr lang="en-US" sz="2200" kern="1200" dirty="0"/>
        </a:p>
      </dsp:txBody>
      <dsp:txXfrm>
        <a:off x="2963505" y="537184"/>
        <a:ext cx="2693467" cy="1616080"/>
      </dsp:txXfrm>
    </dsp:sp>
    <dsp:sp modelId="{F71D846B-364C-43E6-9196-E774BAA84680}">
      <dsp:nvSpPr>
        <dsp:cNvPr id="0" name=""/>
        <dsp:cNvSpPr/>
      </dsp:nvSpPr>
      <dsp:spPr>
        <a:xfrm>
          <a:off x="1482098" y="2422611"/>
          <a:ext cx="2693467" cy="16160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Suche nach Korrelationen mit </a:t>
          </a:r>
          <a:r>
            <a:rPr lang="de-DE" sz="2200" i="1" kern="1200" dirty="0" err="1"/>
            <a:t>corr</a:t>
          </a:r>
          <a:r>
            <a:rPr lang="de-DE" sz="2200" i="1" kern="1200" dirty="0"/>
            <a:t>()</a:t>
          </a:r>
          <a:endParaRPr lang="en-US" sz="2200" kern="1200" dirty="0"/>
        </a:p>
      </dsp:txBody>
      <dsp:txXfrm>
        <a:off x="1482098" y="2422611"/>
        <a:ext cx="2693467" cy="1616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6B5592-871B-4916-BBD8-47FA9EA6C126}" type="datetime1">
              <a:rPr lang="de-DE" smtClean="0"/>
              <a:t>12.07.2021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D2DFAA7-D3C3-4D01-9299-453E25D16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C1C0A0-13D2-4E22-966A-2200C9EC8E06}" type="datetime1">
              <a:rPr lang="de-DE" noProof="0" smtClean="0"/>
              <a:t>12.07.2021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C51814-3B91-4036-94D2-3977634EE214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25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993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53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90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59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97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4551363"/>
            <a:ext cx="11520488" cy="1176337"/>
          </a:xfrm>
        </p:spPr>
        <p:txBody>
          <a:bodyPr rtlCol="0"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" y="5830888"/>
            <a:ext cx="11520488" cy="5508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476250"/>
            <a:ext cx="5165724" cy="2557463"/>
          </a:xfrm>
        </p:spPr>
        <p:txBody>
          <a:bodyPr rtlCol="0" anchor="ctr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76250"/>
            <a:ext cx="5795963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197" y="1296176"/>
            <a:ext cx="5272764" cy="1551573"/>
          </a:xfrm>
        </p:spPr>
        <p:txBody>
          <a:bodyPr rtlCol="0" anchor="b">
            <a:no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9198" y="3073967"/>
            <a:ext cx="5272764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783831"/>
            <a:ext cx="3111954" cy="3290338"/>
          </a:xfrm>
        </p:spPr>
        <p:txBody>
          <a:bodyPr rtlCol="0" anchor="ctr">
            <a:no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89370" y="1783832"/>
            <a:ext cx="4402592" cy="3290338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331584"/>
            <a:ext cx="1051560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68071"/>
            <a:ext cx="10515600" cy="805542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4750" y="3957831"/>
            <a:ext cx="962025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596928"/>
            <a:ext cx="4810125" cy="3267268"/>
          </a:xfrm>
        </p:spPr>
        <p:txBody>
          <a:bodyPr rtlCol="0"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917949"/>
            <a:ext cx="6915150" cy="2268337"/>
          </a:xfrm>
        </p:spPr>
        <p:txBody>
          <a:bodyPr rtlCol="0"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300" y="4406207"/>
            <a:ext cx="10439400" cy="1175444"/>
          </a:xfrm>
        </p:spPr>
        <p:txBody>
          <a:bodyPr rtlCol="0"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026" y="1724025"/>
            <a:ext cx="314325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451282" y="1712119"/>
            <a:ext cx="314280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1357414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48474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05625" y="1512889"/>
            <a:ext cx="4986338" cy="3262311"/>
          </a:xfrm>
        </p:spPr>
        <p:txBody>
          <a:bodyPr rtlCol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5" y="4927600"/>
            <a:ext cx="4986338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3808206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08236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334424"/>
            <a:ext cx="4448175" cy="1520824"/>
          </a:xfrm>
        </p:spPr>
        <p:txBody>
          <a:bodyPr rtlCol="0" anchor="b">
            <a:no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09563" y="3118775"/>
            <a:ext cx="2927311" cy="3081999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1475" y="3118776"/>
            <a:ext cx="2926800" cy="308192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504" y="1233488"/>
            <a:ext cx="9016993" cy="761076"/>
          </a:xfrm>
        </p:spPr>
        <p:txBody>
          <a:bodyPr rtlCol="0" anchor="ctr">
            <a:noAutofit/>
          </a:bodyPr>
          <a:lstStyle>
            <a:lvl1pPr algn="ctr">
              <a:defRPr sz="36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8091" y="2424864"/>
            <a:ext cx="4132800" cy="28332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22820" y="2424864"/>
            <a:ext cx="4131850" cy="2832101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7" name="Bildplatzhalt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04445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04445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786099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786099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3636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3636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830620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830620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36610" y="1779589"/>
            <a:ext cx="5318781" cy="2182811"/>
          </a:xfrm>
        </p:spPr>
        <p:txBody>
          <a:bodyPr rtlCol="0"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36610" y="4079083"/>
            <a:ext cx="5318781" cy="976311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8" y="2910543"/>
            <a:ext cx="5058000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8" y="3523420"/>
            <a:ext cx="5058000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142" y="2910543"/>
            <a:ext cx="5058397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95142" y="3523420"/>
            <a:ext cx="5058397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7" y="3634443"/>
            <a:ext cx="5630165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7" y="4247320"/>
            <a:ext cx="5630165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1476" y="3634443"/>
            <a:ext cx="5582064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71476" y="4247320"/>
            <a:ext cx="5582064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6" name="Bildplatzhalt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610169" y="3956706"/>
            <a:ext cx="5109021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610169" y="4569583"/>
            <a:ext cx="5109021" cy="141211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9836" y="1462743"/>
            <a:ext cx="5108400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9836" y="2075621"/>
            <a:ext cx="5108400" cy="13914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Bildplatzhalt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8" name="Bildplatzhalt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ildplatzhalt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6300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5" name="Bildplatzhalt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9813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6" name="Bildplatzhalt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44524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8" name="Bildplatzhalt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59235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1" name="Textplatzhalt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2" name="Textplatzhalt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3" name="Textplatzhalt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6168473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9" name="Gleichschenkliges Dreieck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4" name="Gleichschenkliges Dreieck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5" name="Bildplatzhalt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33588" y="561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6" name="Bildplatzhalt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21034" y="2847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7" name="Bildplatzhalt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33588" y="5133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8" name="Bildplatzhalt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7" name="Textplatzhalt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8" name="Textplatzhalt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19" name="Textplatzhalt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779589"/>
            <a:ext cx="4416424" cy="2182811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4079083"/>
            <a:ext cx="4416424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8" name="Bildplatzhalt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20" name="Bildplatzhalt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66711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Bildplatzhalt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08135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6" name="Bildplatzhalt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4955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7" name="Bildplatzhalt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43508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8" name="Textplatzhalt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1" name="Textplatzhalt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2" name="Textplatzhalt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8" name="Bildplatzhalt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platzhalt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1" name="Textplatzhalt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2" name="Textplatzhalt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3" name="Bildplatzhalt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27571" y="1437538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4" name="Bildplatzhalt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227571" y="27156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5" name="Bildplatzhalt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227571" y="4043892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6" name="Bildplatzhalt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27571" y="53682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3" name="Bildplatzhalt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473" y="1713955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9" name="Textplatzhalt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5" name="Textplatzhalt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9" name="Textplatzhalt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50" name="Textplatzhalt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51" name="Bildplatzhalt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15473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2" name="Bildplatzhalt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15151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3" name="Bildplatzhalt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415151" y="1713954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Bildplatzhalt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8" name="Bildplatzhalt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9" name="Bildplatzhalt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0" name="Bildplatzhalt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1" name="Textplatzhalt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3" name="Textplatzhalt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7" name="Textplatzhalt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8" name="Textplatzhalt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1" name="Textplatzhalt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2" name="Textplatzhalt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4" name="Textplatzhalt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Bildplatzhalt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8" name="Bildplatzhalt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9" name="Bildplatzhalt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0" name="Bildplatzhalt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1" name="Textplatzhalt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3" name="Textplatzhalt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7" name="Textplatzhalt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38" name="Textplatzhalt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1" name="Textplatzhalt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2" name="Textplatzhalt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  <p:sp>
        <p:nvSpPr>
          <p:cNvPr id="44" name="Textplatzhalt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Fügen Sie hier Ihren Text ein.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900613" y="1233488"/>
            <a:ext cx="699135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100" y="1450975"/>
            <a:ext cx="4065588" cy="45529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115204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7450621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0675" y="1233488"/>
            <a:ext cx="39512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81415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7" name="Diagrammplatzhalt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379473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7" name="Foliennummernplatzhalt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10622" y="1362696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9" name="Diagrammplatzhalt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00682" y="3781218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10" name="Diagrammplatzhalt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208643" y="1367561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  <p:sp>
        <p:nvSpPr>
          <p:cNvPr id="11" name="Diagrammplatzhalt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 hasCustomPrompt="1"/>
          </p:nvPr>
        </p:nvSpPr>
        <p:spPr>
          <a:xfrm>
            <a:off x="6198703" y="3786083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Klicken Sie, um ein Diagramm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510507" y="3886201"/>
            <a:ext cx="9242424" cy="1104900"/>
          </a:xfrm>
        </p:spPr>
        <p:txBody>
          <a:bodyPr rtlCol="0"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510507" y="5130801"/>
            <a:ext cx="9242424" cy="53340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rtlCol="0"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ln>
                <a:noFill/>
              </a:ln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4600" y="260351"/>
            <a:ext cx="9702800" cy="973137"/>
          </a:xfrm>
        </p:spPr>
        <p:txBody>
          <a:bodyPr rtlCol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6100" y="1638299"/>
            <a:ext cx="5346700" cy="438150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260351"/>
            <a:ext cx="5495926" cy="2138362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2603500"/>
            <a:ext cx="5495926" cy="3573463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" name="Bildplatzhalt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de-DE" noProof="0"/>
              <a:t>Bild hier hinzufügen</a:t>
            </a:r>
          </a:p>
        </p:txBody>
      </p:sp>
      <p:sp>
        <p:nvSpPr>
          <p:cNvPr id="7" name="Bildplatzhalt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de-DE" noProof="0"/>
              <a:t>Bild hier hinzufügen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1016000"/>
            <a:ext cx="3997324" cy="2501899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3619500"/>
            <a:ext cx="3997325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03DC2DEF-D2FE-4B45-ABA4-9F153FD1C98A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5.xml"/><Relationship Id="rId4" Type="http://schemas.openxmlformats.org/officeDocument/2006/relationships/hyperlink" Target="https://blog.mlreview.com/gradient-boosting-from-scratch-1e317ae4587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random-forest-and-its-implementation-71824ced454f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blog.mlreview.com/gradient-boosting-from-scratch-1e317ae4587d" TargetMode="Externa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arlfoxem/housesalespredi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954089"/>
            <a:ext cx="4986338" cy="3262311"/>
          </a:xfrm>
        </p:spPr>
        <p:txBody>
          <a:bodyPr rtlCol="0"/>
          <a:lstStyle/>
          <a:p>
            <a:pPr rtl="0"/>
            <a:r>
              <a:rPr lang="de-DE" dirty="0"/>
              <a:t>HOUSE PRICE PREDICTION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216400"/>
            <a:ext cx="4986338" cy="976311"/>
          </a:xfrm>
        </p:spPr>
        <p:txBody>
          <a:bodyPr rtlCol="0"/>
          <a:lstStyle/>
          <a:p>
            <a:pPr rtl="0"/>
            <a:r>
              <a:rPr lang="de-DE" dirty="0"/>
              <a:t>Team Insight Explorers - Präsentation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E182CEA-04F0-42B6-9198-0F39B61DD162}"/>
              </a:ext>
            </a:extLst>
          </p:cNvPr>
          <p:cNvSpPr txBox="1">
            <a:spLocks/>
          </p:cNvSpPr>
          <p:nvPr/>
        </p:nvSpPr>
        <p:spPr>
          <a:xfrm>
            <a:off x="6905625" y="5905863"/>
            <a:ext cx="8175522" cy="912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de-DE" sz="2400" b="1" dirty="0">
                <a:solidFill>
                  <a:schemeClr val="bg1"/>
                </a:solidFill>
                <a:latin typeface="Lufthansa Head Global Bold" pitchFamily="2" charset="-128"/>
                <a:ea typeface="Lufthansa Head Global Bold" pitchFamily="2" charset="-128"/>
                <a:cs typeface="Lufthansa Head Global Bold" pitchFamily="2" charset="-128"/>
              </a:rPr>
              <a:t>Data Exploration Project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4F3800F-1F53-4686-ACA8-D5906A1D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Exploratory</a:t>
            </a:r>
            <a:r>
              <a:rPr lang="de-DE" dirty="0"/>
              <a:t> Analysis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14936E-D05E-408E-8928-3A45F6DBD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Genereller Datenüberblick</a:t>
            </a:r>
          </a:p>
          <a:p>
            <a:r>
              <a:rPr lang="de-DE" dirty="0"/>
              <a:t>Statistischer Datenüberblick</a:t>
            </a:r>
          </a:p>
          <a:p>
            <a:r>
              <a:rPr lang="de-DE" dirty="0"/>
              <a:t>Histogramme</a:t>
            </a:r>
          </a:p>
          <a:p>
            <a:r>
              <a:rPr lang="de-DE" dirty="0"/>
              <a:t>Korrelationen</a:t>
            </a:r>
          </a:p>
          <a:p>
            <a:r>
              <a:rPr lang="de-DE" dirty="0"/>
              <a:t>Geografische Lage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E8C702-039D-489D-A468-91C6734D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10</a:t>
            </a:fld>
            <a:endParaRPr lang="de-DE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369974C-76D4-4A89-9A86-A5245E35C1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6671" y="1030967"/>
            <a:ext cx="5272764" cy="46004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021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9265176-8A4F-4B0A-9CA1-1B011932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de-DE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de-DE" sz="800"/>
          </a:p>
        </p:txBody>
      </p:sp>
      <p:graphicFrame>
        <p:nvGraphicFramePr>
          <p:cNvPr id="26" name="Inhaltsplatzhalter 5">
            <a:extLst>
              <a:ext uri="{FF2B5EF4-FFF2-40B4-BE49-F238E27FC236}">
                <a16:creationId xmlns:a16="http://schemas.microsoft.com/office/drawing/2014/main" id="{DEC5175A-2CDA-4800-94C8-DCF8ED04B1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3757086"/>
              </p:ext>
            </p:extLst>
          </p:nvPr>
        </p:nvGraphicFramePr>
        <p:xfrm>
          <a:off x="6131719" y="1141061"/>
          <a:ext cx="5657664" cy="4575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Titel 1">
            <a:extLst>
              <a:ext uri="{FF2B5EF4-FFF2-40B4-BE49-F238E27FC236}">
                <a16:creationId xmlns:a16="http://schemas.microsoft.com/office/drawing/2014/main" id="{A0187A9B-4CED-4253-B40D-1418DB8F6ECC}"/>
              </a:ext>
            </a:extLst>
          </p:cNvPr>
          <p:cNvSpPr txBox="1">
            <a:spLocks/>
          </p:cNvSpPr>
          <p:nvPr/>
        </p:nvSpPr>
        <p:spPr>
          <a:xfrm>
            <a:off x="371475" y="260351"/>
            <a:ext cx="11520488" cy="758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Überblick über den Datensatz verschaffen</a:t>
            </a:r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C7ACE613-9DF0-4538-B309-7CD0DE2487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482" b="50895"/>
          <a:stretch/>
        </p:blipFill>
        <p:spPr>
          <a:xfrm>
            <a:off x="684872" y="3643061"/>
            <a:ext cx="2221217" cy="15742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83453C4C-9B04-4762-BE6E-56ECAEFE4D1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9128"/>
          <a:stretch/>
        </p:blipFill>
        <p:spPr>
          <a:xfrm>
            <a:off x="3064668" y="3643061"/>
            <a:ext cx="2221216" cy="15742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548152F6-D1E2-4D48-996F-021651438EA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3951"/>
          <a:stretch/>
        </p:blipFill>
        <p:spPr>
          <a:xfrm>
            <a:off x="320452" y="1681434"/>
            <a:ext cx="5299311" cy="181268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724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B5C08-3F71-404E-8124-239517BF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Exploratory</a:t>
            </a:r>
            <a:r>
              <a:rPr lang="de-DE" dirty="0"/>
              <a:t> Analysis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F0B12CC-3FF1-467E-8878-7AB3F99E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12</a:t>
            </a:fld>
            <a:endParaRPr lang="de-DE" noProof="0"/>
          </a:p>
        </p:txBody>
      </p:sp>
      <p:sp>
        <p:nvSpPr>
          <p:cNvPr id="8" name="Rechteck: eine Ecke abgeschnitten 7">
            <a:extLst>
              <a:ext uri="{FF2B5EF4-FFF2-40B4-BE49-F238E27FC236}">
                <a16:creationId xmlns:a16="http://schemas.microsoft.com/office/drawing/2014/main" id="{76840978-FA85-4FB8-9098-F645D4B88002}"/>
              </a:ext>
            </a:extLst>
          </p:cNvPr>
          <p:cNvSpPr/>
          <p:nvPr/>
        </p:nvSpPr>
        <p:spPr>
          <a:xfrm>
            <a:off x="371476" y="1603631"/>
            <a:ext cx="5916114" cy="4044950"/>
          </a:xfrm>
          <a:prstGeom prst="snip1Rect">
            <a:avLst>
              <a:gd name="adj" fmla="val 0"/>
            </a:avLst>
          </a:prstGeom>
          <a:solidFill>
            <a:srgbClr val="2C85AE"/>
          </a:solidFill>
          <a:ln w="158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C72FE66-89FB-424E-956C-3415A0E2A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77"/>
          <a:stretch/>
        </p:blipFill>
        <p:spPr>
          <a:xfrm>
            <a:off x="605180" y="1748464"/>
            <a:ext cx="2778439" cy="360671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3A95E63-644D-409E-A5D4-744FBF725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619" y="2261116"/>
            <a:ext cx="2587074" cy="258141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3CF859B-6F53-46FB-ABF6-25AFCE936A5A}"/>
              </a:ext>
            </a:extLst>
          </p:cNvPr>
          <p:cNvSpPr/>
          <p:nvPr/>
        </p:nvSpPr>
        <p:spPr>
          <a:xfrm>
            <a:off x="7080069" y="904785"/>
            <a:ext cx="4544938" cy="53882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4BBACEF-81CC-4736-B874-FCDE247BB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440" y="1175830"/>
            <a:ext cx="3644191" cy="2463109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655FE4A4-7EB9-400E-9588-E2C1BD0A95E4}"/>
              </a:ext>
            </a:extLst>
          </p:cNvPr>
          <p:cNvSpPr/>
          <p:nvPr/>
        </p:nvSpPr>
        <p:spPr>
          <a:xfrm>
            <a:off x="7592344" y="3637822"/>
            <a:ext cx="3630620" cy="2361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04FE4E4-7715-490F-BD74-3AAA14961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721" y="3720916"/>
            <a:ext cx="2271866" cy="232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61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BC7E51A-6347-4022-8584-A2D98B7CE821}"/>
              </a:ext>
            </a:extLst>
          </p:cNvPr>
          <p:cNvSpPr/>
          <p:nvPr/>
        </p:nvSpPr>
        <p:spPr>
          <a:xfrm>
            <a:off x="6296953" y="2223609"/>
            <a:ext cx="4386136" cy="1984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D9BF4E8-ADD0-4D33-B757-A410EBEF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Vorverarbeitung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1202C4-187B-4F05-9FF8-7F378340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13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F3F674A-2CBB-4887-9B6D-CDEBC0547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358" y="2606495"/>
            <a:ext cx="3743325" cy="1219200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BBDD6C2-530F-44B5-B406-9B43C8D01762}"/>
              </a:ext>
            </a:extLst>
          </p:cNvPr>
          <p:cNvSpPr txBox="1">
            <a:spLocks/>
          </p:cNvSpPr>
          <p:nvPr/>
        </p:nvSpPr>
        <p:spPr>
          <a:xfrm>
            <a:off x="1011370" y="2137884"/>
            <a:ext cx="552370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u="sng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Train-Test-Split: </a:t>
            </a:r>
            <a:b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</a:b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80% Trainingsdaten, 20% Testdaten</a:t>
            </a:r>
          </a:p>
          <a:p>
            <a:pPr marL="0" indent="0">
              <a:buNone/>
            </a:pP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Split mit </a:t>
            </a:r>
            <a:r>
              <a:rPr lang="de-DE" dirty="0" err="1">
                <a:latin typeface="+mj-lt"/>
                <a:ea typeface="Lufthansa Head Global Light" pitchFamily="2" charset="-128"/>
                <a:cs typeface="Lufthansa Head Global Light" pitchFamily="2" charset="-128"/>
              </a:rPr>
              <a:t>scikit-learn</a:t>
            </a: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 Funktion</a:t>
            </a:r>
          </a:p>
          <a:p>
            <a:pPr marL="0" indent="0">
              <a:buNone/>
            </a:pPr>
            <a:r>
              <a:rPr lang="de-DE" dirty="0">
                <a:latin typeface="+mj-lt"/>
                <a:ea typeface="Lufthansa Head Global Light" pitchFamily="2" charset="-128"/>
                <a:cs typeface="Lufthansa Head Global Light" pitchFamily="2" charset="-128"/>
              </a:rPr>
              <a:t>Cross-Validierung erfolgt später</a:t>
            </a: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16C93417-5E68-4560-99FB-174A12CB5386}"/>
              </a:ext>
            </a:extLst>
          </p:cNvPr>
          <p:cNvSpPr/>
          <p:nvPr/>
        </p:nvSpPr>
        <p:spPr>
          <a:xfrm>
            <a:off x="801975" y="2326065"/>
            <a:ext cx="126114" cy="195361"/>
          </a:xfrm>
          <a:prstGeom prst="chevron">
            <a:avLst/>
          </a:prstGeom>
          <a:solidFill>
            <a:srgbClr val="5E5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Pfeil: Chevron 11">
            <a:extLst>
              <a:ext uri="{FF2B5EF4-FFF2-40B4-BE49-F238E27FC236}">
                <a16:creationId xmlns:a16="http://schemas.microsoft.com/office/drawing/2014/main" id="{92708FE0-0998-48F5-AF01-BDCBF6CB2B66}"/>
              </a:ext>
            </a:extLst>
          </p:cNvPr>
          <p:cNvSpPr/>
          <p:nvPr/>
        </p:nvSpPr>
        <p:spPr>
          <a:xfrm>
            <a:off x="801975" y="3331319"/>
            <a:ext cx="126114" cy="195361"/>
          </a:xfrm>
          <a:prstGeom prst="chevron">
            <a:avLst/>
          </a:prstGeom>
          <a:solidFill>
            <a:srgbClr val="5E5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12D53739-965F-4582-AADA-8B06FD0DC5F4}"/>
              </a:ext>
            </a:extLst>
          </p:cNvPr>
          <p:cNvSpPr/>
          <p:nvPr/>
        </p:nvSpPr>
        <p:spPr>
          <a:xfrm>
            <a:off x="811500" y="3899216"/>
            <a:ext cx="126114" cy="195361"/>
          </a:xfrm>
          <a:prstGeom prst="chevron">
            <a:avLst/>
          </a:prstGeom>
          <a:solidFill>
            <a:srgbClr val="5E5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C2BAA77-B137-4881-8FC9-20184ECB6CAA}"/>
              </a:ext>
            </a:extLst>
          </p:cNvPr>
          <p:cNvSpPr/>
          <p:nvPr/>
        </p:nvSpPr>
        <p:spPr>
          <a:xfrm>
            <a:off x="801975" y="4981575"/>
            <a:ext cx="9881114" cy="5338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37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B5C08-3F71-404E-8124-239517BF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Vorverarbeitung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F0B12CC-3FF1-467E-8878-7AB3F99E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14</a:t>
            </a:fld>
            <a:endParaRPr lang="de-DE" noProof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D2888EA-EFBB-4EDA-86F3-69F6938B0F35}"/>
              </a:ext>
            </a:extLst>
          </p:cNvPr>
          <p:cNvSpPr/>
          <p:nvPr/>
        </p:nvSpPr>
        <p:spPr>
          <a:xfrm>
            <a:off x="554540" y="1179590"/>
            <a:ext cx="1993982" cy="171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Merkmale von Labels (‚</a:t>
            </a:r>
            <a:r>
              <a:rPr lang="de-DE" sz="1800" dirty="0" err="1"/>
              <a:t>price</a:t>
            </a:r>
            <a:r>
              <a:rPr lang="de-DE" sz="1800" dirty="0"/>
              <a:t>‘) trennen</a:t>
            </a:r>
          </a:p>
        </p:txBody>
      </p:sp>
      <p:pic>
        <p:nvPicPr>
          <p:cNvPr id="12" name="Grafik 11" descr="Playbook mit einfarbiger Füllung">
            <a:extLst>
              <a:ext uri="{FF2B5EF4-FFF2-40B4-BE49-F238E27FC236}">
                <a16:creationId xmlns:a16="http://schemas.microsoft.com/office/drawing/2014/main" id="{4637FBE8-89A9-4F43-99A9-FD0E6FFFF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4882" y="5018499"/>
            <a:ext cx="770190" cy="770190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C0B3A35E-D921-4E9C-A763-174B28CE04F9}"/>
              </a:ext>
            </a:extLst>
          </p:cNvPr>
          <p:cNvSpPr/>
          <p:nvPr/>
        </p:nvSpPr>
        <p:spPr>
          <a:xfrm>
            <a:off x="2872986" y="3179470"/>
            <a:ext cx="1993982" cy="171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Weniger nützliche Merkmale entfernen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9485254-4468-436D-8A2B-DFC21B538185}"/>
              </a:ext>
            </a:extLst>
          </p:cNvPr>
          <p:cNvSpPr/>
          <p:nvPr/>
        </p:nvSpPr>
        <p:spPr>
          <a:xfrm>
            <a:off x="5130847" y="1179589"/>
            <a:ext cx="1993982" cy="171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Fehlende Merkmale?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8619DEE-D9E0-4218-A000-F0D0A5C8E668}"/>
              </a:ext>
            </a:extLst>
          </p:cNvPr>
          <p:cNvSpPr/>
          <p:nvPr/>
        </p:nvSpPr>
        <p:spPr>
          <a:xfrm>
            <a:off x="9638069" y="1179590"/>
            <a:ext cx="1993982" cy="171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Skalieren von Merkmalen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DCA521A-F8A1-4DE0-B875-60C600030669}"/>
              </a:ext>
            </a:extLst>
          </p:cNvPr>
          <p:cNvSpPr/>
          <p:nvPr/>
        </p:nvSpPr>
        <p:spPr>
          <a:xfrm>
            <a:off x="7261598" y="3179470"/>
            <a:ext cx="1993982" cy="171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Formatieren der Merkmale</a:t>
            </a:r>
          </a:p>
        </p:txBody>
      </p:sp>
      <p:pic>
        <p:nvPicPr>
          <p:cNvPr id="28" name="Grafik 27" descr="Pfeil: Kurve im Uhrzeigersinn Silhouette">
            <a:extLst>
              <a:ext uri="{FF2B5EF4-FFF2-40B4-BE49-F238E27FC236}">
                <a16:creationId xmlns:a16="http://schemas.microsoft.com/office/drawing/2014/main" id="{84DF8ED1-2E08-4938-ACF2-FD21D86D2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613296">
            <a:off x="2358267" y="2507964"/>
            <a:ext cx="914400" cy="914400"/>
          </a:xfrm>
          <a:prstGeom prst="rect">
            <a:avLst/>
          </a:prstGeom>
        </p:spPr>
      </p:pic>
      <p:pic>
        <p:nvPicPr>
          <p:cNvPr id="29" name="Grafik 28" descr="Pfeil: Kurve im Uhrzeigersinn Silhouette">
            <a:extLst>
              <a:ext uri="{FF2B5EF4-FFF2-40B4-BE49-F238E27FC236}">
                <a16:creationId xmlns:a16="http://schemas.microsoft.com/office/drawing/2014/main" id="{92B03901-FD37-48C4-A830-89A6139D5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341906">
            <a:off x="4438592" y="2549980"/>
            <a:ext cx="914400" cy="914400"/>
          </a:xfrm>
          <a:prstGeom prst="rect">
            <a:avLst/>
          </a:prstGeom>
        </p:spPr>
      </p:pic>
      <p:pic>
        <p:nvPicPr>
          <p:cNvPr id="30" name="Grafik 29" descr="Pfeil: Kurve im Uhrzeigersinn Silhouette">
            <a:extLst>
              <a:ext uri="{FF2B5EF4-FFF2-40B4-BE49-F238E27FC236}">
                <a16:creationId xmlns:a16="http://schemas.microsoft.com/office/drawing/2014/main" id="{BFD57181-C7D2-4DF8-863B-6CEE16BF5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613296">
            <a:off x="6870333" y="2514597"/>
            <a:ext cx="914400" cy="914400"/>
          </a:xfrm>
          <a:prstGeom prst="rect">
            <a:avLst/>
          </a:prstGeom>
        </p:spPr>
      </p:pic>
      <p:pic>
        <p:nvPicPr>
          <p:cNvPr id="31" name="Grafik 30" descr="Pfeil: Kurve im Uhrzeigersinn Silhouette">
            <a:extLst>
              <a:ext uri="{FF2B5EF4-FFF2-40B4-BE49-F238E27FC236}">
                <a16:creationId xmlns:a16="http://schemas.microsoft.com/office/drawing/2014/main" id="{2C4540EB-88EF-4652-9F95-E521CAFAC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341906">
            <a:off x="8915482" y="2519591"/>
            <a:ext cx="914400" cy="914400"/>
          </a:xfrm>
          <a:prstGeom prst="rect">
            <a:avLst/>
          </a:prstGeom>
        </p:spPr>
      </p:pic>
      <p:pic>
        <p:nvPicPr>
          <p:cNvPr id="6" name="Grafik 5" descr="Filter mit einfarbiger Füllung">
            <a:extLst>
              <a:ext uri="{FF2B5EF4-FFF2-40B4-BE49-F238E27FC236}">
                <a16:creationId xmlns:a16="http://schemas.microsoft.com/office/drawing/2014/main" id="{25DB66C4-7101-4298-A948-182CB35A04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1835" y="3031524"/>
            <a:ext cx="704898" cy="704898"/>
          </a:xfrm>
          <a:prstGeom prst="rect">
            <a:avLst/>
          </a:prstGeom>
        </p:spPr>
      </p:pic>
      <p:pic>
        <p:nvPicPr>
          <p:cNvPr id="11" name="Grafik 10" descr="Caretzeichen nach rechts mit einfarbiger Füllung">
            <a:extLst>
              <a:ext uri="{FF2B5EF4-FFF2-40B4-BE49-F238E27FC236}">
                <a16:creationId xmlns:a16="http://schemas.microsoft.com/office/drawing/2014/main" id="{C3DC6BA7-F999-475E-ABAD-9E71B5D364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993366">
            <a:off x="10604217" y="2845209"/>
            <a:ext cx="543888" cy="543888"/>
          </a:xfrm>
          <a:prstGeom prst="rect">
            <a:avLst/>
          </a:prstGeom>
        </p:spPr>
      </p:pic>
      <p:pic>
        <p:nvPicPr>
          <p:cNvPr id="23" name="Grafik 22" descr="Caretzeichen nach rechts mit einfarbiger Füllung">
            <a:extLst>
              <a:ext uri="{FF2B5EF4-FFF2-40B4-BE49-F238E27FC236}">
                <a16:creationId xmlns:a16="http://schemas.microsoft.com/office/drawing/2014/main" id="{D0F32AC7-856D-43F0-81D4-ADACC3285E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8038913">
            <a:off x="10321667" y="3144107"/>
            <a:ext cx="543888" cy="543888"/>
          </a:xfrm>
          <a:prstGeom prst="rect">
            <a:avLst/>
          </a:prstGeom>
        </p:spPr>
      </p:pic>
      <p:pic>
        <p:nvPicPr>
          <p:cNvPr id="18" name="Grafik 17" descr="Periodische Grafik mit einfarbiger Füllung">
            <a:extLst>
              <a:ext uri="{FF2B5EF4-FFF2-40B4-BE49-F238E27FC236}">
                <a16:creationId xmlns:a16="http://schemas.microsoft.com/office/drawing/2014/main" id="{7CF35A96-FB39-4955-8836-823CB48049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26295" y="5071301"/>
            <a:ext cx="664587" cy="6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45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5406D2C-E8D8-48AB-8F17-2D34C264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7" y="148431"/>
            <a:ext cx="9702800" cy="973137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/>
              <a:t>Gütemaß</a:t>
            </a:r>
            <a:r>
              <a:rPr lang="de-DE" sz="3600" dirty="0"/>
              <a:t> RMSE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>
                <a:extLst>
                  <a:ext uri="{FF2B5EF4-FFF2-40B4-BE49-F238E27FC236}">
                    <a16:creationId xmlns:a16="http://schemas.microsoft.com/office/drawing/2014/main" id="{C66EBC02-2671-47FB-B466-46000710B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100" y="1638299"/>
                <a:ext cx="5346700" cy="259872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de-DE" sz="2800" b="1" dirty="0">
                    <a:latin typeface="+mj-lt"/>
                  </a:rPr>
                  <a:t>RMSE als zentrales Maß</a:t>
                </a:r>
              </a:p>
              <a:p>
                <a:pPr marL="0" indent="0">
                  <a:buNone/>
                </a:pPr>
                <a:endParaRPr lang="de-DE" sz="28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sz="2800" dirty="0">
                    <a:latin typeface="+mj-lt"/>
                  </a:rPr>
                  <a:t>-&gt; RMSE: Root Mean Square Error</a:t>
                </a:r>
              </a:p>
              <a:p>
                <a:pPr marL="0" indent="0">
                  <a:buNone/>
                </a:pPr>
                <a:r>
                  <a:rPr lang="de-DE" sz="2800" dirty="0">
                    <a:latin typeface="+mj-lt"/>
                  </a:rPr>
                  <a:t>		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0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0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2000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d>
                          </m:e>
                          <m:sup>
                            <m:r>
                              <a:rPr lang="de-DE" sz="2000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de-DE" sz="2000" dirty="0">
                    <a:solidFill>
                      <a:schemeClr val="bg1"/>
                    </a:solidFill>
                    <a:latin typeface="+mj-lt"/>
                    <a:ea typeface="Lufthansa Head Global Light" pitchFamily="2" charset="-128"/>
                    <a:cs typeface="Lufthansa Head Global Light" pitchFamily="2" charset="-128"/>
                  </a:rPr>
                  <a:t>	</a:t>
                </a:r>
              </a:p>
              <a:p>
                <a:pPr marL="0" indent="0">
                  <a:buNone/>
                </a:pPr>
                <a:r>
                  <a:rPr lang="de-DE" sz="2000" dirty="0">
                    <a:latin typeface="+mj-lt"/>
                    <a:ea typeface="Lufthansa Head Global Light" pitchFamily="2" charset="-128"/>
                    <a:cs typeface="Lufthansa Head Global Light" pitchFamily="2" charset="-128"/>
                  </a:rPr>
                  <a:t>	(f = Vorhersagen, o = reale Daten)</a:t>
                </a:r>
              </a:p>
              <a:p>
                <a:pPr marL="0" indent="0">
                  <a:buNone/>
                </a:pPr>
                <a:endParaRPr lang="de-DE" sz="2000" dirty="0">
                  <a:solidFill>
                    <a:schemeClr val="bg1"/>
                  </a:solidFill>
                  <a:latin typeface="+mj-lt"/>
                  <a:ea typeface="Lufthansa Head Global Light" pitchFamily="2" charset="-128"/>
                  <a:cs typeface="Lufthansa Head Global Light" pitchFamily="2" charset="-128"/>
                </a:endParaRPr>
              </a:p>
              <a:p>
                <a:pPr marL="0" indent="0">
                  <a:buNone/>
                </a:pPr>
                <a:endParaRPr lang="de-DE" sz="2800" dirty="0">
                  <a:latin typeface="+mj-lt"/>
                </a:endParaRPr>
              </a:p>
              <a:p>
                <a:pPr marL="0" indent="0">
                  <a:buNone/>
                </a:pPr>
                <a:endParaRPr lang="de-DE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Inhaltsplatzhalter 9">
                <a:extLst>
                  <a:ext uri="{FF2B5EF4-FFF2-40B4-BE49-F238E27FC236}">
                    <a16:creationId xmlns:a16="http://schemas.microsoft.com/office/drawing/2014/main" id="{C66EBC02-2671-47FB-B466-46000710B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" y="1638299"/>
                <a:ext cx="5346700" cy="2598723"/>
              </a:xfrm>
              <a:blipFill>
                <a:blip r:embed="rId2"/>
                <a:stretch>
                  <a:fillRect l="-2395" t="-39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C3A4072-0BC3-4AF8-A589-357A749B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15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8FBD5B6-B64E-44DB-B7A5-6ED7F3298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643" y="1419330"/>
            <a:ext cx="4606426" cy="466703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4AC729E8-2357-47A8-ADF7-91C3CB572193}"/>
              </a:ext>
            </a:extLst>
          </p:cNvPr>
          <p:cNvSpPr/>
          <p:nvPr/>
        </p:nvSpPr>
        <p:spPr>
          <a:xfrm>
            <a:off x="280657" y="4237022"/>
            <a:ext cx="5893806" cy="404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A905921-C8E2-4246-8C68-6AC15908B48B}"/>
              </a:ext>
            </a:extLst>
          </p:cNvPr>
          <p:cNvSpPr txBox="1"/>
          <p:nvPr/>
        </p:nvSpPr>
        <p:spPr>
          <a:xfrm>
            <a:off x="779541" y="4807391"/>
            <a:ext cx="4879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de-DE" sz="1800" dirty="0">
              <a:solidFill>
                <a:schemeClr val="bg1"/>
              </a:solidFill>
              <a:latin typeface="+mj-lt"/>
              <a:ea typeface="Lufthansa Head Global Light" pitchFamily="2" charset="-128"/>
              <a:cs typeface="Lufthansa Head Global Light" pitchFamily="2" charset="-128"/>
            </a:endParaRPr>
          </a:p>
          <a:p>
            <a:pPr marL="0" indent="0">
              <a:buNone/>
            </a:pPr>
            <a:r>
              <a:rPr lang="de-DE" sz="18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„Um wieviel Dollar liegt die Vorhersage im Schnitt daneben?“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Pfeil: Chevron 17">
            <a:extLst>
              <a:ext uri="{FF2B5EF4-FFF2-40B4-BE49-F238E27FC236}">
                <a16:creationId xmlns:a16="http://schemas.microsoft.com/office/drawing/2014/main" id="{E74FF6A1-3961-485D-B4FE-C0409AB59C27}"/>
              </a:ext>
            </a:extLst>
          </p:cNvPr>
          <p:cNvSpPr/>
          <p:nvPr/>
        </p:nvSpPr>
        <p:spPr>
          <a:xfrm rot="5400000">
            <a:off x="3156392" y="4404804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rgbClr val="5E5C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Chevron 18">
            <a:extLst>
              <a:ext uri="{FF2B5EF4-FFF2-40B4-BE49-F238E27FC236}">
                <a16:creationId xmlns:a16="http://schemas.microsoft.com/office/drawing/2014/main" id="{DADBEC01-2AFE-4E4D-931D-EB4FB4A473FF}"/>
              </a:ext>
            </a:extLst>
          </p:cNvPr>
          <p:cNvSpPr/>
          <p:nvPr/>
        </p:nvSpPr>
        <p:spPr>
          <a:xfrm rot="5400000">
            <a:off x="3156392" y="4278690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rgbClr val="5E5C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50C2C5B-716C-49BA-98D3-DA03D3E81089}"/>
              </a:ext>
            </a:extLst>
          </p:cNvPr>
          <p:cNvSpPr/>
          <p:nvPr/>
        </p:nvSpPr>
        <p:spPr>
          <a:xfrm>
            <a:off x="0" y="260351"/>
            <a:ext cx="285750" cy="749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362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25D80C48-A997-4AA5-BB64-A4A30386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unserer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DDA0C3-DD4C-42F7-9279-28022619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16</a:t>
            </a:fld>
            <a:endParaRPr lang="de-DE" noProof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74467-06C7-46B1-855F-B20E18BFD1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5" y="1403350"/>
            <a:ext cx="4065588" cy="45529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800" b="1" dirty="0">
                <a:latin typeface="+mj-lt"/>
              </a:rPr>
              <a:t>Lineare Regression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58CD48-0A3C-4B55-9BE9-AA329EF64635}"/>
              </a:ext>
            </a:extLst>
          </p:cNvPr>
          <p:cNvCxnSpPr/>
          <p:nvPr/>
        </p:nvCxnSpPr>
        <p:spPr>
          <a:xfrm>
            <a:off x="847725" y="1990725"/>
            <a:ext cx="3419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3AB0162C-D555-4B1A-B071-D48D1F349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984" y="1531789"/>
            <a:ext cx="2895366" cy="4042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4" name="Tabelle 3">
            <a:extLst>
              <a:ext uri="{FF2B5EF4-FFF2-40B4-BE49-F238E27FC236}">
                <a16:creationId xmlns:a16="http://schemas.microsoft.com/office/drawing/2014/main" id="{C2ACA64E-6724-44BC-9AFB-6105E2D07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70815"/>
              </p:ext>
            </p:extLst>
          </p:nvPr>
        </p:nvGraphicFramePr>
        <p:xfrm>
          <a:off x="371476" y="2708564"/>
          <a:ext cx="4410075" cy="109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025">
                  <a:extLst>
                    <a:ext uri="{9D8B030D-6E8A-4147-A177-3AD203B41FA5}">
                      <a16:colId xmlns:a16="http://schemas.microsoft.com/office/drawing/2014/main" val="661247839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222980178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101860916"/>
                    </a:ext>
                  </a:extLst>
                </a:gridCol>
              </a:tblGrid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Train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X-Validation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Test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193642"/>
                  </a:ext>
                </a:extLst>
              </a:tr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155 135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155 407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153 931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8084025"/>
                  </a:ext>
                </a:extLst>
              </a:tr>
            </a:tbl>
          </a:graphicData>
        </a:graphic>
      </p:graphicFrame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8F9F6E9-5309-4FC2-AA67-ACA7457595ED}"/>
              </a:ext>
            </a:extLst>
          </p:cNvPr>
          <p:cNvCxnSpPr>
            <a:cxnSpLocks/>
          </p:cNvCxnSpPr>
          <p:nvPr/>
        </p:nvCxnSpPr>
        <p:spPr>
          <a:xfrm>
            <a:off x="1771650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FD4F9F8-AB18-458E-B3CD-C105C6AEF40B}"/>
              </a:ext>
            </a:extLst>
          </p:cNvPr>
          <p:cNvCxnSpPr>
            <a:cxnSpLocks/>
          </p:cNvCxnSpPr>
          <p:nvPr/>
        </p:nvCxnSpPr>
        <p:spPr>
          <a:xfrm>
            <a:off x="3381375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Pfeil: Chevron 28">
            <a:extLst>
              <a:ext uri="{FF2B5EF4-FFF2-40B4-BE49-F238E27FC236}">
                <a16:creationId xmlns:a16="http://schemas.microsoft.com/office/drawing/2014/main" id="{C4A893A8-3A1E-4C7E-8474-3136EC7D7304}"/>
              </a:ext>
            </a:extLst>
          </p:cNvPr>
          <p:cNvSpPr/>
          <p:nvPr/>
        </p:nvSpPr>
        <p:spPr>
          <a:xfrm>
            <a:off x="784668" y="4420733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: Chevron 29">
            <a:extLst>
              <a:ext uri="{FF2B5EF4-FFF2-40B4-BE49-F238E27FC236}">
                <a16:creationId xmlns:a16="http://schemas.microsoft.com/office/drawing/2014/main" id="{D0D6CDF2-E2ED-4ED3-A70B-17E24F9F973B}"/>
              </a:ext>
            </a:extLst>
          </p:cNvPr>
          <p:cNvSpPr/>
          <p:nvPr/>
        </p:nvSpPr>
        <p:spPr>
          <a:xfrm>
            <a:off x="784668" y="5040890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0F18B0B-318A-48B4-B9B6-BFE9070585F5}"/>
              </a:ext>
            </a:extLst>
          </p:cNvPr>
          <p:cNvSpPr txBox="1"/>
          <p:nvPr/>
        </p:nvSpPr>
        <p:spPr>
          <a:xfrm>
            <a:off x="1019970" y="4318358"/>
            <a:ext cx="367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Underfitting</a:t>
            </a:r>
            <a:r>
              <a:rPr lang="de-DE" sz="20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, Modell zu einfach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02CEE2D-BA04-4649-BDA3-CF0DA872406C}"/>
              </a:ext>
            </a:extLst>
          </p:cNvPr>
          <p:cNvSpPr txBox="1"/>
          <p:nvPr/>
        </p:nvSpPr>
        <p:spPr>
          <a:xfrm>
            <a:off x="1019970" y="4902588"/>
            <a:ext cx="367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Zu viele Features sind nicht linear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CA19B93-E4B2-431D-8855-6E741FD38923}"/>
              </a:ext>
            </a:extLst>
          </p:cNvPr>
          <p:cNvSpPr txBox="1"/>
          <p:nvPr/>
        </p:nvSpPr>
        <p:spPr>
          <a:xfrm>
            <a:off x="673100" y="3841782"/>
            <a:ext cx="3428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ufthansa Head Global Light" pitchFamily="2" charset="-128"/>
                <a:cs typeface="Lufthansa Head Global Light" pitchFamily="2" charset="-128"/>
              </a:rPr>
              <a:t>R2-Wert auf Testdaten: 0,703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2E55A1E-2DD7-4D57-938D-6062DA1B2128}"/>
              </a:ext>
            </a:extLst>
          </p:cNvPr>
          <p:cNvSpPr txBox="1"/>
          <p:nvPr/>
        </p:nvSpPr>
        <p:spPr>
          <a:xfrm>
            <a:off x="2083685" y="2285610"/>
            <a:ext cx="984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ufthansa Head Global Light" pitchFamily="2" charset="-128"/>
                <a:cs typeface="Lufthansa Head Global Light" pitchFamily="2" charset="-128"/>
              </a:rPr>
              <a:t>RMSE:</a:t>
            </a:r>
          </a:p>
        </p:txBody>
      </p:sp>
    </p:spTree>
    <p:extLst>
      <p:ext uri="{BB962C8B-B14F-4D97-AF65-F5344CB8AC3E}">
        <p14:creationId xmlns:p14="http://schemas.microsoft.com/office/powerpoint/2010/main" val="305291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B80BDBA-070C-4A03-B38E-F90D3B3870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5750" y="279400"/>
            <a:ext cx="5372096" cy="711200"/>
          </a:xfrm>
        </p:spPr>
        <p:txBody>
          <a:bodyPr/>
          <a:lstStyle/>
          <a:p>
            <a:pPr algn="l"/>
            <a:r>
              <a:rPr lang="de-DE" sz="3600" dirty="0"/>
              <a:t>Ensemble Methoden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064888F-C26A-45A5-B741-06E5CD868E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pPr rtl="0"/>
            <a:fld id="{03DC2DEF-D2FE-4B45-ABA4-9F153FD1C98A}" type="slidenum">
              <a:rPr lang="de-DE" noProof="0" smtClean="0"/>
              <a:t>17</a:t>
            </a:fld>
            <a:endParaRPr lang="de-DE" noProof="0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DDF8CD0A-08AE-42AE-B919-672D161D89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316" r="4316"/>
          <a:stretch>
            <a:fillRect/>
          </a:stretch>
        </p:blipFill>
        <p:spPr>
          <a:xfrm>
            <a:off x="647700" y="1471613"/>
            <a:ext cx="5372100" cy="383857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FB2E1DC-7C76-417F-8657-432A1CEB6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85" y="2271713"/>
            <a:ext cx="5103727" cy="196858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7A762794-17AF-402D-8D25-C8785F96A660}"/>
              </a:ext>
            </a:extLst>
          </p:cNvPr>
          <p:cNvSpPr/>
          <p:nvPr/>
        </p:nvSpPr>
        <p:spPr>
          <a:xfrm>
            <a:off x="6467475" y="1471612"/>
            <a:ext cx="5372100" cy="3838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8D68C04-8AF9-416D-984D-6A4E50B3C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661" y="2406609"/>
            <a:ext cx="5103727" cy="1968580"/>
          </a:xfrm>
          <a:prstGeom prst="rect">
            <a:avLst/>
          </a:prstGeom>
          <a:ln>
            <a:noFill/>
          </a:ln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60C48849-359A-416E-815F-2C6BF58D09FA}"/>
              </a:ext>
            </a:extLst>
          </p:cNvPr>
          <p:cNvSpPr txBox="1"/>
          <p:nvPr/>
        </p:nvSpPr>
        <p:spPr>
          <a:xfrm>
            <a:off x="6973298" y="5889148"/>
            <a:ext cx="5161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ML Review. Gradient </a:t>
            </a:r>
            <a:r>
              <a:rPr lang="de-DE" sz="1200" dirty="0" err="1"/>
              <a:t>Boosting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scratch</a:t>
            </a:r>
            <a:r>
              <a:rPr lang="de-DE" sz="1200" dirty="0"/>
              <a:t>. Abrufbar unter </a:t>
            </a:r>
            <a:r>
              <a:rPr lang="de-DE" sz="1200" dirty="0">
                <a:hlinkClick r:id="rId4"/>
              </a:rPr>
              <a:t>https://blog.mlreview.com/gradient-boosting-from-scratch-1e317ae4587d</a:t>
            </a:r>
            <a:endParaRPr lang="de-DE" sz="1200" dirty="0"/>
          </a:p>
          <a:p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D3B8A0-67DE-4348-B00E-0B7A4DC71157}"/>
              </a:ext>
            </a:extLst>
          </p:cNvPr>
          <p:cNvSpPr/>
          <p:nvPr/>
        </p:nvSpPr>
        <p:spPr>
          <a:xfrm>
            <a:off x="0" y="260351"/>
            <a:ext cx="285750" cy="749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700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25D80C48-A997-4AA5-BB64-A4A30386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unserer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DDA0C3-DD4C-42F7-9279-28022619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18</a:t>
            </a:fld>
            <a:endParaRPr lang="de-DE" noProof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74467-06C7-46B1-855F-B20E18BFD1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6" y="1403350"/>
            <a:ext cx="4247356" cy="45529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800" b="1" dirty="0">
                <a:latin typeface="+mj-lt"/>
              </a:rPr>
              <a:t>Random Forest Regression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58CD48-0A3C-4B55-9BE9-AA329EF64635}"/>
              </a:ext>
            </a:extLst>
          </p:cNvPr>
          <p:cNvCxnSpPr/>
          <p:nvPr/>
        </p:nvCxnSpPr>
        <p:spPr>
          <a:xfrm>
            <a:off x="847725" y="1990725"/>
            <a:ext cx="3419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elle 3">
            <a:extLst>
              <a:ext uri="{FF2B5EF4-FFF2-40B4-BE49-F238E27FC236}">
                <a16:creationId xmlns:a16="http://schemas.microsoft.com/office/drawing/2014/main" id="{C2ACA64E-6724-44BC-9AFB-6105E2D07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60645"/>
              </p:ext>
            </p:extLst>
          </p:nvPr>
        </p:nvGraphicFramePr>
        <p:xfrm>
          <a:off x="371476" y="2708564"/>
          <a:ext cx="4410075" cy="109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025">
                  <a:extLst>
                    <a:ext uri="{9D8B030D-6E8A-4147-A177-3AD203B41FA5}">
                      <a16:colId xmlns:a16="http://schemas.microsoft.com/office/drawing/2014/main" val="661247839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222980178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101860916"/>
                    </a:ext>
                  </a:extLst>
                </a:gridCol>
              </a:tblGrid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Train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X-Validation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Test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193642"/>
                  </a:ext>
                </a:extLst>
              </a:tr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38 946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103 545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104 542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8084025"/>
                  </a:ext>
                </a:extLst>
              </a:tr>
            </a:tbl>
          </a:graphicData>
        </a:graphic>
      </p:graphicFrame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8F9F6E9-5309-4FC2-AA67-ACA7457595ED}"/>
              </a:ext>
            </a:extLst>
          </p:cNvPr>
          <p:cNvCxnSpPr>
            <a:cxnSpLocks/>
          </p:cNvCxnSpPr>
          <p:nvPr/>
        </p:nvCxnSpPr>
        <p:spPr>
          <a:xfrm>
            <a:off x="1771650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FD4F9F8-AB18-458E-B3CD-C105C6AEF40B}"/>
              </a:ext>
            </a:extLst>
          </p:cNvPr>
          <p:cNvCxnSpPr>
            <a:cxnSpLocks/>
          </p:cNvCxnSpPr>
          <p:nvPr/>
        </p:nvCxnSpPr>
        <p:spPr>
          <a:xfrm>
            <a:off x="3381375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Pfeil: Chevron 28">
            <a:extLst>
              <a:ext uri="{FF2B5EF4-FFF2-40B4-BE49-F238E27FC236}">
                <a16:creationId xmlns:a16="http://schemas.microsoft.com/office/drawing/2014/main" id="{C4A893A8-3A1E-4C7E-8474-3136EC7D7304}"/>
              </a:ext>
            </a:extLst>
          </p:cNvPr>
          <p:cNvSpPr/>
          <p:nvPr/>
        </p:nvSpPr>
        <p:spPr>
          <a:xfrm>
            <a:off x="784668" y="4420733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: Chevron 29">
            <a:extLst>
              <a:ext uri="{FF2B5EF4-FFF2-40B4-BE49-F238E27FC236}">
                <a16:creationId xmlns:a16="http://schemas.microsoft.com/office/drawing/2014/main" id="{D0D6CDF2-E2ED-4ED3-A70B-17E24F9F973B}"/>
              </a:ext>
            </a:extLst>
          </p:cNvPr>
          <p:cNvSpPr/>
          <p:nvPr/>
        </p:nvSpPr>
        <p:spPr>
          <a:xfrm>
            <a:off x="784668" y="5040890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0F18B0B-318A-48B4-B9B6-BFE9070585F5}"/>
              </a:ext>
            </a:extLst>
          </p:cNvPr>
          <p:cNvSpPr txBox="1"/>
          <p:nvPr/>
        </p:nvSpPr>
        <p:spPr>
          <a:xfrm>
            <a:off x="1019970" y="4318358"/>
            <a:ext cx="367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Overfitting</a:t>
            </a:r>
            <a:endParaRPr lang="de-DE" sz="2000" dirty="0">
              <a:solidFill>
                <a:schemeClr val="bg1"/>
              </a:solidFill>
              <a:latin typeface="+mj-lt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02CEE2D-BA04-4649-BDA3-CF0DA872406C}"/>
              </a:ext>
            </a:extLst>
          </p:cNvPr>
          <p:cNvSpPr txBox="1"/>
          <p:nvPr/>
        </p:nvSpPr>
        <p:spPr>
          <a:xfrm>
            <a:off x="1000920" y="4931163"/>
            <a:ext cx="3675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Deutlich besser als linear Regression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0A1A850-D315-447A-84F4-996D98C5D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54"/>
          <a:stretch/>
        </p:blipFill>
        <p:spPr>
          <a:xfrm>
            <a:off x="6564523" y="1587174"/>
            <a:ext cx="4954377" cy="3551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BFC94F1-CB46-4721-B281-BE26E113DBA8}"/>
              </a:ext>
            </a:extLst>
          </p:cNvPr>
          <p:cNvSpPr txBox="1"/>
          <p:nvPr/>
        </p:nvSpPr>
        <p:spPr>
          <a:xfrm>
            <a:off x="6533357" y="5229515"/>
            <a:ext cx="4985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Quelle: Start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up</a:t>
            </a:r>
            <a:r>
              <a:rPr lang="de-DE" sz="1400" dirty="0"/>
              <a:t>. Random Forest Regression. Abrufbar unter: </a:t>
            </a:r>
            <a:r>
              <a:rPr lang="de-DE" sz="1400" dirty="0">
                <a:hlinkClick r:id="rId3"/>
              </a:rPr>
              <a:t>https://medium.com/swlh/random-forest-and-its-implementation-71824ced454f</a:t>
            </a:r>
            <a:endParaRPr lang="de-DE" sz="1400" dirty="0"/>
          </a:p>
          <a:p>
            <a:endParaRPr lang="de-DE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F882654-B33A-4579-A65B-87632C939422}"/>
              </a:ext>
            </a:extLst>
          </p:cNvPr>
          <p:cNvSpPr txBox="1"/>
          <p:nvPr/>
        </p:nvSpPr>
        <p:spPr>
          <a:xfrm>
            <a:off x="673100" y="3841782"/>
            <a:ext cx="3428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ufthansa Head Global Light" pitchFamily="2" charset="-128"/>
                <a:cs typeface="Lufthansa Head Global Light" pitchFamily="2" charset="-128"/>
              </a:rPr>
              <a:t>R2-Wert auf Testdaten: 0,863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690125A-811A-489F-81FB-F9034B2C3D61}"/>
              </a:ext>
            </a:extLst>
          </p:cNvPr>
          <p:cNvSpPr txBox="1"/>
          <p:nvPr/>
        </p:nvSpPr>
        <p:spPr>
          <a:xfrm>
            <a:off x="2142537" y="2318629"/>
            <a:ext cx="984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ufthansa Head Global Light" pitchFamily="2" charset="-128"/>
                <a:cs typeface="Lufthansa Head Global Light" pitchFamily="2" charset="-128"/>
              </a:rPr>
              <a:t>RMSE:</a:t>
            </a:r>
          </a:p>
        </p:txBody>
      </p:sp>
    </p:spTree>
    <p:extLst>
      <p:ext uri="{BB962C8B-B14F-4D97-AF65-F5344CB8AC3E}">
        <p14:creationId xmlns:p14="http://schemas.microsoft.com/office/powerpoint/2010/main" val="1793110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25D80C48-A997-4AA5-BB64-A4A30386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unserer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DDA0C3-DD4C-42F7-9279-28022619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19</a:t>
            </a:fld>
            <a:endParaRPr lang="de-DE" noProof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74467-06C7-46B1-855F-B20E18BFD1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6" y="1403350"/>
            <a:ext cx="4247356" cy="45529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800" b="1" dirty="0">
                <a:latin typeface="+mj-lt"/>
              </a:rPr>
              <a:t>Gradient </a:t>
            </a:r>
            <a:r>
              <a:rPr lang="de-DE" sz="2800" b="1" dirty="0" err="1">
                <a:latin typeface="+mj-lt"/>
              </a:rPr>
              <a:t>Boosting</a:t>
            </a:r>
            <a:r>
              <a:rPr lang="de-DE" sz="2800" b="1" dirty="0">
                <a:latin typeface="+mj-lt"/>
              </a:rPr>
              <a:t> Regression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58CD48-0A3C-4B55-9BE9-AA329EF64635}"/>
              </a:ext>
            </a:extLst>
          </p:cNvPr>
          <p:cNvCxnSpPr/>
          <p:nvPr/>
        </p:nvCxnSpPr>
        <p:spPr>
          <a:xfrm>
            <a:off x="847725" y="2362200"/>
            <a:ext cx="34194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elle 3">
            <a:extLst>
              <a:ext uri="{FF2B5EF4-FFF2-40B4-BE49-F238E27FC236}">
                <a16:creationId xmlns:a16="http://schemas.microsoft.com/office/drawing/2014/main" id="{C2ACA64E-6724-44BC-9AFB-6105E2D07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72860"/>
              </p:ext>
            </p:extLst>
          </p:nvPr>
        </p:nvGraphicFramePr>
        <p:xfrm>
          <a:off x="371476" y="2708564"/>
          <a:ext cx="4410075" cy="109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025">
                  <a:extLst>
                    <a:ext uri="{9D8B030D-6E8A-4147-A177-3AD203B41FA5}">
                      <a16:colId xmlns:a16="http://schemas.microsoft.com/office/drawing/2014/main" val="661247839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222980178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4101860916"/>
                    </a:ext>
                  </a:extLst>
                </a:gridCol>
              </a:tblGrid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Train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X-Validation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Test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193642"/>
                  </a:ext>
                </a:extLst>
              </a:tr>
              <a:tr h="546006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101 559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109 279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109 162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8084025"/>
                  </a:ext>
                </a:extLst>
              </a:tr>
            </a:tbl>
          </a:graphicData>
        </a:graphic>
      </p:graphicFrame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8F9F6E9-5309-4FC2-AA67-ACA7457595ED}"/>
              </a:ext>
            </a:extLst>
          </p:cNvPr>
          <p:cNvCxnSpPr>
            <a:cxnSpLocks/>
          </p:cNvCxnSpPr>
          <p:nvPr/>
        </p:nvCxnSpPr>
        <p:spPr>
          <a:xfrm>
            <a:off x="1771650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FD4F9F8-AB18-458E-B3CD-C105C6AEF40B}"/>
              </a:ext>
            </a:extLst>
          </p:cNvPr>
          <p:cNvCxnSpPr>
            <a:cxnSpLocks/>
          </p:cNvCxnSpPr>
          <p:nvPr/>
        </p:nvCxnSpPr>
        <p:spPr>
          <a:xfrm>
            <a:off x="3381375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Pfeil: Chevron 28">
            <a:extLst>
              <a:ext uri="{FF2B5EF4-FFF2-40B4-BE49-F238E27FC236}">
                <a16:creationId xmlns:a16="http://schemas.microsoft.com/office/drawing/2014/main" id="{C4A893A8-3A1E-4C7E-8474-3136EC7D7304}"/>
              </a:ext>
            </a:extLst>
          </p:cNvPr>
          <p:cNvSpPr/>
          <p:nvPr/>
        </p:nvSpPr>
        <p:spPr>
          <a:xfrm>
            <a:off x="784668" y="4420733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Pfeil: Chevron 29">
            <a:extLst>
              <a:ext uri="{FF2B5EF4-FFF2-40B4-BE49-F238E27FC236}">
                <a16:creationId xmlns:a16="http://schemas.microsoft.com/office/drawing/2014/main" id="{D0D6CDF2-E2ED-4ED3-A70B-17E24F9F973B}"/>
              </a:ext>
            </a:extLst>
          </p:cNvPr>
          <p:cNvSpPr/>
          <p:nvPr/>
        </p:nvSpPr>
        <p:spPr>
          <a:xfrm>
            <a:off x="784668" y="5040890"/>
            <a:ext cx="126114" cy="195361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0F18B0B-318A-48B4-B9B6-BFE9070585F5}"/>
              </a:ext>
            </a:extLst>
          </p:cNvPr>
          <p:cNvSpPr txBox="1"/>
          <p:nvPr/>
        </p:nvSpPr>
        <p:spPr>
          <a:xfrm>
            <a:off x="1019970" y="4318358"/>
            <a:ext cx="3675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Leichtes </a:t>
            </a:r>
            <a:r>
              <a:rPr lang="de-DE" sz="2000" dirty="0" err="1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Overfitting</a:t>
            </a:r>
            <a:endParaRPr lang="de-DE" sz="2000" dirty="0">
              <a:solidFill>
                <a:schemeClr val="bg1"/>
              </a:solidFill>
              <a:latin typeface="+mj-lt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02CEE2D-BA04-4649-BDA3-CF0DA872406C}"/>
              </a:ext>
            </a:extLst>
          </p:cNvPr>
          <p:cNvSpPr txBox="1"/>
          <p:nvPr/>
        </p:nvSpPr>
        <p:spPr>
          <a:xfrm>
            <a:off x="1000920" y="4931163"/>
            <a:ext cx="3675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Gute Alternative zum Random Forest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574D680-4C5C-4B71-8136-FB75558B554D}"/>
              </a:ext>
            </a:extLst>
          </p:cNvPr>
          <p:cNvSpPr txBox="1"/>
          <p:nvPr/>
        </p:nvSpPr>
        <p:spPr>
          <a:xfrm>
            <a:off x="6543879" y="5297791"/>
            <a:ext cx="5161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Quelle: ML Review. Gradient </a:t>
            </a:r>
            <a:r>
              <a:rPr lang="de-DE" sz="1400" dirty="0" err="1"/>
              <a:t>Boosting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scratch</a:t>
            </a:r>
            <a:r>
              <a:rPr lang="de-DE" sz="1400" dirty="0"/>
              <a:t>. Abrufbar unter </a:t>
            </a:r>
            <a:r>
              <a:rPr lang="de-DE" sz="1400" dirty="0">
                <a:hlinkClick r:id="rId2"/>
              </a:rPr>
              <a:t>https://blog.mlreview.com/gradient-boosting-from-scratch-1e317ae4587d</a:t>
            </a:r>
            <a:endParaRPr lang="de-DE" sz="1400" dirty="0"/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948FE18-F097-477C-88EE-7AE38CE12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414" y="3429000"/>
            <a:ext cx="4782917" cy="180725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FA7DAFC-74D2-454E-B739-62C0FE195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880" y="1621749"/>
            <a:ext cx="4863452" cy="1807251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7BACBE9-D011-4238-B8A0-EE0B1023878C}"/>
              </a:ext>
            </a:extLst>
          </p:cNvPr>
          <p:cNvSpPr txBox="1"/>
          <p:nvPr/>
        </p:nvSpPr>
        <p:spPr>
          <a:xfrm>
            <a:off x="673100" y="3841782"/>
            <a:ext cx="3428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ufthansa Head Global Light" pitchFamily="2" charset="-128"/>
                <a:cs typeface="Lufthansa Head Global Light" pitchFamily="2" charset="-128"/>
              </a:rPr>
              <a:t>R2-Wert auf Testdaten: 0,85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F9A2121-9690-46DD-B48C-D00FF3799AC1}"/>
              </a:ext>
            </a:extLst>
          </p:cNvPr>
          <p:cNvSpPr txBox="1"/>
          <p:nvPr/>
        </p:nvSpPr>
        <p:spPr>
          <a:xfrm>
            <a:off x="2116412" y="2382262"/>
            <a:ext cx="984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ufthansa Head Global Light" pitchFamily="2" charset="-128"/>
                <a:cs typeface="Lufthansa Head Global Light" pitchFamily="2" charset="-128"/>
              </a:rPr>
              <a:t>RMSE:</a:t>
            </a:r>
          </a:p>
        </p:txBody>
      </p:sp>
    </p:spTree>
    <p:extLst>
      <p:ext uri="{BB962C8B-B14F-4D97-AF65-F5344CB8AC3E}">
        <p14:creationId xmlns:p14="http://schemas.microsoft.com/office/powerpoint/2010/main" val="214544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8" y="-164762"/>
            <a:ext cx="5272764" cy="1551573"/>
          </a:xfrm>
        </p:spPr>
        <p:txBody>
          <a:bodyPr rtlCol="0"/>
          <a:lstStyle/>
          <a:p>
            <a:pPr rtl="0"/>
            <a:r>
              <a:rPr lang="de-DE" dirty="0"/>
              <a:t>AGENDA	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1430965"/>
            <a:ext cx="5272764" cy="4824549"/>
          </a:xfrm>
        </p:spPr>
        <p:txBody>
          <a:bodyPr rtlCol="0">
            <a:normAutofit/>
          </a:bodyPr>
          <a:lstStyle/>
          <a:p>
            <a:pPr>
              <a:buFont typeface="Calibri Light" panose="020F0302020204030204" pitchFamily="34" charset="0"/>
              <a:buChar char="›"/>
            </a:pPr>
            <a:r>
              <a:rPr lang="de-DE" sz="2200" dirty="0"/>
              <a:t>Idee &amp; Zielsetzung</a:t>
            </a:r>
          </a:p>
          <a:p>
            <a:pPr>
              <a:buFont typeface="Calibri Light" panose="020F0302020204030204" pitchFamily="34" charset="0"/>
              <a:buChar char="›"/>
            </a:pPr>
            <a:r>
              <a:rPr lang="de-DE" sz="2200" dirty="0"/>
              <a:t>Setup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Datensatz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Technologien und Bibliotheken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Generelles Vorgehen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Wie setzen wir </a:t>
            </a:r>
            <a:r>
              <a:rPr lang="de-DE" sz="2000" dirty="0" err="1"/>
              <a:t>Machine</a:t>
            </a:r>
            <a:r>
              <a:rPr lang="de-DE" sz="2000" dirty="0"/>
              <a:t> Learning ein?</a:t>
            </a:r>
          </a:p>
          <a:p>
            <a:pPr>
              <a:buFont typeface="Calibri Light" panose="020F0302020204030204" pitchFamily="34" charset="0"/>
              <a:buChar char="›"/>
            </a:pPr>
            <a:r>
              <a:rPr lang="de-DE" sz="2200" dirty="0"/>
              <a:t>Umsetzung &amp; Ergebnisse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 err="1"/>
              <a:t>Exploratory</a:t>
            </a:r>
            <a:r>
              <a:rPr lang="de-DE" sz="2000" dirty="0"/>
              <a:t> Analysis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Datenvorverarbeitung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 err="1"/>
              <a:t>Gütemaß</a:t>
            </a:r>
            <a:r>
              <a:rPr lang="de-DE" sz="2000" dirty="0"/>
              <a:t> RMSE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Vorstellung der Ergebnisse</a:t>
            </a:r>
          </a:p>
          <a:p>
            <a:pPr lvl="1">
              <a:buFont typeface="Calibri Light" panose="020F0302020204030204" pitchFamily="34" charset="0"/>
              <a:buChar char="›"/>
            </a:pPr>
            <a:r>
              <a:rPr lang="de-DE" sz="2000" dirty="0"/>
              <a:t>Kritische Reflexion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smtClean="0"/>
              <a:t>2</a:t>
            </a:fld>
            <a:endParaRPr lang="de-DE"/>
          </a:p>
        </p:txBody>
      </p:sp>
      <p:pic>
        <p:nvPicPr>
          <p:cNvPr id="1028" name="Picture 4" descr="Nach Bauzeit von 7 ½ Jahren hat Deutschland nun Europas schnellsten  Supercomputer">
            <a:extLst>
              <a:ext uri="{FF2B5EF4-FFF2-40B4-BE49-F238E27FC236}">
                <a16:creationId xmlns:a16="http://schemas.microsoft.com/office/drawing/2014/main" id="{57CA7099-A2B9-4B87-83B2-F520595C7E9E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4" r="22044"/>
          <a:stretch>
            <a:fillRect/>
          </a:stretch>
        </p:blipFill>
        <p:spPr bwMode="auto">
          <a:xfrm>
            <a:off x="1117601" y="1008993"/>
            <a:ext cx="5138058" cy="498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B5C08-3F71-404E-8124-239517BF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unserer Ergebnisse: Vergleich der Modelle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F0B12CC-3FF1-467E-8878-7AB3F99E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20</a:t>
            </a:fld>
            <a:endParaRPr lang="de-DE" noProof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F17A756-CCF4-406F-89DF-4EB6982FF807}"/>
              </a:ext>
            </a:extLst>
          </p:cNvPr>
          <p:cNvSpPr txBox="1">
            <a:spLocks/>
          </p:cNvSpPr>
          <p:nvPr/>
        </p:nvSpPr>
        <p:spPr>
          <a:xfrm>
            <a:off x="683841" y="1856083"/>
            <a:ext cx="6056313" cy="4183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Random Forest Regressor mit der höchsten Performance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ea typeface="Lufthansa Head Global Light" pitchFamily="2" charset="-128"/>
              <a:cs typeface="Lufthansa Head Global Light" pitchFamily="2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Gradient </a:t>
            </a:r>
            <a:r>
              <a:rPr lang="de-DE" sz="2000" dirty="0" err="1">
                <a:ea typeface="Lufthansa Head Global Light" pitchFamily="2" charset="-128"/>
                <a:cs typeface="Lufthansa Head Global Light" pitchFamily="2" charset="-128"/>
              </a:rPr>
              <a:t>Boosting</a:t>
            </a: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 ähnlich passend und zudem mit weniger </a:t>
            </a:r>
            <a:r>
              <a:rPr lang="de-DE" sz="2000" dirty="0" err="1">
                <a:ea typeface="Lufthansa Head Global Light" pitchFamily="2" charset="-128"/>
                <a:cs typeface="Lufthansa Head Global Light" pitchFamily="2" charset="-128"/>
              </a:rPr>
              <a:t>Overfitting</a:t>
            </a: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 als der Random Forest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ea typeface="Lufthansa Head Global Light" pitchFamily="2" charset="-128"/>
              <a:cs typeface="Lufthansa Head Global Light" pitchFamily="2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Mit Hyperparameter-Optimierung (</a:t>
            </a:r>
            <a:r>
              <a:rPr lang="de-DE" sz="2000" dirty="0" err="1">
                <a:ea typeface="Lufthansa Head Global Light" pitchFamily="2" charset="-128"/>
                <a:cs typeface="Lufthansa Head Global Light" pitchFamily="2" charset="-128"/>
              </a:rPr>
              <a:t>Grid</a:t>
            </a: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 Search) konnten wir nur einen kleinen Einfluss auf die Performance nehmen 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pPr>
              <a:buFont typeface="Wingdings" panose="05000000000000000000" pitchFamily="2" charset="2"/>
              <a:buChar char="§"/>
            </a:pPr>
            <a:endParaRPr lang="de-DE" sz="20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36EBEC8-BA84-4823-AF46-714CDAF49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536" y="1652315"/>
            <a:ext cx="4078235" cy="3323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B704F48-DE77-41BA-B72E-895F3FAA8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536" y="5420444"/>
            <a:ext cx="4078235" cy="517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7F8CF41-5776-4365-8806-FFDDD1B22D94}"/>
              </a:ext>
            </a:extLst>
          </p:cNvPr>
          <p:cNvSpPr txBox="1"/>
          <p:nvPr/>
        </p:nvSpPr>
        <p:spPr>
          <a:xfrm>
            <a:off x="7373536" y="5051112"/>
            <a:ext cx="21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Example Predictions: </a:t>
            </a:r>
          </a:p>
        </p:txBody>
      </p:sp>
    </p:spTree>
    <p:extLst>
      <p:ext uri="{BB962C8B-B14F-4D97-AF65-F5344CB8AC3E}">
        <p14:creationId xmlns:p14="http://schemas.microsoft.com/office/powerpoint/2010/main" val="2591354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B5C08-3F71-404E-8124-239517BF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Kritische Reflexion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F0B12CC-3FF1-467E-8878-7AB3F99E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21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4557EA3-6C82-49DE-B893-0184777EF13C}"/>
              </a:ext>
            </a:extLst>
          </p:cNvPr>
          <p:cNvSpPr/>
          <p:nvPr/>
        </p:nvSpPr>
        <p:spPr>
          <a:xfrm>
            <a:off x="6096000" y="1358537"/>
            <a:ext cx="5251269" cy="438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F26CFBB-220C-4973-BD6E-7C5A8EB05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316776"/>
            <a:ext cx="4573849" cy="257279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D50876B-4043-43E6-B1C3-DC5987EF93D7}"/>
              </a:ext>
            </a:extLst>
          </p:cNvPr>
          <p:cNvSpPr txBox="1"/>
          <p:nvPr/>
        </p:nvSpPr>
        <p:spPr>
          <a:xfrm>
            <a:off x="6434709" y="1831159"/>
            <a:ext cx="45738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</a:rPr>
              <a:t>Lessons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Learned</a:t>
            </a:r>
            <a:r>
              <a:rPr lang="de-DE" sz="2400" b="1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</a:rPr>
              <a:t>Erlernte Theorie konnte erfolgreich in Praxis umgesetzt werden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</a:rPr>
              <a:t>Modell-Performance noch nicht optimal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</a:rPr>
              <a:t>Zeitlicher Aspekt wird nicht berücksichtigt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000" dirty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Dataset könnte noch größer sein</a:t>
            </a:r>
          </a:p>
          <a:p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Dataset sollte Kaufpreise mehrerer Jahre beinhalten</a:t>
            </a:r>
            <a:endParaRPr lang="de-DE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692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2CF5A7C-F746-45E9-9CAC-A6B1FD53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906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Vielen Dank!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37855D7-7299-4158-BDD0-DA27D237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22</a:t>
            </a:fld>
            <a:endParaRPr lang="de-DE" noProof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74B3380-61A7-48C9-BDC7-DA53AACEDFCF}"/>
              </a:ext>
            </a:extLst>
          </p:cNvPr>
          <p:cNvSpPr txBox="1"/>
          <p:nvPr/>
        </p:nvSpPr>
        <p:spPr>
          <a:xfrm>
            <a:off x="5094515" y="3948260"/>
            <a:ext cx="2182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Insight Explorers</a:t>
            </a:r>
          </a:p>
        </p:txBody>
      </p:sp>
    </p:spTree>
    <p:extLst>
      <p:ext uri="{BB962C8B-B14F-4D97-AF65-F5344CB8AC3E}">
        <p14:creationId xmlns:p14="http://schemas.microsoft.com/office/powerpoint/2010/main" val="118388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928395"/>
            <a:ext cx="10439400" cy="1175444"/>
          </a:xfrm>
        </p:spPr>
        <p:txBody>
          <a:bodyPr rtlCol="0"/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Idee &amp; Zielsetzung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smtClean="0"/>
              <a:t>3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78BB962-80C8-4353-BCE9-2B4E8624F288}"/>
              </a:ext>
            </a:extLst>
          </p:cNvPr>
          <p:cNvSpPr/>
          <p:nvPr/>
        </p:nvSpPr>
        <p:spPr>
          <a:xfrm>
            <a:off x="5564777" y="3683726"/>
            <a:ext cx="1018903" cy="687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C0C84F7-FD4B-49FE-8154-3E35EFA16795}"/>
              </a:ext>
            </a:extLst>
          </p:cNvPr>
          <p:cNvSpPr txBox="1"/>
          <p:nvPr/>
        </p:nvSpPr>
        <p:spPr>
          <a:xfrm>
            <a:off x="1328057" y="3683726"/>
            <a:ext cx="3823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>
                <a:ea typeface="Lufthansa Head Global Light" pitchFamily="2" charset="-128"/>
                <a:cs typeface="Lufthansa Head Global Light" pitchFamily="2" charset="-128"/>
              </a:rPr>
              <a:t>Vorhersage von Hauspreisen </a:t>
            </a: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in den USA auf Basis verschiedener Faktoren (Grundstückgröße, Baujahr, Lage…) durch den Einsatz von ML-</a:t>
            </a:r>
            <a:r>
              <a:rPr lang="de-DE" sz="2000" b="1" dirty="0">
                <a:ea typeface="Lufthansa Head Global Light" pitchFamily="2" charset="-128"/>
                <a:cs typeface="Lufthansa Head Global Light" pitchFamily="2" charset="-128"/>
              </a:rPr>
              <a:t>Regressions-Modellen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C4D387C-AA7E-4050-AB33-E95A38928CD2}"/>
              </a:ext>
            </a:extLst>
          </p:cNvPr>
          <p:cNvSpPr txBox="1"/>
          <p:nvPr/>
        </p:nvSpPr>
        <p:spPr>
          <a:xfrm>
            <a:off x="6914606" y="3683726"/>
            <a:ext cx="3823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Wirtschaftlicher Nutzen: Die Vorhersage von Preisen führt zu einer </a:t>
            </a:r>
            <a:r>
              <a:rPr lang="de-DE" sz="2000" b="1" dirty="0">
                <a:ea typeface="Lufthansa Head Global Light" pitchFamily="2" charset="-128"/>
                <a:cs typeface="Lufthansa Head Global Light" pitchFamily="2" charset="-128"/>
              </a:rPr>
              <a:t>besseren Informationslage</a:t>
            </a: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, die es ermöglicht, </a:t>
            </a:r>
            <a:r>
              <a:rPr lang="de-DE" sz="2000" b="1" dirty="0">
                <a:ea typeface="Lufthansa Head Global Light" pitchFamily="2" charset="-128"/>
                <a:cs typeface="Lufthansa Head Global Light" pitchFamily="2" charset="-128"/>
              </a:rPr>
              <a:t>bessere Kaufentscheidungen </a:t>
            </a:r>
            <a:r>
              <a:rPr lang="de-DE" sz="2000" dirty="0">
                <a:ea typeface="Lufthansa Head Global Light" pitchFamily="2" charset="-128"/>
                <a:cs typeface="Lufthansa Head Global Light" pitchFamily="2" charset="-128"/>
              </a:rPr>
              <a:t>zu treffen.</a:t>
            </a:r>
          </a:p>
        </p:txBody>
      </p:sp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A76AA73-658D-4337-96DF-D2E5F9F59592}"/>
              </a:ext>
            </a:extLst>
          </p:cNvPr>
          <p:cNvSpPr/>
          <p:nvPr/>
        </p:nvSpPr>
        <p:spPr>
          <a:xfrm>
            <a:off x="7305492" y="2061768"/>
            <a:ext cx="3302324" cy="36630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5E2BB4C-071F-43C6-91FC-787124D8EFE6}"/>
              </a:ext>
            </a:extLst>
          </p:cNvPr>
          <p:cNvSpPr/>
          <p:nvPr/>
        </p:nvSpPr>
        <p:spPr>
          <a:xfrm>
            <a:off x="1584183" y="2061768"/>
            <a:ext cx="3302324" cy="36630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ED4D4E-0532-4AD6-8D92-F5840CA7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68" y="133956"/>
            <a:ext cx="2820987" cy="1107875"/>
          </a:xfrm>
        </p:spPr>
        <p:txBody>
          <a:bodyPr>
            <a:normAutofit/>
          </a:bodyPr>
          <a:lstStyle/>
          <a:p>
            <a:r>
              <a:rPr lang="de-DE">
                <a:ea typeface="Lufthansa Head Global Bold" pitchFamily="2" charset="-128"/>
                <a:cs typeface="Lufthansa Head Global Bold" pitchFamily="2" charset="-128"/>
              </a:rPr>
              <a:t>Introduction</a:t>
            </a:r>
            <a:endParaRPr lang="de-DE" dirty="0">
              <a:ea typeface="Lufthansa Head Global Bold" pitchFamily="2" charset="-128"/>
              <a:cs typeface="Lufthansa Head Global Bold" pitchFamily="2" charset="-128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BB9285-D76E-44D1-A0BF-6022648ED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184" y="2061768"/>
            <a:ext cx="3302324" cy="366305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de-DE" u="sng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Haus 1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de-DE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Wohnfläche: 109m²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de-DE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Bäder: 1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de-DE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Stockwerke: 1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de-DE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Baujahr: 1955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de-DE" b="1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Preis: 221.900$</a:t>
            </a:r>
          </a:p>
        </p:txBody>
      </p:sp>
      <p:sp>
        <p:nvSpPr>
          <p:cNvPr id="39" name="Pfeil: nach links und rechts 38">
            <a:extLst>
              <a:ext uri="{FF2B5EF4-FFF2-40B4-BE49-F238E27FC236}">
                <a16:creationId xmlns:a16="http://schemas.microsoft.com/office/drawing/2014/main" id="{812679D9-F281-46E9-86B0-A4C5DBF686EA}"/>
              </a:ext>
            </a:extLst>
          </p:cNvPr>
          <p:cNvSpPr/>
          <p:nvPr/>
        </p:nvSpPr>
        <p:spPr>
          <a:xfrm>
            <a:off x="5339970" y="3628645"/>
            <a:ext cx="1512059" cy="529295"/>
          </a:xfrm>
          <a:prstGeom prst="leftRightArrow">
            <a:avLst>
              <a:gd name="adj1" fmla="val 38380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F6D9FAD6-1343-43CD-887D-734ECA0D55D2}"/>
              </a:ext>
            </a:extLst>
          </p:cNvPr>
          <p:cNvSpPr txBox="1">
            <a:spLocks/>
          </p:cNvSpPr>
          <p:nvPr/>
        </p:nvSpPr>
        <p:spPr>
          <a:xfrm>
            <a:off x="7305491" y="2061768"/>
            <a:ext cx="3302324" cy="366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de-DE" u="sng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Haus 2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Wohnfläche: 156m²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Bäder: 2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Stockwerke: 1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Baujahr: 1987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de-DE" b="1" dirty="0">
                <a:solidFill>
                  <a:schemeClr val="bg1"/>
                </a:solidFill>
                <a:latin typeface="+mj-lt"/>
                <a:ea typeface="Lufthansa Head Global Light" pitchFamily="2" charset="-128"/>
                <a:cs typeface="Lufthansa Head Global Light" pitchFamily="2" charset="-128"/>
              </a:rPr>
              <a:t>Preis: 510.000$</a:t>
            </a:r>
          </a:p>
        </p:txBody>
      </p:sp>
    </p:spTree>
    <p:extLst>
      <p:ext uri="{BB962C8B-B14F-4D97-AF65-F5344CB8AC3E}">
        <p14:creationId xmlns:p14="http://schemas.microsoft.com/office/powerpoint/2010/main" val="416031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E5147CB-82AC-41A8-B33E-C66E5BBE91D2}"/>
              </a:ext>
            </a:extLst>
          </p:cNvPr>
          <p:cNvSpPr/>
          <p:nvPr/>
        </p:nvSpPr>
        <p:spPr>
          <a:xfrm>
            <a:off x="0" y="0"/>
            <a:ext cx="12192000" cy="286089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528" y="231279"/>
            <a:ext cx="10439400" cy="1175444"/>
          </a:xfrm>
        </p:spPr>
        <p:txBody>
          <a:bodyPr rtlCol="0"/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Setup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smtClean="0"/>
              <a:t>5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78BB962-80C8-4353-BCE9-2B4E8624F288}"/>
              </a:ext>
            </a:extLst>
          </p:cNvPr>
          <p:cNvSpPr/>
          <p:nvPr/>
        </p:nvSpPr>
        <p:spPr>
          <a:xfrm>
            <a:off x="5564777" y="3683726"/>
            <a:ext cx="1018903" cy="687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CA176338-618F-4971-8C87-3EAA7F4D420E}"/>
              </a:ext>
            </a:extLst>
          </p:cNvPr>
          <p:cNvSpPr txBox="1">
            <a:spLocks/>
          </p:cNvSpPr>
          <p:nvPr/>
        </p:nvSpPr>
        <p:spPr>
          <a:xfrm>
            <a:off x="854528" y="1369780"/>
            <a:ext cx="10439400" cy="1175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solidFill>
                  <a:schemeClr val="bg1"/>
                </a:solidFill>
              </a:rPr>
              <a:t>Unser Datensatz: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BC8114B-CB82-40F7-AC73-55CF1B8DF203}"/>
              </a:ext>
            </a:extLst>
          </p:cNvPr>
          <p:cNvSpPr/>
          <p:nvPr/>
        </p:nvSpPr>
        <p:spPr>
          <a:xfrm>
            <a:off x="2343338" y="1406723"/>
            <a:ext cx="750532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6C203BC-3416-4E49-9153-A651DB96D84E}"/>
              </a:ext>
            </a:extLst>
          </p:cNvPr>
          <p:cNvSpPr txBox="1">
            <a:spLocks/>
          </p:cNvSpPr>
          <p:nvPr/>
        </p:nvSpPr>
        <p:spPr>
          <a:xfrm>
            <a:off x="1699420" y="3340096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Id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Date</a:t>
            </a: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Price</a:t>
            </a: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Bedrooms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Bathrooms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Sqft_living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Sqft_lot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Floors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C7B6480-120A-4A71-A619-908FF1EBD137}"/>
              </a:ext>
            </a:extLst>
          </p:cNvPr>
          <p:cNvSpPr txBox="1">
            <a:spLocks/>
          </p:cNvSpPr>
          <p:nvPr/>
        </p:nvSpPr>
        <p:spPr>
          <a:xfrm>
            <a:off x="4925450" y="3340096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Waterfront</a:t>
            </a: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View</a:t>
            </a: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Condition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Grade</a:t>
            </a: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Design</a:t>
            </a: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Sqft_above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Sqft_basement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Yr_built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C23894AB-7452-4BEF-90B0-146B9D6EE25E}"/>
              </a:ext>
            </a:extLst>
          </p:cNvPr>
          <p:cNvSpPr txBox="1">
            <a:spLocks/>
          </p:cNvSpPr>
          <p:nvPr/>
        </p:nvSpPr>
        <p:spPr>
          <a:xfrm>
            <a:off x="8375554" y="3340096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Yr_renovated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Zipcode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Lattitude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 err="1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Longitude</a:t>
            </a:r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Sqft_living15</a:t>
            </a:r>
          </a:p>
          <a:p>
            <a:r>
              <a:rPr lang="de-DE" sz="1600" dirty="0">
                <a:latin typeface="Lufthansa Head Global Light" pitchFamily="2" charset="-128"/>
                <a:ea typeface="Lufthansa Head Global Light" pitchFamily="2" charset="-128"/>
                <a:cs typeface="Lufthansa Head Global Light" pitchFamily="2" charset="-128"/>
              </a:rPr>
              <a:t>Sqft_lot15</a:t>
            </a:r>
          </a:p>
          <a:p>
            <a:endParaRPr lang="de-DE" sz="1600" dirty="0">
              <a:latin typeface="Lufthansa Head Global Light" pitchFamily="2" charset="-128"/>
              <a:ea typeface="Lufthansa Head Global Light" pitchFamily="2" charset="-128"/>
              <a:cs typeface="Lufthansa Head Global Light" pitchFamily="2" charset="-128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542B896-D25D-432E-8730-D9847B3B92C5}"/>
              </a:ext>
            </a:extLst>
          </p:cNvPr>
          <p:cNvSpPr txBox="1"/>
          <p:nvPr/>
        </p:nvSpPr>
        <p:spPr>
          <a:xfrm>
            <a:off x="2901202" y="6442055"/>
            <a:ext cx="698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</a:t>
            </a:r>
            <a:r>
              <a:rPr lang="de-DE" dirty="0" err="1"/>
              <a:t>Kaggle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https://www.kaggle.com/harlfoxem/housesalesprediction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302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Technologien und Bibliotheken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de-DE" sz="2400" b="1" dirty="0"/>
              <a:t>Entwicklungsumgebung:</a:t>
            </a:r>
          </a:p>
          <a:p>
            <a:pPr marL="0" indent="0" rtl="0">
              <a:buNone/>
            </a:pPr>
            <a:r>
              <a:rPr lang="de-DE" sz="2000" b="1" dirty="0"/>
              <a:t>Google </a:t>
            </a:r>
            <a:r>
              <a:rPr lang="de-DE" sz="2000" b="1" dirty="0" err="1"/>
              <a:t>Collab</a:t>
            </a:r>
            <a:endParaRPr lang="de-DE" sz="2000" b="1" dirty="0"/>
          </a:p>
          <a:p>
            <a:pPr marL="0" indent="0" rtl="0">
              <a:buNone/>
            </a:pPr>
            <a:endParaRPr lang="de-DE" sz="2000" b="1" dirty="0"/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Notebooks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Gehostete Laufzeit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Gemeinsames Coden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Einfaches Sharing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de-DE" sz="2400" b="1" dirty="0"/>
              <a:t>Bibliotheken:</a:t>
            </a:r>
          </a:p>
          <a:p>
            <a:pPr marL="0" indent="0">
              <a:buNone/>
            </a:pPr>
            <a:r>
              <a:rPr lang="de-DE" sz="2000" b="1" dirty="0"/>
              <a:t>Bekannte Python-Module</a:t>
            </a:r>
          </a:p>
          <a:p>
            <a:pPr marL="0" indent="0">
              <a:buNone/>
            </a:pPr>
            <a:endParaRPr lang="de-DE" sz="2000" b="1" dirty="0"/>
          </a:p>
          <a:p>
            <a:pPr marL="457200" lvl="1" indent="0">
              <a:buNone/>
            </a:pPr>
            <a:r>
              <a:rPr lang="de-DE" dirty="0" err="1"/>
              <a:t>NumPy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Pandas</a:t>
            </a:r>
          </a:p>
          <a:p>
            <a:pPr marL="457200" lvl="1" indent="0">
              <a:buNone/>
            </a:pPr>
            <a:r>
              <a:rPr lang="de-DE" dirty="0" err="1"/>
              <a:t>Scikit-learn</a:t>
            </a:r>
            <a:endParaRPr lang="de-DE" dirty="0"/>
          </a:p>
          <a:p>
            <a:pPr marL="457200" lvl="1" indent="0">
              <a:buNone/>
            </a:pPr>
            <a:r>
              <a:rPr lang="de-DE" dirty="0" err="1"/>
              <a:t>Matplotlib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smtClean="0"/>
              <a:t>6</a:t>
            </a:fld>
            <a:endParaRPr lang="de-DE"/>
          </a:p>
        </p:txBody>
      </p:sp>
      <p:pic>
        <p:nvPicPr>
          <p:cNvPr id="3074" name="Picture 2" descr="Scikit-learn – Wikipedia">
            <a:extLst>
              <a:ext uri="{FF2B5EF4-FFF2-40B4-BE49-F238E27FC236}">
                <a16:creationId xmlns:a16="http://schemas.microsoft.com/office/drawing/2014/main" id="{2632CC4F-8C42-4F6F-AF02-00A121C82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539" y="1591100"/>
            <a:ext cx="2123531" cy="114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oogle Colaboratory">
            <a:extLst>
              <a:ext uri="{FF2B5EF4-FFF2-40B4-BE49-F238E27FC236}">
                <a16:creationId xmlns:a16="http://schemas.microsoft.com/office/drawing/2014/main" id="{96291465-14FE-4430-B3D3-384969873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446" y="4727113"/>
            <a:ext cx="132588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NumPy – Wikipedia">
            <a:extLst>
              <a:ext uri="{FF2B5EF4-FFF2-40B4-BE49-F238E27FC236}">
                <a16:creationId xmlns:a16="http://schemas.microsoft.com/office/drawing/2014/main" id="{F72C68F0-7CA9-46C3-B5D9-A2A6A966E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873" y="2976860"/>
            <a:ext cx="2022158" cy="90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What is Pandas? — Geo-Python 2017 Autumn documentation">
            <a:extLst>
              <a:ext uri="{FF2B5EF4-FFF2-40B4-BE49-F238E27FC236}">
                <a16:creationId xmlns:a16="http://schemas.microsoft.com/office/drawing/2014/main" id="{B31D40A9-E622-4963-AB08-776B55606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873" y="3882304"/>
            <a:ext cx="1582239" cy="93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feil: Chevron 9">
            <a:extLst>
              <a:ext uri="{FF2B5EF4-FFF2-40B4-BE49-F238E27FC236}">
                <a16:creationId xmlns:a16="http://schemas.microsoft.com/office/drawing/2014/main" id="{1F5485E1-AEA9-44DE-A72D-97BB2D23950C}"/>
              </a:ext>
            </a:extLst>
          </p:cNvPr>
          <p:cNvSpPr/>
          <p:nvPr/>
        </p:nvSpPr>
        <p:spPr>
          <a:xfrm>
            <a:off x="1000164" y="3017630"/>
            <a:ext cx="71489" cy="104144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Pfeil: Chevron 10">
            <a:extLst>
              <a:ext uri="{FF2B5EF4-FFF2-40B4-BE49-F238E27FC236}">
                <a16:creationId xmlns:a16="http://schemas.microsoft.com/office/drawing/2014/main" id="{8232CDDC-BB13-4136-91D1-3B8C77891124}"/>
              </a:ext>
            </a:extLst>
          </p:cNvPr>
          <p:cNvSpPr/>
          <p:nvPr/>
        </p:nvSpPr>
        <p:spPr>
          <a:xfrm>
            <a:off x="1001134" y="3298163"/>
            <a:ext cx="71489" cy="104144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Pfeil: Chevron 11">
            <a:extLst>
              <a:ext uri="{FF2B5EF4-FFF2-40B4-BE49-F238E27FC236}">
                <a16:creationId xmlns:a16="http://schemas.microsoft.com/office/drawing/2014/main" id="{82FCFAA7-C5C9-4978-AD08-7A1FC8F4B312}"/>
              </a:ext>
            </a:extLst>
          </p:cNvPr>
          <p:cNvSpPr/>
          <p:nvPr/>
        </p:nvSpPr>
        <p:spPr>
          <a:xfrm>
            <a:off x="1000164" y="3578696"/>
            <a:ext cx="71489" cy="104144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Pfeil: Chevron 12">
            <a:extLst>
              <a:ext uri="{FF2B5EF4-FFF2-40B4-BE49-F238E27FC236}">
                <a16:creationId xmlns:a16="http://schemas.microsoft.com/office/drawing/2014/main" id="{E2F7DB50-7CC3-4695-8E35-B2E02B532843}"/>
              </a:ext>
            </a:extLst>
          </p:cNvPr>
          <p:cNvSpPr/>
          <p:nvPr/>
        </p:nvSpPr>
        <p:spPr>
          <a:xfrm>
            <a:off x="1000164" y="3859229"/>
            <a:ext cx="71489" cy="104144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Pfeil: Chevron 13">
            <a:extLst>
              <a:ext uri="{FF2B5EF4-FFF2-40B4-BE49-F238E27FC236}">
                <a16:creationId xmlns:a16="http://schemas.microsoft.com/office/drawing/2014/main" id="{F4E4EC41-E6CC-406C-997D-E5E3F0BB76A9}"/>
              </a:ext>
            </a:extLst>
          </p:cNvPr>
          <p:cNvSpPr/>
          <p:nvPr/>
        </p:nvSpPr>
        <p:spPr>
          <a:xfrm>
            <a:off x="8843987" y="3017630"/>
            <a:ext cx="71489" cy="104144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Pfeil: Chevron 14">
            <a:extLst>
              <a:ext uri="{FF2B5EF4-FFF2-40B4-BE49-F238E27FC236}">
                <a16:creationId xmlns:a16="http://schemas.microsoft.com/office/drawing/2014/main" id="{DD449DA8-62A5-4AA4-965D-614A4FB843E8}"/>
              </a:ext>
            </a:extLst>
          </p:cNvPr>
          <p:cNvSpPr/>
          <p:nvPr/>
        </p:nvSpPr>
        <p:spPr>
          <a:xfrm>
            <a:off x="8843986" y="3298163"/>
            <a:ext cx="71489" cy="104144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Pfeil: Chevron 15">
            <a:extLst>
              <a:ext uri="{FF2B5EF4-FFF2-40B4-BE49-F238E27FC236}">
                <a16:creationId xmlns:a16="http://schemas.microsoft.com/office/drawing/2014/main" id="{BC4BA279-A72D-4BC3-B7D6-C410C57826C0}"/>
              </a:ext>
            </a:extLst>
          </p:cNvPr>
          <p:cNvSpPr/>
          <p:nvPr/>
        </p:nvSpPr>
        <p:spPr>
          <a:xfrm>
            <a:off x="8843986" y="3578696"/>
            <a:ext cx="71489" cy="104144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Pfeil: Chevron 16">
            <a:extLst>
              <a:ext uri="{FF2B5EF4-FFF2-40B4-BE49-F238E27FC236}">
                <a16:creationId xmlns:a16="http://schemas.microsoft.com/office/drawing/2014/main" id="{16669722-EB3C-4FDE-8268-3C222B0D4D19}"/>
              </a:ext>
            </a:extLst>
          </p:cNvPr>
          <p:cNvSpPr/>
          <p:nvPr/>
        </p:nvSpPr>
        <p:spPr>
          <a:xfrm>
            <a:off x="8843986" y="3859229"/>
            <a:ext cx="71489" cy="104144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1BB18-0CDD-4DA5-BA9E-9183FF6E97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2979" y="401813"/>
            <a:ext cx="11520487" cy="758825"/>
          </a:xfrm>
        </p:spPr>
        <p:txBody>
          <a:bodyPr/>
          <a:lstStyle/>
          <a:p>
            <a:r>
              <a:rPr lang="de-DE" dirty="0"/>
              <a:t>Generelles Vorgehen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2D6AE94-CD3D-4A8C-9CBD-FC1E3E7E13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pPr rtl="0"/>
            <a:fld id="{03DC2DEF-D2FE-4B45-ABA4-9F153FD1C98A}" type="slidenum">
              <a:rPr lang="de-DE" noProof="0" smtClean="0"/>
              <a:t>7</a:t>
            </a:fld>
            <a:endParaRPr lang="de-DE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0AABDF-E4F9-45DA-818A-11843829DD6D}"/>
              </a:ext>
            </a:extLst>
          </p:cNvPr>
          <p:cNvSpPr/>
          <p:nvPr/>
        </p:nvSpPr>
        <p:spPr>
          <a:xfrm>
            <a:off x="2054772" y="1437605"/>
            <a:ext cx="8082455" cy="59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Überblick über den Datensatz verschaffen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A89C29-064C-4A04-971B-B9287E4AAC55}"/>
              </a:ext>
            </a:extLst>
          </p:cNvPr>
          <p:cNvSpPr/>
          <p:nvPr/>
        </p:nvSpPr>
        <p:spPr>
          <a:xfrm>
            <a:off x="2054773" y="2447700"/>
            <a:ext cx="8082455" cy="59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Vorverarbeitung: Train/Test Split, Data </a:t>
            </a:r>
            <a:r>
              <a:rPr lang="de-DE" dirty="0" err="1">
                <a:latin typeface="+mj-lt"/>
              </a:rPr>
              <a:t>Cleaning</a:t>
            </a:r>
            <a:endParaRPr lang="de-DE" dirty="0">
              <a:latin typeface="+mj-lt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2F16B33-55F1-4091-B99E-2A2ECDB6FAA4}"/>
              </a:ext>
            </a:extLst>
          </p:cNvPr>
          <p:cNvSpPr/>
          <p:nvPr/>
        </p:nvSpPr>
        <p:spPr>
          <a:xfrm>
            <a:off x="2054773" y="3457795"/>
            <a:ext cx="8082455" cy="59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Auswahl von ML-Modellen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63FB536-A692-4CEB-BCA4-5FF2467DF323}"/>
              </a:ext>
            </a:extLst>
          </p:cNvPr>
          <p:cNvSpPr/>
          <p:nvPr/>
        </p:nvSpPr>
        <p:spPr>
          <a:xfrm>
            <a:off x="2054773" y="4467890"/>
            <a:ext cx="8082455" cy="59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Trainieren von ML-Modellen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6985964-F237-4B5A-BD96-AD214F20966A}"/>
              </a:ext>
            </a:extLst>
          </p:cNvPr>
          <p:cNvSpPr/>
          <p:nvPr/>
        </p:nvSpPr>
        <p:spPr>
          <a:xfrm>
            <a:off x="2054772" y="5477985"/>
            <a:ext cx="8082455" cy="59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Evaluierung, mögliche Anpassung/Optimierung</a:t>
            </a:r>
          </a:p>
        </p:txBody>
      </p:sp>
      <p:sp>
        <p:nvSpPr>
          <p:cNvPr id="14" name="Pfeil: Chevron 13">
            <a:extLst>
              <a:ext uri="{FF2B5EF4-FFF2-40B4-BE49-F238E27FC236}">
                <a16:creationId xmlns:a16="http://schemas.microsoft.com/office/drawing/2014/main" id="{55CA0673-403A-4766-A9D3-5740E96EFE0B}"/>
              </a:ext>
            </a:extLst>
          </p:cNvPr>
          <p:cNvSpPr/>
          <p:nvPr/>
        </p:nvSpPr>
        <p:spPr>
          <a:xfrm rot="5400000">
            <a:off x="6026330" y="2124891"/>
            <a:ext cx="139337" cy="21771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Pfeil: Chevron 14">
            <a:extLst>
              <a:ext uri="{FF2B5EF4-FFF2-40B4-BE49-F238E27FC236}">
                <a16:creationId xmlns:a16="http://schemas.microsoft.com/office/drawing/2014/main" id="{A6924248-5E3D-4FC4-8722-2D5AD81DDCAD}"/>
              </a:ext>
            </a:extLst>
          </p:cNvPr>
          <p:cNvSpPr/>
          <p:nvPr/>
        </p:nvSpPr>
        <p:spPr>
          <a:xfrm rot="5400000">
            <a:off x="6026330" y="3143284"/>
            <a:ext cx="139337" cy="21771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Pfeil: Chevron 15">
            <a:extLst>
              <a:ext uri="{FF2B5EF4-FFF2-40B4-BE49-F238E27FC236}">
                <a16:creationId xmlns:a16="http://schemas.microsoft.com/office/drawing/2014/main" id="{533B48CF-184B-4ACD-9FBE-FDEC4ECFDDBC}"/>
              </a:ext>
            </a:extLst>
          </p:cNvPr>
          <p:cNvSpPr/>
          <p:nvPr/>
        </p:nvSpPr>
        <p:spPr>
          <a:xfrm rot="5400000">
            <a:off x="6026330" y="4153379"/>
            <a:ext cx="139337" cy="21771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Pfeil: Chevron 16">
            <a:extLst>
              <a:ext uri="{FF2B5EF4-FFF2-40B4-BE49-F238E27FC236}">
                <a16:creationId xmlns:a16="http://schemas.microsoft.com/office/drawing/2014/main" id="{87F43D16-CCA5-449C-8E80-5BAD55E4104D}"/>
              </a:ext>
            </a:extLst>
          </p:cNvPr>
          <p:cNvSpPr/>
          <p:nvPr/>
        </p:nvSpPr>
        <p:spPr>
          <a:xfrm rot="5400000">
            <a:off x="6026329" y="5163474"/>
            <a:ext cx="139337" cy="21771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94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Wie setzen wir </a:t>
            </a:r>
            <a:r>
              <a:rPr lang="de-DE" dirty="0" err="1"/>
              <a:t>Machine</a:t>
            </a:r>
            <a:r>
              <a:rPr lang="de-DE" dirty="0"/>
              <a:t> Learning ein?</a:t>
            </a:r>
          </a:p>
        </p:txBody>
      </p:sp>
      <p:pic>
        <p:nvPicPr>
          <p:cNvPr id="28" name="Bildplatzhalter 27">
            <a:extLst>
              <a:ext uri="{FF2B5EF4-FFF2-40B4-BE49-F238E27FC236}">
                <a16:creationId xmlns:a16="http://schemas.microsoft.com/office/drawing/2014/main" id="{43BC7054-E269-4210-98F5-65D4850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8293" t="-6483" r="-18293" b="-6483"/>
          <a:stretch/>
        </p:blipFill>
        <p:spPr>
          <a:xfrm>
            <a:off x="9776930" y="4245125"/>
            <a:ext cx="1689100" cy="1397000"/>
          </a:xfr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 anchor="ctr"/>
          <a:lstStyle/>
          <a:p>
            <a:pPr rtl="0"/>
            <a:r>
              <a:rPr lang="de-DE" sz="2400" dirty="0">
                <a:latin typeface="+mj-lt"/>
              </a:rPr>
              <a:t>Überwachtes Lernen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 anchor="ctr"/>
          <a:lstStyle/>
          <a:p>
            <a:pPr rtl="0"/>
            <a:r>
              <a:rPr lang="de-DE" sz="2400" dirty="0">
                <a:latin typeface="+mj-lt"/>
              </a:rPr>
              <a:t>Multiple Regression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 anchor="ctr"/>
          <a:lstStyle/>
          <a:p>
            <a:pPr rtl="0"/>
            <a:r>
              <a:rPr lang="de-DE" sz="2400" dirty="0">
                <a:latin typeface="+mj-lt"/>
              </a:rPr>
              <a:t>Batch Learning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26CD0F95-69FE-4CD4-B47D-11711D3942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 anchor="ctr"/>
          <a:lstStyle/>
          <a:p>
            <a:pPr rtl="0"/>
            <a:r>
              <a:rPr lang="de-DE" sz="2400" dirty="0">
                <a:latin typeface="+mj-lt"/>
              </a:rPr>
              <a:t>Evaluierung: RMSE und R2-Wert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de-DE" smtClean="0"/>
              <a:t>8</a:t>
            </a:fld>
            <a:endParaRPr lang="de-DE"/>
          </a:p>
        </p:txBody>
      </p:sp>
      <p:pic>
        <p:nvPicPr>
          <p:cNvPr id="19" name="Bildplatzhalter 18" descr="Überwachungskamera mit einfarbiger Füllung">
            <a:extLst>
              <a:ext uri="{FF2B5EF4-FFF2-40B4-BE49-F238E27FC236}">
                <a16:creationId xmlns:a16="http://schemas.microsoft.com/office/drawing/2014/main" id="{BC834D93-9D38-4AB6-A56A-3D6CCB2485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8647" b="8647"/>
          <a:stretch>
            <a:fillRect/>
          </a:stretch>
        </p:blipFill>
        <p:spPr/>
      </p:pic>
      <p:pic>
        <p:nvPicPr>
          <p:cNvPr id="25" name="Bildplatzhalter 24" descr="Pfeil Kreis mit einfarbiger Füllung">
            <a:extLst>
              <a:ext uri="{FF2B5EF4-FFF2-40B4-BE49-F238E27FC236}">
                <a16:creationId xmlns:a16="http://schemas.microsoft.com/office/drawing/2014/main" id="{3E46FDDC-4D2C-4011-80AA-D1D9A9F457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8647" b="8647"/>
          <a:stretch>
            <a:fillRect/>
          </a:stretch>
        </p:blipFill>
        <p:spPr/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5925FA70-C669-42B1-AA89-89DA3C1FF8E5}"/>
              </a:ext>
            </a:extLst>
          </p:cNvPr>
          <p:cNvSpPr/>
          <p:nvPr/>
        </p:nvSpPr>
        <p:spPr>
          <a:xfrm>
            <a:off x="6696891" y="1924594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D518DB9-29B8-41D6-9530-D3EB3097E08A}"/>
              </a:ext>
            </a:extLst>
          </p:cNvPr>
          <p:cNvSpPr/>
          <p:nvPr/>
        </p:nvSpPr>
        <p:spPr>
          <a:xfrm>
            <a:off x="7332171" y="1924594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0E421BB-7F53-4C63-82D4-A7AC9B68477A}"/>
              </a:ext>
            </a:extLst>
          </p:cNvPr>
          <p:cNvSpPr/>
          <p:nvPr/>
        </p:nvSpPr>
        <p:spPr>
          <a:xfrm>
            <a:off x="7967451" y="1924594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330FD11-4C50-4BA5-A5AB-3576E88890AC}"/>
              </a:ext>
            </a:extLst>
          </p:cNvPr>
          <p:cNvSpPr/>
          <p:nvPr/>
        </p:nvSpPr>
        <p:spPr>
          <a:xfrm>
            <a:off x="6696891" y="2590754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A9DD6A0-090A-497A-9852-C14AD231BB3C}"/>
              </a:ext>
            </a:extLst>
          </p:cNvPr>
          <p:cNvSpPr/>
          <p:nvPr/>
        </p:nvSpPr>
        <p:spPr>
          <a:xfrm>
            <a:off x="7332171" y="2590754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56D90FAE-52CA-4A3F-BDDD-F87C2DB32789}"/>
              </a:ext>
            </a:extLst>
          </p:cNvPr>
          <p:cNvSpPr/>
          <p:nvPr/>
        </p:nvSpPr>
        <p:spPr>
          <a:xfrm>
            <a:off x="7967572" y="2587035"/>
            <a:ext cx="513806" cy="48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B6777DA-08D2-4BAE-8E25-A2E92046D774}"/>
              </a:ext>
            </a:extLst>
          </p:cNvPr>
          <p:cNvSpPr/>
          <p:nvPr/>
        </p:nvSpPr>
        <p:spPr>
          <a:xfrm>
            <a:off x="8013319" y="2630570"/>
            <a:ext cx="422070" cy="400609"/>
          </a:xfrm>
          <a:prstGeom prst="rect">
            <a:avLst/>
          </a:prstGeom>
          <a:solidFill>
            <a:srgbClr val="42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2CF5A7C-F746-45E9-9CAC-A6B1FD53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906"/>
            <a:ext cx="10515600" cy="1500187"/>
          </a:xfrm>
        </p:spPr>
        <p:txBody>
          <a:bodyPr/>
          <a:lstStyle/>
          <a:p>
            <a:pPr algn="ctr"/>
            <a:r>
              <a:rPr lang="de-DE" dirty="0"/>
              <a:t>Umsetzung &amp; Ergebnisse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37855D7-7299-4158-BDD0-DA27D237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0211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616_TF34126823" id="{14C32533-F7A3-4673-B215-AEA1E364863F}" vid="{1528BEB1-FAFE-487B-A0C2-B09AF211261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Klassische eindrucksvolle Block-Präsentation</Template>
  <TotalTime>0</TotalTime>
  <Words>644</Words>
  <Application>Microsoft Office PowerPoint</Application>
  <PresentationFormat>Breitbild</PresentationFormat>
  <Paragraphs>197</Paragraphs>
  <Slides>22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1" baseType="lpstr">
      <vt:lpstr>Lufthansa Head Global Bold</vt:lpstr>
      <vt:lpstr>Lufthansa Head Global Light</vt:lpstr>
      <vt:lpstr>Arial</vt:lpstr>
      <vt:lpstr>Calibri</vt:lpstr>
      <vt:lpstr>Calibri Light</vt:lpstr>
      <vt:lpstr>Cambria Math</vt:lpstr>
      <vt:lpstr>Tw Cen MT</vt:lpstr>
      <vt:lpstr>Wingdings</vt:lpstr>
      <vt:lpstr>Office-Design</vt:lpstr>
      <vt:lpstr>HOUSE PRICE PREDICTION</vt:lpstr>
      <vt:lpstr>AGENDA </vt:lpstr>
      <vt:lpstr>Idee &amp; Zielsetzung</vt:lpstr>
      <vt:lpstr>Introduction</vt:lpstr>
      <vt:lpstr>Setup</vt:lpstr>
      <vt:lpstr>Technologien und Bibliotheken</vt:lpstr>
      <vt:lpstr>Generelles Vorgehen</vt:lpstr>
      <vt:lpstr>Wie setzen wir Machine Learning ein?</vt:lpstr>
      <vt:lpstr>Umsetzung &amp; Ergebnisse</vt:lpstr>
      <vt:lpstr>Exploratory Analysis</vt:lpstr>
      <vt:lpstr>PowerPoint-Präsentation</vt:lpstr>
      <vt:lpstr>Exploratory Analysis</vt:lpstr>
      <vt:lpstr>Vorverarbeitung</vt:lpstr>
      <vt:lpstr>Vorverarbeitung</vt:lpstr>
      <vt:lpstr>Gütemaß RMSE</vt:lpstr>
      <vt:lpstr>Vorstellung unserer Ergebnisse</vt:lpstr>
      <vt:lpstr>PowerPoint-Präsentation</vt:lpstr>
      <vt:lpstr>Vorstellung unserer Ergebnisse</vt:lpstr>
      <vt:lpstr>Vorstellung unserer Ergebnisse</vt:lpstr>
      <vt:lpstr>Vorstellung unserer Ergebnisse: Vergleich der Modelle</vt:lpstr>
      <vt:lpstr>Kritische Reflexion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Felix Hüsgen</dc:creator>
  <cp:lastModifiedBy>Felix Hüsgen</cp:lastModifiedBy>
  <cp:revision>16</cp:revision>
  <dcterms:created xsi:type="dcterms:W3CDTF">2021-07-07T13:30:37Z</dcterms:created>
  <dcterms:modified xsi:type="dcterms:W3CDTF">2021-07-12T11:00:44Z</dcterms:modified>
</cp:coreProperties>
</file>