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5" r:id="rId7"/>
    <p:sldId id="261" r:id="rId8"/>
    <p:sldId id="263" r:id="rId9"/>
    <p:sldId id="266" r:id="rId10"/>
    <p:sldId id="264" r:id="rId11"/>
    <p:sldId id="267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0A7E4-2D2F-42B7-BE91-B67024F81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28364C-F934-46BF-BA67-83A215CAC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EF2AA3-500E-4ACA-8EAE-BC81AE74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2C48B5-AEA3-4828-B9AC-730A6167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494889-C9C8-44CE-B46A-F110F8BC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68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AA8BB-E15E-40E8-83E2-AD24BB47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4FF6C6-689F-47C9-9DC1-0505218BC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61C359-4001-46DD-9609-EDEE05F9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97F4E8-FE10-4E14-B0AC-330E4B94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4393EF-8969-4E22-BE5C-CA2E6201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02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06B515-3B8F-4B0C-B40F-3BC648226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847768-8572-47E1-B566-7F153B2D8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E5E514-F71D-4823-A3A1-FBE1C8C5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57BB6B-4DCD-4159-9D1F-D00CF3E9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250B77-60F4-4688-9D97-DF51E78A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11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83AA0-EABC-4903-B87D-B9FE0528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8547B6-692E-45F3-9455-F201FF4A2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40AE45-7D7F-4E89-9682-86A29E34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48B9B9-25C9-440C-B910-CF2CC091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7BA4AB-91EA-4F50-93B0-04AE1BEC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78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8D0F72-3DBD-49B2-9449-CD723353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F9FE5A-4463-48D8-932A-589221243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3E22F2-1684-42C9-B436-E00A123B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2E5C8-A416-4053-9462-9F60FE87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4C46CA-A4DA-4E87-AA54-2431910D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37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0EF5D-2EE8-4A62-BC88-6C36405B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20C4BF-B67D-4112-9D7A-8C56FB3FF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2CA948-4D29-4889-A854-120FA1E15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66A49E-7D6A-4960-9511-FCC87AFC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13950C-205D-493B-B7FB-84BD24C5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4F3981-E470-495C-844D-70E79E8D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32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2B8DE-1E8F-46B9-A060-B5D191D9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25FAA7-B505-4E1B-B668-2F8B4E4A4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D8A236-EEE7-4CC7-8F64-DB412E08C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860ACF-8647-45CF-A129-78578B73E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F23405-1348-43F5-B56A-EF22F841C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7B4B64F-A66E-4CD7-B4F2-93E50EB7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C2AEB9-7DF1-4B74-97DC-A4577D71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DFBDE18-1173-44CE-98EA-4F95DF14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39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38B6D-53A4-4CB1-9C61-2F0F384B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2D5014-0EC2-481C-BEF9-59D7A016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2D36F-C877-4D7F-A7B5-8AF17E18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0C18EF-71AB-47DD-BFA7-3CE52763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19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6A4DBD-1F59-4986-88DE-13EAC1CC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7025D5-067E-4FEF-A81E-14C5EB45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C75013-3629-4DE1-9704-864A29EA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9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8E636-2AEE-4C83-9351-18C991DE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AEB81-B0B1-4277-AD2F-7C72367E6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59B491-6805-4899-B09E-B7996FF84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4E0211-F554-454D-B085-C21AE5D3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CD16DC-3732-4F4B-BDCD-75200CD3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6E57E5-9361-427F-9736-C525FA4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70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C1952-822D-498B-962C-78D6DAAFE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CEED01-3E49-4CB1-B2C0-4BC17AC25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AE4F1F-CD18-4B33-B2A9-9412C1E73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7BE9D3-32EC-42B7-8D4D-3F55E8BB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5CE7-F8C2-47E4-B159-EEECDB0D3D08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0CED-2FC0-4C64-8ED0-4AF1F303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3E100F-A3CD-4E4D-AFE1-A0B73C13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4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525AF6-4889-4ACC-9BE0-DB2FC02D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850677-6FDF-4584-BE71-67D5966A6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ADEA61-F0F0-4F80-AB05-0CAF6DFE4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55CE7-F8C2-47E4-B159-EEECDB0D3D08}" type="datetimeFigureOut">
              <a:rPr lang="de-DE" smtClean="0"/>
              <a:t>01.06.2021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6B85BC-8262-457E-B076-03F2F1A45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DFE1BE-0E1A-4B93-AF62-E3CC293F1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29545-6CC7-4678-8235-282505EDD3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14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arlfoxem/housesalesprediction/discussion/207885" TargetMode="External"/><Relationship Id="rId2" Type="http://schemas.openxmlformats.org/officeDocument/2006/relationships/hyperlink" Target="https://www.kaggle.com/harlfoxem/housesalespredi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0D3279-9415-4575-B530-0BF71C777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1" y="637953"/>
            <a:ext cx="9417803" cy="3189507"/>
          </a:xfrm>
        </p:spPr>
        <p:txBody>
          <a:bodyPr>
            <a:normAutofit/>
          </a:bodyPr>
          <a:lstStyle/>
          <a:p>
            <a:pPr algn="l"/>
            <a:r>
              <a:rPr lang="de-DE" sz="6800" dirty="0">
                <a:solidFill>
                  <a:srgbClr val="FFFFFF"/>
                </a:solidFill>
              </a:rPr>
              <a:t>Data Exploration Project:</a:t>
            </a:r>
            <a:br>
              <a:rPr lang="de-DE" sz="6800" dirty="0">
                <a:solidFill>
                  <a:srgbClr val="FFFFFF"/>
                </a:solidFill>
              </a:rPr>
            </a:br>
            <a:r>
              <a:rPr lang="de-DE" sz="6800" b="1" dirty="0">
                <a:solidFill>
                  <a:srgbClr val="FFFFFF"/>
                </a:solidFill>
              </a:rPr>
              <a:t>House Price Prediction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C0893E-0B28-4E5F-9AF1-F8A7AF483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de-DE" sz="3200" dirty="0">
                <a:solidFill>
                  <a:srgbClr val="FEFFFF"/>
                </a:solidFill>
              </a:rPr>
              <a:t>Team Insight Explorers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8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C25C2-2D7B-4049-B1CB-17524CE5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Geografische Lage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2D6805-0B84-42A1-AC0A-73929B101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631" y="1775461"/>
            <a:ext cx="4105275" cy="46482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9C983CC-D5EB-491E-9177-2127387FB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891" y="2028010"/>
            <a:ext cx="3369537" cy="336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8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F41BA-2B52-455A-B29C-40E40660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 –Test Split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78810-8089-4FE9-B19D-E4CFC068F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Aktuelles Vorgehen: 80% Trainingsdaten, 20% Testdaten</a:t>
            </a:r>
          </a:p>
          <a:p>
            <a:r>
              <a:rPr lang="de-DE" dirty="0"/>
              <a:t>Split mit </a:t>
            </a:r>
            <a:r>
              <a:rPr lang="de-DE" dirty="0" err="1"/>
              <a:t>scikit-learn</a:t>
            </a:r>
            <a:r>
              <a:rPr lang="de-DE" dirty="0"/>
              <a:t> Funktion</a:t>
            </a:r>
          </a:p>
          <a:p>
            <a:r>
              <a:rPr lang="de-DE" dirty="0"/>
              <a:t>Kross-Validierung erfolgt später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6A3982-5FE7-4FF1-A776-C50F53C9B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457" y="4500155"/>
            <a:ext cx="37433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6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2A600-380A-4AAF-9126-EFE6D649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noch zu tun?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85E1F2-263A-4C07-BC45-3A54E54D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 err="1"/>
              <a:t>Cleaning</a:t>
            </a:r>
            <a:r>
              <a:rPr lang="de-DE" sz="2400" dirty="0"/>
              <a:t> der Daten noch verbessern / Vorbereiten der Daten für ML-Nutzung</a:t>
            </a:r>
          </a:p>
          <a:p>
            <a:r>
              <a:rPr lang="de-DE" sz="2400" dirty="0"/>
              <a:t>Trainieren von </a:t>
            </a:r>
            <a:r>
              <a:rPr lang="de-DE" sz="2400" dirty="0" err="1"/>
              <a:t>Machine</a:t>
            </a:r>
            <a:r>
              <a:rPr lang="de-DE" sz="2400" dirty="0"/>
              <a:t>-Learning Modellen</a:t>
            </a:r>
          </a:p>
          <a:p>
            <a:pPr lvl="1"/>
            <a:r>
              <a:rPr lang="de-DE" sz="2000" dirty="0"/>
              <a:t>Lineare Regression als erstes Modell</a:t>
            </a:r>
          </a:p>
          <a:p>
            <a:pPr lvl="1"/>
            <a:r>
              <a:rPr lang="de-DE" sz="2000" dirty="0" err="1"/>
              <a:t>RandomForest</a:t>
            </a:r>
            <a:r>
              <a:rPr lang="de-DE" sz="2000" dirty="0"/>
              <a:t> Regressor</a:t>
            </a:r>
          </a:p>
          <a:p>
            <a:pPr lvl="1"/>
            <a:r>
              <a:rPr lang="de-DE" sz="2000" dirty="0"/>
              <a:t>Weitere Regressions-Modelle</a:t>
            </a:r>
          </a:p>
          <a:p>
            <a:pPr lvl="1"/>
            <a:r>
              <a:rPr lang="de-DE" sz="2000" dirty="0"/>
              <a:t>Ensemble Methoden</a:t>
            </a:r>
          </a:p>
          <a:p>
            <a:r>
              <a:rPr lang="de-DE" sz="2400" dirty="0"/>
              <a:t>Evaluation und Optimierung der Modelle</a:t>
            </a:r>
          </a:p>
          <a:p>
            <a:pPr marL="0" indent="0">
              <a:buNone/>
            </a:pPr>
            <a:r>
              <a:rPr lang="de-DE" sz="2400" dirty="0">
                <a:sym typeface="Wingdings" panose="05000000000000000000" pitchFamily="2" charset="2"/>
              </a:rPr>
              <a:t> Entscheidung für ein optimales Modell</a:t>
            </a:r>
            <a:endParaRPr lang="de-DE" sz="2400" dirty="0"/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7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D4D4E-0532-4AD6-8D92-F5840CA7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&amp; 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BB9285-D76E-44D1-A0BF-6022648E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Vorhersage von Hauspreisen </a:t>
            </a:r>
            <a:r>
              <a:rPr lang="de-DE" dirty="0"/>
              <a:t>in den USA auf Basis verschiedener Faktoren (Grundstückgröße, Baujahr, Lage…) durch den Einsatz von ML-</a:t>
            </a:r>
            <a:r>
              <a:rPr lang="de-DE" b="1" dirty="0"/>
              <a:t>Regressions-Modellen</a:t>
            </a:r>
          </a:p>
          <a:p>
            <a:endParaRPr lang="de-DE" dirty="0"/>
          </a:p>
          <a:p>
            <a:r>
              <a:rPr lang="de-DE" dirty="0"/>
              <a:t>Wirtschaftlicher Nutzen: Die Vorhersage von Preisen führt zu einer </a:t>
            </a:r>
            <a:r>
              <a:rPr lang="de-DE" b="1" dirty="0"/>
              <a:t>besseren Informationslage</a:t>
            </a:r>
            <a:r>
              <a:rPr lang="de-DE" dirty="0"/>
              <a:t>, die es ermöglicht, </a:t>
            </a:r>
            <a:r>
              <a:rPr lang="de-DE" b="1" dirty="0"/>
              <a:t>bessere Kaufentscheidungen </a:t>
            </a:r>
            <a:r>
              <a:rPr lang="de-DE" dirty="0"/>
              <a:t>zu treffen.</a:t>
            </a:r>
          </a:p>
        </p:txBody>
      </p:sp>
    </p:spTree>
    <p:extLst>
      <p:ext uri="{BB962C8B-B14F-4D97-AF65-F5344CB8AC3E}">
        <p14:creationId xmlns:p14="http://schemas.microsoft.com/office/powerpoint/2010/main" val="8913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72E1D-A2D4-4179-B7F3-ECAAF925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Datensatz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353A9F-9A04-45FC-8FC0-64C16342B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8246"/>
          </a:xfrm>
        </p:spPr>
        <p:txBody>
          <a:bodyPr/>
          <a:lstStyle/>
          <a:p>
            <a:r>
              <a:rPr lang="de-DE" dirty="0" err="1"/>
              <a:t>Kaggle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https://www.kaggle.com/harlfoxem/housesalesprediction</a:t>
            </a:r>
            <a:endParaRPr lang="de-DE" dirty="0"/>
          </a:p>
          <a:p>
            <a:r>
              <a:rPr lang="de-DE" dirty="0"/>
              <a:t>Hauspreise in King County (Seattle, USA) von verkauften Häusern 2014-2015</a:t>
            </a:r>
          </a:p>
          <a:p>
            <a:r>
              <a:rPr lang="de-DE" dirty="0"/>
              <a:t>Spalten des Datensatzes: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5C474C2-86F5-4B36-A65E-836AC87BF08C}"/>
              </a:ext>
            </a:extLst>
          </p:cNvPr>
          <p:cNvSpPr txBox="1">
            <a:spLocks/>
          </p:cNvSpPr>
          <p:nvPr/>
        </p:nvSpPr>
        <p:spPr>
          <a:xfrm>
            <a:off x="1808872" y="3713871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/>
              <a:t>Id</a:t>
            </a:r>
            <a:endParaRPr lang="de-DE" sz="1600" dirty="0"/>
          </a:p>
          <a:p>
            <a:r>
              <a:rPr lang="de-DE" sz="1600" dirty="0"/>
              <a:t>Date</a:t>
            </a:r>
          </a:p>
          <a:p>
            <a:r>
              <a:rPr lang="de-DE" sz="1600" dirty="0"/>
              <a:t>Price</a:t>
            </a:r>
          </a:p>
          <a:p>
            <a:r>
              <a:rPr lang="de-DE" sz="1600" dirty="0" err="1"/>
              <a:t>bedrooms</a:t>
            </a:r>
            <a:endParaRPr lang="de-DE" sz="1600" dirty="0"/>
          </a:p>
          <a:p>
            <a:r>
              <a:rPr lang="de-DE" sz="1600" dirty="0" err="1"/>
              <a:t>Bathrooms</a:t>
            </a:r>
            <a:endParaRPr lang="de-DE" sz="1600" dirty="0"/>
          </a:p>
          <a:p>
            <a:r>
              <a:rPr lang="de-DE" sz="1600" dirty="0" err="1"/>
              <a:t>Sqft_living</a:t>
            </a:r>
            <a:endParaRPr lang="de-DE" sz="1600" dirty="0"/>
          </a:p>
          <a:p>
            <a:r>
              <a:rPr lang="de-DE" sz="1600" dirty="0" err="1"/>
              <a:t>Sqft_lot</a:t>
            </a:r>
            <a:endParaRPr lang="de-DE" sz="1600" dirty="0"/>
          </a:p>
          <a:p>
            <a:r>
              <a:rPr lang="de-DE" sz="1600" dirty="0" err="1"/>
              <a:t>floors</a:t>
            </a:r>
            <a:endParaRPr lang="de-DE" sz="16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17240A1-8C0C-4660-B2E0-EC7440F55F26}"/>
              </a:ext>
            </a:extLst>
          </p:cNvPr>
          <p:cNvSpPr txBox="1">
            <a:spLocks/>
          </p:cNvSpPr>
          <p:nvPr/>
        </p:nvSpPr>
        <p:spPr>
          <a:xfrm>
            <a:off x="4240238" y="3713871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Waterfront</a:t>
            </a:r>
          </a:p>
          <a:p>
            <a:r>
              <a:rPr lang="de-DE" sz="1600" dirty="0"/>
              <a:t>View</a:t>
            </a:r>
          </a:p>
          <a:p>
            <a:r>
              <a:rPr lang="de-DE" sz="1600" dirty="0" err="1"/>
              <a:t>Condition</a:t>
            </a:r>
            <a:endParaRPr lang="de-DE" sz="1600" dirty="0"/>
          </a:p>
          <a:p>
            <a:r>
              <a:rPr lang="de-DE" sz="1600" dirty="0"/>
              <a:t>Grade</a:t>
            </a:r>
          </a:p>
          <a:p>
            <a:r>
              <a:rPr lang="de-DE" sz="1600" dirty="0"/>
              <a:t>Design</a:t>
            </a:r>
          </a:p>
          <a:p>
            <a:r>
              <a:rPr lang="de-DE" sz="1600" dirty="0" err="1"/>
              <a:t>Sqft_above</a:t>
            </a:r>
            <a:endParaRPr lang="de-DE" sz="1600" dirty="0"/>
          </a:p>
          <a:p>
            <a:r>
              <a:rPr lang="de-DE" sz="1600" dirty="0" err="1"/>
              <a:t>Sqft_basement</a:t>
            </a:r>
            <a:endParaRPr lang="de-DE" sz="1600" dirty="0"/>
          </a:p>
          <a:p>
            <a:r>
              <a:rPr lang="de-DE" sz="1600" dirty="0" err="1"/>
              <a:t>Yr_built</a:t>
            </a:r>
            <a:endParaRPr lang="de-DE" sz="1600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449B032-6B45-40ED-AC71-07D0CFCA0BD0}"/>
              </a:ext>
            </a:extLst>
          </p:cNvPr>
          <p:cNvSpPr txBox="1">
            <a:spLocks/>
          </p:cNvSpPr>
          <p:nvPr/>
        </p:nvSpPr>
        <p:spPr>
          <a:xfrm>
            <a:off x="7039709" y="3736267"/>
            <a:ext cx="2341098" cy="2886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/>
              <a:t>Yr_renovated</a:t>
            </a:r>
            <a:endParaRPr lang="de-DE" sz="1600" dirty="0"/>
          </a:p>
          <a:p>
            <a:r>
              <a:rPr lang="de-DE" sz="1600" dirty="0" err="1"/>
              <a:t>Zipcode</a:t>
            </a:r>
            <a:endParaRPr lang="de-DE" sz="1600" dirty="0"/>
          </a:p>
          <a:p>
            <a:r>
              <a:rPr lang="de-DE" sz="1600" dirty="0" err="1"/>
              <a:t>Lattitude</a:t>
            </a:r>
            <a:endParaRPr lang="de-DE" sz="1600" dirty="0"/>
          </a:p>
          <a:p>
            <a:r>
              <a:rPr lang="de-DE" sz="1600" dirty="0" err="1"/>
              <a:t>Longitude</a:t>
            </a:r>
            <a:endParaRPr lang="de-DE" sz="1600" dirty="0"/>
          </a:p>
          <a:p>
            <a:r>
              <a:rPr lang="de-DE" sz="1600" dirty="0"/>
              <a:t>Sqft_living15</a:t>
            </a:r>
          </a:p>
          <a:p>
            <a:r>
              <a:rPr lang="de-DE" sz="1600" dirty="0"/>
              <a:t>Sqft_lot15</a:t>
            </a:r>
          </a:p>
          <a:p>
            <a:endParaRPr lang="de-DE" sz="1600" dirty="0"/>
          </a:p>
          <a:p>
            <a:pPr marL="0" indent="0">
              <a:buNone/>
            </a:pPr>
            <a:r>
              <a:rPr lang="de-DE" sz="1600" dirty="0"/>
              <a:t>More Information: </a:t>
            </a:r>
            <a:r>
              <a:rPr lang="de-DE" sz="1600" dirty="0">
                <a:hlinkClick r:id="rId3"/>
              </a:rPr>
              <a:t>https://www.kaggle.com/harlfoxem/housesalesprediction/discussion/207885</a:t>
            </a:r>
            <a:endParaRPr lang="de-DE" sz="1600" dirty="0"/>
          </a:p>
          <a:p>
            <a:pPr marL="0" indent="0"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85262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AEEF4-7F5D-49A2-B87B-113AAF53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B98AD3-75F1-43DD-B1B6-791056E90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Überblick über Datensatz verschaffen (vor allem plotten)</a:t>
            </a:r>
          </a:p>
          <a:p>
            <a:pPr marL="514350" indent="-514350">
              <a:buAutoNum type="arabicPeriod"/>
            </a:pPr>
            <a:r>
              <a:rPr lang="de-DE" dirty="0"/>
              <a:t>Vorverarbeitung: Train/Test Split, </a:t>
            </a:r>
            <a:r>
              <a:rPr lang="de-DE" dirty="0" err="1"/>
              <a:t>Cleaning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Auswahl ML-Modell(e) </a:t>
            </a:r>
          </a:p>
          <a:p>
            <a:pPr marL="514350" indent="-514350">
              <a:buAutoNum type="arabicPeriod"/>
            </a:pPr>
            <a:r>
              <a:rPr lang="de-DE" dirty="0"/>
              <a:t>Trainieren ML-Modell(e)</a:t>
            </a:r>
          </a:p>
          <a:p>
            <a:pPr marL="514350" indent="-514350">
              <a:buAutoNum type="arabicPeriod"/>
            </a:pPr>
            <a:r>
              <a:rPr lang="de-DE" dirty="0"/>
              <a:t>Evaluierung, mögliche Anpassungen</a:t>
            </a:r>
          </a:p>
          <a:p>
            <a:pPr marL="514350" indent="-514350"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674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934AB-1443-453E-AF7F-3A1923B7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33409-472E-4DC7-883B-4DFF6B4CA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Überwachtes Lernen (Labels=Hauspreise vorhanden)</a:t>
            </a:r>
          </a:p>
          <a:p>
            <a:r>
              <a:rPr lang="de-DE" dirty="0"/>
              <a:t>Multiple Regression (Multi: Mehrere Eigenschaften, Regression: Wir wollen Preise vorhersagen und keine Klassen)</a:t>
            </a:r>
          </a:p>
          <a:p>
            <a:r>
              <a:rPr lang="de-DE" dirty="0"/>
              <a:t>Batch Learning (vorgegebener Datensatz, keine neuen Daten)</a:t>
            </a:r>
          </a:p>
          <a:p>
            <a:r>
              <a:rPr lang="de-DE" dirty="0"/>
              <a:t>Evaluierung: Mögliches Maß: RMSE (Wurzel der mittleren quadratischen Abweichung) oder MAE </a:t>
            </a:r>
          </a:p>
        </p:txBody>
      </p:sp>
    </p:spTree>
    <p:extLst>
      <p:ext uri="{BB962C8B-B14F-4D97-AF65-F5344CB8AC3E}">
        <p14:creationId xmlns:p14="http://schemas.microsoft.com/office/powerpoint/2010/main" val="312290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A193F-F6CA-4436-86C2-6CE757ED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022" y="2638063"/>
            <a:ext cx="5623560" cy="1325563"/>
          </a:xfrm>
        </p:spPr>
        <p:txBody>
          <a:bodyPr/>
          <a:lstStyle/>
          <a:p>
            <a:r>
              <a:rPr lang="de-DE" dirty="0"/>
              <a:t>Aktuelle Ergebnisse</a:t>
            </a:r>
          </a:p>
        </p:txBody>
      </p:sp>
    </p:spTree>
    <p:extLst>
      <p:ext uri="{BB962C8B-B14F-4D97-AF65-F5344CB8AC3E}">
        <p14:creationId xmlns:p14="http://schemas.microsoft.com/office/powerpoint/2010/main" val="350197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9EC511-4759-4C18-B5EB-863D6D4D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9157D8-D1F8-4F23-8C99-75B2B9343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79" y="2310538"/>
            <a:ext cx="3290713" cy="3543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0B5DD3B-1371-421D-A428-E894EC452FDA}"/>
              </a:ext>
            </a:extLst>
          </p:cNvPr>
          <p:cNvSpPr txBox="1"/>
          <p:nvPr/>
        </p:nvSpPr>
        <p:spPr>
          <a:xfrm>
            <a:off x="1602377" y="1924594"/>
            <a:ext cx="128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Datentypen</a:t>
            </a:r>
          </a:p>
        </p:txBody>
      </p:sp>
      <p:pic>
        <p:nvPicPr>
          <p:cNvPr id="1026" name="Picture 2" descr="Column defintions &#10;Posted in House Sales in King County, LISA 5 months ago &#10;id - Unique ID for each home sold &#10;date - Date of the home sale &#10;price - Price of each home sold &#10;bedrooms - Number of bedrooms &#10;bathrooms - Number of bathrooms, where .5 accounts for a room with a toilet but no shower &#10;sqft_living - Square footage of the apartments interior living space &#10;sqft_lot - Square footage of the land space &#10;floors - Number of floors &#10;waterfront - A dummy variable for whether the apartment was overlooking the waterfront or not &#10;view - An index from O to 4 of how good the view of the property was &#10;condition - An index from 1 to 5 on the condition of the apartment, &#10;grade - An index from 1 to 13, where 1-3 falls short of building construction and design, 7 has an average level of construction and &#10;design, and 11-13 have a high quality level of construction and design. &#10;sqft_above - The square footage of the interior housing space that is above ground level &#10;sqft_basement - The square footage of the interior housing space that is below ground level &#10;yr_built - The year the house was initially built &#10;yr_renovated - The year of the house's last renovation &#10;zipcode - What zipcode area the house is in &#10;lat - Lattitude &#10;long - Longitude &#10;sqft_living15 - The square footage of interior housing living space for the nearest 15 neighbors &#10;sqft_lot15 - The square footage of the land lots of the nearest 15 neighbors &#10;24 ">
            <a:extLst>
              <a:ext uri="{FF2B5EF4-FFF2-40B4-BE49-F238E27FC236}">
                <a16:creationId xmlns:a16="http://schemas.microsoft.com/office/drawing/2014/main" id="{79B80E60-4EAC-4421-A5F9-59631D64D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937" y="2109260"/>
            <a:ext cx="5688684" cy="373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40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6F71A-CFC8-4778-BE33-E12A662D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Histogramme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198A6A-6438-4019-8619-4A92D0B9D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19238"/>
            <a:ext cx="6646872" cy="47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65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C1A22-C3D5-4F7D-873C-57B9C4BA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Zusammenhang der Attribute mit dem Hauspreis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DD86919-917C-40A4-BA9A-CEA8091FE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65" y="2677103"/>
            <a:ext cx="2583641" cy="354384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75EA1DB-5CD9-4074-983C-2E22D0C3C030}"/>
              </a:ext>
            </a:extLst>
          </p:cNvPr>
          <p:cNvSpPr txBox="1"/>
          <p:nvPr/>
        </p:nvSpPr>
        <p:spPr>
          <a:xfrm>
            <a:off x="1293223" y="2199124"/>
            <a:ext cx="242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Korrelationen zum Preis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A2BF463-5ED2-4916-8C24-47959B310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555" y="2266949"/>
            <a:ext cx="3959941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26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Breitbild</PresentationFormat>
  <Paragraphs>65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Data Exploration Project: House Price Prediction</vt:lpstr>
      <vt:lpstr>Idee &amp; Zielsetzung</vt:lpstr>
      <vt:lpstr>Unser Datensatz</vt:lpstr>
      <vt:lpstr>Unser Vorgehen</vt:lpstr>
      <vt:lpstr>Einsatz von Machine Learning</vt:lpstr>
      <vt:lpstr>Aktuelle Ergebnisse</vt:lpstr>
      <vt:lpstr>Überblick</vt:lpstr>
      <vt:lpstr>Histogramme</vt:lpstr>
      <vt:lpstr>Zusammenhang der Attribute mit dem Hauspreis</vt:lpstr>
      <vt:lpstr>Geografische Lage</vt:lpstr>
      <vt:lpstr>Train –Test Split</vt:lpstr>
      <vt:lpstr>Was ist noch zu tun?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 Smith</dc:creator>
  <cp:lastModifiedBy>P. Smith</cp:lastModifiedBy>
  <cp:revision>8</cp:revision>
  <dcterms:created xsi:type="dcterms:W3CDTF">2021-05-25T07:53:03Z</dcterms:created>
  <dcterms:modified xsi:type="dcterms:W3CDTF">2021-06-01T11:35:52Z</dcterms:modified>
</cp:coreProperties>
</file>