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6" r:id="rId3"/>
    <p:sldId id="272" r:id="rId4"/>
    <p:sldId id="279" r:id="rId5"/>
    <p:sldId id="301" r:id="rId6"/>
    <p:sldId id="273" r:id="rId7"/>
    <p:sldId id="302" r:id="rId8"/>
    <p:sldId id="293" r:id="rId9"/>
    <p:sldId id="304" r:id="rId10"/>
    <p:sldId id="305" r:id="rId11"/>
    <p:sldId id="317" r:id="rId12"/>
    <p:sldId id="316" r:id="rId13"/>
    <p:sldId id="306" r:id="rId14"/>
    <p:sldId id="307" r:id="rId15"/>
    <p:sldId id="308" r:id="rId16"/>
    <p:sldId id="309" r:id="rId17"/>
    <p:sldId id="312" r:id="rId18"/>
    <p:sldId id="310" r:id="rId19"/>
    <p:sldId id="311" r:id="rId20"/>
    <p:sldId id="315" r:id="rId21"/>
    <p:sldId id="314" r:id="rId22"/>
    <p:sldId id="31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7DBFDD-CD69-4FEB-8CA0-7F8B7D8314B6}">
          <p14:sldIdLst>
            <p14:sldId id="257"/>
            <p14:sldId id="266"/>
            <p14:sldId id="272"/>
            <p14:sldId id="279"/>
          </p14:sldIdLst>
        </p14:section>
        <p14:section name="Setup" id="{02AB1E5E-193C-43F6-9BF7-9955D5956A51}">
          <p14:sldIdLst>
            <p14:sldId id="301"/>
            <p14:sldId id="273"/>
            <p14:sldId id="302"/>
            <p14:sldId id="293"/>
          </p14:sldIdLst>
        </p14:section>
        <p14:section name="Umsetzung &amp; Ergebnisse" id="{F3F0ABE2-19A7-4B36-98AA-B67294BC851F}">
          <p14:sldIdLst>
            <p14:sldId id="304"/>
            <p14:sldId id="305"/>
            <p14:sldId id="317"/>
            <p14:sldId id="316"/>
            <p14:sldId id="306"/>
            <p14:sldId id="307"/>
            <p14:sldId id="308"/>
            <p14:sldId id="309"/>
            <p14:sldId id="312"/>
            <p14:sldId id="310"/>
            <p14:sldId id="311"/>
            <p14:sldId id="315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5AE"/>
    <a:srgbClr val="5E5CA2"/>
    <a:srgbClr val="4276A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E5FE6-FEBD-4C3C-90C6-1276EDC11B17}" v="3" dt="2021-07-12T08:14:30.480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810" autoAdjust="0"/>
  </p:normalViewPr>
  <p:slideViewPr>
    <p:cSldViewPr snapToGrid="0" showGuides="1">
      <p:cViewPr varScale="1">
        <p:scale>
          <a:sx n="110" d="100"/>
          <a:sy n="110" d="100"/>
        </p:scale>
        <p:origin x="5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C8EE5FE6-FEBD-4C3C-90C6-1276EDC11B17}"/>
    <pc:docChg chg="custSel modSld addSection delSection modSection">
      <pc:chgData name="P. Smith" userId="e168a96639a4093d" providerId="LiveId" clId="{C8EE5FE6-FEBD-4C3C-90C6-1276EDC11B17}" dt="2021-07-12T08:19:58.518" v="40" actId="313"/>
      <pc:docMkLst>
        <pc:docMk/>
      </pc:docMkLst>
      <pc:sldChg chg="modSp mod">
        <pc:chgData name="P. Smith" userId="e168a96639a4093d" providerId="LiveId" clId="{C8EE5FE6-FEBD-4C3C-90C6-1276EDC11B17}" dt="2021-07-12T08:19:58.518" v="40" actId="313"/>
        <pc:sldMkLst>
          <pc:docMk/>
          <pc:sldMk cId="2530214405" sldId="305"/>
        </pc:sldMkLst>
        <pc:spChg chg="mod">
          <ac:chgData name="P. Smith" userId="e168a96639a4093d" providerId="LiveId" clId="{C8EE5FE6-FEBD-4C3C-90C6-1276EDC11B17}" dt="2021-07-12T08:19:58.518" v="40" actId="313"/>
          <ac:spMkLst>
            <pc:docMk/>
            <pc:sldMk cId="2530214405" sldId="305"/>
            <ac:spMk id="6" creationId="{6414936E-D05E-408E-8928-3A45F6DBD2D1}"/>
          </ac:spMkLst>
        </pc:spChg>
      </pc:sldChg>
      <pc:sldChg chg="modSp mod">
        <pc:chgData name="P. Smith" userId="e168a96639a4093d" providerId="LiveId" clId="{C8EE5FE6-FEBD-4C3C-90C6-1276EDC11B17}" dt="2021-07-12T08:16:51.630" v="29" actId="20577"/>
        <pc:sldMkLst>
          <pc:docMk/>
          <pc:sldMk cId="1793110263" sldId="310"/>
        </pc:sldMkLst>
        <pc:graphicFrameChg chg="modGraphic">
          <ac:chgData name="P. Smith" userId="e168a96639a4093d" providerId="LiveId" clId="{C8EE5FE6-FEBD-4C3C-90C6-1276EDC11B17}" dt="2021-07-12T08:16:51.630" v="29" actId="20577"/>
          <ac:graphicFrameMkLst>
            <pc:docMk/>
            <pc:sldMk cId="1793110263" sldId="310"/>
            <ac:graphicFrameMk id="24" creationId="{C2ACA64E-6724-44BC-9AFB-6105E2D078FC}"/>
          </ac:graphicFrameMkLst>
        </pc:graphicFrameChg>
      </pc:sldChg>
      <pc:sldChg chg="modSp mod">
        <pc:chgData name="P. Smith" userId="e168a96639a4093d" providerId="LiveId" clId="{C8EE5FE6-FEBD-4C3C-90C6-1276EDC11B17}" dt="2021-07-12T08:17:17.660" v="33" actId="20577"/>
        <pc:sldMkLst>
          <pc:docMk/>
          <pc:sldMk cId="2145441720" sldId="311"/>
        </pc:sldMkLst>
        <pc:graphicFrameChg chg="modGraphic">
          <ac:chgData name="P. Smith" userId="e168a96639a4093d" providerId="LiveId" clId="{C8EE5FE6-FEBD-4C3C-90C6-1276EDC11B17}" dt="2021-07-12T08:17:17.660" v="33" actId="20577"/>
          <ac:graphicFrameMkLst>
            <pc:docMk/>
            <pc:sldMk cId="2145441720" sldId="311"/>
            <ac:graphicFrameMk id="24" creationId="{C2ACA64E-6724-44BC-9AFB-6105E2D078FC}"/>
          </ac:graphicFrameMkLst>
        </pc:graphicFrameChg>
      </pc:sldChg>
      <pc:sldChg chg="modAnim">
        <pc:chgData name="P. Smith" userId="e168a96639a4093d" providerId="LiveId" clId="{C8EE5FE6-FEBD-4C3C-90C6-1276EDC11B17}" dt="2021-07-12T08:14:30.480" v="3"/>
        <pc:sldMkLst>
          <pc:docMk/>
          <pc:sldMk cId="2591354906" sldId="31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38E05-DADB-4FF9-9BB8-6A39ABFDD97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3B498BC-C16B-43FC-BF9A-BBB06E388D82}">
      <dgm:prSet/>
      <dgm:spPr/>
      <dgm:t>
        <a:bodyPr/>
        <a:lstStyle/>
        <a:p>
          <a:r>
            <a:rPr lang="de-DE" dirty="0"/>
            <a:t>Methoden </a:t>
          </a:r>
          <a:r>
            <a:rPr lang="de-DE" i="1" dirty="0" err="1"/>
            <a:t>info</a:t>
          </a:r>
          <a:r>
            <a:rPr lang="de-DE" i="1" dirty="0"/>
            <a:t>() </a:t>
          </a:r>
          <a:r>
            <a:rPr lang="de-DE" dirty="0"/>
            <a:t>und </a:t>
          </a:r>
          <a:r>
            <a:rPr lang="de-DE" i="1" dirty="0" err="1"/>
            <a:t>describe</a:t>
          </a:r>
          <a:r>
            <a:rPr lang="de-DE" i="1" dirty="0"/>
            <a:t>() </a:t>
          </a:r>
          <a:r>
            <a:rPr lang="de-DE" dirty="0"/>
            <a:t>für schnelle Beschreibung des Datensatzes</a:t>
          </a:r>
          <a:endParaRPr lang="en-US" dirty="0"/>
        </a:p>
      </dgm:t>
    </dgm:pt>
    <dgm:pt modelId="{F097EA17-F3EC-4214-83BC-25B7F8E55B2C}" type="parTrans" cxnId="{3373F8B1-F02A-4E7E-B1C5-FE042CA62B8F}">
      <dgm:prSet/>
      <dgm:spPr/>
      <dgm:t>
        <a:bodyPr/>
        <a:lstStyle/>
        <a:p>
          <a:endParaRPr lang="en-US"/>
        </a:p>
      </dgm:t>
    </dgm:pt>
    <dgm:pt modelId="{BB7D11E9-82F9-4D76-A70D-CFAE6F2A6388}" type="sibTrans" cxnId="{3373F8B1-F02A-4E7E-B1C5-FE042CA62B8F}">
      <dgm:prSet/>
      <dgm:spPr/>
      <dgm:t>
        <a:bodyPr/>
        <a:lstStyle/>
        <a:p>
          <a:endParaRPr lang="en-US"/>
        </a:p>
      </dgm:t>
    </dgm:pt>
    <dgm:pt modelId="{3594FCE0-4629-4EAA-93BA-38794D37526F}">
      <dgm:prSet/>
      <dgm:spPr/>
      <dgm:t>
        <a:bodyPr/>
        <a:lstStyle/>
        <a:p>
          <a:r>
            <a:rPr lang="de-DE" dirty="0"/>
            <a:t>Plotten von Histogrammen</a:t>
          </a:r>
          <a:endParaRPr lang="en-US" dirty="0"/>
        </a:p>
      </dgm:t>
    </dgm:pt>
    <dgm:pt modelId="{726F6565-E0E3-4700-B5D5-0D9E65B5BBD2}" type="parTrans" cxnId="{974B3A00-E07F-4B8E-9AFE-04F06904CC83}">
      <dgm:prSet/>
      <dgm:spPr/>
      <dgm:t>
        <a:bodyPr/>
        <a:lstStyle/>
        <a:p>
          <a:endParaRPr lang="en-US"/>
        </a:p>
      </dgm:t>
    </dgm:pt>
    <dgm:pt modelId="{B265B394-1492-46B5-871E-7656A4ADB82B}" type="sibTrans" cxnId="{974B3A00-E07F-4B8E-9AFE-04F06904CC83}">
      <dgm:prSet/>
      <dgm:spPr/>
      <dgm:t>
        <a:bodyPr/>
        <a:lstStyle/>
        <a:p>
          <a:endParaRPr lang="en-US"/>
        </a:p>
      </dgm:t>
    </dgm:pt>
    <dgm:pt modelId="{93E6B3DD-EE64-4266-93EB-9C2ECC2728D6}">
      <dgm:prSet/>
      <dgm:spPr/>
      <dgm:t>
        <a:bodyPr/>
        <a:lstStyle/>
        <a:p>
          <a:r>
            <a:rPr lang="de-DE" dirty="0"/>
            <a:t>Suche nach Korrelationen mit </a:t>
          </a:r>
          <a:r>
            <a:rPr lang="de-DE" i="1" dirty="0" err="1"/>
            <a:t>corr</a:t>
          </a:r>
          <a:r>
            <a:rPr lang="de-DE" i="1" dirty="0"/>
            <a:t>()</a:t>
          </a:r>
          <a:endParaRPr lang="en-US" dirty="0"/>
        </a:p>
      </dgm:t>
    </dgm:pt>
    <dgm:pt modelId="{5814A409-D501-4172-A46C-0E2B54851E1F}" type="parTrans" cxnId="{BF2AC8D9-FDBB-4336-9701-632D35DBB46E}">
      <dgm:prSet/>
      <dgm:spPr/>
      <dgm:t>
        <a:bodyPr/>
        <a:lstStyle/>
        <a:p>
          <a:endParaRPr lang="en-US"/>
        </a:p>
      </dgm:t>
    </dgm:pt>
    <dgm:pt modelId="{B33DD624-3587-4309-8A99-4856224A45A2}" type="sibTrans" cxnId="{BF2AC8D9-FDBB-4336-9701-632D35DBB46E}">
      <dgm:prSet/>
      <dgm:spPr/>
      <dgm:t>
        <a:bodyPr/>
        <a:lstStyle/>
        <a:p>
          <a:endParaRPr lang="en-US"/>
        </a:p>
      </dgm:t>
    </dgm:pt>
    <dgm:pt modelId="{D5243E09-5470-485C-BA6E-7DEA3376BAEE}" type="pres">
      <dgm:prSet presAssocID="{06838E05-DADB-4FF9-9BB8-6A39ABFDD97C}" presName="linear" presStyleCnt="0">
        <dgm:presLayoutVars>
          <dgm:animLvl val="lvl"/>
          <dgm:resizeHandles val="exact"/>
        </dgm:presLayoutVars>
      </dgm:prSet>
      <dgm:spPr/>
    </dgm:pt>
    <dgm:pt modelId="{33E58E62-B672-48DE-93CE-8784CA76CEB7}" type="pres">
      <dgm:prSet presAssocID="{13B498BC-C16B-43FC-BF9A-BBB06E388D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66139E-0DFF-4C9E-95BE-D02E0F65B2D9}" type="pres">
      <dgm:prSet presAssocID="{BB7D11E9-82F9-4D76-A70D-CFAE6F2A6388}" presName="spacer" presStyleCnt="0"/>
      <dgm:spPr/>
    </dgm:pt>
    <dgm:pt modelId="{DEE89272-6CCC-46B2-8665-28CA62E5A029}" type="pres">
      <dgm:prSet presAssocID="{3594FCE0-4629-4EAA-93BA-38794D3752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5D45C1-C27A-44CF-BE21-27F01040621B}" type="pres">
      <dgm:prSet presAssocID="{B265B394-1492-46B5-871E-7656A4ADB82B}" presName="spacer" presStyleCnt="0"/>
      <dgm:spPr/>
    </dgm:pt>
    <dgm:pt modelId="{88540A0A-BB5B-49B3-8CC8-CE00D1D28B61}" type="pres">
      <dgm:prSet presAssocID="{93E6B3DD-EE64-4266-93EB-9C2ECC2728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4B3A00-E07F-4B8E-9AFE-04F06904CC83}" srcId="{06838E05-DADB-4FF9-9BB8-6A39ABFDD97C}" destId="{3594FCE0-4629-4EAA-93BA-38794D37526F}" srcOrd="1" destOrd="0" parTransId="{726F6565-E0E3-4700-B5D5-0D9E65B5BBD2}" sibTransId="{B265B394-1492-46B5-871E-7656A4ADB82B}"/>
    <dgm:cxn modelId="{23357E23-0399-47ED-8A2C-391C09CDC02C}" type="presOf" srcId="{93E6B3DD-EE64-4266-93EB-9C2ECC2728D6}" destId="{88540A0A-BB5B-49B3-8CC8-CE00D1D28B61}" srcOrd="0" destOrd="0" presId="urn:microsoft.com/office/officeart/2005/8/layout/vList2"/>
    <dgm:cxn modelId="{00A4A43B-8BF9-4E45-A27D-B747C8D04CC3}" type="presOf" srcId="{13B498BC-C16B-43FC-BF9A-BBB06E388D82}" destId="{33E58E62-B672-48DE-93CE-8784CA76CEB7}" srcOrd="0" destOrd="0" presId="urn:microsoft.com/office/officeart/2005/8/layout/vList2"/>
    <dgm:cxn modelId="{4D03E25B-8C32-49E8-B29D-ADA51853B81F}" type="presOf" srcId="{06838E05-DADB-4FF9-9BB8-6A39ABFDD97C}" destId="{D5243E09-5470-485C-BA6E-7DEA3376BAEE}" srcOrd="0" destOrd="0" presId="urn:microsoft.com/office/officeart/2005/8/layout/vList2"/>
    <dgm:cxn modelId="{3373F8B1-F02A-4E7E-B1C5-FE042CA62B8F}" srcId="{06838E05-DADB-4FF9-9BB8-6A39ABFDD97C}" destId="{13B498BC-C16B-43FC-BF9A-BBB06E388D82}" srcOrd="0" destOrd="0" parTransId="{F097EA17-F3EC-4214-83BC-25B7F8E55B2C}" sibTransId="{BB7D11E9-82F9-4D76-A70D-CFAE6F2A6388}"/>
    <dgm:cxn modelId="{BF2AC8D9-FDBB-4336-9701-632D35DBB46E}" srcId="{06838E05-DADB-4FF9-9BB8-6A39ABFDD97C}" destId="{93E6B3DD-EE64-4266-93EB-9C2ECC2728D6}" srcOrd="2" destOrd="0" parTransId="{5814A409-D501-4172-A46C-0E2B54851E1F}" sibTransId="{B33DD624-3587-4309-8A99-4856224A45A2}"/>
    <dgm:cxn modelId="{826342FC-1824-4353-A04F-3DDA7D5FE8BC}" type="presOf" srcId="{3594FCE0-4629-4EAA-93BA-38794D37526F}" destId="{DEE89272-6CCC-46B2-8665-28CA62E5A029}" srcOrd="0" destOrd="0" presId="urn:microsoft.com/office/officeart/2005/8/layout/vList2"/>
    <dgm:cxn modelId="{7015DFFB-C6C9-4D61-A3F5-706DDD3574F4}" type="presParOf" srcId="{D5243E09-5470-485C-BA6E-7DEA3376BAEE}" destId="{33E58E62-B672-48DE-93CE-8784CA76CEB7}" srcOrd="0" destOrd="0" presId="urn:microsoft.com/office/officeart/2005/8/layout/vList2"/>
    <dgm:cxn modelId="{2C960141-7799-4216-AF71-E09B8D9DA484}" type="presParOf" srcId="{D5243E09-5470-485C-BA6E-7DEA3376BAEE}" destId="{4866139E-0DFF-4C9E-95BE-D02E0F65B2D9}" srcOrd="1" destOrd="0" presId="urn:microsoft.com/office/officeart/2005/8/layout/vList2"/>
    <dgm:cxn modelId="{533E2955-A2E4-44FC-A01A-5BFE8D360A95}" type="presParOf" srcId="{D5243E09-5470-485C-BA6E-7DEA3376BAEE}" destId="{DEE89272-6CCC-46B2-8665-28CA62E5A029}" srcOrd="2" destOrd="0" presId="urn:microsoft.com/office/officeart/2005/8/layout/vList2"/>
    <dgm:cxn modelId="{4F98A6ED-3403-435D-99A2-2F1173304B39}" type="presParOf" srcId="{D5243E09-5470-485C-BA6E-7DEA3376BAEE}" destId="{D15D45C1-C27A-44CF-BE21-27F01040621B}" srcOrd="3" destOrd="0" presId="urn:microsoft.com/office/officeart/2005/8/layout/vList2"/>
    <dgm:cxn modelId="{EE5CB45F-4EF5-4BCF-8913-723E83506FCF}" type="presParOf" srcId="{D5243E09-5470-485C-BA6E-7DEA3376BAEE}" destId="{88540A0A-BB5B-49B3-8CC8-CE00D1D28B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58E62-B672-48DE-93CE-8784CA76CEB7}">
      <dsp:nvSpPr>
        <dsp:cNvPr id="0" name=""/>
        <dsp:cNvSpPr/>
      </dsp:nvSpPr>
      <dsp:spPr>
        <a:xfrm>
          <a:off x="0" y="661638"/>
          <a:ext cx="5657664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Methoden </a:t>
          </a:r>
          <a:r>
            <a:rPr lang="de-DE" sz="2600" i="1" kern="1200" dirty="0" err="1"/>
            <a:t>info</a:t>
          </a:r>
          <a:r>
            <a:rPr lang="de-DE" sz="2600" i="1" kern="1200" dirty="0"/>
            <a:t>() </a:t>
          </a:r>
          <a:r>
            <a:rPr lang="de-DE" sz="2600" kern="1200" dirty="0"/>
            <a:t>und </a:t>
          </a:r>
          <a:r>
            <a:rPr lang="de-DE" sz="2600" i="1" kern="1200" dirty="0" err="1"/>
            <a:t>describe</a:t>
          </a:r>
          <a:r>
            <a:rPr lang="de-DE" sz="2600" i="1" kern="1200" dirty="0"/>
            <a:t>() </a:t>
          </a:r>
          <a:r>
            <a:rPr lang="de-DE" sz="2600" kern="1200" dirty="0"/>
            <a:t>für schnelle Beschreibung des Datensatzes</a:t>
          </a:r>
          <a:endParaRPr lang="en-US" sz="2600" kern="1200" dirty="0"/>
        </a:p>
      </dsp:txBody>
      <dsp:txXfrm>
        <a:off x="50489" y="712127"/>
        <a:ext cx="5556686" cy="933302"/>
      </dsp:txXfrm>
    </dsp:sp>
    <dsp:sp modelId="{DEE89272-6CCC-46B2-8665-28CA62E5A029}">
      <dsp:nvSpPr>
        <dsp:cNvPr id="0" name=""/>
        <dsp:cNvSpPr/>
      </dsp:nvSpPr>
      <dsp:spPr>
        <a:xfrm>
          <a:off x="0" y="1770798"/>
          <a:ext cx="5657664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Plotten von Histogrammen</a:t>
          </a:r>
          <a:endParaRPr lang="en-US" sz="2600" kern="1200" dirty="0"/>
        </a:p>
      </dsp:txBody>
      <dsp:txXfrm>
        <a:off x="50489" y="1821287"/>
        <a:ext cx="5556686" cy="933302"/>
      </dsp:txXfrm>
    </dsp:sp>
    <dsp:sp modelId="{88540A0A-BB5B-49B3-8CC8-CE00D1D28B61}">
      <dsp:nvSpPr>
        <dsp:cNvPr id="0" name=""/>
        <dsp:cNvSpPr/>
      </dsp:nvSpPr>
      <dsp:spPr>
        <a:xfrm>
          <a:off x="0" y="2879958"/>
          <a:ext cx="5657664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Suche nach Korrelationen mit </a:t>
          </a:r>
          <a:r>
            <a:rPr lang="de-DE" sz="2600" i="1" kern="1200" dirty="0" err="1"/>
            <a:t>corr</a:t>
          </a:r>
          <a:r>
            <a:rPr lang="de-DE" sz="2600" i="1" kern="1200" dirty="0"/>
            <a:t>()</a:t>
          </a:r>
          <a:endParaRPr lang="en-US" sz="2600" kern="1200" dirty="0"/>
        </a:p>
      </dsp:txBody>
      <dsp:txXfrm>
        <a:off x="50489" y="2930447"/>
        <a:ext cx="5556686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6B5592-871B-4916-BBD8-47FA9EA6C126}" type="datetime1">
              <a:rPr lang="de-DE" smtClean="0"/>
              <a:t>12.07.2021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C1C0A0-13D2-4E22-966A-2200C9EC8E06}" type="datetime1">
              <a:rPr lang="de-DE" noProof="0" smtClean="0"/>
              <a:t>12.07.2021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25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9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3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ildplatzhalt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5" name="Bildplatzhalt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6" name="Bildplatzhalt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Textplatzhalt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Textplatzhalt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8" name="Textplatzhalt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9" name="Textplatzhalt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0" name="Bildplatzhalt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7" name="Bildplatzhalt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4" name="Bildplatzhalt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5" name="Textplatzhalt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9" name="Textplatzhalt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0" name="Textplatzhalt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1" name="Bildplatzhalt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2" name="Bildplatzhalt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3" name="Bildplatzhalt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9" name="Diagrammplatzhalt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1" name="Diagrammplatzhalt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n>
                <a:noFill/>
              </a:ln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blog.mlreview.com/gradient-boosting-from-scratch-1e317ae4587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dom-forest-and-its-implementation-71824ced454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blog.mlreview.com/gradient-boosting-from-scratch-1e317ae4587d" TargetMode="Externa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954089"/>
            <a:ext cx="4986338" cy="3262311"/>
          </a:xfrm>
        </p:spPr>
        <p:txBody>
          <a:bodyPr rtlCol="0"/>
          <a:lstStyle/>
          <a:p>
            <a:pPr rtl="0"/>
            <a:r>
              <a:rPr lang="de-DE" dirty="0"/>
              <a:t>HOUSE PRICE PREDICTION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216400"/>
            <a:ext cx="4986338" cy="976311"/>
          </a:xfrm>
        </p:spPr>
        <p:txBody>
          <a:bodyPr rtlCol="0"/>
          <a:lstStyle/>
          <a:p>
            <a:pPr rtl="0"/>
            <a:r>
              <a:rPr lang="de-DE" dirty="0"/>
              <a:t>Team Insight Explorers - Präsentation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E182CEA-04F0-42B6-9198-0F39B61DD162}"/>
              </a:ext>
            </a:extLst>
          </p:cNvPr>
          <p:cNvSpPr txBox="1">
            <a:spLocks/>
          </p:cNvSpPr>
          <p:nvPr/>
        </p:nvSpPr>
        <p:spPr>
          <a:xfrm>
            <a:off x="6905625" y="5905863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4F3800F-1F53-4686-ACA8-D5906A1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14936E-D05E-408E-8928-3A45F6DB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Genereller Datenüberblick</a:t>
            </a:r>
          </a:p>
          <a:p>
            <a:r>
              <a:rPr lang="de-DE" dirty="0"/>
              <a:t>Statistischer Datenüberblick</a:t>
            </a:r>
          </a:p>
          <a:p>
            <a:r>
              <a:rPr lang="de-DE" dirty="0"/>
              <a:t>Histogramme</a:t>
            </a:r>
          </a:p>
          <a:p>
            <a:r>
              <a:rPr lang="de-DE" dirty="0"/>
              <a:t>Korrelationen</a:t>
            </a:r>
          </a:p>
          <a:p>
            <a:r>
              <a:rPr lang="de-DE" dirty="0"/>
              <a:t>Geografische Lage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E8C702-039D-489D-A468-91C6734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369974C-76D4-4A89-9A86-A5245E35C1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5023" y="1128768"/>
            <a:ext cx="5272764" cy="4600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21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265176-8A4F-4B0A-9CA1-1B01193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de-DE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de-DE" sz="800"/>
          </a:p>
        </p:txBody>
      </p:sp>
      <p:graphicFrame>
        <p:nvGraphicFramePr>
          <p:cNvPr id="26" name="Inhaltsplatzhalter 5">
            <a:extLst>
              <a:ext uri="{FF2B5EF4-FFF2-40B4-BE49-F238E27FC236}">
                <a16:creationId xmlns:a16="http://schemas.microsoft.com/office/drawing/2014/main" id="{DEC5175A-2CDA-4800-94C8-DCF8ED04B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833766"/>
              </p:ext>
            </p:extLst>
          </p:nvPr>
        </p:nvGraphicFramePr>
        <p:xfrm>
          <a:off x="6131719" y="1141061"/>
          <a:ext cx="5657664" cy="457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itel 1">
            <a:extLst>
              <a:ext uri="{FF2B5EF4-FFF2-40B4-BE49-F238E27FC236}">
                <a16:creationId xmlns:a16="http://schemas.microsoft.com/office/drawing/2014/main" id="{A0187A9B-4CED-4253-B40D-1418DB8F6ECC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8" cy="758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Überblick über den Datensatz verschaffen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C7ACE613-9DF0-4538-B309-7CD0DE2487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82" b="50895"/>
          <a:stretch/>
        </p:blipFill>
        <p:spPr>
          <a:xfrm>
            <a:off x="277773" y="3577877"/>
            <a:ext cx="2628316" cy="186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3453C4C-9B04-4762-BE6E-56ECAEFE4D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128"/>
          <a:stretch/>
        </p:blipFill>
        <p:spPr>
          <a:xfrm>
            <a:off x="2991198" y="3577876"/>
            <a:ext cx="2628565" cy="186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548152F6-D1E2-4D48-996F-021651438E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951"/>
          <a:stretch/>
        </p:blipFill>
        <p:spPr>
          <a:xfrm>
            <a:off x="277773" y="1500883"/>
            <a:ext cx="5341990" cy="182727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2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12</a:t>
            </a:fld>
            <a:endParaRPr lang="de-DE" noProof="0"/>
          </a:p>
        </p:txBody>
      </p:sp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76840978-FA85-4FB8-9098-F645D4B88002}"/>
              </a:ext>
            </a:extLst>
          </p:cNvPr>
          <p:cNvSpPr/>
          <p:nvPr/>
        </p:nvSpPr>
        <p:spPr>
          <a:xfrm>
            <a:off x="371476" y="1603631"/>
            <a:ext cx="5916114" cy="4044950"/>
          </a:xfrm>
          <a:prstGeom prst="snip1Rect">
            <a:avLst/>
          </a:prstGeom>
          <a:solidFill>
            <a:srgbClr val="2C85AE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72FE66-89FB-424E-956C-3415A0E2A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77"/>
          <a:stretch/>
        </p:blipFill>
        <p:spPr>
          <a:xfrm>
            <a:off x="605180" y="1748464"/>
            <a:ext cx="2778439" cy="36067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3A95E63-644D-409E-A5D4-744FBF72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54" y="2156050"/>
            <a:ext cx="2587074" cy="258141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3CF859B-6F53-46FB-ABF6-25AFCE936A5A}"/>
              </a:ext>
            </a:extLst>
          </p:cNvPr>
          <p:cNvSpPr/>
          <p:nvPr/>
        </p:nvSpPr>
        <p:spPr>
          <a:xfrm>
            <a:off x="7080069" y="904785"/>
            <a:ext cx="4544938" cy="538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4BBACEF-81CC-4736-B874-FCDE247B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344" y="1021096"/>
            <a:ext cx="3630621" cy="245393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55FE4A4-7EB9-400E-9588-E2C1BD0A95E4}"/>
              </a:ext>
            </a:extLst>
          </p:cNvPr>
          <p:cNvSpPr/>
          <p:nvPr/>
        </p:nvSpPr>
        <p:spPr>
          <a:xfrm>
            <a:off x="7592344" y="3637822"/>
            <a:ext cx="3630620" cy="2361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4FE4E4-7715-490F-BD74-3AAA1496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21" y="3720916"/>
            <a:ext cx="2271866" cy="23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BC7E51A-6347-4022-8584-A2D98B7CE821}"/>
              </a:ext>
            </a:extLst>
          </p:cNvPr>
          <p:cNvSpPr/>
          <p:nvPr/>
        </p:nvSpPr>
        <p:spPr>
          <a:xfrm>
            <a:off x="6296953" y="2223609"/>
            <a:ext cx="4386136" cy="1984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D9BF4E8-ADD0-4D33-B757-A410EBEF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202C4-187B-4F05-9FF8-7F378340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13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3F674A-2CBB-4887-9B6D-CDEBC054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58" y="2606495"/>
            <a:ext cx="3743325" cy="121920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BBDD6C2-530F-44B5-B406-9B43C8D01762}"/>
              </a:ext>
            </a:extLst>
          </p:cNvPr>
          <p:cNvSpPr txBox="1">
            <a:spLocks/>
          </p:cNvSpPr>
          <p:nvPr/>
        </p:nvSpPr>
        <p:spPr>
          <a:xfrm>
            <a:off x="1011370" y="2137884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Train-Test-Split: </a:t>
            </a:r>
            <a:b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80% Trainingsdaten, 20% Testdaten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+mj-lt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Cross-Validierung erfolgt später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16C93417-5E68-4560-99FB-174A12CB5386}"/>
              </a:ext>
            </a:extLst>
          </p:cNvPr>
          <p:cNvSpPr/>
          <p:nvPr/>
        </p:nvSpPr>
        <p:spPr>
          <a:xfrm>
            <a:off x="801975" y="2326065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92708FE0-0998-48F5-AF01-BDCBF6CB2B66}"/>
              </a:ext>
            </a:extLst>
          </p:cNvPr>
          <p:cNvSpPr/>
          <p:nvPr/>
        </p:nvSpPr>
        <p:spPr>
          <a:xfrm>
            <a:off x="801975" y="3331319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12D53739-965F-4582-AADA-8B06FD0DC5F4}"/>
              </a:ext>
            </a:extLst>
          </p:cNvPr>
          <p:cNvSpPr/>
          <p:nvPr/>
        </p:nvSpPr>
        <p:spPr>
          <a:xfrm>
            <a:off x="811500" y="3899216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C2BAA77-B137-4881-8FC9-20184ECB6CAA}"/>
              </a:ext>
            </a:extLst>
          </p:cNvPr>
          <p:cNvSpPr/>
          <p:nvPr/>
        </p:nvSpPr>
        <p:spPr>
          <a:xfrm>
            <a:off x="801975" y="4981575"/>
            <a:ext cx="9881114" cy="5338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14</a:t>
            </a:fld>
            <a:endParaRPr lang="de-DE" noProof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D2888EA-EFBB-4EDA-86F3-69F6938B0F35}"/>
              </a:ext>
            </a:extLst>
          </p:cNvPr>
          <p:cNvSpPr/>
          <p:nvPr/>
        </p:nvSpPr>
        <p:spPr>
          <a:xfrm>
            <a:off x="554540" y="117959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Merkmale von Labels (‚</a:t>
            </a:r>
            <a:r>
              <a:rPr lang="de-DE" sz="1800" dirty="0" err="1"/>
              <a:t>price</a:t>
            </a:r>
            <a:r>
              <a:rPr lang="de-DE" sz="1800" dirty="0"/>
              <a:t>‘) trennen</a:t>
            </a:r>
          </a:p>
        </p:txBody>
      </p:sp>
      <p:pic>
        <p:nvPicPr>
          <p:cNvPr id="10" name="Grafik 9" descr="Puzzleteile Silhouette">
            <a:extLst>
              <a:ext uri="{FF2B5EF4-FFF2-40B4-BE49-F238E27FC236}">
                <a16:creationId xmlns:a16="http://schemas.microsoft.com/office/drawing/2014/main" id="{5182E289-1C02-4DD0-8355-47A3F28A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530" y="2896583"/>
            <a:ext cx="914400" cy="914400"/>
          </a:xfrm>
          <a:prstGeom prst="rect">
            <a:avLst/>
          </a:prstGeom>
        </p:spPr>
      </p:pic>
      <p:pic>
        <p:nvPicPr>
          <p:cNvPr id="12" name="Grafik 11" descr="Playbook mit einfarbiger Füllung">
            <a:extLst>
              <a:ext uri="{FF2B5EF4-FFF2-40B4-BE49-F238E27FC236}">
                <a16:creationId xmlns:a16="http://schemas.microsoft.com/office/drawing/2014/main" id="{4637FBE8-89A9-4F43-99A9-FD0E6FFF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9035" y="4911153"/>
            <a:ext cx="882782" cy="88278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C0B3A35E-D921-4E9C-A763-174B28CE04F9}"/>
              </a:ext>
            </a:extLst>
          </p:cNvPr>
          <p:cNvSpPr/>
          <p:nvPr/>
        </p:nvSpPr>
        <p:spPr>
          <a:xfrm>
            <a:off x="2872986" y="317947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Weniger nützliche Merkmale entfernen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9485254-4468-436D-8A2B-DFC21B538185}"/>
              </a:ext>
            </a:extLst>
          </p:cNvPr>
          <p:cNvSpPr/>
          <p:nvPr/>
        </p:nvSpPr>
        <p:spPr>
          <a:xfrm>
            <a:off x="5130847" y="1179589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Fehlende Merkmale?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8619DEE-D9E0-4218-A000-F0D0A5C8E668}"/>
              </a:ext>
            </a:extLst>
          </p:cNvPr>
          <p:cNvSpPr/>
          <p:nvPr/>
        </p:nvSpPr>
        <p:spPr>
          <a:xfrm>
            <a:off x="9638069" y="117959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Skalieren von Merkmalen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DCA521A-F8A1-4DE0-B875-60C600030669}"/>
              </a:ext>
            </a:extLst>
          </p:cNvPr>
          <p:cNvSpPr/>
          <p:nvPr/>
        </p:nvSpPr>
        <p:spPr>
          <a:xfrm>
            <a:off x="7261598" y="317947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Formatieren der Merkmale</a:t>
            </a:r>
          </a:p>
        </p:txBody>
      </p:sp>
      <p:pic>
        <p:nvPicPr>
          <p:cNvPr id="24" name="Grafik 23" descr="Lineal mit einfarbiger Füllung">
            <a:extLst>
              <a:ext uri="{FF2B5EF4-FFF2-40B4-BE49-F238E27FC236}">
                <a16:creationId xmlns:a16="http://schemas.microsoft.com/office/drawing/2014/main" id="{AF8B6F75-8A64-4DF0-B7EB-E57C7FDBE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0417" y="3056999"/>
            <a:ext cx="914400" cy="914400"/>
          </a:xfrm>
          <a:prstGeom prst="rect">
            <a:avLst/>
          </a:prstGeom>
        </p:spPr>
      </p:pic>
      <p:pic>
        <p:nvPicPr>
          <p:cNvPr id="26" name="Grafik 25" descr="Bleistift Silhouette">
            <a:extLst>
              <a:ext uri="{FF2B5EF4-FFF2-40B4-BE49-F238E27FC236}">
                <a16:creationId xmlns:a16="http://schemas.microsoft.com/office/drawing/2014/main" id="{DDA29D81-F120-44A2-86B9-D1EA9C2F96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2956" y="5013256"/>
            <a:ext cx="780679" cy="780679"/>
          </a:xfrm>
          <a:prstGeom prst="rect">
            <a:avLst/>
          </a:prstGeom>
        </p:spPr>
      </p:pic>
      <p:pic>
        <p:nvPicPr>
          <p:cNvPr id="28" name="Grafik 27" descr="Pfeil: Kurve im Uhrzeigersinn Silhouette">
            <a:extLst>
              <a:ext uri="{FF2B5EF4-FFF2-40B4-BE49-F238E27FC236}">
                <a16:creationId xmlns:a16="http://schemas.microsoft.com/office/drawing/2014/main" id="{84DF8ED1-2E08-4938-ACF2-FD21D86D26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613296">
            <a:off x="2358267" y="2507964"/>
            <a:ext cx="914400" cy="914400"/>
          </a:xfrm>
          <a:prstGeom prst="rect">
            <a:avLst/>
          </a:prstGeom>
        </p:spPr>
      </p:pic>
      <p:pic>
        <p:nvPicPr>
          <p:cNvPr id="29" name="Grafik 28" descr="Pfeil: Kurve im Uhrzeigersinn Silhouette">
            <a:extLst>
              <a:ext uri="{FF2B5EF4-FFF2-40B4-BE49-F238E27FC236}">
                <a16:creationId xmlns:a16="http://schemas.microsoft.com/office/drawing/2014/main" id="{92B03901-FD37-48C4-A830-89A6139D5D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341906">
            <a:off x="4438592" y="2549980"/>
            <a:ext cx="914400" cy="914400"/>
          </a:xfrm>
          <a:prstGeom prst="rect">
            <a:avLst/>
          </a:prstGeom>
        </p:spPr>
      </p:pic>
      <p:pic>
        <p:nvPicPr>
          <p:cNvPr id="30" name="Grafik 29" descr="Pfeil: Kurve im Uhrzeigersinn Silhouette">
            <a:extLst>
              <a:ext uri="{FF2B5EF4-FFF2-40B4-BE49-F238E27FC236}">
                <a16:creationId xmlns:a16="http://schemas.microsoft.com/office/drawing/2014/main" id="{BFD57181-C7D2-4DF8-863B-6CEE16BF5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613296">
            <a:off x="6870333" y="2514597"/>
            <a:ext cx="914400" cy="914400"/>
          </a:xfrm>
          <a:prstGeom prst="rect">
            <a:avLst/>
          </a:prstGeom>
        </p:spPr>
      </p:pic>
      <p:pic>
        <p:nvPicPr>
          <p:cNvPr id="31" name="Grafik 30" descr="Pfeil: Kurve im Uhrzeigersinn Silhouette">
            <a:extLst>
              <a:ext uri="{FF2B5EF4-FFF2-40B4-BE49-F238E27FC236}">
                <a16:creationId xmlns:a16="http://schemas.microsoft.com/office/drawing/2014/main" id="{2C4540EB-88EF-4652-9F95-E521CAFAC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341906">
            <a:off x="8915482" y="2519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5406D2C-E8D8-48AB-8F17-2D34C264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148431"/>
            <a:ext cx="9702800" cy="973137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Gütemaß</a:t>
            </a:r>
            <a:r>
              <a:rPr lang="de-DE" sz="3600" dirty="0"/>
              <a:t> RMSE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800" b="1" dirty="0">
                    <a:latin typeface="+mj-lt"/>
                  </a:rPr>
                  <a:t>RMSE als zentrales Maß</a:t>
                </a: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-&gt; RMSE: Root Mean Square Error</a:t>
                </a: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200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e>
                          <m:sup>
                            <m:r>
                              <a:rPr lang="de-DE" sz="200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e-DE" sz="2000" dirty="0">
                    <a:solidFill>
                      <a:schemeClr val="bg1"/>
                    </a:solidFill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(f = Vorhersagen, o = reale Daten)</a:t>
                </a:r>
              </a:p>
              <a:p>
                <a:pPr marL="0" indent="0">
                  <a:buNone/>
                </a:pPr>
                <a:endParaRPr lang="de-DE" sz="2000" dirty="0">
                  <a:solidFill>
                    <a:schemeClr val="bg1"/>
                  </a:solidFill>
                  <a:latin typeface="+mj-lt"/>
                  <a:ea typeface="Lufthansa Head Global Light" pitchFamily="2" charset="-128"/>
                  <a:cs typeface="Lufthansa Head Global Light" pitchFamily="2" charset="-128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  <a:blipFill>
                <a:blip r:embed="rId2"/>
                <a:stretch>
                  <a:fillRect l="-2395" t="-39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3A4072-0BC3-4AF8-A589-357A749B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8FBD5B6-B64E-44DB-B7A5-6ED7F329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43" y="1419330"/>
            <a:ext cx="4606426" cy="466703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729E8-2357-47A8-ADF7-91C3CB572193}"/>
              </a:ext>
            </a:extLst>
          </p:cNvPr>
          <p:cNvSpPr/>
          <p:nvPr/>
        </p:nvSpPr>
        <p:spPr>
          <a:xfrm>
            <a:off x="280657" y="4237022"/>
            <a:ext cx="5893806" cy="404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905921-C8E2-4246-8C68-6AC15908B48B}"/>
              </a:ext>
            </a:extLst>
          </p:cNvPr>
          <p:cNvSpPr txBox="1"/>
          <p:nvPr/>
        </p:nvSpPr>
        <p:spPr>
          <a:xfrm>
            <a:off x="779541" y="4807391"/>
            <a:ext cx="487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„Um wieviel Dollar liegt die Vorhersage im Schnitt daneben?“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E74FF6A1-3961-485D-B4FE-C0409AB59C27}"/>
              </a:ext>
            </a:extLst>
          </p:cNvPr>
          <p:cNvSpPr/>
          <p:nvPr/>
        </p:nvSpPr>
        <p:spPr>
          <a:xfrm rot="5400000">
            <a:off x="3156392" y="4404804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DADBEC01-2AFE-4E4D-931D-EB4FB4A473FF}"/>
              </a:ext>
            </a:extLst>
          </p:cNvPr>
          <p:cNvSpPr/>
          <p:nvPr/>
        </p:nvSpPr>
        <p:spPr>
          <a:xfrm rot="5400000">
            <a:off x="3156392" y="42786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0C2C5B-716C-49BA-98D3-DA03D3E81089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6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16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5" y="1403350"/>
            <a:ext cx="4065588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Lineare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AB0162C-D555-4B1A-B071-D48D1F34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84" y="1531789"/>
            <a:ext cx="2895366" cy="4042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59371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190 195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190 736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189 827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Underfitting</a:t>
            </a:r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, Modell zu einfach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19970" y="490258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Zu viele Features sind nicht linear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A19B93-E4B2-431D-8855-6E741FD38923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0,71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E55A1E-2DD7-4D57-938D-6062DA1B2128}"/>
              </a:ext>
            </a:extLst>
          </p:cNvPr>
          <p:cNvSpPr txBox="1"/>
          <p:nvPr/>
        </p:nvSpPr>
        <p:spPr>
          <a:xfrm>
            <a:off x="2083685" y="2285610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305291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B80BDBA-070C-4A03-B38E-F90D3B3870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750" y="279400"/>
            <a:ext cx="5372096" cy="711200"/>
          </a:xfrm>
        </p:spPr>
        <p:txBody>
          <a:bodyPr/>
          <a:lstStyle/>
          <a:p>
            <a:pPr algn="l"/>
            <a:r>
              <a:rPr lang="de-DE" sz="3600" dirty="0"/>
              <a:t>Ensemble Methoden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64888F-C26A-45A5-B741-06E5CD868E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17</a:t>
            </a:fld>
            <a:endParaRPr lang="de-DE" noProof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DF8CD0A-08AE-42AE-B919-672D161D89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316" r="4316"/>
          <a:stretch>
            <a:fillRect/>
          </a:stretch>
        </p:blipFill>
        <p:spPr>
          <a:xfrm>
            <a:off x="647700" y="1471613"/>
            <a:ext cx="5372100" cy="3838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FB2E1DC-7C76-417F-8657-432A1CEB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85" y="2271713"/>
            <a:ext cx="5103727" cy="196858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A762794-17AF-402D-8D25-C8785F96A660}"/>
              </a:ext>
            </a:extLst>
          </p:cNvPr>
          <p:cNvSpPr/>
          <p:nvPr/>
        </p:nvSpPr>
        <p:spPr>
          <a:xfrm>
            <a:off x="6467475" y="1471612"/>
            <a:ext cx="5372100" cy="383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8D68C04-8AF9-416D-984D-6A4E50B3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1" y="2406609"/>
            <a:ext cx="5103727" cy="1968580"/>
          </a:xfrm>
          <a:prstGeom prst="rect">
            <a:avLst/>
          </a:prstGeom>
          <a:ln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0C48849-359A-416E-815F-2C6BF58D09FA}"/>
              </a:ext>
            </a:extLst>
          </p:cNvPr>
          <p:cNvSpPr txBox="1"/>
          <p:nvPr/>
        </p:nvSpPr>
        <p:spPr>
          <a:xfrm>
            <a:off x="6973298" y="5889148"/>
            <a:ext cx="5161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ML Review. Gradient </a:t>
            </a:r>
            <a:r>
              <a:rPr lang="de-DE" sz="1200" dirty="0" err="1"/>
              <a:t>Boosting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scratch</a:t>
            </a:r>
            <a:r>
              <a:rPr lang="de-DE" sz="1200" dirty="0"/>
              <a:t>. Abrufbar unter </a:t>
            </a:r>
            <a:r>
              <a:rPr lang="de-DE" sz="1200" dirty="0">
                <a:hlinkClick r:id="rId4"/>
              </a:rPr>
              <a:t>https://blog.mlreview.com/gradient-boosting-from-scratch-1e317ae4587d</a:t>
            </a:r>
            <a:endParaRPr lang="de-DE" sz="1200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D3B8A0-67DE-4348-B00E-0B7A4DC71157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0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18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Random Forest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61127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45 617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122 635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120 174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Deutlich besser als linear Regression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A1A850-D315-447A-84F4-996D98C5D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4"/>
          <a:stretch/>
        </p:blipFill>
        <p:spPr>
          <a:xfrm>
            <a:off x="6564523" y="1587174"/>
            <a:ext cx="4954377" cy="3551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BFC94F1-CB46-4721-B281-BE26E113DBA8}"/>
              </a:ext>
            </a:extLst>
          </p:cNvPr>
          <p:cNvSpPr txBox="1"/>
          <p:nvPr/>
        </p:nvSpPr>
        <p:spPr>
          <a:xfrm>
            <a:off x="6533357" y="5229515"/>
            <a:ext cx="498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Start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. Random Forest Regression. Abrufbar unter: </a:t>
            </a:r>
            <a:r>
              <a:rPr lang="de-DE" sz="1400" dirty="0">
                <a:hlinkClick r:id="rId3"/>
              </a:rPr>
              <a:t>https://medium.com/swlh/random-forest-and-its-implementation-71824ced454f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882654-B33A-4579-A65B-87632C939422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0,88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690125A-811A-489F-81FB-F9034B2C3D61}"/>
              </a:ext>
            </a:extLst>
          </p:cNvPr>
          <p:cNvSpPr txBox="1"/>
          <p:nvPr/>
        </p:nvSpPr>
        <p:spPr>
          <a:xfrm>
            <a:off x="2142537" y="2318629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179311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19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Gradient </a:t>
            </a:r>
            <a:r>
              <a:rPr lang="de-DE" sz="2800" b="1" dirty="0" err="1">
                <a:latin typeface="+mj-lt"/>
              </a:rPr>
              <a:t>Boosting</a:t>
            </a:r>
            <a:r>
              <a:rPr lang="de-DE" sz="2800" b="1" dirty="0">
                <a:latin typeface="+mj-lt"/>
              </a:rPr>
              <a:t>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2362200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35430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115 619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127 740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127 794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Leichtes </a:t>
            </a:r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Gute Alternative zum Random Forest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74D680-4C5C-4B71-8136-FB75558B554D}"/>
              </a:ext>
            </a:extLst>
          </p:cNvPr>
          <p:cNvSpPr txBox="1"/>
          <p:nvPr/>
        </p:nvSpPr>
        <p:spPr>
          <a:xfrm>
            <a:off x="6543879" y="5297791"/>
            <a:ext cx="516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ML Review. Gradient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. Abrufbar unter </a:t>
            </a:r>
            <a:r>
              <a:rPr lang="de-DE" sz="1400" dirty="0">
                <a:hlinkClick r:id="rId2"/>
              </a:rPr>
              <a:t>https://blog.mlreview.com/gradient-boosting-from-scratch-1e317ae4587d</a:t>
            </a:r>
            <a:endParaRPr lang="de-DE" sz="1400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48FE18-F097-477C-88EE-7AE38CE1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14" y="3429000"/>
            <a:ext cx="4782917" cy="180725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FA7DAFC-74D2-454E-B739-62C0FE195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880" y="1621749"/>
            <a:ext cx="4863452" cy="180725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7BACBE9-D011-4238-B8A0-EE0B1023878C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0,87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9A2121-9690-46DD-B48C-D00FF3799AC1}"/>
              </a:ext>
            </a:extLst>
          </p:cNvPr>
          <p:cNvSpPr txBox="1"/>
          <p:nvPr/>
        </p:nvSpPr>
        <p:spPr>
          <a:xfrm>
            <a:off x="2116412" y="2382262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214544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-164762"/>
            <a:ext cx="5272764" cy="1551573"/>
          </a:xfrm>
        </p:spPr>
        <p:txBody>
          <a:bodyPr rtlCol="0"/>
          <a:lstStyle/>
          <a:p>
            <a:pPr rtl="0"/>
            <a:r>
              <a:rPr lang="de-DE" dirty="0"/>
              <a:t>AGENDA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1430965"/>
            <a:ext cx="5272764" cy="4824549"/>
          </a:xfrm>
        </p:spPr>
        <p:txBody>
          <a:bodyPr rtlCol="0">
            <a:normAutofit/>
          </a:bodyPr>
          <a:lstStyle/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Idee &amp; Zielsetzung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Setup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Datensatz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Technologien und Bibliotheken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Generelles Vorgehen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Wie setzen wir </a:t>
            </a:r>
            <a:r>
              <a:rPr lang="de-DE" sz="2000" dirty="0" err="1"/>
              <a:t>Machine</a:t>
            </a:r>
            <a:r>
              <a:rPr lang="de-DE" sz="2000" dirty="0"/>
              <a:t> Learning ein?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Umsetzung &amp;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Exploratory</a:t>
            </a:r>
            <a:r>
              <a:rPr lang="de-DE" sz="2000" dirty="0"/>
              <a:t> Analysis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Datenvorverarbeitung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Gütemaß</a:t>
            </a:r>
            <a:r>
              <a:rPr lang="de-DE" sz="2000" dirty="0"/>
              <a:t> RMSE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Vorstellung der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Kritische Reflexion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2</a:t>
            </a:fld>
            <a:endParaRPr lang="de-DE"/>
          </a:p>
        </p:txBody>
      </p:sp>
      <p:pic>
        <p:nvPicPr>
          <p:cNvPr id="1028" name="Picture 4" descr="Nach Bauzeit von 7 ½ Jahren hat Deutschland nun Europas schnellsten  Supercomputer">
            <a:extLst>
              <a:ext uri="{FF2B5EF4-FFF2-40B4-BE49-F238E27FC236}">
                <a16:creationId xmlns:a16="http://schemas.microsoft.com/office/drawing/2014/main" id="{57CA7099-A2B9-4B87-83B2-F520595C7E9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r="22044"/>
          <a:stretch>
            <a:fillRect/>
          </a:stretch>
        </p:blipFill>
        <p:spPr bwMode="auto">
          <a:xfrm>
            <a:off x="1117601" y="1008993"/>
            <a:ext cx="5138058" cy="4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Ergebnisse: Vergleich der Modelle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20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F17A756-CCF4-406F-89DF-4EB6982FF807}"/>
              </a:ext>
            </a:extLst>
          </p:cNvPr>
          <p:cNvSpPr txBox="1">
            <a:spLocks/>
          </p:cNvSpPr>
          <p:nvPr/>
        </p:nvSpPr>
        <p:spPr>
          <a:xfrm>
            <a:off x="673100" y="2134757"/>
            <a:ext cx="6056313" cy="418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Random Forest Regressor mit der höchsten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Gradient </a:t>
            </a:r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Boosting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ähnlich passend und zudem mit weniger </a:t>
            </a:r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als der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Mit Hyperparameter-Optimierung (</a:t>
            </a:r>
            <a:r>
              <a:rPr lang="de-DE" sz="20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Grid</a:t>
            </a:r>
            <a:r>
              <a:rPr lang="de-DE" sz="20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 Search) konnten wir nur einen kleinen Einfluss auf die Performance nehmen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3D9722-A369-462B-9DE4-74C803C9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25" y="1870030"/>
            <a:ext cx="4563375" cy="339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35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Reflexion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21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557EA3-6C82-49DE-B893-0184777EF13C}"/>
              </a:ext>
            </a:extLst>
          </p:cNvPr>
          <p:cNvSpPr/>
          <p:nvPr/>
        </p:nvSpPr>
        <p:spPr>
          <a:xfrm>
            <a:off x="6096000" y="1358537"/>
            <a:ext cx="5251269" cy="438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26CFBB-220C-4973-BD6E-7C5A8EB0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16776"/>
            <a:ext cx="4573849" cy="25727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D50876B-4043-43E6-B1C3-DC5987EF93D7}"/>
              </a:ext>
            </a:extLst>
          </p:cNvPr>
          <p:cNvSpPr txBox="1"/>
          <p:nvPr/>
        </p:nvSpPr>
        <p:spPr>
          <a:xfrm>
            <a:off x="6434709" y="1831159"/>
            <a:ext cx="4573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</a:rPr>
              <a:t>Lessons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Learned</a:t>
            </a:r>
            <a:r>
              <a:rPr lang="de-DE" sz="24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Erlernte Theorie konnte erfolgreich in Praxis umgesetzt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Modell-Performance noch nicht optimal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Zeitlicher Aspekt wird nicht berücksichtigt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könnte noch größer sein</a:t>
            </a: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sollte Kaufpreise mehrerer Jahre beinhalten</a:t>
            </a:r>
            <a:endParaRPr lang="de-DE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Vielen Dank!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22</a:t>
            </a:fld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74B3380-61A7-48C9-BDC7-DA53AACEDFCF}"/>
              </a:ext>
            </a:extLst>
          </p:cNvPr>
          <p:cNvSpPr txBox="1"/>
          <p:nvPr/>
        </p:nvSpPr>
        <p:spPr>
          <a:xfrm>
            <a:off x="5094515" y="3948260"/>
            <a:ext cx="218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Insight Explorers</a:t>
            </a:r>
          </a:p>
        </p:txBody>
      </p:sp>
    </p:spTree>
    <p:extLst>
      <p:ext uri="{BB962C8B-B14F-4D97-AF65-F5344CB8AC3E}">
        <p14:creationId xmlns:p14="http://schemas.microsoft.com/office/powerpoint/2010/main" val="11838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928395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Idee &amp; Zielsetzung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0C84F7-FD4B-49FE-8154-3E35EFA16795}"/>
              </a:ext>
            </a:extLst>
          </p:cNvPr>
          <p:cNvSpPr txBox="1"/>
          <p:nvPr/>
        </p:nvSpPr>
        <p:spPr>
          <a:xfrm>
            <a:off x="1328057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4D387C-AA7E-4050-AB33-E95A38928CD2}"/>
              </a:ext>
            </a:extLst>
          </p:cNvPr>
          <p:cNvSpPr txBox="1"/>
          <p:nvPr/>
        </p:nvSpPr>
        <p:spPr>
          <a:xfrm>
            <a:off x="6914606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Introduction</a:t>
            </a:r>
            <a:endParaRPr lang="de-DE" dirty="0">
              <a:latin typeface="Lufthansa Head Global Bold" pitchFamily="2" charset="-128"/>
              <a:ea typeface="Lufthansa Head Global Bold" pitchFamily="2" charset="-128"/>
              <a:cs typeface="Lufthansa Head Global Bold" pitchFamily="2" charset="-128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838" y="2679493"/>
            <a:ext cx="3359765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109m²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221.900$</a:t>
            </a:r>
          </a:p>
          <a:p>
            <a:pPr marL="0" indent="0"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A577BD-3196-4260-999C-AD991D0F00B9}"/>
              </a:ext>
            </a:extLst>
          </p:cNvPr>
          <p:cNvSpPr/>
          <p:nvPr/>
        </p:nvSpPr>
        <p:spPr>
          <a:xfrm>
            <a:off x="1206500" y="1635125"/>
            <a:ext cx="690511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6FC8DCF0-3FE0-4034-B0C9-64E853C49AD1}"/>
              </a:ext>
            </a:extLst>
          </p:cNvPr>
          <p:cNvSpPr txBox="1">
            <a:spLocks/>
          </p:cNvSpPr>
          <p:nvPr/>
        </p:nvSpPr>
        <p:spPr>
          <a:xfrm>
            <a:off x="7301397" y="2679493"/>
            <a:ext cx="3359765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000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156m²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3000" b="1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510.000$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9" name="Pfeil: nach links und rechts 38">
            <a:extLst>
              <a:ext uri="{FF2B5EF4-FFF2-40B4-BE49-F238E27FC236}">
                <a16:creationId xmlns:a16="http://schemas.microsoft.com/office/drawing/2014/main" id="{812679D9-F281-46E9-86B0-A4C5DBF686EA}"/>
              </a:ext>
            </a:extLst>
          </p:cNvPr>
          <p:cNvSpPr/>
          <p:nvPr/>
        </p:nvSpPr>
        <p:spPr>
          <a:xfrm>
            <a:off x="5187724" y="3966514"/>
            <a:ext cx="1512059" cy="52929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3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5147CB-82AC-41A8-B33E-C66E5BBE91D2}"/>
              </a:ext>
            </a:extLst>
          </p:cNvPr>
          <p:cNvSpPr/>
          <p:nvPr/>
        </p:nvSpPr>
        <p:spPr>
          <a:xfrm>
            <a:off x="0" y="0"/>
            <a:ext cx="12192000" cy="28608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8" y="231279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5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CA176338-618F-4971-8C87-3EAA7F4D420E}"/>
              </a:ext>
            </a:extLst>
          </p:cNvPr>
          <p:cNvSpPr txBox="1">
            <a:spLocks/>
          </p:cNvSpPr>
          <p:nvPr/>
        </p:nvSpPr>
        <p:spPr>
          <a:xfrm>
            <a:off x="854528" y="1369780"/>
            <a:ext cx="10439400" cy="11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bg1"/>
                </a:solidFill>
              </a:rPr>
              <a:t>Unser Datensatz: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C8114B-CB82-40F7-AC73-55CF1B8DF203}"/>
              </a:ext>
            </a:extLst>
          </p:cNvPr>
          <p:cNvSpPr/>
          <p:nvPr/>
        </p:nvSpPr>
        <p:spPr>
          <a:xfrm>
            <a:off x="2343338" y="1406723"/>
            <a:ext cx="75053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6C203BC-3416-4E49-9153-A651DB96D84E}"/>
              </a:ext>
            </a:extLst>
          </p:cNvPr>
          <p:cNvSpPr txBox="1">
            <a:spLocks/>
          </p:cNvSpPr>
          <p:nvPr/>
        </p:nvSpPr>
        <p:spPr>
          <a:xfrm>
            <a:off x="169942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C7B6480-120A-4A71-A619-908FF1EBD137}"/>
              </a:ext>
            </a:extLst>
          </p:cNvPr>
          <p:cNvSpPr txBox="1">
            <a:spLocks/>
          </p:cNvSpPr>
          <p:nvPr/>
        </p:nvSpPr>
        <p:spPr>
          <a:xfrm>
            <a:off x="492545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23894AB-7452-4BEF-90B0-146B9D6EE25E}"/>
              </a:ext>
            </a:extLst>
          </p:cNvPr>
          <p:cNvSpPr txBox="1">
            <a:spLocks/>
          </p:cNvSpPr>
          <p:nvPr/>
        </p:nvSpPr>
        <p:spPr>
          <a:xfrm>
            <a:off x="8375554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42B896-D25D-432E-8730-D9847B3B92C5}"/>
              </a:ext>
            </a:extLst>
          </p:cNvPr>
          <p:cNvSpPr txBox="1"/>
          <p:nvPr/>
        </p:nvSpPr>
        <p:spPr>
          <a:xfrm>
            <a:off x="2901202" y="6442055"/>
            <a:ext cx="698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Kaggle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https://www.kaggle.com/harlfoxem/housesalesprediction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30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Technologien und Bibliotheken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400" b="1" dirty="0"/>
              <a:t>Entwicklungsumgebung:</a:t>
            </a:r>
          </a:p>
          <a:p>
            <a:pPr marL="0" indent="0" rtl="0">
              <a:buNone/>
            </a:pPr>
            <a:r>
              <a:rPr lang="de-DE" sz="2000" b="1" dirty="0"/>
              <a:t>Google </a:t>
            </a:r>
            <a:r>
              <a:rPr lang="de-DE" sz="2000" b="1" dirty="0" err="1"/>
              <a:t>Collab</a:t>
            </a:r>
            <a:endParaRPr lang="de-DE" sz="2000" b="1" dirty="0"/>
          </a:p>
          <a:p>
            <a:pPr marL="0" indent="0" rtl="0">
              <a:buNone/>
            </a:pPr>
            <a:endParaRPr lang="de-DE" sz="2000" b="1" dirty="0"/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Notebooks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Gehostete Laufzeit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Gemeinsames Coden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Einfaches Sharing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400" b="1" dirty="0"/>
              <a:t>Bibliotheken:</a:t>
            </a:r>
          </a:p>
          <a:p>
            <a:pPr marL="0" indent="0" rtl="0">
              <a:buNone/>
            </a:pPr>
            <a:r>
              <a:rPr lang="de-DE" sz="2000" b="1" dirty="0"/>
              <a:t>Bekannte Python-Module</a:t>
            </a:r>
          </a:p>
          <a:p>
            <a:pPr marL="0" indent="0" rtl="0">
              <a:buNone/>
            </a:pPr>
            <a:endParaRPr lang="de-DE" sz="2000" b="1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NumPy</a:t>
            </a:r>
            <a:endParaRPr lang="de-DE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/>
              <a:t>Pandas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Scikit-learn</a:t>
            </a:r>
            <a:endParaRPr lang="de-DE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Scikit-learn – Wikipedia">
            <a:extLst>
              <a:ext uri="{FF2B5EF4-FFF2-40B4-BE49-F238E27FC236}">
                <a16:creationId xmlns:a16="http://schemas.microsoft.com/office/drawing/2014/main" id="{2632CC4F-8C42-4F6F-AF02-00A121C8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39" y="1591100"/>
            <a:ext cx="2123531" cy="11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Colaboratory">
            <a:extLst>
              <a:ext uri="{FF2B5EF4-FFF2-40B4-BE49-F238E27FC236}">
                <a16:creationId xmlns:a16="http://schemas.microsoft.com/office/drawing/2014/main" id="{96291465-14FE-4430-B3D3-38496987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46" y="4727113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umPy – Wikipedia">
            <a:extLst>
              <a:ext uri="{FF2B5EF4-FFF2-40B4-BE49-F238E27FC236}">
                <a16:creationId xmlns:a16="http://schemas.microsoft.com/office/drawing/2014/main" id="{F72C68F0-7CA9-46C3-B5D9-A2A6A966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73" y="2976860"/>
            <a:ext cx="2022158" cy="9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Pandas? — Geo-Python 2017 Autumn documentation">
            <a:extLst>
              <a:ext uri="{FF2B5EF4-FFF2-40B4-BE49-F238E27FC236}">
                <a16:creationId xmlns:a16="http://schemas.microsoft.com/office/drawing/2014/main" id="{B31D40A9-E622-4963-AB08-776B5560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3" y="3882304"/>
            <a:ext cx="1582239" cy="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1BB18-0CDD-4DA5-BA9E-9183FF6E9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79" y="401813"/>
            <a:ext cx="11520487" cy="758825"/>
          </a:xfrm>
        </p:spPr>
        <p:txBody>
          <a:bodyPr/>
          <a:lstStyle/>
          <a:p>
            <a:r>
              <a:rPr lang="de-DE" dirty="0"/>
              <a:t>Generelles Vorgehen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D6AE94-CD3D-4A8C-9CBD-FC1E3E7E1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0AABDF-E4F9-45DA-818A-11843829DD6D}"/>
              </a:ext>
            </a:extLst>
          </p:cNvPr>
          <p:cNvSpPr/>
          <p:nvPr/>
        </p:nvSpPr>
        <p:spPr>
          <a:xfrm>
            <a:off x="2054772" y="143760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Überblick über den Datensatz verschaffen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A89C29-064C-4A04-971B-B9287E4AAC55}"/>
              </a:ext>
            </a:extLst>
          </p:cNvPr>
          <p:cNvSpPr/>
          <p:nvPr/>
        </p:nvSpPr>
        <p:spPr>
          <a:xfrm>
            <a:off x="2054773" y="244770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Vorverarbeitung: Train/Test Split, Data </a:t>
            </a:r>
            <a:r>
              <a:rPr lang="de-DE" dirty="0" err="1">
                <a:latin typeface="+mj-lt"/>
              </a:rPr>
              <a:t>Cleaning</a:t>
            </a:r>
            <a:endParaRPr lang="de-DE" dirty="0"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F16B33-55F1-4091-B99E-2A2ECDB6FAA4}"/>
              </a:ext>
            </a:extLst>
          </p:cNvPr>
          <p:cNvSpPr/>
          <p:nvPr/>
        </p:nvSpPr>
        <p:spPr>
          <a:xfrm>
            <a:off x="2054773" y="345779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Auswahl von ML-Modellen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63FB536-A692-4CEB-BCA4-5FF2467DF323}"/>
              </a:ext>
            </a:extLst>
          </p:cNvPr>
          <p:cNvSpPr/>
          <p:nvPr/>
        </p:nvSpPr>
        <p:spPr>
          <a:xfrm>
            <a:off x="2054773" y="446789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Trainieren von ML-Modellen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6985964-F237-4B5A-BD96-AD214F20966A}"/>
              </a:ext>
            </a:extLst>
          </p:cNvPr>
          <p:cNvSpPr/>
          <p:nvPr/>
        </p:nvSpPr>
        <p:spPr>
          <a:xfrm>
            <a:off x="2054772" y="547798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Evaluierung, mögliche Anpassung/Optimierung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55CA0673-403A-4766-A9D3-5740E96EFE0B}"/>
              </a:ext>
            </a:extLst>
          </p:cNvPr>
          <p:cNvSpPr/>
          <p:nvPr/>
        </p:nvSpPr>
        <p:spPr>
          <a:xfrm rot="5400000">
            <a:off x="6026330" y="2124891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A6924248-5E3D-4FC4-8722-2D5AD81DDCAD}"/>
              </a:ext>
            </a:extLst>
          </p:cNvPr>
          <p:cNvSpPr/>
          <p:nvPr/>
        </p:nvSpPr>
        <p:spPr>
          <a:xfrm rot="5400000">
            <a:off x="6026330" y="314328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533B48CF-184B-4ACD-9FBE-FDEC4ECFDDBC}"/>
              </a:ext>
            </a:extLst>
          </p:cNvPr>
          <p:cNvSpPr/>
          <p:nvPr/>
        </p:nvSpPr>
        <p:spPr>
          <a:xfrm rot="5400000">
            <a:off x="6026330" y="4153379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87F43D16-CCA5-449C-8E80-5BAD55E4104D}"/>
              </a:ext>
            </a:extLst>
          </p:cNvPr>
          <p:cNvSpPr/>
          <p:nvPr/>
        </p:nvSpPr>
        <p:spPr>
          <a:xfrm rot="5400000">
            <a:off x="6026329" y="516347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4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Wie setzen wir </a:t>
            </a:r>
            <a:r>
              <a:rPr lang="de-DE" dirty="0" err="1"/>
              <a:t>Machine</a:t>
            </a:r>
            <a:r>
              <a:rPr lang="de-DE" dirty="0"/>
              <a:t> Learning ein?</a:t>
            </a:r>
          </a:p>
        </p:txBody>
      </p:sp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8293" t="-6483" r="-18293" b="-6483"/>
          <a:stretch/>
        </p:blipFill>
        <p:spPr>
          <a:xfrm>
            <a:off x="9776930" y="4245125"/>
            <a:ext cx="1689100" cy="1397000"/>
          </a:xfr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Überwachtes Lernen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Multiple Regression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Batch Learning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Evaluierung: RMSE und R2-Wert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8</a:t>
            </a:fld>
            <a:endParaRPr lang="de-DE"/>
          </a:p>
        </p:txBody>
      </p:sp>
      <p:pic>
        <p:nvPicPr>
          <p:cNvPr id="19" name="Bildplatzhalter 18" descr="Überwachungskamera mit einfarbiger Füllung">
            <a:extLst>
              <a:ext uri="{FF2B5EF4-FFF2-40B4-BE49-F238E27FC236}">
                <a16:creationId xmlns:a16="http://schemas.microsoft.com/office/drawing/2014/main" id="{BC834D93-9D38-4AB6-A56A-3D6CCB248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647" b="8647"/>
          <a:stretch>
            <a:fillRect/>
          </a:stretch>
        </p:blipFill>
        <p:spPr/>
      </p:pic>
      <p:pic>
        <p:nvPicPr>
          <p:cNvPr id="25" name="Bildplatzhalter 24" descr="Pfeil Kreis mit einfarbiger Füllung">
            <a:extLst>
              <a:ext uri="{FF2B5EF4-FFF2-40B4-BE49-F238E27FC236}">
                <a16:creationId xmlns:a16="http://schemas.microsoft.com/office/drawing/2014/main" id="{3E46FDDC-4D2C-4011-80AA-D1D9A9F457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647" b="8647"/>
          <a:stretch>
            <a:fillRect/>
          </a:stretch>
        </p:blipFill>
        <p:spPr/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5925FA70-C669-42B1-AA89-89DA3C1FF8E5}"/>
              </a:ext>
            </a:extLst>
          </p:cNvPr>
          <p:cNvSpPr/>
          <p:nvPr/>
        </p:nvSpPr>
        <p:spPr>
          <a:xfrm>
            <a:off x="669689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D518DB9-29B8-41D6-9530-D3EB3097E08A}"/>
              </a:ext>
            </a:extLst>
          </p:cNvPr>
          <p:cNvSpPr/>
          <p:nvPr/>
        </p:nvSpPr>
        <p:spPr>
          <a:xfrm>
            <a:off x="733217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0E421BB-7F53-4C63-82D4-A7AC9B68477A}"/>
              </a:ext>
            </a:extLst>
          </p:cNvPr>
          <p:cNvSpPr/>
          <p:nvPr/>
        </p:nvSpPr>
        <p:spPr>
          <a:xfrm>
            <a:off x="796745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330FD11-4C50-4BA5-A5AB-3576E88890AC}"/>
              </a:ext>
            </a:extLst>
          </p:cNvPr>
          <p:cNvSpPr/>
          <p:nvPr/>
        </p:nvSpPr>
        <p:spPr>
          <a:xfrm>
            <a:off x="669689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9DD6A0-090A-497A-9852-C14AD231BB3C}"/>
              </a:ext>
            </a:extLst>
          </p:cNvPr>
          <p:cNvSpPr/>
          <p:nvPr/>
        </p:nvSpPr>
        <p:spPr>
          <a:xfrm>
            <a:off x="733217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6D90FAE-52CA-4A3F-BDDD-F87C2DB32789}"/>
              </a:ext>
            </a:extLst>
          </p:cNvPr>
          <p:cNvSpPr/>
          <p:nvPr/>
        </p:nvSpPr>
        <p:spPr>
          <a:xfrm>
            <a:off x="7967572" y="2587035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B6777DA-08D2-4BAE-8E25-A2E92046D774}"/>
              </a:ext>
            </a:extLst>
          </p:cNvPr>
          <p:cNvSpPr/>
          <p:nvPr/>
        </p:nvSpPr>
        <p:spPr>
          <a:xfrm>
            <a:off x="8013319" y="2630570"/>
            <a:ext cx="422070" cy="400609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/>
          <a:lstStyle/>
          <a:p>
            <a:pPr algn="ctr"/>
            <a:r>
              <a:rPr lang="de-DE" dirty="0"/>
              <a:t>Umsetzung &amp; Ergebnisse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211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16_TF34126823" id="{14C32533-F7A3-4673-B215-AEA1E364863F}" vid="{1528BEB1-FAFE-487B-A0C2-B09AF211261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Klassische eindrucksvolle Block-Präsentation</Template>
  <TotalTime>0</TotalTime>
  <Words>641</Words>
  <Application>Microsoft Office PowerPoint</Application>
  <PresentationFormat>Breitbild</PresentationFormat>
  <Paragraphs>196</Paragraphs>
  <Slides>22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Lufthansa Head Global Bold</vt:lpstr>
      <vt:lpstr>Lufthansa Head Global Light</vt:lpstr>
      <vt:lpstr>Tw Cen MT</vt:lpstr>
      <vt:lpstr>Wingdings</vt:lpstr>
      <vt:lpstr>Office-Design</vt:lpstr>
      <vt:lpstr>HOUSE PRICE PREDICTION</vt:lpstr>
      <vt:lpstr>AGENDA </vt:lpstr>
      <vt:lpstr>Idee &amp; Zielsetzung</vt:lpstr>
      <vt:lpstr>Introduction</vt:lpstr>
      <vt:lpstr>Setup</vt:lpstr>
      <vt:lpstr>Technologien und Bibliotheken</vt:lpstr>
      <vt:lpstr>Generelles Vorgehen</vt:lpstr>
      <vt:lpstr>Wie setzen wir Machine Learning ein?</vt:lpstr>
      <vt:lpstr>Umsetzung &amp; Ergebnisse</vt:lpstr>
      <vt:lpstr>Exploratory Analysis</vt:lpstr>
      <vt:lpstr>PowerPoint-Präsentation</vt:lpstr>
      <vt:lpstr>Exploratory Analysis</vt:lpstr>
      <vt:lpstr>Vorverarbeitung</vt:lpstr>
      <vt:lpstr>Vorverarbeitung</vt:lpstr>
      <vt:lpstr>Gütemaß RMSE</vt:lpstr>
      <vt:lpstr>Vorstellung unserer Ergebnisse</vt:lpstr>
      <vt:lpstr>PowerPoint-Präsentation</vt:lpstr>
      <vt:lpstr>Vorstellung unserer Ergebnisse</vt:lpstr>
      <vt:lpstr>Vorstellung unserer Ergebnisse</vt:lpstr>
      <vt:lpstr>Vorstellung unserer Ergebnisse: Vergleich der Modelle</vt:lpstr>
      <vt:lpstr>Kritische Reflexion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Felix Hüsgen</dc:creator>
  <cp:lastModifiedBy>P. Smith</cp:lastModifiedBy>
  <cp:revision>13</cp:revision>
  <dcterms:created xsi:type="dcterms:W3CDTF">2021-07-07T13:30:37Z</dcterms:created>
  <dcterms:modified xsi:type="dcterms:W3CDTF">2021-07-12T08:20:25Z</dcterms:modified>
</cp:coreProperties>
</file>