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2" r:id="rId3"/>
    <p:sldId id="258" r:id="rId4"/>
    <p:sldId id="259" r:id="rId5"/>
    <p:sldId id="260" r:id="rId6"/>
    <p:sldId id="262" r:id="rId7"/>
    <p:sldId id="279" r:id="rId8"/>
    <p:sldId id="280" r:id="rId9"/>
    <p:sldId id="261" r:id="rId10"/>
    <p:sldId id="27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6" r:id="rId21"/>
    <p:sldId id="277" r:id="rId22"/>
    <p:sldId id="28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093A-3443-4E73-87BF-7B95FCDA4AF8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FF98-5CC5-4B0C-8546-F90571CBC0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81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B00A4-53F2-4657-8C80-D7B4C547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46B1CA-623C-4814-AF74-903B08D3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C152B-7809-439A-B5A6-EEF26973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C4D4-429D-40D5-A732-B18249C55847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A9A99-CBF2-432A-9CA0-DC3CF73C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1ABBF-BE7F-454B-A073-18AA941E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4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62EED-9DF6-490D-89CE-DA966A48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4E0489-AFF8-4975-B74B-AAD8DC88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32C611-B336-4F6F-98FA-AE13E185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9664-2005-4D07-A741-FB0B88F54F44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BA205-B417-422F-B3FE-460F29E8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E03AB-62E2-405C-96D4-2B4553C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30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465C2-8AB5-4535-A299-1318CB40C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451D9C-7373-409C-BAE7-D5A3464F7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29717-8819-44AD-A590-5C395F98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5522-D029-427D-8555-4382ECBFEB8C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E10BB-8C04-46D7-9A65-B8162C6F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F22FB-C5B6-48A9-856F-DF2B7844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5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FC068-80BA-4671-A843-C047EDF2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282CC-CCA6-4A77-A1AE-B9901EA2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26D26-0258-49E2-9E7B-2452319A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71B4-29CF-43E1-A82F-F99FF5CCD5F1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5EA27-25E4-4BDD-AD34-A7EEBCA7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4AEF6-37D4-4BD0-8E4F-58994B9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0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85079-8FC5-40AF-A575-760F6829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5CCD6D-2099-4DC3-94F6-D8146B78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5F32A-A9ED-48E3-95AC-D93900AA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877D-64A6-4CBC-BAE1-41ADE3A8DA10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A8444-0CF4-454E-B95A-E31FDF9F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1AE-5223-4323-90D1-53688694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2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12590-0A7F-40CC-A8E2-4520F002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111A0-614C-425C-BB06-03BFA7303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DB4421-B4DC-49B9-BDB0-5CBE274E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6C054A-2823-4D68-B5B3-00B66620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D696-0987-472B-94E2-87A8658A62DA}" type="datetime1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6D294F-B469-48EB-A6FA-2B72D2D5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667BB6-16E1-43A0-8981-4D687F2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32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45DA-9073-409B-97D9-517665FC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9C8BE-22F3-484E-BD96-00029A34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D592C6-FE41-451A-A767-A039C6EB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972C0D-23E3-4686-BF84-A8C1972D9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826B8B-8255-4DD5-97A8-9149AE94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231728-1B53-414F-9279-7B12123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B31-1565-41E8-AF2D-9507B0290123}" type="datetime1">
              <a:rPr lang="de-DE" smtClean="0"/>
              <a:t>05.01.2021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C4D427-BCA4-48A7-8142-33DF5467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A3E42C-37C5-44D9-835B-4141C202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0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8AB29-3D8F-4C72-8EA2-441A81F0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7C7C58-9DB1-409D-A5EF-AD9B940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0EF-D027-44AB-ABE3-3A086CF3B1E8}" type="datetime1">
              <a:rPr lang="de-DE" smtClean="0"/>
              <a:t>05.01.2021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0C0662-FC99-4250-9AEF-9F258566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2FE5AC-40EF-4695-AC30-81BD068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A5D9B1-46C4-4ACD-8A5A-F9E72E0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F875-1C85-44DC-A701-71004AE1FE8B}" type="datetime1">
              <a:rPr lang="de-DE" smtClean="0"/>
              <a:t>05.01.2021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F1F3C7-1E3B-46F6-8E5F-1D5894C2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9A2EC3-F4E5-40E9-848B-F46A3823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5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66384-120B-43C6-AF13-6C66434B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9B18C-6090-421F-9ECC-B80EBF86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AC0716-CB4A-4652-A76E-DE9A17730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A5503F-BB24-4D76-8F4E-B0D8066B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0F0B-00AC-4EBF-B7E8-6F2C5E97F610}" type="datetime1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DAA44B-63E7-4CE7-A886-4A7A96EB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CAE71-9319-4003-8767-A2AB564E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9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7DCAA-A3DD-4F3D-B543-BD911876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48BF7F-D9F3-4DF3-A248-44A39C9CD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9EE2A-03B5-4042-9A90-CCAD0EA87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948824-B851-406A-9264-51194A1C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2B8-9D90-4AA8-803A-0241A420846C}" type="datetime1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E5398-DD7C-4A25-9A1A-D407581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06A34A-7D9F-4A2F-A80B-1C17004F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3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A9FA53-5C6B-45D4-82CE-61957A3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6C05E-51D8-4557-999A-73BA5DCC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2D2EB-490D-4EE4-AB87-0678C5BBF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F675-AB12-49B9-BD58-DEE556C9A798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4F7FC-46C5-46C3-8E4C-55B8BB08A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85A9A-9F3E-4680-BDB4-8684DF715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35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l" rtl="0"/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RISING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FINANCE</a:t>
            </a:r>
            <a:endParaRPr lang="de" sz="8000" spc="800" dirty="0">
              <a:gradFill flip="none" rotWithShape="1">
                <a:gsLst>
                  <a:gs pos="0">
                    <a:srgbClr val="82368C"/>
                  </a:gs>
                  <a:gs pos="100000">
                    <a:srgbClr val="27348B"/>
                  </a:gs>
                </a:gsLst>
                <a:lin ang="0" scaled="1"/>
                <a:tileRect/>
              </a:gradFill>
              <a:latin typeface="Novecento sans Normal" panose="00000500000000000000" pitchFamily="50" charset="0"/>
              <a:cs typeface="Vani" panose="020B0502040204020203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8689" y="4656965"/>
            <a:ext cx="6269347" cy="1021498"/>
          </a:xfrm>
        </p:spPr>
        <p:txBody>
          <a:bodyPr rtlCol="0">
            <a:normAutofit/>
          </a:bodyPr>
          <a:lstStyle/>
          <a:p>
            <a:pPr algn="l" rtl="0"/>
            <a:r>
              <a:rPr lang="de" sz="2400" dirty="0">
                <a:gradFill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</a:gradFill>
                <a:latin typeface="Novecento sans Normal" panose="00000500000000000000" pitchFamily="50" charset="0"/>
              </a:rPr>
              <a:t>´C</a:t>
            </a:r>
            <a:r>
              <a:rPr lang="de-DE" sz="2400" dirty="0">
                <a:gradFill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</a:gradFill>
                <a:latin typeface="Novecento sans Normal" panose="00000500000000000000" pitchFamily="50" charset="0"/>
              </a:rPr>
              <a:t>AUSE THAT´S WHAT YOU WANT</a:t>
            </a:r>
            <a:endParaRPr lang="de" sz="2400" dirty="0">
              <a:gradFill>
                <a:gsLst>
                  <a:gs pos="0">
                    <a:srgbClr val="82368C"/>
                  </a:gs>
                  <a:gs pos="100000">
                    <a:srgbClr val="27348B"/>
                  </a:gs>
                </a:gsLst>
                <a:lin ang="0" scaled="1"/>
              </a:gradFill>
              <a:latin typeface="Novecento sans Normal" panose="00000500000000000000" pitchFamily="50" charset="0"/>
            </a:endParaRP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F1CCB6-581F-48CC-B000-B75F18502A74}"/>
              </a:ext>
            </a:extLst>
          </p:cNvPr>
          <p:cNvSpPr/>
          <p:nvPr/>
        </p:nvSpPr>
        <p:spPr>
          <a:xfrm>
            <a:off x="8914366" y="5282366"/>
            <a:ext cx="1009650" cy="74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4B0C70-6FB5-42CD-A491-87061993079B}"/>
              </a:ext>
            </a:extLst>
          </p:cNvPr>
          <p:cNvSpPr/>
          <p:nvPr/>
        </p:nvSpPr>
        <p:spPr>
          <a:xfrm>
            <a:off x="10598386" y="5282366"/>
            <a:ext cx="1009650" cy="77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B75384A5-6799-47D1-88A3-57D9BF80B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57" y="4686181"/>
            <a:ext cx="2359074" cy="235907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D447B8F-196A-4936-B287-2107862384BD}"/>
              </a:ext>
            </a:extLst>
          </p:cNvPr>
          <p:cNvSpPr txBox="1"/>
          <p:nvPr/>
        </p:nvSpPr>
        <p:spPr>
          <a:xfrm>
            <a:off x="9738048" y="447324"/>
            <a:ext cx="245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08.01.2021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TECHNISCHE UMSETZUNG: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GESAMTARCHITEKTUR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PS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5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TECHNISCHE UMSETZUNG: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MACHINE LEARNING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99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MACHINE LEARNING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0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MACHINE LEARNING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1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TECHNISCHE UMSETZUNG: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ANDROID APP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5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ANDROID APP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1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ANDROID APP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9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798" y="640081"/>
            <a:ext cx="5880683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DAS 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PRODUKT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DIE RISING FINANCE APP</a:t>
            </a:r>
            <a:endParaRPr lang="en-US" sz="54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34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r="9215" b="3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858" y="6356350"/>
            <a:ext cx="5461724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595959"/>
                </a:solidFill>
                <a:latin typeface="Calibri" panose="020F0502020204030204"/>
                <a:ea typeface="+mn-ea"/>
                <a:cs typeface="+mn-cs"/>
              </a:rPr>
              <a:t>Rising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09BB54DA-257D-4D2C-8CB3-952AD6E1912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99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DER MACHINE LEARNING ALGORITHMUS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PB SW&lt;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89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ANDORID APP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8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PRODUKTVIDEO – User Experience</a:t>
            </a:r>
            <a:endParaRPr lang="de-DE" sz="4000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FH&lt;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3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798" y="640081"/>
            <a:ext cx="5880683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DAS 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PROJEKT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 VORGEHENSWEISE</a:t>
            </a:r>
            <a:endParaRPr lang="en-US" sz="54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34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r="9215" b="3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858" y="6356350"/>
            <a:ext cx="5461724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Rising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9BB54DA-257D-4D2C-8CB3-952AD6E191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36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WARUM UNSERE APP?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ALLE&lt;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79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MARKETING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AUFTRITT IM ÖFFENTLICHEN LEBEN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5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35A81-C98B-40BC-8FAE-62D82C13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MARKETING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AUFTRITT IN SOZIALEN MEDIEN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2A04F-E0C8-4B6E-B7B5-B0D2055F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D117CA-C993-40F0-BE52-1A3D1E39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32C9E0-BE2F-4936-B5ED-5D650C66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 TEAM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 descr="Ein Bild, das Person, drinnen, Mann, lächelnd enthält.&#10;&#10;Automatisch generierte Beschreibung">
            <a:extLst>
              <a:ext uri="{FF2B5EF4-FFF2-40B4-BE49-F238E27FC236}">
                <a16:creationId xmlns:a16="http://schemas.microsoft.com/office/drawing/2014/main" id="{B973A068-6C06-4A2F-B971-D77E27C2A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25" y="2838158"/>
            <a:ext cx="1470326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 descr="Ein Bild, das Person, Schlips, Mann, darstellend enthält.&#10;&#10;Automatisch generierte Beschreibung">
            <a:extLst>
              <a:ext uri="{FF2B5EF4-FFF2-40B4-BE49-F238E27FC236}">
                <a16:creationId xmlns:a16="http://schemas.microsoft.com/office/drawing/2014/main" id="{7FBF7A67-E06A-4855-BBAD-B9A0835EE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11" y="2834853"/>
            <a:ext cx="1532965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 descr="Ein Bild, das Person, Mann, Anzug, darstellend enthält.&#10;&#10;Automatisch generierte Beschreibung">
            <a:extLst>
              <a:ext uri="{FF2B5EF4-FFF2-40B4-BE49-F238E27FC236}">
                <a16:creationId xmlns:a16="http://schemas.microsoft.com/office/drawing/2014/main" id="{22A7AA7F-8BC6-494D-90D6-218701A66C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/>
          <a:stretch/>
        </p:blipFill>
        <p:spPr>
          <a:xfrm>
            <a:off x="2916633" y="2840885"/>
            <a:ext cx="189582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 descr="Ein Bild, das Person, Schlips, Mann, drinnen enthält.&#10;&#10;Automatisch generierte Beschreibung">
            <a:extLst>
              <a:ext uri="{FF2B5EF4-FFF2-40B4-BE49-F238E27FC236}">
                <a16:creationId xmlns:a16="http://schemas.microsoft.com/office/drawing/2014/main" id="{B736110B-8AA5-4579-B8EB-90778CC71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70" y="2840886"/>
            <a:ext cx="115385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Untertitel 2">
            <a:extLst>
              <a:ext uri="{FF2B5EF4-FFF2-40B4-BE49-F238E27FC236}">
                <a16:creationId xmlns:a16="http://schemas.microsoft.com/office/drawing/2014/main" id="{04362583-AB83-4372-93E6-920DBB026F3F}"/>
              </a:ext>
            </a:extLst>
          </p:cNvPr>
          <p:cNvSpPr txBox="1">
            <a:spLocks/>
          </p:cNvSpPr>
          <p:nvPr/>
        </p:nvSpPr>
        <p:spPr>
          <a:xfrm>
            <a:off x="3224905" y="5001832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" dirty="0">
              <a:solidFill>
                <a:schemeClr val="tx1">
                  <a:lumMod val="95000"/>
                  <a:lumOff val="5000"/>
                </a:schemeClr>
              </a:solidFill>
              <a:latin typeface="Verdana Pro" panose="020B0604030504040204" pitchFamily="34" charset="0"/>
            </a:endParaRP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B1C14B2E-F253-4F12-A58F-49A414B7233A}"/>
              </a:ext>
            </a:extLst>
          </p:cNvPr>
          <p:cNvSpPr txBox="1">
            <a:spLocks/>
          </p:cNvSpPr>
          <p:nvPr/>
        </p:nvSpPr>
        <p:spPr>
          <a:xfrm>
            <a:off x="5364060" y="4996505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Lennart Fertig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835CDFE8-78D7-4420-824D-96D70B6771DC}"/>
              </a:ext>
            </a:extLst>
          </p:cNvPr>
          <p:cNvSpPr txBox="1">
            <a:spLocks/>
          </p:cNvSpPr>
          <p:nvPr/>
        </p:nvSpPr>
        <p:spPr>
          <a:xfrm>
            <a:off x="7474388" y="4996505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Simon Wrigg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68776A98-C59D-47E0-B92A-54C9FFCA36A3}"/>
              </a:ext>
            </a:extLst>
          </p:cNvPr>
          <p:cNvSpPr txBox="1">
            <a:spLocks/>
          </p:cNvSpPr>
          <p:nvPr/>
        </p:nvSpPr>
        <p:spPr>
          <a:xfrm>
            <a:off x="9638893" y="4996506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Felix Hüsgen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49345657-ABEF-469E-922C-D7507D6F15A2}"/>
              </a:ext>
            </a:extLst>
          </p:cNvPr>
          <p:cNvSpPr txBox="1">
            <a:spLocks/>
          </p:cNvSpPr>
          <p:nvPr/>
        </p:nvSpPr>
        <p:spPr>
          <a:xfrm>
            <a:off x="3160160" y="5001831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Pascal Schmidt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89AF8534-F5DA-43DF-AA9C-E83A2046A142}"/>
              </a:ext>
            </a:extLst>
          </p:cNvPr>
          <p:cNvSpPr txBox="1">
            <a:spLocks/>
          </p:cNvSpPr>
          <p:nvPr/>
        </p:nvSpPr>
        <p:spPr>
          <a:xfrm>
            <a:off x="1060400" y="2125923"/>
            <a:ext cx="1334391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Software Engineer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5164FBA5-91CF-49E1-AEF5-98C892BA86B4}"/>
              </a:ext>
            </a:extLst>
          </p:cNvPr>
          <p:cNvSpPr txBox="1">
            <a:spLocks/>
          </p:cNvSpPr>
          <p:nvPr/>
        </p:nvSpPr>
        <p:spPr>
          <a:xfrm>
            <a:off x="3202698" y="2128491"/>
            <a:ext cx="1390977" cy="37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Product Manager 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0C1EAD1A-AE33-4546-ADF0-4F410145A0A4}"/>
              </a:ext>
            </a:extLst>
          </p:cNvPr>
          <p:cNvSpPr txBox="1">
            <a:spLocks/>
          </p:cNvSpPr>
          <p:nvPr/>
        </p:nvSpPr>
        <p:spPr>
          <a:xfrm>
            <a:off x="5389408" y="2149519"/>
            <a:ext cx="1413184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Scrum Master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B5376D7-9F96-436B-916D-88C7F85A928A}"/>
              </a:ext>
            </a:extLst>
          </p:cNvPr>
          <p:cNvSpPr txBox="1">
            <a:spLocks/>
          </p:cNvSpPr>
          <p:nvPr/>
        </p:nvSpPr>
        <p:spPr>
          <a:xfrm>
            <a:off x="7336511" y="2120967"/>
            <a:ext cx="1532965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Marketing &amp; Communication</a:t>
            </a:r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369A78C7-64BA-46E5-AF7C-DD47FB565524}"/>
              </a:ext>
            </a:extLst>
          </p:cNvPr>
          <p:cNvSpPr txBox="1">
            <a:spLocks/>
          </p:cNvSpPr>
          <p:nvPr/>
        </p:nvSpPr>
        <p:spPr>
          <a:xfrm>
            <a:off x="9502958" y="2128491"/>
            <a:ext cx="1470326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Software Architect</a:t>
            </a:r>
          </a:p>
        </p:txBody>
      </p:sp>
      <p:pic>
        <p:nvPicPr>
          <p:cNvPr id="22" name="Grafik 21" descr="Ein Bild, das Person, Schlips, Anzug, Kleidung enthält.&#10;&#10;Automatisch generierte Beschreibung">
            <a:extLst>
              <a:ext uri="{FF2B5EF4-FFF2-40B4-BE49-F238E27FC236}">
                <a16:creationId xmlns:a16="http://schemas.microsoft.com/office/drawing/2014/main" id="{937B4D7E-39B5-4C5E-9A21-95D992095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37" y="2850449"/>
            <a:ext cx="1223125" cy="152890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54E437D1-2BDA-42F6-8968-1991AA5DFA7B}"/>
              </a:ext>
            </a:extLst>
          </p:cNvPr>
          <p:cNvSpPr/>
          <p:nvPr/>
        </p:nvSpPr>
        <p:spPr>
          <a:xfrm>
            <a:off x="1126139" y="4850426"/>
            <a:ext cx="9897830" cy="36000"/>
          </a:xfrm>
          <a:prstGeom prst="rect">
            <a:avLst/>
          </a:prstGeom>
          <a:gradFill>
            <a:gsLst>
              <a:gs pos="0">
                <a:srgbClr val="82368C"/>
              </a:gs>
              <a:gs pos="100000">
                <a:srgbClr val="27348B"/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B167F480-CE0A-4CE0-82FA-A521F222EA40}"/>
              </a:ext>
            </a:extLst>
          </p:cNvPr>
          <p:cNvSpPr txBox="1">
            <a:spLocks/>
          </p:cNvSpPr>
          <p:nvPr/>
        </p:nvSpPr>
        <p:spPr>
          <a:xfrm>
            <a:off x="1150670" y="4996505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PHILIPP BECHT</a:t>
            </a:r>
            <a:endParaRPr lang="de" sz="800" dirty="0">
              <a:solidFill>
                <a:schemeClr val="tx1">
                  <a:lumMod val="95000"/>
                  <a:lumOff val="5000"/>
                </a:schemeClr>
              </a:solidFill>
              <a:latin typeface="Novecento sans Ul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7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DAS PROJEKT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UNSERE ARBEITSWEISE 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5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UNSERE VORGEHENSWEISE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&amp; ZEITPLAN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6</a:t>
            </a:fld>
            <a:endParaRPr lang="de-DE" dirty="0"/>
          </a:p>
        </p:txBody>
      </p:sp>
      <p:cxnSp>
        <p:nvCxnSpPr>
          <p:cNvPr id="8" name="Gerader Verbinder 7" descr="Zeitachse">
            <a:extLst>
              <a:ext uri="{FF2B5EF4-FFF2-40B4-BE49-F238E27FC236}">
                <a16:creationId xmlns:a16="http://schemas.microsoft.com/office/drawing/2014/main" id="{65571542-CDFF-4405-9D39-4BC3EEC41F24}"/>
              </a:ext>
            </a:extLst>
          </p:cNvPr>
          <p:cNvCxnSpPr>
            <a:cxnSpLocks/>
          </p:cNvCxnSpPr>
          <p:nvPr/>
        </p:nvCxnSpPr>
        <p:spPr>
          <a:xfrm flipH="1">
            <a:off x="1071125" y="6059059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 descr="Jahr 1">
            <a:extLst>
              <a:ext uri="{FF2B5EF4-FFF2-40B4-BE49-F238E27FC236}">
                <a16:creationId xmlns:a16="http://schemas.microsoft.com/office/drawing/2014/main" id="{AA18FC2B-54F6-4522-A36C-87CA483D0F5C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AF25192-75AD-4473-B957-594621550D30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F9C4D87-6144-449E-AD12-21D80A36C0A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464C3F5-533A-4562-99CB-9582E62E6A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3C51A04-7835-4E77-B0D6-8B62AD81F671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14" name="Gerader Verbinder 13" title="Q-Zeilen">
              <a:extLst>
                <a:ext uri="{FF2B5EF4-FFF2-40B4-BE49-F238E27FC236}">
                  <a16:creationId xmlns:a16="http://schemas.microsoft.com/office/drawing/2014/main" id="{913E9F76-E8CC-48E8-A9BF-B51B2518E743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 title="Q-Zeilen">
              <a:extLst>
                <a:ext uri="{FF2B5EF4-FFF2-40B4-BE49-F238E27FC236}">
                  <a16:creationId xmlns:a16="http://schemas.microsoft.com/office/drawing/2014/main" id="{D8434FD4-1F2C-4657-8124-F44B209DA95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19B6E3B-C66B-49A8-A7F6-1F8B440DB843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9.12.20</a:t>
              </a:r>
            </a:p>
          </p:txBody>
        </p:sp>
        <p:cxnSp>
          <p:nvCxnSpPr>
            <p:cNvPr id="17" name="Gerader Verbinder 16" title="Q-Zeilen">
              <a:extLst>
                <a:ext uri="{FF2B5EF4-FFF2-40B4-BE49-F238E27FC236}">
                  <a16:creationId xmlns:a16="http://schemas.microsoft.com/office/drawing/2014/main" id="{8CAAFB91-A8D9-4D8F-BFA0-B456FD4FD372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: Abgerundete Ecken 1" title="Jahresbalken">
              <a:extLst>
                <a:ext uri="{FF2B5EF4-FFF2-40B4-BE49-F238E27FC236}">
                  <a16:creationId xmlns:a16="http://schemas.microsoft.com/office/drawing/2014/main" id="{8B94DB11-7CF8-4CCC-B73D-DD73836CE335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9FE1937-AEAF-448B-95A5-9348C20D2095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1FC18A9-2FCC-4D96-9D6B-030A1C3E0939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A37A073-94BA-4F33-8F07-69C4C69DB2AB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B0AE089-3F85-4C5F-90D9-1A9495D5E68F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Gerader Verbinder 22" title="Q-Zeilen">
              <a:extLst>
                <a:ext uri="{FF2B5EF4-FFF2-40B4-BE49-F238E27FC236}">
                  <a16:creationId xmlns:a16="http://schemas.microsoft.com/office/drawing/2014/main" id="{A741C7A5-618B-4709-AD9F-167C77CC0C8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 title="Legendenzeilen">
            <a:extLst>
              <a:ext uri="{FF2B5EF4-FFF2-40B4-BE49-F238E27FC236}">
                <a16:creationId xmlns:a16="http://schemas.microsoft.com/office/drawing/2014/main" id="{A60584FD-954C-4451-B8EA-A4FF653F7090}"/>
              </a:ext>
            </a:extLst>
          </p:cNvPr>
          <p:cNvCxnSpPr>
            <a:cxnSpLocks/>
          </p:cNvCxnSpPr>
          <p:nvPr/>
        </p:nvCxnSpPr>
        <p:spPr>
          <a:xfrm>
            <a:off x="1034780" y="4831192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 title="Meilenstein">
            <a:extLst>
              <a:ext uri="{FF2B5EF4-FFF2-40B4-BE49-F238E27FC236}">
                <a16:creationId xmlns:a16="http://schemas.microsoft.com/office/drawing/2014/main" id="{690941BD-2A19-46D4-AB43-ABF87AFCB426}"/>
              </a:ext>
            </a:extLst>
          </p:cNvPr>
          <p:cNvGrpSpPr/>
          <p:nvPr/>
        </p:nvGrpSpPr>
        <p:grpSpPr>
          <a:xfrm>
            <a:off x="249214" y="3871037"/>
            <a:ext cx="2636469" cy="886237"/>
            <a:chOff x="478403" y="3974186"/>
            <a:chExt cx="2138179" cy="886237"/>
          </a:xfrm>
        </p:grpSpPr>
        <p:grpSp>
          <p:nvGrpSpPr>
            <p:cNvPr id="26" name="Gruppieren 25" title="Meilensteintext">
              <a:extLst>
                <a:ext uri="{FF2B5EF4-FFF2-40B4-BE49-F238E27FC236}">
                  <a16:creationId xmlns:a16="http://schemas.microsoft.com/office/drawing/2014/main" id="{BFD4E789-EA65-41BB-9B2A-7EFA898D8D3E}"/>
                </a:ext>
              </a:extLst>
            </p:cNvPr>
            <p:cNvGrpSpPr/>
            <p:nvPr/>
          </p:nvGrpSpPr>
          <p:grpSpPr>
            <a:xfrm>
              <a:off x="1078799" y="4027988"/>
              <a:ext cx="1537783" cy="727511"/>
              <a:chOff x="1510892" y="3741332"/>
              <a:chExt cx="1537783" cy="727511"/>
            </a:xfrm>
          </p:grpSpPr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89B7E0-D9EB-45AE-842D-9E3026E0EBEC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5377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Datensatzerstellung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7822655-8036-489B-A136-4CCF8B7E8FD7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 für ML- Algorithmus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1FF04ED-0836-4CC1-929E-23A2ECD4BEDC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Phillip Becht</a:t>
                </a:r>
              </a:p>
            </p:txBody>
          </p:sp>
        </p:grpSp>
        <p:sp>
          <p:nvSpPr>
            <p:cNvPr id="27" name="Rechteck: Abgerundete Ecken 112" title="Meilensteingrafik">
              <a:extLst>
                <a:ext uri="{FF2B5EF4-FFF2-40B4-BE49-F238E27FC236}">
                  <a16:creationId xmlns:a16="http://schemas.microsoft.com/office/drawing/2014/main" id="{73A0EA71-FEEC-4883-AC0A-DF0A00B44A5A}"/>
                </a:ext>
              </a:extLst>
            </p:cNvPr>
            <p:cNvSpPr/>
            <p:nvPr/>
          </p:nvSpPr>
          <p:spPr>
            <a:xfrm>
              <a:off x="1063123" y="4709302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8" name="Grafik 27" title="Meilensteinkennzeichen">
              <a:extLst>
                <a:ext uri="{FF2B5EF4-FFF2-40B4-BE49-F238E27FC236}">
                  <a16:creationId xmlns:a16="http://schemas.microsoft.com/office/drawing/2014/main" id="{6E5C9720-8542-452D-B0D3-7000F8B9B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78403" y="3974186"/>
              <a:ext cx="573660" cy="422383"/>
            </a:xfrm>
            <a:prstGeom prst="rect">
              <a:avLst/>
            </a:prstGeom>
          </p:spPr>
        </p:pic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8496ACB-8117-4088-BF8C-29E640C412B0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33" name="Gruppieren 32" descr="Jahr 2">
            <a:extLst>
              <a:ext uri="{FF2B5EF4-FFF2-40B4-BE49-F238E27FC236}">
                <a16:creationId xmlns:a16="http://schemas.microsoft.com/office/drawing/2014/main" id="{869B9299-2070-4839-8C63-CE1C8DE1A4E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0F85D6-DE65-4F4F-BB8D-FA3F50BA238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365FAE58-65C2-44BF-A48C-F96509AB5E90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5EAB6DE-9802-4070-ADBB-60F4FC483D66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765E45E-1C25-4FBF-B5F3-2DBE1FC95C38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38" name="Gerader Verbinder 37" title="Q-Zeilen">
              <a:extLst>
                <a:ext uri="{FF2B5EF4-FFF2-40B4-BE49-F238E27FC236}">
                  <a16:creationId xmlns:a16="http://schemas.microsoft.com/office/drawing/2014/main" id="{D0A0521D-8641-48C5-9012-42C3EFECC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 title="Q-Zeilen">
              <a:extLst>
                <a:ext uri="{FF2B5EF4-FFF2-40B4-BE49-F238E27FC236}">
                  <a16:creationId xmlns:a16="http://schemas.microsoft.com/office/drawing/2014/main" id="{A189CC0F-0F81-40C0-8EAA-867380148954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 title="Q-Zeilen">
              <a:extLst>
                <a:ext uri="{FF2B5EF4-FFF2-40B4-BE49-F238E27FC236}">
                  <a16:creationId xmlns:a16="http://schemas.microsoft.com/office/drawing/2014/main" id="{0E478DAF-D62A-42B4-8E30-2F66C736D20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6017339-38C5-41B2-92F2-EA8B1B47BD7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17.12.20</a:t>
              </a:r>
            </a:p>
          </p:txBody>
        </p:sp>
        <p:sp>
          <p:nvSpPr>
            <p:cNvPr id="42" name="Rechteck: Abgerundete Ecken 188" title="Jahresbalken">
              <a:extLst>
                <a:ext uri="{FF2B5EF4-FFF2-40B4-BE49-F238E27FC236}">
                  <a16:creationId xmlns:a16="http://schemas.microsoft.com/office/drawing/2014/main" id="{344A0F26-904C-4477-8A12-2575958F6C11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EF164C1-D40F-4638-A77A-373E40C5497E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6B026F-022C-4713-B60E-C64965A730E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4127D26B-6D24-488E-9D43-03A7A9FDB626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9D1DC1-BEE0-409B-A14E-243D9E34730C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Gerader Verbinder 46" title="Q-Zeilen">
              <a:extLst>
                <a:ext uri="{FF2B5EF4-FFF2-40B4-BE49-F238E27FC236}">
                  <a16:creationId xmlns:a16="http://schemas.microsoft.com/office/drawing/2014/main" id="{FC4466AD-8726-4CC1-B65A-04A1AC802746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r Verbinder 47" title="Legendenzeilen">
            <a:extLst>
              <a:ext uri="{FF2B5EF4-FFF2-40B4-BE49-F238E27FC236}">
                <a16:creationId xmlns:a16="http://schemas.microsoft.com/office/drawing/2014/main" id="{FD9580B2-16EF-4BB2-9C28-85EDEAAF774C}"/>
              </a:ext>
            </a:extLst>
          </p:cNvPr>
          <p:cNvCxnSpPr>
            <a:cxnSpLocks/>
          </p:cNvCxnSpPr>
          <p:nvPr/>
        </p:nvCxnSpPr>
        <p:spPr>
          <a:xfrm>
            <a:off x="3623908" y="4458056"/>
            <a:ext cx="0" cy="138338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 title="Meilenstein">
            <a:extLst>
              <a:ext uri="{FF2B5EF4-FFF2-40B4-BE49-F238E27FC236}">
                <a16:creationId xmlns:a16="http://schemas.microsoft.com/office/drawing/2014/main" id="{B38A0A85-3BC7-4F50-A967-DA61E05080D2}"/>
              </a:ext>
            </a:extLst>
          </p:cNvPr>
          <p:cNvGrpSpPr/>
          <p:nvPr/>
        </p:nvGrpSpPr>
        <p:grpSpPr>
          <a:xfrm>
            <a:off x="2647331" y="4862557"/>
            <a:ext cx="2226474" cy="954242"/>
            <a:chOff x="3047824" y="3575569"/>
            <a:chExt cx="1933106" cy="954242"/>
          </a:xfrm>
        </p:grpSpPr>
        <p:grpSp>
          <p:nvGrpSpPr>
            <p:cNvPr id="50" name="Gruppieren 49" title="Meilensteintext">
              <a:extLst>
                <a:ext uri="{FF2B5EF4-FFF2-40B4-BE49-F238E27FC236}">
                  <a16:creationId xmlns:a16="http://schemas.microsoft.com/office/drawing/2014/main" id="{E5996B15-7D4C-4FA6-9D46-9EAB5CAD0DB0}"/>
                </a:ext>
              </a:extLst>
            </p:cNvPr>
            <p:cNvGrpSpPr/>
            <p:nvPr/>
          </p:nvGrpSpPr>
          <p:grpSpPr>
            <a:xfrm>
              <a:off x="3674982" y="3648568"/>
              <a:ext cx="1305948" cy="724748"/>
              <a:chOff x="2110555" y="2162177"/>
              <a:chExt cx="1305948" cy="724748"/>
            </a:xfrm>
          </p:grpSpPr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2EC45328-C3D5-4893-A5F6-8A0B95A02A09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Präsentation des Zwischenstandes</a:t>
                </a: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8DADDEF-5C3E-4A23-9166-9751791215F0}"/>
                  </a:ext>
                </a:extLst>
              </p:cNvPr>
              <p:cNvSpPr txBox="1"/>
              <p:nvPr/>
            </p:nvSpPr>
            <p:spPr>
              <a:xfrm>
                <a:off x="2121722" y="2651188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Rising</a:t>
                </a:r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Finance</a:t>
                </a:r>
              </a:p>
            </p:txBody>
          </p:sp>
        </p:grpSp>
        <p:sp>
          <p:nvSpPr>
            <p:cNvPr id="51" name="Rechteck: Abgerundete Ecken 138" title="Meilensteingrafik">
              <a:extLst>
                <a:ext uri="{FF2B5EF4-FFF2-40B4-BE49-F238E27FC236}">
                  <a16:creationId xmlns:a16="http://schemas.microsoft.com/office/drawing/2014/main" id="{7AED5E4C-8817-489A-B8D9-79A73C878FD5}"/>
                </a:ext>
              </a:extLst>
            </p:cNvPr>
            <p:cNvSpPr/>
            <p:nvPr/>
          </p:nvSpPr>
          <p:spPr>
            <a:xfrm>
              <a:off x="3671636" y="4378690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52" name="Grafik 51" title="Meilensteinkennzeichen">
              <a:extLst>
                <a:ext uri="{FF2B5EF4-FFF2-40B4-BE49-F238E27FC236}">
                  <a16:creationId xmlns:a16="http://schemas.microsoft.com/office/drawing/2014/main" id="{729D406F-57AE-43F5-9FFC-93F3807DA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A6EB50E9-94A8-46F4-8F4B-1CF45ADA158E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56" name="Gruppieren 55" descr="Jahr 3&#10;">
            <a:extLst>
              <a:ext uri="{FF2B5EF4-FFF2-40B4-BE49-F238E27FC236}">
                <a16:creationId xmlns:a16="http://schemas.microsoft.com/office/drawing/2014/main" id="{E4E1B842-59A8-4A1F-99ED-C99AB8E51923}"/>
              </a:ext>
            </a:extLst>
          </p:cNvPr>
          <p:cNvGrpSpPr/>
          <p:nvPr/>
        </p:nvGrpSpPr>
        <p:grpSpPr>
          <a:xfrm>
            <a:off x="6076126" y="5778006"/>
            <a:ext cx="2852176" cy="1071556"/>
            <a:chOff x="6076126" y="5778006"/>
            <a:chExt cx="2852176" cy="1071556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B6BD531-784F-4A26-8154-46BB668EF271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DB27323-48CB-43C7-A999-FA872BAF7937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72FB440-1C0D-4EB1-9672-4856EE099451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4565EB52-D861-4FF6-A2E1-86FF8C96BC2F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61" name="Gerader Verbinder 60" title="Q-Zeilen">
              <a:extLst>
                <a:ext uri="{FF2B5EF4-FFF2-40B4-BE49-F238E27FC236}">
                  <a16:creationId xmlns:a16="http://schemas.microsoft.com/office/drawing/2014/main" id="{10BA6DE4-3B46-4B72-AD50-5E09D78A88D5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FDF48BC2-5BA9-41AF-8FB4-AB2C996DE111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31.12.20</a:t>
              </a:r>
            </a:p>
          </p:txBody>
        </p:sp>
        <p:cxnSp>
          <p:nvCxnSpPr>
            <p:cNvPr id="63" name="Gerader Verbinder 62" title="Q-Zeilen">
              <a:extLst>
                <a:ext uri="{FF2B5EF4-FFF2-40B4-BE49-F238E27FC236}">
                  <a16:creationId xmlns:a16="http://schemas.microsoft.com/office/drawing/2014/main" id="{856071DE-9C00-4816-BDDE-447AAD0FE6E4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: Abgerundete Ecken 189" title="Jahresbalken">
              <a:extLst>
                <a:ext uri="{FF2B5EF4-FFF2-40B4-BE49-F238E27FC236}">
                  <a16:creationId xmlns:a16="http://schemas.microsoft.com/office/drawing/2014/main" id="{A591FAEF-9C3D-46CE-A3D2-2A927620494A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35CE2464-1152-494F-8D8E-7457993F9F60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CE901133-0942-4767-A496-3AABA26F6B45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87ECE6F-C670-4D2F-85AA-F992A8D2F22D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24143BBD-0719-4FC5-8406-C653973254FD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Gerader Verbinder 68" title="Q-Zeilen">
              <a:extLst>
                <a:ext uri="{FF2B5EF4-FFF2-40B4-BE49-F238E27FC236}">
                  <a16:creationId xmlns:a16="http://schemas.microsoft.com/office/drawing/2014/main" id="{6CECF76B-BD36-4176-BB26-7C8346FEB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 title="Q-Zeilen">
              <a:extLst>
                <a:ext uri="{FF2B5EF4-FFF2-40B4-BE49-F238E27FC236}">
                  <a16:creationId xmlns:a16="http://schemas.microsoft.com/office/drawing/2014/main" id="{3424B556-D8EB-4208-A1FF-A0FD262D6752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Gerader Verbinder 70" title="Legendenzeilen">
            <a:extLst>
              <a:ext uri="{FF2B5EF4-FFF2-40B4-BE49-F238E27FC236}">
                <a16:creationId xmlns:a16="http://schemas.microsoft.com/office/drawing/2014/main" id="{134B0B40-E6D5-4BE5-812A-586B617DBF6C}"/>
              </a:ext>
            </a:extLst>
          </p:cNvPr>
          <p:cNvCxnSpPr>
            <a:cxnSpLocks/>
          </p:cNvCxnSpPr>
          <p:nvPr/>
        </p:nvCxnSpPr>
        <p:spPr>
          <a:xfrm>
            <a:off x="6213036" y="3921420"/>
            <a:ext cx="0" cy="192002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 title="Meilenstein">
            <a:extLst>
              <a:ext uri="{FF2B5EF4-FFF2-40B4-BE49-F238E27FC236}">
                <a16:creationId xmlns:a16="http://schemas.microsoft.com/office/drawing/2014/main" id="{017D289B-A020-4BC6-93C2-E3D4563E03FC}"/>
              </a:ext>
            </a:extLst>
          </p:cNvPr>
          <p:cNvGrpSpPr/>
          <p:nvPr/>
        </p:nvGrpSpPr>
        <p:grpSpPr>
          <a:xfrm>
            <a:off x="4967251" y="2892090"/>
            <a:ext cx="2419295" cy="1442650"/>
            <a:chOff x="5653543" y="3048963"/>
            <a:chExt cx="1921866" cy="871982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EBA463B-55DC-407B-AEDC-B6B96003E766}"/>
                </a:ext>
              </a:extLst>
            </p:cNvPr>
            <p:cNvSpPr txBox="1"/>
            <p:nvPr/>
          </p:nvSpPr>
          <p:spPr>
            <a:xfrm>
              <a:off x="6280627" y="3108996"/>
              <a:ext cx="1294782" cy="65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Fertigstellung eines ersten Entwurfs des Reflexionsbericht</a:t>
              </a:r>
            </a:p>
          </p:txBody>
        </p:sp>
        <p:sp>
          <p:nvSpPr>
            <p:cNvPr id="74" name="Rechteck: Abgerundete Ecken 198" title="Meilensteingrafik">
              <a:extLst>
                <a:ext uri="{FF2B5EF4-FFF2-40B4-BE49-F238E27FC236}">
                  <a16:creationId xmlns:a16="http://schemas.microsoft.com/office/drawing/2014/main" id="{AC11F0AC-8A61-47E5-89FA-7AE4464D3420}"/>
                </a:ext>
              </a:extLst>
            </p:cNvPr>
            <p:cNvSpPr/>
            <p:nvPr/>
          </p:nvSpPr>
          <p:spPr>
            <a:xfrm>
              <a:off x="6280627" y="3800584"/>
              <a:ext cx="849676" cy="1203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75" name="Grafik 74" title="Meilensteinkennzeichen">
              <a:extLst>
                <a:ext uri="{FF2B5EF4-FFF2-40B4-BE49-F238E27FC236}">
                  <a16:creationId xmlns:a16="http://schemas.microsoft.com/office/drawing/2014/main" id="{633C3BD1-9833-41CC-B4AF-B322E001B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46910D8A-0ABC-472F-B1CA-D3B585C6F127}"/>
                </a:ext>
              </a:extLst>
            </p:cNvPr>
            <p:cNvSpPr/>
            <p:nvPr/>
          </p:nvSpPr>
          <p:spPr>
            <a:xfrm>
              <a:off x="5927226" y="3141299"/>
              <a:ext cx="274038" cy="21021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77" name="Gruppieren 76" title="Meilenstein">
            <a:extLst>
              <a:ext uri="{FF2B5EF4-FFF2-40B4-BE49-F238E27FC236}">
                <a16:creationId xmlns:a16="http://schemas.microsoft.com/office/drawing/2014/main" id="{CE62B5BF-1AB1-43F6-A317-7933E1C0DC04}"/>
              </a:ext>
            </a:extLst>
          </p:cNvPr>
          <p:cNvGrpSpPr/>
          <p:nvPr/>
        </p:nvGrpSpPr>
        <p:grpSpPr>
          <a:xfrm>
            <a:off x="7140920" y="2242065"/>
            <a:ext cx="3224410" cy="1188741"/>
            <a:chOff x="6954594" y="2522254"/>
            <a:chExt cx="1929546" cy="898150"/>
          </a:xfrm>
        </p:grpSpPr>
        <p:grpSp>
          <p:nvGrpSpPr>
            <p:cNvPr id="78" name="Gruppieren 77" title="Meilensteintext">
              <a:extLst>
                <a:ext uri="{FF2B5EF4-FFF2-40B4-BE49-F238E27FC236}">
                  <a16:creationId xmlns:a16="http://schemas.microsoft.com/office/drawing/2014/main" id="{04899C56-C965-4328-9BDF-4BBF6620A290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657266"/>
              <a:chOff x="2110555" y="2162177"/>
              <a:chExt cx="1294782" cy="657266"/>
            </a:xfrm>
          </p:grpSpPr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4ACA1289-C885-43C1-827F-1F3B7A1BE2B7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rgbClr val="FF0000"/>
                    </a:solidFill>
                  </a:rPr>
                  <a:t>Projektpräsentation</a:t>
                </a: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2EE6D59F-54C8-4643-88D0-511989E238D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348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Schwerpunkt auf Reflexion oder Coding oder </a:t>
                </a:r>
              </a:p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Dokumentation, App-Fertigstellung</a:t>
                </a:r>
              </a:p>
            </p:txBody>
          </p:sp>
        </p:grpSp>
        <p:sp>
          <p:nvSpPr>
            <p:cNvPr id="79" name="Rechteck: Abgerundete Ecken 152" title="Meilensteingrafik">
              <a:extLst>
                <a:ext uri="{FF2B5EF4-FFF2-40B4-BE49-F238E27FC236}">
                  <a16:creationId xmlns:a16="http://schemas.microsoft.com/office/drawing/2014/main" id="{527002C2-B285-47D8-A090-6C7CAE8BB982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80" name="Grafik 79" title="Meilensteinkennzeichen">
              <a:extLst>
                <a:ext uri="{FF2B5EF4-FFF2-40B4-BE49-F238E27FC236}">
                  <a16:creationId xmlns:a16="http://schemas.microsoft.com/office/drawing/2014/main" id="{CC0FE771-9934-42F9-954A-67BF38E7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4C62B4BF-3358-449C-8750-F56AC3BA4620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84" name="Gruppieren 83" descr="Jahr 4">
            <a:extLst>
              <a:ext uri="{FF2B5EF4-FFF2-40B4-BE49-F238E27FC236}">
                <a16:creationId xmlns:a16="http://schemas.microsoft.com/office/drawing/2014/main" id="{D9C336A6-28E2-4EF2-A320-A9F38F592790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8D2549F-D310-446B-B704-274F00A2029B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CAFCC79-9B7F-4DE8-AA7D-842DF54C35FB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5626878-F7F8-445C-B508-B9DBF593039A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F51CEB1-67A0-479A-BF73-FCFEDDC9EA17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A61697A-C83B-458F-8EA4-859477D11EA2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08.01</a:t>
              </a:r>
            </a:p>
          </p:txBody>
        </p:sp>
        <p:cxnSp>
          <p:nvCxnSpPr>
            <p:cNvPr id="90" name="Gerader Verbinder 89" title="Q-Zeilen">
              <a:extLst>
                <a:ext uri="{FF2B5EF4-FFF2-40B4-BE49-F238E27FC236}">
                  <a16:creationId xmlns:a16="http://schemas.microsoft.com/office/drawing/2014/main" id="{5A2CDF45-2569-4D18-9BF4-CE117C283822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: Abgerundete Ecken 190" title="Jahresbalken">
              <a:extLst>
                <a:ext uri="{FF2B5EF4-FFF2-40B4-BE49-F238E27FC236}">
                  <a16:creationId xmlns:a16="http://schemas.microsoft.com/office/drawing/2014/main" id="{B6470398-2A19-4F31-AB6A-B42F9C3B3ACF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80E83482-EE1D-41CA-86FB-7A91F06BAEC1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9C557593-FFAB-420B-BAF0-75CA49481441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24EC7AD-40D3-4292-B548-9FAB530533AE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E86732F-9191-48A3-8ED3-ADD30357FB7D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Gerader Verbinder 95" title="Q-Zeilen">
              <a:extLst>
                <a:ext uri="{FF2B5EF4-FFF2-40B4-BE49-F238E27FC236}">
                  <a16:creationId xmlns:a16="http://schemas.microsoft.com/office/drawing/2014/main" id="{4B96700A-C1DE-47AD-8236-65E1353CD12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 title="Q-Zeilen">
              <a:extLst>
                <a:ext uri="{FF2B5EF4-FFF2-40B4-BE49-F238E27FC236}">
                  <a16:creationId xmlns:a16="http://schemas.microsoft.com/office/drawing/2014/main" id="{C634EA9A-38A3-4473-8072-B41BF0045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Gerader Verbinder 97" title="Legendenzeilen">
            <a:extLst>
              <a:ext uri="{FF2B5EF4-FFF2-40B4-BE49-F238E27FC236}">
                <a16:creationId xmlns:a16="http://schemas.microsoft.com/office/drawing/2014/main" id="{41D42AF2-0F9C-478A-8C12-12B11B275E55}"/>
              </a:ext>
            </a:extLst>
          </p:cNvPr>
          <p:cNvCxnSpPr>
            <a:cxnSpLocks/>
          </p:cNvCxnSpPr>
          <p:nvPr/>
        </p:nvCxnSpPr>
        <p:spPr>
          <a:xfrm flipH="1">
            <a:off x="8802164" y="3454435"/>
            <a:ext cx="15048" cy="238700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 title="Meilenstein">
            <a:extLst>
              <a:ext uri="{FF2B5EF4-FFF2-40B4-BE49-F238E27FC236}">
                <a16:creationId xmlns:a16="http://schemas.microsoft.com/office/drawing/2014/main" id="{8509EB32-F18C-4D70-8553-9B70DAC86727}"/>
              </a:ext>
            </a:extLst>
          </p:cNvPr>
          <p:cNvGrpSpPr/>
          <p:nvPr/>
        </p:nvGrpSpPr>
        <p:grpSpPr>
          <a:xfrm>
            <a:off x="9077199" y="1421243"/>
            <a:ext cx="2982029" cy="1250712"/>
            <a:chOff x="9514671" y="2137867"/>
            <a:chExt cx="1928238" cy="1095506"/>
          </a:xfrm>
        </p:grpSpPr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69EC15CA-9DB0-49C6-81C5-8B927910145F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3774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Fertigstellung des </a:t>
              </a:r>
            </a:p>
            <a:p>
              <a:pPr rtl="0"/>
              <a:r>
                <a:rPr lang="de-DE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Projekts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8637C91-A5E7-45A2-B082-997889D197DA}"/>
                </a:ext>
              </a:extLst>
            </p:cNvPr>
            <p:cNvSpPr txBox="1"/>
            <p:nvPr/>
          </p:nvSpPr>
          <p:spPr>
            <a:xfrm>
              <a:off x="10148127" y="2570166"/>
              <a:ext cx="1294782" cy="269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Online gehen der App und des Marketings</a:t>
              </a:r>
            </a:p>
          </p:txBody>
        </p:sp>
        <p:sp>
          <p:nvSpPr>
            <p:cNvPr id="102" name="Rechteck: Abgerundete Ecken 199" title="Meilensteingrafik">
              <a:extLst>
                <a:ext uri="{FF2B5EF4-FFF2-40B4-BE49-F238E27FC236}">
                  <a16:creationId xmlns:a16="http://schemas.microsoft.com/office/drawing/2014/main" id="{C40E9465-0003-4461-9628-B1FDC891006E}"/>
                </a:ext>
              </a:extLst>
            </p:cNvPr>
            <p:cNvSpPr/>
            <p:nvPr/>
          </p:nvSpPr>
          <p:spPr>
            <a:xfrm>
              <a:off x="10122789" y="3082252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03" name="Grafik 102" title="Meilensteinkennzeichen">
              <a:extLst>
                <a:ext uri="{FF2B5EF4-FFF2-40B4-BE49-F238E27FC236}">
                  <a16:creationId xmlns:a16="http://schemas.microsoft.com/office/drawing/2014/main" id="{DD4BC41E-FB04-4F2B-9821-BD16A4EED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31D5EFE3-5D8F-460C-8391-9042092B7E17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grpSp>
        <p:nvGrpSpPr>
          <p:cNvPr id="105" name="Gruppieren 104" title="Meilenstein">
            <a:extLst>
              <a:ext uri="{FF2B5EF4-FFF2-40B4-BE49-F238E27FC236}">
                <a16:creationId xmlns:a16="http://schemas.microsoft.com/office/drawing/2014/main" id="{69AE789E-0ABF-4E32-9996-4DDD1DFE9D24}"/>
              </a:ext>
            </a:extLst>
          </p:cNvPr>
          <p:cNvGrpSpPr/>
          <p:nvPr/>
        </p:nvGrpSpPr>
        <p:grpSpPr>
          <a:xfrm>
            <a:off x="266653" y="4745709"/>
            <a:ext cx="2452847" cy="1032224"/>
            <a:chOff x="3047824" y="3575569"/>
            <a:chExt cx="2102228" cy="840264"/>
          </a:xfrm>
        </p:grpSpPr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A1952802-A883-44EB-A12F-71D3FFFE1721}"/>
                </a:ext>
              </a:extLst>
            </p:cNvPr>
            <p:cNvSpPr txBox="1"/>
            <p:nvPr/>
          </p:nvSpPr>
          <p:spPr>
            <a:xfrm>
              <a:off x="3688301" y="3665257"/>
              <a:ext cx="146175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Präsentation des Zwischenstandes</a:t>
              </a:r>
            </a:p>
          </p:txBody>
        </p:sp>
        <p:sp>
          <p:nvSpPr>
            <p:cNvPr id="107" name="Rechteck: Abgerundete Ecken 138" title="Meilensteingrafik">
              <a:extLst>
                <a:ext uri="{FF2B5EF4-FFF2-40B4-BE49-F238E27FC236}">
                  <a16:creationId xmlns:a16="http://schemas.microsoft.com/office/drawing/2014/main" id="{0F8CE504-B67C-4F40-97BF-C13363AD6822}"/>
                </a:ext>
              </a:extLst>
            </p:cNvPr>
            <p:cNvSpPr/>
            <p:nvPr/>
          </p:nvSpPr>
          <p:spPr>
            <a:xfrm>
              <a:off x="3652426" y="4287405"/>
              <a:ext cx="933022" cy="1284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C00000"/>
                </a:solidFill>
              </a:endParaRPr>
            </a:p>
          </p:txBody>
        </p:sp>
        <p:pic>
          <p:nvPicPr>
            <p:cNvPr id="108" name="Grafik 107" title="Meilensteinkennzeichen">
              <a:extLst>
                <a:ext uri="{FF2B5EF4-FFF2-40B4-BE49-F238E27FC236}">
                  <a16:creationId xmlns:a16="http://schemas.microsoft.com/office/drawing/2014/main" id="{B085768F-7DC0-41A2-A727-2FC8F0E12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CA9623C3-A7C0-4D83-AD90-7902605A7426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110" name="Gruppieren 109" title="Meilenstein">
            <a:extLst>
              <a:ext uri="{FF2B5EF4-FFF2-40B4-BE49-F238E27FC236}">
                <a16:creationId xmlns:a16="http://schemas.microsoft.com/office/drawing/2014/main" id="{C196D1AB-631D-475E-9D29-E5C76DC45E35}"/>
              </a:ext>
            </a:extLst>
          </p:cNvPr>
          <p:cNvGrpSpPr/>
          <p:nvPr/>
        </p:nvGrpSpPr>
        <p:grpSpPr>
          <a:xfrm>
            <a:off x="5010768" y="4633394"/>
            <a:ext cx="2419295" cy="1189540"/>
            <a:chOff x="5653543" y="3048963"/>
            <a:chExt cx="1921866" cy="902742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5AA9DAA-2F58-40AF-8449-69D7C09DECA2}"/>
                </a:ext>
              </a:extLst>
            </p:cNvPr>
            <p:cNvSpPr txBox="1"/>
            <p:nvPr/>
          </p:nvSpPr>
          <p:spPr>
            <a:xfrm>
              <a:off x="6280627" y="3108996"/>
              <a:ext cx="1294782" cy="32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Fertigstellung des trainierten Modells</a:t>
              </a:r>
            </a:p>
          </p:txBody>
        </p:sp>
        <p:sp>
          <p:nvSpPr>
            <p:cNvPr id="112" name="Rechteck: Abgerundete Ecken 198" title="Meilensteingrafik">
              <a:extLst>
                <a:ext uri="{FF2B5EF4-FFF2-40B4-BE49-F238E27FC236}">
                  <a16:creationId xmlns:a16="http://schemas.microsoft.com/office/drawing/2014/main" id="{E531C5B5-836C-4C8B-91FE-BCD4D0527BD4}"/>
                </a:ext>
              </a:extLst>
            </p:cNvPr>
            <p:cNvSpPr/>
            <p:nvPr/>
          </p:nvSpPr>
          <p:spPr>
            <a:xfrm>
              <a:off x="6257081" y="380058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13" name="Grafik 112" title="Meilensteinkennzeichen">
              <a:extLst>
                <a:ext uri="{FF2B5EF4-FFF2-40B4-BE49-F238E27FC236}">
                  <a16:creationId xmlns:a16="http://schemas.microsoft.com/office/drawing/2014/main" id="{21F2C957-402D-49C3-AA07-F6F626433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59B628D-3BE6-4320-943E-132A27E36A09}"/>
                </a:ext>
              </a:extLst>
            </p:cNvPr>
            <p:cNvSpPr/>
            <p:nvPr/>
          </p:nvSpPr>
          <p:spPr>
            <a:xfrm>
              <a:off x="5927226" y="3141299"/>
              <a:ext cx="274038" cy="21021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115" name="Gruppieren 114" title="Meilenstein">
            <a:extLst>
              <a:ext uri="{FF2B5EF4-FFF2-40B4-BE49-F238E27FC236}">
                <a16:creationId xmlns:a16="http://schemas.microsoft.com/office/drawing/2014/main" id="{C4D1F874-1CE7-4AE5-8358-CD2243DEFB21}"/>
              </a:ext>
            </a:extLst>
          </p:cNvPr>
          <p:cNvGrpSpPr/>
          <p:nvPr/>
        </p:nvGrpSpPr>
        <p:grpSpPr>
          <a:xfrm>
            <a:off x="2641842" y="3519220"/>
            <a:ext cx="2294837" cy="914763"/>
            <a:chOff x="3047824" y="3575569"/>
            <a:chExt cx="1934061" cy="914763"/>
          </a:xfrm>
        </p:grpSpPr>
        <p:grpSp>
          <p:nvGrpSpPr>
            <p:cNvPr id="116" name="Gruppieren 115" title="Meilensteintext">
              <a:extLst>
                <a:ext uri="{FF2B5EF4-FFF2-40B4-BE49-F238E27FC236}">
                  <a16:creationId xmlns:a16="http://schemas.microsoft.com/office/drawing/2014/main" id="{B4E0FBBF-B039-4762-BA03-F05B7D31C55F}"/>
                </a:ext>
              </a:extLst>
            </p:cNvPr>
            <p:cNvGrpSpPr/>
            <p:nvPr/>
          </p:nvGrpSpPr>
          <p:grpSpPr>
            <a:xfrm>
              <a:off x="3674983" y="3621816"/>
              <a:ext cx="1306902" cy="754263"/>
              <a:chOff x="2110556" y="2135425"/>
              <a:chExt cx="1306902" cy="754263"/>
            </a:xfrm>
          </p:grpSpPr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4F892510-27C4-4AAE-8037-F692201BE6BE}"/>
                  </a:ext>
                </a:extLst>
              </p:cNvPr>
              <p:cNvSpPr txBox="1"/>
              <p:nvPr/>
            </p:nvSpPr>
            <p:spPr>
              <a:xfrm>
                <a:off x="2122676" y="2135425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Grundgerüst der App</a:t>
                </a:r>
              </a:p>
            </p:txBody>
          </p:sp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4E35EAE1-9434-4621-A852-49E1048A4CF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Felix Hüsgen</a:t>
                </a:r>
              </a:p>
            </p:txBody>
          </p:sp>
        </p:grpSp>
        <p:sp>
          <p:nvSpPr>
            <p:cNvPr id="117" name="Rechteck: Abgerundete Ecken 138" title="Meilensteingrafik">
              <a:extLst>
                <a:ext uri="{FF2B5EF4-FFF2-40B4-BE49-F238E27FC236}">
                  <a16:creationId xmlns:a16="http://schemas.microsoft.com/office/drawing/2014/main" id="{9110559B-4158-431E-986B-89E77AEF0C53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18" name="Grafik 117" title="Meilensteinkennzeichen">
              <a:extLst>
                <a:ext uri="{FF2B5EF4-FFF2-40B4-BE49-F238E27FC236}">
                  <a16:creationId xmlns:a16="http://schemas.microsoft.com/office/drawing/2014/main" id="{CB2BD94E-16C7-417E-BC77-9DA846A9A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EDEA380A-CAF2-480E-ACA5-B6A6A7800642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F4F0C162-0FB4-4339-89E0-10CFD4CCA247}"/>
              </a:ext>
            </a:extLst>
          </p:cNvPr>
          <p:cNvSpPr txBox="1"/>
          <p:nvPr/>
        </p:nvSpPr>
        <p:spPr>
          <a:xfrm>
            <a:off x="10952591" y="662226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bg1"/>
                </a:solidFill>
              </a:rPr>
              <a:t>14.02</a:t>
            </a:r>
          </a:p>
        </p:txBody>
      </p:sp>
      <p:grpSp>
        <p:nvGrpSpPr>
          <p:cNvPr id="123" name="Gruppieren 122" title="Meilenstein">
            <a:extLst>
              <a:ext uri="{FF2B5EF4-FFF2-40B4-BE49-F238E27FC236}">
                <a16:creationId xmlns:a16="http://schemas.microsoft.com/office/drawing/2014/main" id="{F5979068-C46E-4C9C-8E8A-DCE13A214A4C}"/>
              </a:ext>
            </a:extLst>
          </p:cNvPr>
          <p:cNvGrpSpPr/>
          <p:nvPr/>
        </p:nvGrpSpPr>
        <p:grpSpPr>
          <a:xfrm>
            <a:off x="7162248" y="3481645"/>
            <a:ext cx="3237520" cy="1188741"/>
            <a:chOff x="6954594" y="2522254"/>
            <a:chExt cx="1937391" cy="898150"/>
          </a:xfrm>
        </p:grpSpPr>
        <p:grpSp>
          <p:nvGrpSpPr>
            <p:cNvPr id="124" name="Gruppieren 123" title="Meilensteintext">
              <a:extLst>
                <a:ext uri="{FF2B5EF4-FFF2-40B4-BE49-F238E27FC236}">
                  <a16:creationId xmlns:a16="http://schemas.microsoft.com/office/drawing/2014/main" id="{D55707F5-644F-4212-B9EF-F489D162CDB1}"/>
                </a:ext>
              </a:extLst>
            </p:cNvPr>
            <p:cNvGrpSpPr/>
            <p:nvPr/>
          </p:nvGrpSpPr>
          <p:grpSpPr>
            <a:xfrm>
              <a:off x="7589358" y="2582981"/>
              <a:ext cx="1302627" cy="423406"/>
              <a:chOff x="2110555" y="2162177"/>
              <a:chExt cx="1302627" cy="423406"/>
            </a:xfrm>
          </p:grpSpPr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599C5053-E66D-4ADB-9E23-D17622CE5742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Produkt-Marketing</a:t>
                </a:r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4CD16295-76B8-47DA-AE96-C384DF4364AB}"/>
                  </a:ext>
                </a:extLst>
              </p:cNvPr>
              <p:cNvSpPr txBox="1"/>
              <p:nvPr/>
            </p:nvSpPr>
            <p:spPr>
              <a:xfrm>
                <a:off x="2118400" y="2353043"/>
                <a:ext cx="1294782" cy="23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Konzept-Fertigstellung und einhergehende erste Umsetzungen</a:t>
                </a:r>
              </a:p>
            </p:txBody>
          </p:sp>
        </p:grpSp>
        <p:sp>
          <p:nvSpPr>
            <p:cNvPr id="125" name="Rechteck: Abgerundete Ecken 152" title="Meilensteingrafik">
              <a:extLst>
                <a:ext uri="{FF2B5EF4-FFF2-40B4-BE49-F238E27FC236}">
                  <a16:creationId xmlns:a16="http://schemas.microsoft.com/office/drawing/2014/main" id="{D97A5088-24DE-4AB6-8B09-80D27BD11284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26" name="Grafik 125" title="Meilensteinkennzeichen">
              <a:extLst>
                <a:ext uri="{FF2B5EF4-FFF2-40B4-BE49-F238E27FC236}">
                  <a16:creationId xmlns:a16="http://schemas.microsoft.com/office/drawing/2014/main" id="{9E2693CF-704A-4F7D-B0D6-48D2601D7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9A9456BF-D194-4CD0-BDA7-E1D8E606367B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130" name="Gruppieren 129" title="Meilenstein">
            <a:extLst>
              <a:ext uri="{FF2B5EF4-FFF2-40B4-BE49-F238E27FC236}">
                <a16:creationId xmlns:a16="http://schemas.microsoft.com/office/drawing/2014/main" id="{980E45F5-3FE1-4D50-8B37-0CBA9AD5178A}"/>
              </a:ext>
            </a:extLst>
          </p:cNvPr>
          <p:cNvGrpSpPr/>
          <p:nvPr/>
        </p:nvGrpSpPr>
        <p:grpSpPr>
          <a:xfrm>
            <a:off x="7192282" y="4721225"/>
            <a:ext cx="3224410" cy="1188741"/>
            <a:chOff x="6954594" y="2522254"/>
            <a:chExt cx="1929546" cy="898150"/>
          </a:xfrm>
        </p:grpSpPr>
        <p:grpSp>
          <p:nvGrpSpPr>
            <p:cNvPr id="131" name="Gruppieren 130" title="Meilensteintext">
              <a:extLst>
                <a:ext uri="{FF2B5EF4-FFF2-40B4-BE49-F238E27FC236}">
                  <a16:creationId xmlns:a16="http://schemas.microsoft.com/office/drawing/2014/main" id="{FA5DDE32-FF36-47C4-B8BF-D5A9C9143907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566647"/>
              <a:chOff x="2110555" y="2162177"/>
              <a:chExt cx="1294782" cy="566647"/>
            </a:xfrm>
          </p:grpSpPr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B411F5B6-A7F3-46AB-B5C4-AA0D6CF3E1A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App-Fertigstellung</a:t>
                </a:r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E03E92EA-676C-4368-9EB9-D30B69FF3DE7}"/>
                  </a:ext>
                </a:extLst>
              </p:cNvPr>
              <p:cNvSpPr txBox="1"/>
              <p:nvPr/>
            </p:nvSpPr>
            <p:spPr>
              <a:xfrm>
                <a:off x="2110555" y="2380014"/>
                <a:ext cx="1294782" cy="348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Fertigstellung einer App die die Ansprüchen der Jung Bank entsprechen  </a:t>
                </a:r>
              </a:p>
            </p:txBody>
          </p:sp>
        </p:grpSp>
        <p:sp>
          <p:nvSpPr>
            <p:cNvPr id="132" name="Rechteck: Abgerundete Ecken 152" title="Meilensteingrafik">
              <a:extLst>
                <a:ext uri="{FF2B5EF4-FFF2-40B4-BE49-F238E27FC236}">
                  <a16:creationId xmlns:a16="http://schemas.microsoft.com/office/drawing/2014/main" id="{628CDB93-D96C-4212-A46E-3A3AFD59A1DC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33" name="Grafik 132" title="Meilensteinkennzeichen">
              <a:extLst>
                <a:ext uri="{FF2B5EF4-FFF2-40B4-BE49-F238E27FC236}">
                  <a16:creationId xmlns:a16="http://schemas.microsoft.com/office/drawing/2014/main" id="{A4E9A2B6-59B2-4C97-8647-3BA97B3BF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F2DCE8B6-B474-4E54-B420-188517670B7D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137" name="Textfeld 136">
            <a:extLst>
              <a:ext uri="{FF2B5EF4-FFF2-40B4-BE49-F238E27FC236}">
                <a16:creationId xmlns:a16="http://schemas.microsoft.com/office/drawing/2014/main" id="{8527DA8C-B6AC-45A2-996D-465C5E76304D}"/>
              </a:ext>
            </a:extLst>
          </p:cNvPr>
          <p:cNvSpPr txBox="1"/>
          <p:nvPr/>
        </p:nvSpPr>
        <p:spPr>
          <a:xfrm>
            <a:off x="1024467" y="5296789"/>
            <a:ext cx="1596522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Pascal Schmidt,</a:t>
            </a:r>
          </a:p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14015C9-BDF4-47E8-B615-142681CB5C14}"/>
              </a:ext>
            </a:extLst>
          </p:cNvPr>
          <p:cNvSpPr txBox="1"/>
          <p:nvPr/>
        </p:nvSpPr>
        <p:spPr>
          <a:xfrm>
            <a:off x="5757032" y="3855066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Simon Wrigg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B4EFB77-38C2-416B-A6C5-BA36565D0A3F}"/>
              </a:ext>
            </a:extLst>
          </p:cNvPr>
          <p:cNvSpPr txBox="1"/>
          <p:nvPr/>
        </p:nvSpPr>
        <p:spPr>
          <a:xfrm>
            <a:off x="5816849" y="5221201"/>
            <a:ext cx="1596522" cy="2461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Phillip Becht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290A99D-9EA8-4319-B098-33475AFF8BEE}"/>
              </a:ext>
            </a:extLst>
          </p:cNvPr>
          <p:cNvSpPr txBox="1"/>
          <p:nvPr/>
        </p:nvSpPr>
        <p:spPr>
          <a:xfrm>
            <a:off x="8245250" y="4260792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Lennart Fertig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521BB1C-5638-4CCC-9410-CD7789E46D32}"/>
              </a:ext>
            </a:extLst>
          </p:cNvPr>
          <p:cNvSpPr txBox="1"/>
          <p:nvPr/>
        </p:nvSpPr>
        <p:spPr>
          <a:xfrm>
            <a:off x="8249623" y="5537859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Felix Hüsgen</a:t>
            </a:r>
          </a:p>
        </p:txBody>
      </p:sp>
      <p:cxnSp>
        <p:nvCxnSpPr>
          <p:cNvPr id="143" name="Gerader Verbinder 142" title="Legendenzeilen">
            <a:extLst>
              <a:ext uri="{FF2B5EF4-FFF2-40B4-BE49-F238E27FC236}">
                <a16:creationId xmlns:a16="http://schemas.microsoft.com/office/drawing/2014/main" id="{2706FC2C-DFE4-4994-87C4-BA9166DBDCD1}"/>
              </a:ext>
            </a:extLst>
          </p:cNvPr>
          <p:cNvCxnSpPr>
            <a:cxnSpLocks/>
          </p:cNvCxnSpPr>
          <p:nvPr/>
        </p:nvCxnSpPr>
        <p:spPr>
          <a:xfrm>
            <a:off x="11182892" y="2703762"/>
            <a:ext cx="0" cy="342570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 title="Q-Zeilen">
            <a:extLst>
              <a:ext uri="{FF2B5EF4-FFF2-40B4-BE49-F238E27FC236}">
                <a16:creationId xmlns:a16="http://schemas.microsoft.com/office/drawing/2014/main" id="{8074301C-447E-4F6B-8704-8510C2E9BF7B}"/>
              </a:ext>
            </a:extLst>
          </p:cNvPr>
          <p:cNvCxnSpPr>
            <a:cxnSpLocks/>
          </p:cNvCxnSpPr>
          <p:nvPr/>
        </p:nvCxnSpPr>
        <p:spPr>
          <a:xfrm>
            <a:off x="10749137" y="5684113"/>
            <a:ext cx="0" cy="16547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>
            <a:extLst>
              <a:ext uri="{FF2B5EF4-FFF2-40B4-BE49-F238E27FC236}">
                <a16:creationId xmlns:a16="http://schemas.microsoft.com/office/drawing/2014/main" id="{E933B099-C230-4504-A530-D51AF81A8565}"/>
              </a:ext>
            </a:extLst>
          </p:cNvPr>
          <p:cNvSpPr txBox="1"/>
          <p:nvPr/>
        </p:nvSpPr>
        <p:spPr>
          <a:xfrm>
            <a:off x="2046058" y="6334208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1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4439C440-EFA4-4EFB-87D9-C6D935EA0C6F}"/>
              </a:ext>
            </a:extLst>
          </p:cNvPr>
          <p:cNvSpPr txBox="1"/>
          <p:nvPr/>
        </p:nvSpPr>
        <p:spPr>
          <a:xfrm>
            <a:off x="4538070" y="6311678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2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E24C0D7-E46B-466E-8CD5-18AAAE321FA5}"/>
              </a:ext>
            </a:extLst>
          </p:cNvPr>
          <p:cNvSpPr txBox="1"/>
          <p:nvPr/>
        </p:nvSpPr>
        <p:spPr>
          <a:xfrm>
            <a:off x="7372667" y="6317263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F09DE970-A3F3-4874-BF7B-8B6EB399F0F2}"/>
              </a:ext>
            </a:extLst>
          </p:cNvPr>
          <p:cNvSpPr txBox="1"/>
          <p:nvPr/>
        </p:nvSpPr>
        <p:spPr>
          <a:xfrm>
            <a:off x="9475478" y="6284287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4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903B4AC-ACE4-4432-AF69-A2F2B99C15E6}"/>
              </a:ext>
            </a:extLst>
          </p:cNvPr>
          <p:cNvSpPr txBox="1"/>
          <p:nvPr/>
        </p:nvSpPr>
        <p:spPr>
          <a:xfrm>
            <a:off x="10184383" y="2311044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6394D94-D6A3-4940-B518-909CBC2C4B8C}"/>
              </a:ext>
            </a:extLst>
          </p:cNvPr>
          <p:cNvSpPr txBox="1"/>
          <p:nvPr/>
        </p:nvSpPr>
        <p:spPr>
          <a:xfrm>
            <a:off x="9829544" y="944511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</p:txBody>
      </p:sp>
      <p:sp>
        <p:nvSpPr>
          <p:cNvPr id="151" name="Pfeil: Chevron 150">
            <a:extLst>
              <a:ext uri="{FF2B5EF4-FFF2-40B4-BE49-F238E27FC236}">
                <a16:creationId xmlns:a16="http://schemas.microsoft.com/office/drawing/2014/main" id="{072A6C90-9D07-4996-8A12-8F5B68EF5DCF}"/>
              </a:ext>
            </a:extLst>
          </p:cNvPr>
          <p:cNvSpPr/>
          <p:nvPr/>
        </p:nvSpPr>
        <p:spPr>
          <a:xfrm>
            <a:off x="11384634" y="5905092"/>
            <a:ext cx="256013" cy="30373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2" name="Gruppieren 151" title="Meilenstein">
            <a:extLst>
              <a:ext uri="{FF2B5EF4-FFF2-40B4-BE49-F238E27FC236}">
                <a16:creationId xmlns:a16="http://schemas.microsoft.com/office/drawing/2014/main" id="{61BFB09F-6526-4460-B762-5F00600863ED}"/>
              </a:ext>
            </a:extLst>
          </p:cNvPr>
          <p:cNvGrpSpPr/>
          <p:nvPr/>
        </p:nvGrpSpPr>
        <p:grpSpPr>
          <a:xfrm>
            <a:off x="9182950" y="172437"/>
            <a:ext cx="2563382" cy="1352683"/>
            <a:chOff x="9514671" y="2137867"/>
            <a:chExt cx="1947203" cy="1097137"/>
          </a:xfrm>
        </p:grpSpPr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F143A265-168D-46ED-8F54-D5AB5D0FA325}"/>
                </a:ext>
              </a:extLst>
            </p:cNvPr>
            <p:cNvSpPr txBox="1"/>
            <p:nvPr/>
          </p:nvSpPr>
          <p:spPr>
            <a:xfrm>
              <a:off x="10167092" y="2192987"/>
              <a:ext cx="1294782" cy="308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rgbClr val="FF0000"/>
                  </a:solidFill>
                </a:rPr>
                <a:t>Fertigstellung des Softwareprodukts</a:t>
              </a:r>
            </a:p>
          </p:txBody>
        </p: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5B2926E8-6CF2-4435-9532-34E5C3A5C0B8}"/>
                </a:ext>
              </a:extLst>
            </p:cNvPr>
            <p:cNvSpPr txBox="1"/>
            <p:nvPr/>
          </p:nvSpPr>
          <p:spPr>
            <a:xfrm>
              <a:off x="10158741" y="2615196"/>
              <a:ext cx="1294782" cy="220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Übergabe und Abnahme durch die Jung Bank</a:t>
              </a:r>
            </a:p>
          </p:txBody>
        </p:sp>
        <p:sp>
          <p:nvSpPr>
            <p:cNvPr id="155" name="Rechteck: Abgerundete Ecken 199" title="Meilensteingrafik">
              <a:extLst>
                <a:ext uri="{FF2B5EF4-FFF2-40B4-BE49-F238E27FC236}">
                  <a16:creationId xmlns:a16="http://schemas.microsoft.com/office/drawing/2014/main" id="{264E5939-341B-447E-A10F-7B1333778E2F}"/>
                </a:ext>
              </a:extLst>
            </p:cNvPr>
            <p:cNvSpPr/>
            <p:nvPr/>
          </p:nvSpPr>
          <p:spPr>
            <a:xfrm>
              <a:off x="10166468" y="30838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56" name="Grafik 155" title="Meilensteinkennzeichen">
              <a:extLst>
                <a:ext uri="{FF2B5EF4-FFF2-40B4-BE49-F238E27FC236}">
                  <a16:creationId xmlns:a16="http://schemas.microsoft.com/office/drawing/2014/main" id="{66A15753-55BE-4725-A4BB-27AE1E28B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4E2FCEFF-336B-42C1-BF58-5DE09D4BAD29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sp>
        <p:nvSpPr>
          <p:cNvPr id="158" name="Textfeld 157">
            <a:extLst>
              <a:ext uri="{FF2B5EF4-FFF2-40B4-BE49-F238E27FC236}">
                <a16:creationId xmlns:a16="http://schemas.microsoft.com/office/drawing/2014/main" id="{746F1AD1-20D8-413C-9726-177985BD164C}"/>
              </a:ext>
            </a:extLst>
          </p:cNvPr>
          <p:cNvSpPr txBox="1"/>
          <p:nvPr/>
        </p:nvSpPr>
        <p:spPr>
          <a:xfrm>
            <a:off x="9981944" y="1096911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08F6390-4DCE-4B84-8D9E-9D2F8AF9F309}"/>
              </a:ext>
            </a:extLst>
          </p:cNvPr>
          <p:cNvSpPr/>
          <p:nvPr/>
        </p:nvSpPr>
        <p:spPr>
          <a:xfrm>
            <a:off x="1186188" y="6530789"/>
            <a:ext cx="891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9.12.20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718D0B0-EF0C-4BD2-B468-3BD202A1A0F1}"/>
              </a:ext>
            </a:extLst>
          </p:cNvPr>
          <p:cNvSpPr/>
          <p:nvPr/>
        </p:nvSpPr>
        <p:spPr>
          <a:xfrm>
            <a:off x="3730382" y="6516022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17.12.20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650233F7-3EC6-4177-B1A1-D25A446D1352}"/>
              </a:ext>
            </a:extLst>
          </p:cNvPr>
          <p:cNvSpPr/>
          <p:nvPr/>
        </p:nvSpPr>
        <p:spPr>
          <a:xfrm>
            <a:off x="6340063" y="6507360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31.12.20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5912350-6544-4539-B991-638C21B1CDD7}"/>
              </a:ext>
            </a:extLst>
          </p:cNvPr>
          <p:cNvSpPr/>
          <p:nvPr/>
        </p:nvSpPr>
        <p:spPr>
          <a:xfrm>
            <a:off x="8896477" y="6499419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08.01.21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448C08F8-870C-4546-AC17-F029B4B262C4}"/>
              </a:ext>
            </a:extLst>
          </p:cNvPr>
          <p:cNvSpPr/>
          <p:nvPr/>
        </p:nvSpPr>
        <p:spPr>
          <a:xfrm>
            <a:off x="10920248" y="6532536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14.02.21</a:t>
            </a:r>
          </a:p>
        </p:txBody>
      </p:sp>
    </p:spTree>
    <p:extLst>
      <p:ext uri="{BB962C8B-B14F-4D97-AF65-F5344CB8AC3E}">
        <p14:creationId xmlns:p14="http://schemas.microsoft.com/office/powerpoint/2010/main" val="215802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ZIELGRUPPENANALYSE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47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PRODUKTPORTFOLIO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PS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SYSTEMANALYSE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PS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2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148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Novecento sans Normal</vt:lpstr>
      <vt:lpstr>Novecento sans UltraLight</vt:lpstr>
      <vt:lpstr>Verdana Pro</vt:lpstr>
      <vt:lpstr>Office</vt:lpstr>
      <vt:lpstr>RISING FINANCE</vt:lpstr>
      <vt:lpstr> DAS  PROJEKT UNSER VORGEHENSWEISE</vt:lpstr>
      <vt:lpstr>UNSER TEAM</vt:lpstr>
      <vt:lpstr>DAS PROJEKT</vt:lpstr>
      <vt:lpstr>UNSERE ARBEITSWEISE </vt:lpstr>
      <vt:lpstr>UNSERE VORGEHENSWEISE &amp; ZEITPLAN</vt:lpstr>
      <vt:lpstr>ZIELGRUPPENANALYSE</vt:lpstr>
      <vt:lpstr>PRODUKTPORTFOLIO</vt:lpstr>
      <vt:lpstr>SYSTEMANALYSE</vt:lpstr>
      <vt:lpstr>TECHNISCHE UMSETZUNG: GESAMTARCHITEKTUR</vt:lpstr>
      <vt:lpstr>TECHNISCHE UMSETZUNG: MACHINE LEARNING</vt:lpstr>
      <vt:lpstr>MACHINE LEARNING</vt:lpstr>
      <vt:lpstr>MACHINE LEARNING</vt:lpstr>
      <vt:lpstr>TECHNISCHE UMSETZUNG: ANDROID APP</vt:lpstr>
      <vt:lpstr>ANDROID APP</vt:lpstr>
      <vt:lpstr>ANDROID APP</vt:lpstr>
      <vt:lpstr> DAS  PRODUKT DIE RISING FINANCE APP</vt:lpstr>
      <vt:lpstr>DER MACHINE LEARNING ALGORITHMUS</vt:lpstr>
      <vt:lpstr>ANDORID APP PRODUKTVIDEO – User Experience</vt:lpstr>
      <vt:lpstr>WARUM UNSERE APP?</vt:lpstr>
      <vt:lpstr>MARKETING AUFTRITT IM ÖFFENTLICHEN LEBEN</vt:lpstr>
      <vt:lpstr>MARKETING AUFTRITT IN SOZIALEN MEDIEN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FINANCE</dc:title>
  <dc:creator>Simon Wrigg</dc:creator>
  <cp:lastModifiedBy>Simon Wrigg</cp:lastModifiedBy>
  <cp:revision>5</cp:revision>
  <dcterms:created xsi:type="dcterms:W3CDTF">2021-01-05T10:01:51Z</dcterms:created>
  <dcterms:modified xsi:type="dcterms:W3CDTF">2021-01-05T10:27:42Z</dcterms:modified>
</cp:coreProperties>
</file>