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6" r:id="rId6"/>
    <p:sldId id="261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5EFC5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9F58F-6385-43C6-8882-277C5C6C41B0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B984531-CA52-4476-BEB3-DE2680666087}">
      <dgm:prSet phldrT="[Text]"/>
      <dgm:spPr/>
      <dgm:t>
        <a:bodyPr/>
        <a:lstStyle/>
        <a:p>
          <a:r>
            <a:rPr lang="de-DE" dirty="0"/>
            <a:t>Alter: 18-25</a:t>
          </a:r>
        </a:p>
      </dgm:t>
    </dgm:pt>
    <dgm:pt modelId="{E75A3E4B-D550-4682-AB08-B32DD2350875}" type="parTrans" cxnId="{6517798D-3B58-4A27-999E-860E9535E2D8}">
      <dgm:prSet/>
      <dgm:spPr/>
      <dgm:t>
        <a:bodyPr/>
        <a:lstStyle/>
        <a:p>
          <a:endParaRPr lang="de-DE"/>
        </a:p>
      </dgm:t>
    </dgm:pt>
    <dgm:pt modelId="{E9B64B7E-90A9-43A5-A1D9-E8FD6B865989}" type="sibTrans" cxnId="{6517798D-3B58-4A27-999E-860E9535E2D8}">
      <dgm:prSet/>
      <dgm:spPr/>
      <dgm:t>
        <a:bodyPr/>
        <a:lstStyle/>
        <a:p>
          <a:endParaRPr lang="de-DE"/>
        </a:p>
      </dgm:t>
    </dgm:pt>
    <dgm:pt modelId="{13CA0BB7-EAE8-4979-8ED0-4325D43A3415}">
      <dgm:prSet phldrT="[Text]"/>
      <dgm:spPr/>
      <dgm:t>
        <a:bodyPr/>
        <a:lstStyle/>
        <a:p>
          <a:r>
            <a:rPr lang="de-DE" dirty="0"/>
            <a:t>generelles Interesse für unterschiedliche Möglichkeiten der Geldanlagen</a:t>
          </a:r>
        </a:p>
      </dgm:t>
    </dgm:pt>
    <dgm:pt modelId="{D7EAFE78-22CC-4130-AC70-1D890DB9401A}" type="parTrans" cxnId="{4669BDC1-2D85-4472-BFC5-791E526121FD}">
      <dgm:prSet/>
      <dgm:spPr/>
      <dgm:t>
        <a:bodyPr/>
        <a:lstStyle/>
        <a:p>
          <a:endParaRPr lang="de-DE"/>
        </a:p>
      </dgm:t>
    </dgm:pt>
    <dgm:pt modelId="{DF0E941A-BB38-42E0-81D9-EBB0A066DA09}" type="sibTrans" cxnId="{4669BDC1-2D85-4472-BFC5-791E526121FD}">
      <dgm:prSet/>
      <dgm:spPr/>
      <dgm:t>
        <a:bodyPr/>
        <a:lstStyle/>
        <a:p>
          <a:endParaRPr lang="de-DE"/>
        </a:p>
      </dgm:t>
    </dgm:pt>
    <dgm:pt modelId="{95910137-DCE0-4174-AE0A-9DB0FFF16277}">
      <dgm:prSet phldrT="[Text]"/>
      <dgm:spPr/>
      <dgm:t>
        <a:bodyPr/>
        <a:lstStyle/>
        <a:p>
          <a:r>
            <a:rPr lang="de-DE" dirty="0"/>
            <a:t>risikofreudig bis sehr sicherheitsbewusst</a:t>
          </a:r>
        </a:p>
      </dgm:t>
    </dgm:pt>
    <dgm:pt modelId="{1E90C640-7F7E-4766-BCDE-902375CC92E8}" type="parTrans" cxnId="{C5CC0861-0A6F-456E-9801-52D05E812F08}">
      <dgm:prSet/>
      <dgm:spPr/>
      <dgm:t>
        <a:bodyPr/>
        <a:lstStyle/>
        <a:p>
          <a:endParaRPr lang="de-DE"/>
        </a:p>
      </dgm:t>
    </dgm:pt>
    <dgm:pt modelId="{9C8DDF95-935C-4484-A55F-E07293B2AF92}" type="sibTrans" cxnId="{C5CC0861-0A6F-456E-9801-52D05E812F08}">
      <dgm:prSet/>
      <dgm:spPr/>
      <dgm:t>
        <a:bodyPr/>
        <a:lstStyle/>
        <a:p>
          <a:endParaRPr lang="de-DE"/>
        </a:p>
      </dgm:t>
    </dgm:pt>
    <dgm:pt modelId="{1624C843-9127-48D5-ADDC-D7DF243B7F6F}">
      <dgm:prSet phldrT="[Text]"/>
      <dgm:spPr/>
      <dgm:t>
        <a:bodyPr/>
        <a:lstStyle/>
        <a:p>
          <a:r>
            <a:rPr lang="de-DE" dirty="0"/>
            <a:t>eher unerfahren mit Finanzgeschäften</a:t>
          </a:r>
        </a:p>
      </dgm:t>
    </dgm:pt>
    <dgm:pt modelId="{52496679-F3B9-4DA4-BAFA-15C6C3FAEDA7}" type="parTrans" cxnId="{987DD256-AB2D-4E35-8A62-C86F071FBCF7}">
      <dgm:prSet/>
      <dgm:spPr/>
      <dgm:t>
        <a:bodyPr/>
        <a:lstStyle/>
        <a:p>
          <a:endParaRPr lang="de-DE"/>
        </a:p>
      </dgm:t>
    </dgm:pt>
    <dgm:pt modelId="{526D9839-2A62-4704-B6E5-F75A237CFE33}" type="sibTrans" cxnId="{987DD256-AB2D-4E35-8A62-C86F071FBCF7}">
      <dgm:prSet/>
      <dgm:spPr/>
      <dgm:t>
        <a:bodyPr/>
        <a:lstStyle/>
        <a:p>
          <a:endParaRPr lang="de-DE"/>
        </a:p>
      </dgm:t>
    </dgm:pt>
    <dgm:pt modelId="{98912DB7-1441-4739-BBD4-318BEDA7D846}">
      <dgm:prSet phldrT="[Text]" custScaleX="162360" custScaleY="37528" custRadScaleRad="130321" custRadScaleInc="96064"/>
      <dgm:spPr/>
      <dgm:t>
        <a:bodyPr/>
        <a:lstStyle/>
        <a:p>
          <a:endParaRPr lang="de-DE"/>
        </a:p>
      </dgm:t>
    </dgm:pt>
    <dgm:pt modelId="{39AC6C38-5E6B-464A-8818-7A3D7750E6E8}" type="parTrans" cxnId="{AFAD1BB7-28BD-4006-82BD-EB0094107FFE}">
      <dgm:prSet/>
      <dgm:spPr/>
      <dgm:t>
        <a:bodyPr/>
        <a:lstStyle/>
        <a:p>
          <a:endParaRPr lang="de-DE"/>
        </a:p>
      </dgm:t>
    </dgm:pt>
    <dgm:pt modelId="{7AB3D984-9F06-4A67-9B1E-3F6632389372}" type="sibTrans" cxnId="{AFAD1BB7-28BD-4006-82BD-EB0094107FFE}">
      <dgm:prSet/>
      <dgm:spPr/>
      <dgm:t>
        <a:bodyPr/>
        <a:lstStyle/>
        <a:p>
          <a:endParaRPr lang="de-DE"/>
        </a:p>
      </dgm:t>
    </dgm:pt>
    <dgm:pt modelId="{0A0F5FBC-E516-4EE1-9B43-CE24C12B296F}">
      <dgm:prSet phldrT="[Text]" custScaleX="227483" custScaleY="49008" custRadScaleRad="183360" custRadScaleInc="27762"/>
      <dgm:spPr/>
      <dgm:t>
        <a:bodyPr/>
        <a:lstStyle/>
        <a:p>
          <a:endParaRPr lang="de-DE"/>
        </a:p>
      </dgm:t>
    </dgm:pt>
    <dgm:pt modelId="{91E4FC6D-8318-4556-8821-C81EDCB40502}" type="parTrans" cxnId="{CBE34722-D3C8-402E-AEB9-B0B3C7F8D46A}">
      <dgm:prSet/>
      <dgm:spPr/>
      <dgm:t>
        <a:bodyPr/>
        <a:lstStyle/>
        <a:p>
          <a:endParaRPr lang="de-DE"/>
        </a:p>
      </dgm:t>
    </dgm:pt>
    <dgm:pt modelId="{70814957-C740-4E16-A6ED-E6B05D7C606D}" type="sibTrans" cxnId="{CBE34722-D3C8-402E-AEB9-B0B3C7F8D46A}">
      <dgm:prSet/>
      <dgm:spPr/>
      <dgm:t>
        <a:bodyPr/>
        <a:lstStyle/>
        <a:p>
          <a:endParaRPr lang="de-DE"/>
        </a:p>
      </dgm:t>
    </dgm:pt>
    <dgm:pt modelId="{A2E39016-73BE-44E3-8127-12BBAECD3900}">
      <dgm:prSet phldrT="[Text]"/>
      <dgm:spPr>
        <a:solidFill>
          <a:schemeClr val="accent2"/>
        </a:solidFill>
      </dgm:spPr>
      <dgm:t>
        <a:bodyPr/>
        <a:lstStyle/>
        <a:p>
          <a:r>
            <a:rPr lang="de-DE" b="1" dirty="0"/>
            <a:t>Unsere</a:t>
          </a:r>
        </a:p>
        <a:p>
          <a:r>
            <a:rPr lang="de-DE" b="1" dirty="0"/>
            <a:t>Kunden</a:t>
          </a:r>
        </a:p>
      </dgm:t>
    </dgm:pt>
    <dgm:pt modelId="{0B4072D3-597E-4B25-BD11-EFE2C2DFDBCE}" type="sibTrans" cxnId="{B59A58F2-A502-4DDB-A3AB-D07B9BAB346D}">
      <dgm:prSet/>
      <dgm:spPr/>
      <dgm:t>
        <a:bodyPr/>
        <a:lstStyle/>
        <a:p>
          <a:endParaRPr lang="de-DE"/>
        </a:p>
      </dgm:t>
    </dgm:pt>
    <dgm:pt modelId="{2198332A-E8B9-439D-A7D3-0E444E8B8068}" type="parTrans" cxnId="{B59A58F2-A502-4DDB-A3AB-D07B9BAB346D}">
      <dgm:prSet/>
      <dgm:spPr/>
      <dgm:t>
        <a:bodyPr/>
        <a:lstStyle/>
        <a:p>
          <a:endParaRPr lang="de-DE"/>
        </a:p>
      </dgm:t>
    </dgm:pt>
    <dgm:pt modelId="{CE18EB4F-3B37-4CCD-9917-D7A0D2DF7516}">
      <dgm:prSet phldrT="[Text]"/>
      <dgm:spPr/>
      <dgm:t>
        <a:bodyPr/>
        <a:lstStyle/>
        <a:p>
          <a:r>
            <a:rPr lang="de-DE" dirty="0"/>
            <a:t>geringes bis mittleres Budget</a:t>
          </a:r>
        </a:p>
        <a:p>
          <a:r>
            <a:rPr lang="de-DE" dirty="0"/>
            <a:t>(25-200€ pro Monat)</a:t>
          </a:r>
        </a:p>
      </dgm:t>
    </dgm:pt>
    <dgm:pt modelId="{FE7B2A13-91F0-4F20-BC58-32140F7F7765}" type="parTrans" cxnId="{6320FF06-7B0F-451B-9EAA-D90F42B39233}">
      <dgm:prSet/>
      <dgm:spPr/>
      <dgm:t>
        <a:bodyPr/>
        <a:lstStyle/>
        <a:p>
          <a:endParaRPr lang="de-DE"/>
        </a:p>
      </dgm:t>
    </dgm:pt>
    <dgm:pt modelId="{565FBA44-B07F-4352-9113-90DF59C176E1}" type="sibTrans" cxnId="{6320FF06-7B0F-451B-9EAA-D90F42B39233}">
      <dgm:prSet/>
      <dgm:spPr/>
      <dgm:t>
        <a:bodyPr/>
        <a:lstStyle/>
        <a:p>
          <a:endParaRPr lang="de-DE"/>
        </a:p>
      </dgm:t>
    </dgm:pt>
    <dgm:pt modelId="{F190413B-485E-4811-8B5C-1BE386D8E2CA}">
      <dgm:prSet phldrT="[Text]"/>
      <dgm:spPr/>
      <dgm:t>
        <a:bodyPr/>
        <a:lstStyle/>
        <a:p>
          <a:r>
            <a:rPr lang="de-DE" dirty="0"/>
            <a:t>Digital Natives</a:t>
          </a:r>
        </a:p>
      </dgm:t>
    </dgm:pt>
    <dgm:pt modelId="{E65B8984-AD22-4A93-A4B3-87EA3A998A50}" type="parTrans" cxnId="{20C8606B-6008-4EAE-B094-4EA3B791C6C9}">
      <dgm:prSet/>
      <dgm:spPr/>
      <dgm:t>
        <a:bodyPr/>
        <a:lstStyle/>
        <a:p>
          <a:endParaRPr lang="de-DE"/>
        </a:p>
      </dgm:t>
    </dgm:pt>
    <dgm:pt modelId="{1089F25B-F37D-4B3D-8FB6-5D8D51A3B744}" type="sibTrans" cxnId="{20C8606B-6008-4EAE-B094-4EA3B791C6C9}">
      <dgm:prSet/>
      <dgm:spPr/>
      <dgm:t>
        <a:bodyPr/>
        <a:lstStyle/>
        <a:p>
          <a:endParaRPr lang="de-DE"/>
        </a:p>
      </dgm:t>
    </dgm:pt>
    <dgm:pt modelId="{D4F3C94D-E8B5-479A-BA52-A838E50F0598}" type="pres">
      <dgm:prSet presAssocID="{25B9F58F-6385-43C6-8882-277C5C6C41B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75A3C08-D6D9-4A1F-861D-6061E5161012}" type="pres">
      <dgm:prSet presAssocID="{A2E39016-73BE-44E3-8127-12BBAECD3900}" presName="singleCycle" presStyleCnt="0"/>
      <dgm:spPr/>
    </dgm:pt>
    <dgm:pt modelId="{20C79A6C-5471-4240-99C8-67F5566DBDF3}" type="pres">
      <dgm:prSet presAssocID="{A2E39016-73BE-44E3-8127-12BBAECD3900}" presName="singleCenter" presStyleLbl="node1" presStyleIdx="0" presStyleCnt="7" custLinFactNeighborX="6209" custLinFactNeighborY="-7000">
        <dgm:presLayoutVars>
          <dgm:chMax val="7"/>
          <dgm:chPref val="7"/>
        </dgm:presLayoutVars>
      </dgm:prSet>
      <dgm:spPr/>
    </dgm:pt>
    <dgm:pt modelId="{0DF181DC-6A37-41E8-969D-16487EFBCD28}" type="pres">
      <dgm:prSet presAssocID="{E75A3E4B-D550-4682-AB08-B32DD2350875}" presName="Name56" presStyleLbl="parChTrans1D2" presStyleIdx="0" presStyleCnt="6"/>
      <dgm:spPr/>
    </dgm:pt>
    <dgm:pt modelId="{D7BF8338-80C7-46DA-902F-CEE69541CC95}" type="pres">
      <dgm:prSet presAssocID="{7B984531-CA52-4476-BEB3-DE2680666087}" presName="text0" presStyleLbl="node1" presStyleIdx="1" presStyleCnt="7" custScaleX="162360" custScaleY="37528" custRadScaleRad="121845" custRadScaleInc="102065">
        <dgm:presLayoutVars>
          <dgm:bulletEnabled val="1"/>
        </dgm:presLayoutVars>
      </dgm:prSet>
      <dgm:spPr/>
    </dgm:pt>
    <dgm:pt modelId="{E6085D85-883D-4401-81E4-AD69A7618A71}" type="pres">
      <dgm:prSet presAssocID="{52496679-F3B9-4DA4-BAFA-15C6C3FAEDA7}" presName="Name56" presStyleLbl="parChTrans1D2" presStyleIdx="1" presStyleCnt="6"/>
      <dgm:spPr/>
    </dgm:pt>
    <dgm:pt modelId="{2B8F4607-767B-4C13-AE80-E5C9EC7E6F82}" type="pres">
      <dgm:prSet presAssocID="{1624C843-9127-48D5-ADDC-D7DF243B7F6F}" presName="text0" presStyleLbl="node1" presStyleIdx="2" presStyleCnt="7" custScaleX="398414" custScaleY="33418" custRadScaleRad="203038" custRadScaleInc="56913">
        <dgm:presLayoutVars>
          <dgm:bulletEnabled val="1"/>
        </dgm:presLayoutVars>
      </dgm:prSet>
      <dgm:spPr/>
    </dgm:pt>
    <dgm:pt modelId="{81314F37-A56E-4CD8-BA5C-915FBC0533DD}" type="pres">
      <dgm:prSet presAssocID="{D7EAFE78-22CC-4130-AC70-1D890DB9401A}" presName="Name56" presStyleLbl="parChTrans1D2" presStyleIdx="2" presStyleCnt="6"/>
      <dgm:spPr/>
    </dgm:pt>
    <dgm:pt modelId="{AE8871E5-88E6-4A6C-9C8C-BA41C255D0DB}" type="pres">
      <dgm:prSet presAssocID="{13CA0BB7-EAE8-4979-8ED0-4325D43A3415}" presName="text0" presStyleLbl="node1" presStyleIdx="3" presStyleCnt="7" custScaleX="371102" custScaleY="57874" custRadScaleRad="184831" custRadScaleInc="-55420">
        <dgm:presLayoutVars>
          <dgm:bulletEnabled val="1"/>
        </dgm:presLayoutVars>
      </dgm:prSet>
      <dgm:spPr/>
    </dgm:pt>
    <dgm:pt modelId="{35CB7170-26B4-47D8-AA63-5AA4380BAB0F}" type="pres">
      <dgm:prSet presAssocID="{1E90C640-7F7E-4766-BCDE-902375CC92E8}" presName="Name56" presStyleLbl="parChTrans1D2" presStyleIdx="3" presStyleCnt="6"/>
      <dgm:spPr/>
    </dgm:pt>
    <dgm:pt modelId="{E45510DC-4F26-444D-9FE6-CA4BB4A3CFDE}" type="pres">
      <dgm:prSet presAssocID="{95910137-DCE0-4174-AE0A-9DB0FFF16277}" presName="text0" presStyleLbl="node1" presStyleIdx="4" presStyleCnt="7" custScaleX="248496" custScaleY="63556" custRadScaleRad="101038" custRadScaleInc="50801">
        <dgm:presLayoutVars>
          <dgm:bulletEnabled val="1"/>
        </dgm:presLayoutVars>
      </dgm:prSet>
      <dgm:spPr/>
    </dgm:pt>
    <dgm:pt modelId="{D085E0F5-27EE-4022-8770-DF9ABAC046EA}" type="pres">
      <dgm:prSet presAssocID="{E65B8984-AD22-4A93-A4B3-87EA3A998A50}" presName="Name56" presStyleLbl="parChTrans1D2" presStyleIdx="4" presStyleCnt="6"/>
      <dgm:spPr/>
    </dgm:pt>
    <dgm:pt modelId="{36A22287-A849-43A3-9CCE-4FFD0D8AE2F9}" type="pres">
      <dgm:prSet presAssocID="{F190413B-485E-4811-8B5C-1BE386D8E2CA}" presName="text0" presStyleLbl="node1" presStyleIdx="5" presStyleCnt="7" custScaleX="208938" custScaleY="42881" custRadScaleRad="177809" custRadScaleInc="65273">
        <dgm:presLayoutVars>
          <dgm:bulletEnabled val="1"/>
        </dgm:presLayoutVars>
      </dgm:prSet>
      <dgm:spPr/>
    </dgm:pt>
    <dgm:pt modelId="{938B87D1-4A17-460D-B225-E60EF2711E18}" type="pres">
      <dgm:prSet presAssocID="{FE7B2A13-91F0-4F20-BC58-32140F7F7765}" presName="Name56" presStyleLbl="parChTrans1D2" presStyleIdx="5" presStyleCnt="6"/>
      <dgm:spPr/>
    </dgm:pt>
    <dgm:pt modelId="{87A63E13-7F97-441E-A80B-C2878CFCAF22}" type="pres">
      <dgm:prSet presAssocID="{CE18EB4F-3B37-4CCD-9917-D7A0D2DF7516}" presName="text0" presStyleLbl="node1" presStyleIdx="6" presStyleCnt="7" custScaleX="241128" custScaleY="57060" custRadScaleRad="215562" custRadScaleInc="-26964">
        <dgm:presLayoutVars>
          <dgm:bulletEnabled val="1"/>
        </dgm:presLayoutVars>
      </dgm:prSet>
      <dgm:spPr/>
    </dgm:pt>
  </dgm:ptLst>
  <dgm:cxnLst>
    <dgm:cxn modelId="{97396305-908B-4606-9B50-C734D6CE272D}" type="presOf" srcId="{F190413B-485E-4811-8B5C-1BE386D8E2CA}" destId="{36A22287-A849-43A3-9CCE-4FFD0D8AE2F9}" srcOrd="0" destOrd="0" presId="urn:microsoft.com/office/officeart/2008/layout/RadialCluster"/>
    <dgm:cxn modelId="{6320FF06-7B0F-451B-9EAA-D90F42B39233}" srcId="{A2E39016-73BE-44E3-8127-12BBAECD3900}" destId="{CE18EB4F-3B37-4CCD-9917-D7A0D2DF7516}" srcOrd="5" destOrd="0" parTransId="{FE7B2A13-91F0-4F20-BC58-32140F7F7765}" sibTransId="{565FBA44-B07F-4352-9113-90DF59C176E1}"/>
    <dgm:cxn modelId="{F35E8207-94C6-4ACA-AA5C-C4D1B3FC85E5}" type="presOf" srcId="{13CA0BB7-EAE8-4979-8ED0-4325D43A3415}" destId="{AE8871E5-88E6-4A6C-9C8C-BA41C255D0DB}" srcOrd="0" destOrd="0" presId="urn:microsoft.com/office/officeart/2008/layout/RadialCluster"/>
    <dgm:cxn modelId="{CBE34722-D3C8-402E-AEB9-B0B3C7F8D46A}" srcId="{25B9F58F-6385-43C6-8882-277C5C6C41B0}" destId="{0A0F5FBC-E516-4EE1-9B43-CE24C12B296F}" srcOrd="2" destOrd="0" parTransId="{91E4FC6D-8318-4556-8821-C81EDCB40502}" sibTransId="{70814957-C740-4E16-A6ED-E6B05D7C606D}"/>
    <dgm:cxn modelId="{5C80F85F-E6DF-4119-8CF9-93F0DE74271F}" type="presOf" srcId="{1624C843-9127-48D5-ADDC-D7DF243B7F6F}" destId="{2B8F4607-767B-4C13-AE80-E5C9EC7E6F82}" srcOrd="0" destOrd="0" presId="urn:microsoft.com/office/officeart/2008/layout/RadialCluster"/>
    <dgm:cxn modelId="{C5CC0861-0A6F-456E-9801-52D05E812F08}" srcId="{A2E39016-73BE-44E3-8127-12BBAECD3900}" destId="{95910137-DCE0-4174-AE0A-9DB0FFF16277}" srcOrd="3" destOrd="0" parTransId="{1E90C640-7F7E-4766-BCDE-902375CC92E8}" sibTransId="{9C8DDF95-935C-4484-A55F-E07293B2AF92}"/>
    <dgm:cxn modelId="{CD5BC744-0B11-431F-8626-1D955A57D901}" type="presOf" srcId="{A2E39016-73BE-44E3-8127-12BBAECD3900}" destId="{20C79A6C-5471-4240-99C8-67F5566DBDF3}" srcOrd="0" destOrd="0" presId="urn:microsoft.com/office/officeart/2008/layout/RadialCluster"/>
    <dgm:cxn modelId="{194B064B-E9C3-48AD-B9A9-1AF937473620}" type="presOf" srcId="{95910137-DCE0-4174-AE0A-9DB0FFF16277}" destId="{E45510DC-4F26-444D-9FE6-CA4BB4A3CFDE}" srcOrd="0" destOrd="0" presId="urn:microsoft.com/office/officeart/2008/layout/RadialCluster"/>
    <dgm:cxn modelId="{20C8606B-6008-4EAE-B094-4EA3B791C6C9}" srcId="{A2E39016-73BE-44E3-8127-12BBAECD3900}" destId="{F190413B-485E-4811-8B5C-1BE386D8E2CA}" srcOrd="4" destOrd="0" parTransId="{E65B8984-AD22-4A93-A4B3-87EA3A998A50}" sibTransId="{1089F25B-F37D-4B3D-8FB6-5D8D51A3B744}"/>
    <dgm:cxn modelId="{BCB07171-2BC8-4CCB-874A-EC2EE5F94023}" type="presOf" srcId="{52496679-F3B9-4DA4-BAFA-15C6C3FAEDA7}" destId="{E6085D85-883D-4401-81E4-AD69A7618A71}" srcOrd="0" destOrd="0" presId="urn:microsoft.com/office/officeart/2008/layout/RadialCluster"/>
    <dgm:cxn modelId="{987DD256-AB2D-4E35-8A62-C86F071FBCF7}" srcId="{A2E39016-73BE-44E3-8127-12BBAECD3900}" destId="{1624C843-9127-48D5-ADDC-D7DF243B7F6F}" srcOrd="1" destOrd="0" parTransId="{52496679-F3B9-4DA4-BAFA-15C6C3FAEDA7}" sibTransId="{526D9839-2A62-4704-B6E5-F75A237CFE33}"/>
    <dgm:cxn modelId="{3AEA1D77-F316-4D7C-BEA9-8131DD07DD81}" type="presOf" srcId="{E75A3E4B-D550-4682-AB08-B32DD2350875}" destId="{0DF181DC-6A37-41E8-969D-16487EFBCD28}" srcOrd="0" destOrd="0" presId="urn:microsoft.com/office/officeart/2008/layout/RadialCluster"/>
    <dgm:cxn modelId="{4536AA8A-9636-4FEA-88FE-314EF111EF2F}" type="presOf" srcId="{25B9F58F-6385-43C6-8882-277C5C6C41B0}" destId="{D4F3C94D-E8B5-479A-BA52-A838E50F0598}" srcOrd="0" destOrd="0" presId="urn:microsoft.com/office/officeart/2008/layout/RadialCluster"/>
    <dgm:cxn modelId="{46F33A8C-9189-4966-A333-072CAEECFE8E}" type="presOf" srcId="{FE7B2A13-91F0-4F20-BC58-32140F7F7765}" destId="{938B87D1-4A17-460D-B225-E60EF2711E18}" srcOrd="0" destOrd="0" presId="urn:microsoft.com/office/officeart/2008/layout/RadialCluster"/>
    <dgm:cxn modelId="{6517798D-3B58-4A27-999E-860E9535E2D8}" srcId="{A2E39016-73BE-44E3-8127-12BBAECD3900}" destId="{7B984531-CA52-4476-BEB3-DE2680666087}" srcOrd="0" destOrd="0" parTransId="{E75A3E4B-D550-4682-AB08-B32DD2350875}" sibTransId="{E9B64B7E-90A9-43A5-A1D9-E8FD6B865989}"/>
    <dgm:cxn modelId="{6A7D7F8E-547A-4333-A6A6-1EF89A4FB5C3}" type="presOf" srcId="{E65B8984-AD22-4A93-A4B3-87EA3A998A50}" destId="{D085E0F5-27EE-4022-8770-DF9ABAC046EA}" srcOrd="0" destOrd="0" presId="urn:microsoft.com/office/officeart/2008/layout/RadialCluster"/>
    <dgm:cxn modelId="{AFAD1BB7-28BD-4006-82BD-EB0094107FFE}" srcId="{25B9F58F-6385-43C6-8882-277C5C6C41B0}" destId="{98912DB7-1441-4739-BBD4-318BEDA7D846}" srcOrd="1" destOrd="0" parTransId="{39AC6C38-5E6B-464A-8818-7A3D7750E6E8}" sibTransId="{7AB3D984-9F06-4A67-9B1E-3F6632389372}"/>
    <dgm:cxn modelId="{4669BDC1-2D85-4472-BFC5-791E526121FD}" srcId="{A2E39016-73BE-44E3-8127-12BBAECD3900}" destId="{13CA0BB7-EAE8-4979-8ED0-4325D43A3415}" srcOrd="2" destOrd="0" parTransId="{D7EAFE78-22CC-4130-AC70-1D890DB9401A}" sibTransId="{DF0E941A-BB38-42E0-81D9-EBB0A066DA09}"/>
    <dgm:cxn modelId="{A9CEBDC6-95B0-408E-B95B-11273ABEECC4}" type="presOf" srcId="{7B984531-CA52-4476-BEB3-DE2680666087}" destId="{D7BF8338-80C7-46DA-902F-CEE69541CC95}" srcOrd="0" destOrd="0" presId="urn:microsoft.com/office/officeart/2008/layout/RadialCluster"/>
    <dgm:cxn modelId="{9B2B81D8-C96A-43DC-B60A-F059338DDC04}" type="presOf" srcId="{D7EAFE78-22CC-4130-AC70-1D890DB9401A}" destId="{81314F37-A56E-4CD8-BA5C-915FBC0533DD}" srcOrd="0" destOrd="0" presId="urn:microsoft.com/office/officeart/2008/layout/RadialCluster"/>
    <dgm:cxn modelId="{FD7E65DC-88D5-4F56-841E-7AA30FB9E077}" type="presOf" srcId="{CE18EB4F-3B37-4CCD-9917-D7A0D2DF7516}" destId="{87A63E13-7F97-441E-A80B-C2878CFCAF22}" srcOrd="0" destOrd="0" presId="urn:microsoft.com/office/officeart/2008/layout/RadialCluster"/>
    <dgm:cxn modelId="{B59A58F2-A502-4DDB-A3AB-D07B9BAB346D}" srcId="{25B9F58F-6385-43C6-8882-277C5C6C41B0}" destId="{A2E39016-73BE-44E3-8127-12BBAECD3900}" srcOrd="0" destOrd="0" parTransId="{2198332A-E8B9-439D-A7D3-0E444E8B8068}" sibTransId="{0B4072D3-597E-4B25-BD11-EFE2C2DFDBCE}"/>
    <dgm:cxn modelId="{496183FC-A097-4E54-8E25-219E293B3B4A}" type="presOf" srcId="{1E90C640-7F7E-4766-BCDE-902375CC92E8}" destId="{35CB7170-26B4-47D8-AA63-5AA4380BAB0F}" srcOrd="0" destOrd="0" presId="urn:microsoft.com/office/officeart/2008/layout/RadialCluster"/>
    <dgm:cxn modelId="{C85FA28D-431A-42E6-AA7A-DFE8211FAF68}" type="presParOf" srcId="{D4F3C94D-E8B5-479A-BA52-A838E50F0598}" destId="{B75A3C08-D6D9-4A1F-861D-6061E5161012}" srcOrd="0" destOrd="0" presId="urn:microsoft.com/office/officeart/2008/layout/RadialCluster"/>
    <dgm:cxn modelId="{1E8F5D52-F83D-48D3-99FC-6FB5499694BC}" type="presParOf" srcId="{B75A3C08-D6D9-4A1F-861D-6061E5161012}" destId="{20C79A6C-5471-4240-99C8-67F5566DBDF3}" srcOrd="0" destOrd="0" presId="urn:microsoft.com/office/officeart/2008/layout/RadialCluster"/>
    <dgm:cxn modelId="{C31AA15A-F1ED-41E9-BC39-5D953A48E4E1}" type="presParOf" srcId="{B75A3C08-D6D9-4A1F-861D-6061E5161012}" destId="{0DF181DC-6A37-41E8-969D-16487EFBCD28}" srcOrd="1" destOrd="0" presId="urn:microsoft.com/office/officeart/2008/layout/RadialCluster"/>
    <dgm:cxn modelId="{79196516-8505-480A-9354-D974712C7290}" type="presParOf" srcId="{B75A3C08-D6D9-4A1F-861D-6061E5161012}" destId="{D7BF8338-80C7-46DA-902F-CEE69541CC95}" srcOrd="2" destOrd="0" presId="urn:microsoft.com/office/officeart/2008/layout/RadialCluster"/>
    <dgm:cxn modelId="{648CA1F8-261D-4FCF-992B-AA064DCEE1DB}" type="presParOf" srcId="{B75A3C08-D6D9-4A1F-861D-6061E5161012}" destId="{E6085D85-883D-4401-81E4-AD69A7618A71}" srcOrd="3" destOrd="0" presId="urn:microsoft.com/office/officeart/2008/layout/RadialCluster"/>
    <dgm:cxn modelId="{6A47F02E-928E-421F-A188-17C2381CBBFB}" type="presParOf" srcId="{B75A3C08-D6D9-4A1F-861D-6061E5161012}" destId="{2B8F4607-767B-4C13-AE80-E5C9EC7E6F82}" srcOrd="4" destOrd="0" presId="urn:microsoft.com/office/officeart/2008/layout/RadialCluster"/>
    <dgm:cxn modelId="{024E8CFB-3BAC-47CF-9085-5FB54B51A760}" type="presParOf" srcId="{B75A3C08-D6D9-4A1F-861D-6061E5161012}" destId="{81314F37-A56E-4CD8-BA5C-915FBC0533DD}" srcOrd="5" destOrd="0" presId="urn:microsoft.com/office/officeart/2008/layout/RadialCluster"/>
    <dgm:cxn modelId="{A1E1E67B-A98A-49E1-AB00-08E23FF7C41C}" type="presParOf" srcId="{B75A3C08-D6D9-4A1F-861D-6061E5161012}" destId="{AE8871E5-88E6-4A6C-9C8C-BA41C255D0DB}" srcOrd="6" destOrd="0" presId="urn:microsoft.com/office/officeart/2008/layout/RadialCluster"/>
    <dgm:cxn modelId="{91A72C87-3DEE-4B3F-82A8-063C2A4C8C58}" type="presParOf" srcId="{B75A3C08-D6D9-4A1F-861D-6061E5161012}" destId="{35CB7170-26B4-47D8-AA63-5AA4380BAB0F}" srcOrd="7" destOrd="0" presId="urn:microsoft.com/office/officeart/2008/layout/RadialCluster"/>
    <dgm:cxn modelId="{57B49278-29F8-4F9E-B68D-C4DDD8CE2CB9}" type="presParOf" srcId="{B75A3C08-D6D9-4A1F-861D-6061E5161012}" destId="{E45510DC-4F26-444D-9FE6-CA4BB4A3CFDE}" srcOrd="8" destOrd="0" presId="urn:microsoft.com/office/officeart/2008/layout/RadialCluster"/>
    <dgm:cxn modelId="{E688BDCE-79F2-4535-A740-E8F5F9B6BCD6}" type="presParOf" srcId="{B75A3C08-D6D9-4A1F-861D-6061E5161012}" destId="{D085E0F5-27EE-4022-8770-DF9ABAC046EA}" srcOrd="9" destOrd="0" presId="urn:microsoft.com/office/officeart/2008/layout/RadialCluster"/>
    <dgm:cxn modelId="{8691C5BE-D5F3-4A17-9042-B16D7EDB82C8}" type="presParOf" srcId="{B75A3C08-D6D9-4A1F-861D-6061E5161012}" destId="{36A22287-A849-43A3-9CCE-4FFD0D8AE2F9}" srcOrd="10" destOrd="0" presId="urn:microsoft.com/office/officeart/2008/layout/RadialCluster"/>
    <dgm:cxn modelId="{0AD58150-4E4E-42AE-9898-316016F9B8B2}" type="presParOf" srcId="{B75A3C08-D6D9-4A1F-861D-6061E5161012}" destId="{938B87D1-4A17-460D-B225-E60EF2711E18}" srcOrd="11" destOrd="0" presId="urn:microsoft.com/office/officeart/2008/layout/RadialCluster"/>
    <dgm:cxn modelId="{67FF4FC4-A818-4722-BA49-90630256BDE0}" type="presParOf" srcId="{B75A3C08-D6D9-4A1F-861D-6061E5161012}" destId="{87A63E13-7F97-441E-A80B-C2878CFCAF22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79A6C-5471-4240-99C8-67F5566DBDF3}">
      <dsp:nvSpPr>
        <dsp:cNvPr id="0" name=""/>
        <dsp:cNvSpPr/>
      </dsp:nvSpPr>
      <dsp:spPr>
        <a:xfrm>
          <a:off x="3834546" y="1261735"/>
          <a:ext cx="1347033" cy="1347033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Unsere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Kunden</a:t>
          </a:r>
        </a:p>
      </dsp:txBody>
      <dsp:txXfrm>
        <a:off x="3900303" y="1327492"/>
        <a:ext cx="1215519" cy="1215519"/>
      </dsp:txXfrm>
    </dsp:sp>
    <dsp:sp modelId="{0DF181DC-6A37-41E8-969D-16487EFBCD28}">
      <dsp:nvSpPr>
        <dsp:cNvPr id="0" name=""/>
        <dsp:cNvSpPr/>
      </dsp:nvSpPr>
      <dsp:spPr>
        <a:xfrm rot="17919077">
          <a:off x="4642784" y="868455"/>
          <a:ext cx="8963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630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F8338-80C7-46DA-902F-CEE69541CC95}">
      <dsp:nvSpPr>
        <dsp:cNvPr id="0" name=""/>
        <dsp:cNvSpPr/>
      </dsp:nvSpPr>
      <dsp:spPr>
        <a:xfrm>
          <a:off x="4665687" y="136480"/>
          <a:ext cx="1465319" cy="338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Alter: 18-25</a:t>
          </a:r>
        </a:p>
      </dsp:txBody>
      <dsp:txXfrm>
        <a:off x="4682221" y="153014"/>
        <a:ext cx="1432251" cy="305626"/>
      </dsp:txXfrm>
    </dsp:sp>
    <dsp:sp modelId="{E6085D85-883D-4401-81E4-AD69A7618A71}">
      <dsp:nvSpPr>
        <dsp:cNvPr id="0" name=""/>
        <dsp:cNvSpPr/>
      </dsp:nvSpPr>
      <dsp:spPr>
        <a:xfrm rot="20956420">
          <a:off x="5168199" y="1665129"/>
          <a:ext cx="15317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170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4607-767B-4C13-AE80-E5C9EC7E6F82}">
      <dsp:nvSpPr>
        <dsp:cNvPr id="0" name=""/>
        <dsp:cNvSpPr/>
      </dsp:nvSpPr>
      <dsp:spPr>
        <a:xfrm>
          <a:off x="5684740" y="1220988"/>
          <a:ext cx="3595737" cy="301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eher unerfahren mit Finanzgeschäften</a:t>
          </a:r>
        </a:p>
      </dsp:txBody>
      <dsp:txXfrm>
        <a:off x="5699463" y="1235711"/>
        <a:ext cx="3566291" cy="272155"/>
      </dsp:txXfrm>
    </dsp:sp>
    <dsp:sp modelId="{81314F37-A56E-4CD8-BA5C-915FBC0533DD}">
      <dsp:nvSpPr>
        <dsp:cNvPr id="0" name=""/>
        <dsp:cNvSpPr/>
      </dsp:nvSpPr>
      <dsp:spPr>
        <a:xfrm rot="1123670">
          <a:off x="5138020" y="2427745"/>
          <a:ext cx="16454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545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871E5-88E6-4A6C-9C8C-BA41C255D0DB}">
      <dsp:nvSpPr>
        <dsp:cNvPr id="0" name=""/>
        <dsp:cNvSpPr/>
      </dsp:nvSpPr>
      <dsp:spPr>
        <a:xfrm>
          <a:off x="5835627" y="2691901"/>
          <a:ext cx="3349242" cy="52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generelles Interesse für unterschiedliche Möglichkeiten der Geldanlagen</a:t>
          </a:r>
        </a:p>
      </dsp:txBody>
      <dsp:txXfrm>
        <a:off x="5861125" y="2717399"/>
        <a:ext cx="3298246" cy="471324"/>
      </dsp:txXfrm>
    </dsp:sp>
    <dsp:sp modelId="{35CB7170-26B4-47D8-AA63-5AA4380BAB0F}">
      <dsp:nvSpPr>
        <dsp:cNvPr id="0" name=""/>
        <dsp:cNvSpPr/>
      </dsp:nvSpPr>
      <dsp:spPr>
        <a:xfrm rot="6556249">
          <a:off x="3540575" y="3128301"/>
          <a:ext cx="11007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074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510DC-4F26-444D-9FE6-CA4BB4A3CFDE}">
      <dsp:nvSpPr>
        <dsp:cNvPr id="0" name=""/>
        <dsp:cNvSpPr/>
      </dsp:nvSpPr>
      <dsp:spPr>
        <a:xfrm>
          <a:off x="2687679" y="3647833"/>
          <a:ext cx="2242707" cy="57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risikofreudig bis sehr sicherheitsbewusst</a:t>
          </a:r>
        </a:p>
      </dsp:txBody>
      <dsp:txXfrm>
        <a:off x="2715680" y="3675834"/>
        <a:ext cx="2186705" cy="517598"/>
      </dsp:txXfrm>
    </dsp:sp>
    <dsp:sp modelId="{D085E0F5-27EE-4022-8770-DF9ABAC046EA}">
      <dsp:nvSpPr>
        <dsp:cNvPr id="0" name=""/>
        <dsp:cNvSpPr/>
      </dsp:nvSpPr>
      <dsp:spPr>
        <a:xfrm rot="9969422">
          <a:off x="1905916" y="2335342"/>
          <a:ext cx="19570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705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22287-A849-43A3-9CCE-4FFD0D8AE2F9}">
      <dsp:nvSpPr>
        <dsp:cNvPr id="0" name=""/>
        <dsp:cNvSpPr/>
      </dsp:nvSpPr>
      <dsp:spPr>
        <a:xfrm>
          <a:off x="206229" y="2569466"/>
          <a:ext cx="1885692" cy="387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Digital Natives</a:t>
          </a:r>
        </a:p>
      </dsp:txBody>
      <dsp:txXfrm>
        <a:off x="225121" y="2588358"/>
        <a:ext cx="1847908" cy="349222"/>
      </dsp:txXfrm>
    </dsp:sp>
    <dsp:sp modelId="{938B87D1-4A17-460D-B225-E60EF2711E18}">
      <dsp:nvSpPr>
        <dsp:cNvPr id="0" name=""/>
        <dsp:cNvSpPr/>
      </dsp:nvSpPr>
      <dsp:spPr>
        <a:xfrm rot="11952523">
          <a:off x="1767970" y="1350896"/>
          <a:ext cx="21257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575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63E13-7F97-441E-A80B-C2878CFCAF22}">
      <dsp:nvSpPr>
        <dsp:cNvPr id="0" name=""/>
        <dsp:cNvSpPr/>
      </dsp:nvSpPr>
      <dsp:spPr>
        <a:xfrm>
          <a:off x="0" y="486226"/>
          <a:ext cx="2176210" cy="5149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geringes bis mittleres Budget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(25-200€ pro Monat)</a:t>
          </a:r>
        </a:p>
      </dsp:txBody>
      <dsp:txXfrm>
        <a:off x="25139" y="511365"/>
        <a:ext cx="2125932" cy="464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03.12.2020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BF69ED4-AF81-42E5-8ABD-252CA188A91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425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03.12.2020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de" dirty="0">
                <a:latin typeface="Verdana Pro" panose="020B0604030504040204" pitchFamily="34" charset="0"/>
                <a:cs typeface="Vani" panose="020B0502040204020203" pitchFamily="18" charset="0"/>
              </a:rPr>
              <a:t>Rising Finance</a:t>
            </a:r>
            <a:endParaRPr lang="de" sz="8000" dirty="0">
              <a:latin typeface="Verdana Pro" panose="020B0604030504040204" pitchFamily="34" charset="0"/>
              <a:cs typeface="Vani" panose="020B0502040204020203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8689" y="4656965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´Cause thats what you want</a:t>
            </a: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3793E5A4-F751-444A-91DD-7C2C2D4EF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9330" y="5346695"/>
            <a:ext cx="1754841" cy="97961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F1CCB6-581F-48CC-B000-B75F18502A74}"/>
              </a:ext>
            </a:extLst>
          </p:cNvPr>
          <p:cNvSpPr/>
          <p:nvPr/>
        </p:nvSpPr>
        <p:spPr>
          <a:xfrm>
            <a:off x="8914366" y="5282366"/>
            <a:ext cx="1009650" cy="746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4B0C70-6FB5-42CD-A491-87061993079B}"/>
              </a:ext>
            </a:extLst>
          </p:cNvPr>
          <p:cNvSpPr/>
          <p:nvPr/>
        </p:nvSpPr>
        <p:spPr>
          <a:xfrm>
            <a:off x="10598386" y="5282366"/>
            <a:ext cx="1009650" cy="77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3156-AB4F-422F-A4A2-92C6050E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</a:t>
            </a:r>
            <a:br>
              <a:rPr lang="de-DE" dirty="0"/>
            </a:br>
            <a:r>
              <a:rPr lang="de-DE" dirty="0"/>
              <a:t>der verwendeten Algorithmen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3657D2-3DD2-4D6E-A3F3-5CD048DE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9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CE249-2443-4E0B-A3E9-E9369291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Schablone </a:t>
            </a:r>
            <a:br>
              <a:rPr lang="de-DE" dirty="0"/>
            </a:br>
            <a:r>
              <a:rPr lang="de-DE" dirty="0"/>
              <a:t>und Aktivitätsdiagramm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7DE45F-09F8-4F05-B1FB-967F6A1D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4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45489-9D11-41CC-B0EB-C75CB979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Arbeitsweise, </a:t>
            </a:r>
            <a:r>
              <a:rPr lang="de-DE" dirty="0" err="1"/>
              <a:t>Meetingstruktur</a:t>
            </a:r>
            <a:r>
              <a:rPr lang="de-DE" dirty="0"/>
              <a:t> und Projektrollen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E52F28-77E7-4424-A3A6-7A6FFB7A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3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3A359-2FC1-4B54-8B69-DCD89D83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Risiko-Analyse und Vorgehensweise im Krisenfall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C5DFCC-2A3B-49B6-A6F7-65AEFD1A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E7092C-DB97-4C2B-B95A-37D4ADEA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5CFD9-089F-4070-BF5B-A24BD387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Service-Level-Agreement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321F0E-DDC5-4993-98EC-3F420042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72A34-0968-4C8E-AA67-D83F07C2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SWOT- Analyse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670E45-3265-4340-A597-850AB03A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E4BB6C4-3E8D-4A84-9380-02E16059B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13070"/>
              </p:ext>
            </p:extLst>
          </p:nvPr>
        </p:nvGraphicFramePr>
        <p:xfrm>
          <a:off x="776407" y="2277140"/>
          <a:ext cx="10496644" cy="348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12">
                  <a:extLst>
                    <a:ext uri="{9D8B030D-6E8A-4147-A177-3AD203B41FA5}">
                      <a16:colId xmlns:a16="http://schemas.microsoft.com/office/drawing/2014/main" val="1268367342"/>
                    </a:ext>
                  </a:extLst>
                </a:gridCol>
                <a:gridCol w="4858603">
                  <a:extLst>
                    <a:ext uri="{9D8B030D-6E8A-4147-A177-3AD203B41FA5}">
                      <a16:colId xmlns:a16="http://schemas.microsoft.com/office/drawing/2014/main" val="524969745"/>
                    </a:ext>
                  </a:extLst>
                </a:gridCol>
                <a:gridCol w="5008729">
                  <a:extLst>
                    <a:ext uri="{9D8B030D-6E8A-4147-A177-3AD203B41FA5}">
                      <a16:colId xmlns:a16="http://schemas.microsoft.com/office/drawing/2014/main" val="2991199055"/>
                    </a:ext>
                  </a:extLst>
                </a:gridCol>
              </a:tblGrid>
              <a:tr h="42511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HELPFUL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HARMFUL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403832"/>
                  </a:ext>
                </a:extLst>
              </a:tr>
              <a:tr h="15290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/>
                        <a:t>Strengths</a:t>
                      </a:r>
                      <a:endParaRPr lang="de-DE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="0" dirty="0"/>
                        <a:t>hohe Motivation &amp; Leistungsbereitschaft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="0" dirty="0"/>
                        <a:t>Vorwissen aus verschiedenen Bereichen (</a:t>
                      </a:r>
                      <a:r>
                        <a:rPr lang="de-DE" b="0" dirty="0" err="1"/>
                        <a:t>Machine</a:t>
                      </a:r>
                      <a:r>
                        <a:rPr lang="de-DE" b="0" dirty="0"/>
                        <a:t> Learning, App-Programmierung,..)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="1" dirty="0"/>
                    </a:p>
                  </a:txBody>
                  <a:tcPr>
                    <a:solidFill>
                      <a:srgbClr val="5EFC5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/>
                        <a:t>Weaknesses</a:t>
                      </a:r>
                      <a:endParaRPr lang="de-DE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="0" dirty="0"/>
                        <a:t>ausschließlich online-Termine, kein </a:t>
                      </a:r>
                      <a:r>
                        <a:rPr lang="de-DE" b="0" dirty="0" err="1"/>
                        <a:t>persön-licher</a:t>
                      </a:r>
                      <a:r>
                        <a:rPr lang="de-DE" b="0" dirty="0"/>
                        <a:t> Austausch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="1" dirty="0"/>
                    </a:p>
                  </a:txBody>
                  <a:tcPr>
                    <a:solidFill>
                      <a:srgbClr val="FF9933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479198"/>
                  </a:ext>
                </a:extLst>
              </a:tr>
              <a:tr h="15290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/>
                        <a:t>Opportunities</a:t>
                      </a:r>
                      <a:endParaRPr lang="de-DE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="0" dirty="0"/>
                        <a:t>Gleichzeitige Vorlesung „Applied </a:t>
                      </a:r>
                      <a:r>
                        <a:rPr lang="de-DE" b="0" dirty="0" err="1"/>
                        <a:t>Machine</a:t>
                      </a:r>
                      <a:r>
                        <a:rPr lang="de-DE" b="0" dirty="0"/>
                        <a:t> Learning </a:t>
                      </a:r>
                      <a:r>
                        <a:rPr lang="de-DE" b="0" dirty="0" err="1"/>
                        <a:t>Fundamentals</a:t>
                      </a:r>
                      <a:r>
                        <a:rPr lang="de-DE" b="0" dirty="0"/>
                        <a:t>“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="1" dirty="0"/>
                    </a:p>
                  </a:txBody>
                  <a:tcPr>
                    <a:solidFill>
                      <a:srgbClr val="0070C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Threads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="0" dirty="0"/>
                        <a:t>zu hohe Komplexität der Aufgabe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="0" dirty="0"/>
                        <a:t>Überforderung</a:t>
                      </a:r>
                      <a:endParaRPr lang="de-DE" b="1" dirty="0"/>
                    </a:p>
                  </a:txBody>
                  <a:tcPr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4642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61927BC0-92D5-421B-B359-5C4FE51D44F9}"/>
              </a:ext>
            </a:extLst>
          </p:cNvPr>
          <p:cNvSpPr txBox="1"/>
          <p:nvPr/>
        </p:nvSpPr>
        <p:spPr>
          <a:xfrm rot="16200000">
            <a:off x="441699" y="3244334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INTERNAL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4276379-94AD-424B-B27E-BFCB11CD73F7}"/>
              </a:ext>
            </a:extLst>
          </p:cNvPr>
          <p:cNvSpPr txBox="1"/>
          <p:nvPr/>
        </p:nvSpPr>
        <p:spPr>
          <a:xfrm rot="16200000">
            <a:off x="441699" y="4690589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249067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E4A7D-5149-405A-9724-E9A58DD0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Zielgruppen-Analyse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E1469E-D6C7-475E-A7EC-FA7FE005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ED5103F-4668-420D-9D62-6E9925F8B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50884"/>
              </p:ext>
            </p:extLst>
          </p:nvPr>
        </p:nvGraphicFramePr>
        <p:xfrm>
          <a:off x="1388724" y="1956725"/>
          <a:ext cx="9280478" cy="4490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59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175C7-8187-4C32-B635-E297E281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Auswirkungen</a:t>
            </a:r>
            <a:br>
              <a:rPr lang="de-DE" dirty="0"/>
            </a:br>
            <a:r>
              <a:rPr lang="de-DE" dirty="0"/>
              <a:t>auf Marketing und Branding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9055E6-AE48-4138-8F2A-204756CD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11653"/>
            <a:ext cx="10058400" cy="3760891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Marketingmaßnahmen müssen an Zielgruppe angepasst sein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Unsere App muss durch ein </a:t>
            </a:r>
            <a:r>
              <a:rPr lang="de-DE" b="1" dirty="0"/>
              <a:t>modernes und hippes Design </a:t>
            </a:r>
            <a:r>
              <a:rPr lang="de-DE" dirty="0"/>
              <a:t>auffallen und besonders die junge Zielgruppe ansprechen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Auftritt auf </a:t>
            </a:r>
            <a:r>
              <a:rPr lang="de-DE" b="1" dirty="0" err="1"/>
              <a:t>Social</a:t>
            </a:r>
            <a:r>
              <a:rPr lang="de-DE" b="1" dirty="0"/>
              <a:t>-Media</a:t>
            </a:r>
            <a:r>
              <a:rPr lang="de-DE" dirty="0"/>
              <a:t> Plattformen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Einfache Bedienung der App sowie erfolgsversprechende Ergebnisse -&gt; </a:t>
            </a:r>
            <a:r>
              <a:rPr lang="de-DE" b="1" dirty="0"/>
              <a:t>Involvement aktivieren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evtl. weitere Marketing-Maßnahmen wie Werbefilm, Plakate, etc…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4EE5E6-7E8C-4310-9130-8AA01F27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3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581E3-84DF-4B99-A3FC-5CB77418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Bestandsanalyse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342659-C22A-434E-94E2-96A36E81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Trainingsdatendatz</a:t>
            </a:r>
            <a:r>
              <a:rPr lang="de-DE" dirty="0"/>
              <a:t> wurde gelabelt und ist nun für die weitere Verarbeitung bereit</a:t>
            </a:r>
          </a:p>
          <a:p>
            <a:r>
              <a:rPr lang="de-DE" dirty="0"/>
              <a:t>- Konzepte für innovative und ansprechende Bankprodukte wurden erarbeitet</a:t>
            </a:r>
          </a:p>
          <a:p>
            <a:r>
              <a:rPr lang="de-DE" dirty="0"/>
              <a:t>- Auswahl der benötigten </a:t>
            </a:r>
            <a:r>
              <a:rPr lang="de-DE" dirty="0" err="1"/>
              <a:t>Machine</a:t>
            </a:r>
            <a:r>
              <a:rPr lang="de-DE" dirty="0"/>
              <a:t>-Learning Algorithmen wurde getroffen</a:t>
            </a:r>
          </a:p>
          <a:p>
            <a:r>
              <a:rPr lang="de-DE" dirty="0"/>
              <a:t>- erste Verschriftlichungen im Reflexionsbericht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DED0B2-457E-48F5-9CB8-C9604B6F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45ACF53-8FE4-4E89-9D3C-D038E6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49011-A5BA-46B5-95F9-16F5FD51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03.12.2020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443111-551F-4220-B9FA-F36E434244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4053678" y="2840452"/>
            <a:ext cx="4084644" cy="22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558" y="4609527"/>
            <a:ext cx="1334391" cy="289045"/>
          </a:xfrm>
        </p:spPr>
        <p:txBody>
          <a:bodyPr rtlCol="0">
            <a:normAutofit fontScale="32500" lnSpcReduction="20000"/>
          </a:bodyPr>
          <a:lstStyle/>
          <a:p>
            <a:pPr algn="ctr" rtl="0"/>
            <a:r>
              <a:rPr lang="de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Philipp Becht</a:t>
            </a:r>
          </a:p>
        </p:txBody>
      </p:sp>
      <p:pic>
        <p:nvPicPr>
          <p:cNvPr id="6" name="Grafik 5" descr="Ein Bild, das Person, drinnen, Mann, lächelnd enthält.&#10;&#10;Automatisch generierte Beschreibung">
            <a:extLst>
              <a:ext uri="{FF2B5EF4-FFF2-40B4-BE49-F238E27FC236}">
                <a16:creationId xmlns:a16="http://schemas.microsoft.com/office/drawing/2014/main" id="{32130D49-A071-4C6C-9E2D-667DAD5C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983" y="2445853"/>
            <a:ext cx="1470326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 descr="Ein Bild, das Person, Schlips, Mann, darstellend enthält.&#10;&#10;Automatisch generierte Beschreibung">
            <a:extLst>
              <a:ext uri="{FF2B5EF4-FFF2-40B4-BE49-F238E27FC236}">
                <a16:creationId xmlns:a16="http://schemas.microsoft.com/office/drawing/2014/main" id="{367C2050-E619-41D4-BBDB-E36F9E376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69" y="2442548"/>
            <a:ext cx="1532965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 descr="Ein Bild, das Person, Mann, Anzug, darstellend enthält.&#10;&#10;Automatisch generierte Beschreibung">
            <a:extLst>
              <a:ext uri="{FF2B5EF4-FFF2-40B4-BE49-F238E27FC236}">
                <a16:creationId xmlns:a16="http://schemas.microsoft.com/office/drawing/2014/main" id="{632FA93D-C505-4131-8907-44FCBC78D2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/>
          <a:stretch/>
        </p:blipFill>
        <p:spPr>
          <a:xfrm>
            <a:off x="2995791" y="2448580"/>
            <a:ext cx="189582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Ein Bild, das Person, Schlips, Mann, drinnen enthält.&#10;&#10;Automatisch generierte Beschreibung">
            <a:extLst>
              <a:ext uri="{FF2B5EF4-FFF2-40B4-BE49-F238E27FC236}">
                <a16:creationId xmlns:a16="http://schemas.microsoft.com/office/drawing/2014/main" id="{EA110DD7-326E-4B8A-AFF0-70010C0C5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28" y="2448581"/>
            <a:ext cx="115385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8BCD4E35-454C-4958-824A-C4F2576A4AA2}"/>
              </a:ext>
            </a:extLst>
          </p:cNvPr>
          <p:cNvSpPr txBox="1">
            <a:spLocks/>
          </p:cNvSpPr>
          <p:nvPr/>
        </p:nvSpPr>
        <p:spPr>
          <a:xfrm>
            <a:off x="3304063" y="4609527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" dirty="0">
              <a:solidFill>
                <a:schemeClr val="tx1">
                  <a:lumMod val="95000"/>
                  <a:lumOff val="5000"/>
                </a:schemeClr>
              </a:solidFill>
              <a:latin typeface="Verdana Pro" panose="020B0604030504040204" pitchFamily="34" charset="0"/>
            </a:endParaRP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C66D22FE-EFC0-4E78-BCFC-C0E1C84DBBA0}"/>
              </a:ext>
            </a:extLst>
          </p:cNvPr>
          <p:cNvSpPr txBox="1">
            <a:spLocks/>
          </p:cNvSpPr>
          <p:nvPr/>
        </p:nvSpPr>
        <p:spPr>
          <a:xfrm>
            <a:off x="5626936" y="4609524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Lennart Fertig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88356B09-04CA-413E-A2B7-6F9E0A7F25EB}"/>
              </a:ext>
            </a:extLst>
          </p:cNvPr>
          <p:cNvSpPr txBox="1">
            <a:spLocks/>
          </p:cNvSpPr>
          <p:nvPr/>
        </p:nvSpPr>
        <p:spPr>
          <a:xfrm>
            <a:off x="7553546" y="4604200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Simon Wrigg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7393F6E0-31B2-456B-9C58-BBD4D98AFA62}"/>
              </a:ext>
            </a:extLst>
          </p:cNvPr>
          <p:cNvSpPr txBox="1">
            <a:spLocks/>
          </p:cNvSpPr>
          <p:nvPr/>
        </p:nvSpPr>
        <p:spPr>
          <a:xfrm>
            <a:off x="9718051" y="4604201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Felix Hüsgen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623427F5-7F6F-4F6C-BDBA-8575DA0376EC}"/>
              </a:ext>
            </a:extLst>
          </p:cNvPr>
          <p:cNvSpPr txBox="1">
            <a:spLocks/>
          </p:cNvSpPr>
          <p:nvPr/>
        </p:nvSpPr>
        <p:spPr>
          <a:xfrm>
            <a:off x="3239318" y="4609526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Pascal Schmidt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20D7E726-BB25-4AE1-A130-3E31D99A0251}"/>
              </a:ext>
            </a:extLst>
          </p:cNvPr>
          <p:cNvSpPr txBox="1">
            <a:spLocks/>
          </p:cNvSpPr>
          <p:nvPr/>
        </p:nvSpPr>
        <p:spPr>
          <a:xfrm>
            <a:off x="1139558" y="1733618"/>
            <a:ext cx="1334391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Software Engineer</a:t>
            </a:r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E8614100-5CB3-420F-BB93-BD702991D320}"/>
              </a:ext>
            </a:extLst>
          </p:cNvPr>
          <p:cNvSpPr txBox="1">
            <a:spLocks/>
          </p:cNvSpPr>
          <p:nvPr/>
        </p:nvSpPr>
        <p:spPr>
          <a:xfrm>
            <a:off x="3281856" y="1736186"/>
            <a:ext cx="1390977" cy="37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Product Manager 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C28BB4CD-95DD-4351-B460-AFA7F005FD48}"/>
              </a:ext>
            </a:extLst>
          </p:cNvPr>
          <p:cNvSpPr txBox="1">
            <a:spLocks/>
          </p:cNvSpPr>
          <p:nvPr/>
        </p:nvSpPr>
        <p:spPr>
          <a:xfrm>
            <a:off x="5468566" y="1757214"/>
            <a:ext cx="1413184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Scrum Master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4F94847E-8CA4-40EF-A53C-1DDF8F4F312D}"/>
              </a:ext>
            </a:extLst>
          </p:cNvPr>
          <p:cNvSpPr txBox="1">
            <a:spLocks/>
          </p:cNvSpPr>
          <p:nvPr/>
        </p:nvSpPr>
        <p:spPr>
          <a:xfrm>
            <a:off x="7415669" y="1728662"/>
            <a:ext cx="1532965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Marketing &amp; Communication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01141618-46D0-4D68-82B0-AB0361FC1D7A}"/>
              </a:ext>
            </a:extLst>
          </p:cNvPr>
          <p:cNvSpPr txBox="1">
            <a:spLocks/>
          </p:cNvSpPr>
          <p:nvPr/>
        </p:nvSpPr>
        <p:spPr>
          <a:xfrm>
            <a:off x="9582116" y="1736186"/>
            <a:ext cx="1470326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Software Architect</a:t>
            </a:r>
          </a:p>
        </p:txBody>
      </p:sp>
      <p:pic>
        <p:nvPicPr>
          <p:cNvPr id="14" name="Grafik 13" descr="Ein Bild, das Person, Schlips, Anzug, Kleidung enthält.&#10;&#10;Automatisch generierte Beschreibung">
            <a:extLst>
              <a:ext uri="{FF2B5EF4-FFF2-40B4-BE49-F238E27FC236}">
                <a16:creationId xmlns:a16="http://schemas.microsoft.com/office/drawing/2014/main" id="{BD1F191E-C363-4946-BCF7-EAA063948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95" y="2458144"/>
            <a:ext cx="1223125" cy="1528907"/>
          </a:xfrm>
          <a:prstGeom prst="rect">
            <a:avLst/>
          </a:prstGeom>
        </p:spPr>
      </p:pic>
      <p:sp>
        <p:nvSpPr>
          <p:cNvPr id="27" name="Titel 1">
            <a:extLst>
              <a:ext uri="{FF2B5EF4-FFF2-40B4-BE49-F238E27FC236}">
                <a16:creationId xmlns:a16="http://schemas.microsoft.com/office/drawing/2014/main" id="{05510426-C4C5-4013-BA8D-B30427FF5618}"/>
              </a:ext>
            </a:extLst>
          </p:cNvPr>
          <p:cNvSpPr txBox="1">
            <a:spLocks/>
          </p:cNvSpPr>
          <p:nvPr/>
        </p:nvSpPr>
        <p:spPr>
          <a:xfrm>
            <a:off x="1145958" y="267342"/>
            <a:ext cx="10058400" cy="508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Unser TEAM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81E2075-FA90-4797-8017-094705DF7D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19380" y="5155953"/>
            <a:ext cx="1754841" cy="979613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EBE4026B-8AB7-4B40-89A5-4071A263A883}"/>
              </a:ext>
            </a:extLst>
          </p:cNvPr>
          <p:cNvSpPr/>
          <p:nvPr/>
        </p:nvSpPr>
        <p:spPr>
          <a:xfrm>
            <a:off x="8924416" y="5091624"/>
            <a:ext cx="1009650" cy="746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1BEE654-122A-4865-8496-FC780B6D9754}"/>
              </a:ext>
            </a:extLst>
          </p:cNvPr>
          <p:cNvSpPr/>
          <p:nvPr/>
        </p:nvSpPr>
        <p:spPr>
          <a:xfrm>
            <a:off x="10608436" y="5091624"/>
            <a:ext cx="1009650" cy="77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91113-8E15-4E17-B62B-5B5B6AF4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wir?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07ED6-BE57-45DF-9273-D122E014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b="0" i="0" dirty="0">
                <a:solidFill>
                  <a:srgbClr val="262626"/>
                </a:solidFill>
                <a:effectLst/>
                <a:latin typeface="Open Sans"/>
              </a:rPr>
              <a:t>2 Jahre Erfahrung im Anlagen-Handel, über 500 Kunden erfolgreich zum Aufbau eines Vermögens begleitet.</a:t>
            </a:r>
          </a:p>
          <a:p>
            <a:pPr lvl="1"/>
            <a:endParaRPr lang="de-DE" dirty="0">
              <a:solidFill>
                <a:srgbClr val="262626"/>
              </a:solidFill>
              <a:latin typeface="Open Sans"/>
            </a:endParaRPr>
          </a:p>
          <a:p>
            <a:pPr lvl="1"/>
            <a:r>
              <a:rPr lang="de-DE" b="0" i="0" dirty="0">
                <a:solidFill>
                  <a:srgbClr val="262626"/>
                </a:solidFill>
                <a:effectLst/>
                <a:latin typeface="Open Sans"/>
              </a:rPr>
              <a:t>Investition und Vermögenaufbau </a:t>
            </a:r>
          </a:p>
          <a:p>
            <a:pPr lvl="1"/>
            <a:endParaRPr lang="de-DE" b="0" i="0" dirty="0">
              <a:solidFill>
                <a:srgbClr val="262626"/>
              </a:solidFill>
              <a:effectLst/>
              <a:latin typeface="Open Sans"/>
            </a:endParaRPr>
          </a:p>
          <a:p>
            <a:pPr lvl="1"/>
            <a:r>
              <a:rPr lang="de-DE" b="0" i="0" dirty="0">
                <a:solidFill>
                  <a:srgbClr val="262626"/>
                </a:solidFill>
                <a:effectLst/>
                <a:latin typeface="Open Sans"/>
              </a:rPr>
              <a:t>Handel mit Aktien, Fonds, Rohstoffe und weiteren Geldanlagen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1843C-32B9-4494-924B-99DDD5ED9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0839" y="5120641"/>
            <a:ext cx="1754841" cy="97961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0B095A1-92BE-49F3-B8D2-DC0064D4B522}"/>
              </a:ext>
            </a:extLst>
          </p:cNvPr>
          <p:cNvSpPr/>
          <p:nvPr/>
        </p:nvSpPr>
        <p:spPr>
          <a:xfrm>
            <a:off x="8905875" y="4805363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CA39A3-8758-4CFA-9620-621FD1A01982}"/>
              </a:ext>
            </a:extLst>
          </p:cNvPr>
          <p:cNvSpPr/>
          <p:nvPr/>
        </p:nvSpPr>
        <p:spPr>
          <a:xfrm>
            <a:off x="10589895" y="4829176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5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7D7C-1078-4A9F-B959-F206CC9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Bewerbung auf Projektvorschlag 1 </a:t>
            </a:r>
            <a:br>
              <a:rPr lang="de-DE" dirty="0"/>
            </a:br>
            <a:r>
              <a:rPr lang="de-DE" dirty="0"/>
              <a:t>(Priorität 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5B447-0053-429C-A0A6-18A295E8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Wir, die </a:t>
            </a:r>
            <a:r>
              <a:rPr lang="de-DE" sz="2000" b="1" dirty="0" err="1"/>
              <a:t>Rising</a:t>
            </a:r>
            <a:r>
              <a:rPr lang="de-DE" sz="2000" b="1" dirty="0"/>
              <a:t> Finance</a:t>
            </a:r>
            <a:r>
              <a:rPr lang="de-DE" sz="2000" dirty="0"/>
              <a:t>, möchten eine App anbieten, die erkennt, wie der Kunde gelaunt ist und basierend auf dem Gesichtsausdruck einen entsprechenden Vorschlag für eins ihrer Bank-Produkte machen. Dies soll es Ihnen ermöglichen, Aufmerksamkeit auf Ihre Produkte zu lenken und neue Zielgruppen zu erschließen.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3D92E-994D-4328-A6E6-37DA3E52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03.12.2020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A9253E-BB1D-49FA-B619-F1E436D2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0839" y="5120641"/>
            <a:ext cx="1754841" cy="9796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6841F89-545C-4593-BA0C-78D6CBE0BE33}"/>
              </a:ext>
            </a:extLst>
          </p:cNvPr>
          <p:cNvSpPr/>
          <p:nvPr/>
        </p:nvSpPr>
        <p:spPr>
          <a:xfrm>
            <a:off x="8905875" y="4805363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413889-17A7-4086-B4E5-D3CA00BDAB3E}"/>
              </a:ext>
            </a:extLst>
          </p:cNvPr>
          <p:cNvSpPr/>
          <p:nvPr/>
        </p:nvSpPr>
        <p:spPr>
          <a:xfrm>
            <a:off x="10589895" y="4829176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Rassismus und Diskriminierung: IBM stellt sich gegen Gesichtserkennung –  Software &amp; Services – ICT CHANNEL">
            <a:extLst>
              <a:ext uri="{FF2B5EF4-FFF2-40B4-BE49-F238E27FC236}">
                <a16:creationId xmlns:a16="http://schemas.microsoft.com/office/drawing/2014/main" id="{30DC37A9-7658-4BB0-91E9-A6D6D46B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814771"/>
            <a:ext cx="3506541" cy="2343194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rtphone-Bank Revolut verlässt sich auf Exasol">
            <a:extLst>
              <a:ext uri="{FF2B5EF4-FFF2-40B4-BE49-F238E27FC236}">
                <a16:creationId xmlns:a16="http://schemas.microsoft.com/office/drawing/2014/main" id="{B277FC23-B46C-407D-A6E6-254BB0523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25" y="3814771"/>
            <a:ext cx="3868050" cy="217444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9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24F86-460B-48F3-81AA-571016FD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Know-how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7D6F0-B083-45E4-A20D-96478B74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Umfangreiche Kenntnisse in </a:t>
            </a:r>
            <a:r>
              <a:rPr lang="de-DE" dirty="0" err="1"/>
              <a:t>Machine</a:t>
            </a:r>
            <a:r>
              <a:rPr lang="de-DE" dirty="0"/>
              <a:t>-Learning</a:t>
            </a:r>
          </a:p>
          <a:p>
            <a:r>
              <a:rPr lang="de-DE" dirty="0"/>
              <a:t>- Grundlegende Kenntnisse in der Android-App-Programmierung (alternativ Python)</a:t>
            </a:r>
          </a:p>
          <a:p>
            <a:r>
              <a:rPr lang="de-DE" dirty="0"/>
              <a:t>- Gesammelte Erfahrungen aus den letzten Praxiseinsätzen in der Detektion und Klassifizierung von Bildern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2C959-A2C9-46BF-A53F-A640C56D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03.12.2020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8929D3-D4A3-47E6-8781-601B21E8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0839" y="5120641"/>
            <a:ext cx="1754841" cy="9796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DB04BA-3227-4BEE-BB94-A537EEBC9E6E}"/>
              </a:ext>
            </a:extLst>
          </p:cNvPr>
          <p:cNvSpPr/>
          <p:nvPr/>
        </p:nvSpPr>
        <p:spPr>
          <a:xfrm>
            <a:off x="8905875" y="4805363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98A528-F3AE-44C7-B28C-D06D83011FC7}"/>
              </a:ext>
            </a:extLst>
          </p:cNvPr>
          <p:cNvSpPr/>
          <p:nvPr/>
        </p:nvSpPr>
        <p:spPr>
          <a:xfrm>
            <a:off x="10589895" y="4829176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6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B4A09-2FA8-4579-82B6-939C73BA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4E4F05-16BA-4DD8-AE7C-01CBB6BE7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Zugriff auf bereits bestehende Datensets mit Gesichtsausdrücken, die verschiedene Emotionen charakterisieren</a:t>
            </a:r>
          </a:p>
          <a:p>
            <a:r>
              <a:rPr lang="de-DE" dirty="0"/>
              <a:t>- Verwendung dieser Emotionen, um sie mithilfe eines </a:t>
            </a:r>
            <a:r>
              <a:rPr lang="de-DE" dirty="0" err="1"/>
              <a:t>Machine</a:t>
            </a:r>
            <a:r>
              <a:rPr lang="de-DE" dirty="0"/>
              <a:t>- Learning Algorithmus zu klassifizieren</a:t>
            </a:r>
          </a:p>
          <a:p>
            <a:r>
              <a:rPr lang="de-DE" dirty="0"/>
              <a:t>- Coden einer Android-App, die ein selbst- aufgenommenes Bild in das vortrainierte Modell einfließen lässt</a:t>
            </a:r>
          </a:p>
          <a:p>
            <a:r>
              <a:rPr lang="de-DE" dirty="0"/>
              <a:t>- Empfehlung eines geeigneten Bank-Produkts, welches sich anhand der im Bild erkenntlichen Emotion, am besten zu eignen scheint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4ABFB-C714-4A98-B341-7727F75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03.12.2020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FB9EC3-5B07-4258-8174-D43F201A1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0839" y="5260320"/>
            <a:ext cx="1754841" cy="9796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65AAB5A-43C2-45C6-AF7B-153ADEDBA23D}"/>
              </a:ext>
            </a:extLst>
          </p:cNvPr>
          <p:cNvSpPr/>
          <p:nvPr/>
        </p:nvSpPr>
        <p:spPr>
          <a:xfrm>
            <a:off x="8905875" y="4945042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B5508E5-35B6-490B-B2C7-05354DB147ED}"/>
              </a:ext>
            </a:extLst>
          </p:cNvPr>
          <p:cNvSpPr/>
          <p:nvPr/>
        </p:nvSpPr>
        <p:spPr>
          <a:xfrm>
            <a:off x="10589895" y="4968855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13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titel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14" y="345339"/>
            <a:ext cx="11340000" cy="540000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>
                <a:latin typeface="Verdana Pro" panose="020B0604030504040204" pitchFamily="34" charset="0"/>
              </a:rPr>
              <a:t>Produktleitplan</a:t>
            </a:r>
          </a:p>
        </p:txBody>
      </p:sp>
      <p:cxnSp>
        <p:nvCxnSpPr>
          <p:cNvPr id="124" name="Gerader Verbinder 123" descr="Zeitachs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071125" y="6059059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 descr="Jah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36" name="Gerader Verbinder 35" title="Q-Zeilen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 title="Q-Zeilen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9.12.20</a:t>
              </a:r>
            </a:p>
          </p:txBody>
        </p:sp>
        <p:cxnSp>
          <p:nvCxnSpPr>
            <p:cNvPr id="118" name="Gerader Verbinder 117" title="Q-Zeilen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: Abgerundete Ecken 1" title="Jahresbalken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Gerader Verbinder 113" title="Q-Zeilen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Gerader Verbinder 185" title="Legendenzeilen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034780" y="4831192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 title="Meilenstein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209708" y="3858975"/>
            <a:ext cx="2675974" cy="898299"/>
            <a:chOff x="446364" y="3962124"/>
            <a:chExt cx="2170218" cy="898299"/>
          </a:xfrm>
        </p:grpSpPr>
        <p:grpSp>
          <p:nvGrpSpPr>
            <p:cNvPr id="5" name="Gruppieren 4" title="Meilenstein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78799" y="4027988"/>
              <a:ext cx="1537783" cy="727511"/>
              <a:chOff x="1510892" y="3741332"/>
              <a:chExt cx="1537783" cy="727511"/>
            </a:xfrm>
          </p:grpSpPr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5377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Datensatzerstellung</a:t>
                </a:r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 für ML- Algorithmus</a:t>
                </a:r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Phillip Becht</a:t>
                </a:r>
              </a:p>
            </p:txBody>
          </p:sp>
        </p:grpSp>
        <p:sp>
          <p:nvSpPr>
            <p:cNvPr id="113" name="Rechteck: Abgerundete Ecken 112" title="Meilensteingrafik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9302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6" name="Grafik 5" title="Meilensteinkennzeichen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uppieren 21" descr="Jah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39" name="Gerader Verbinder 38" title="Q-Zeilen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 title="Q-Zeilen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 title="Q-Zeilen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17.12.20</a:t>
              </a:r>
            </a:p>
          </p:txBody>
        </p:sp>
        <p:sp>
          <p:nvSpPr>
            <p:cNvPr id="189" name="Rechteck: Abgerundete Ecken 188" title="Jahresbalken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Gerader Verbinder 114" title="Q-Zeilen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Gerader Verbinder 153" title="Legendenzeilen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623908" y="4458056"/>
            <a:ext cx="0" cy="1383384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 title="Meilenstein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2647331" y="4862557"/>
            <a:ext cx="2226412" cy="954242"/>
            <a:chOff x="3047824" y="3575569"/>
            <a:chExt cx="1933052" cy="954242"/>
          </a:xfrm>
        </p:grpSpPr>
        <p:grpSp>
          <p:nvGrpSpPr>
            <p:cNvPr id="120" name="Gruppieren 119" title="Meilenstein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2" y="3648568"/>
              <a:ext cx="1305894" cy="661420"/>
              <a:chOff x="2110555" y="2162177"/>
              <a:chExt cx="1305894" cy="661420"/>
            </a:xfrm>
          </p:grpSpPr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Präsentation des Zwischenstandes</a:t>
                </a:r>
              </a:p>
            </p:txBody>
          </p:sp>
          <p:sp>
            <p:nvSpPr>
              <p:cNvPr id="123" name="Textfeld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21668" y="258786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Rising</a:t>
                </a:r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Finance</a:t>
                </a:r>
              </a:p>
            </p:txBody>
          </p:sp>
        </p:grpSp>
        <p:sp>
          <p:nvSpPr>
            <p:cNvPr id="139" name="Rechteck: Abgerundete Ecken 138" title="Meilensteingrafik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1636" y="4378690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46" name="Grafik 145" title="Meilensteinkennzeichen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3" name="Gruppieren 22" descr="Jah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6126" y="5778006"/>
            <a:ext cx="2852176" cy="1071556"/>
            <a:chOff x="6076126" y="5778006"/>
            <a:chExt cx="2852176" cy="1071556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53" name="Gerader Verbinder 52" title="Q-Zeilen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31.12.20</a:t>
              </a:r>
            </a:p>
          </p:txBody>
        </p:sp>
        <p:cxnSp>
          <p:nvCxnSpPr>
            <p:cNvPr id="156" name="Gerader Verbinder 155" title="Q-Zeilen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hteck: Abgerundete Ecken 189" title="Jahresbalken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Gerader Verbinder 115" title="Q-Zeilen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 title="Q-Zeilen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Gerader Verbinder 154" title="Legendenzeilen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213036" y="3921420"/>
            <a:ext cx="0" cy="1920020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 title="Meilenstein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4967251" y="2892090"/>
            <a:ext cx="2419295" cy="1442650"/>
            <a:chOff x="5653543" y="3048963"/>
            <a:chExt cx="1921866" cy="871982"/>
          </a:xfrm>
        </p:grpSpPr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6280627" y="3108996"/>
              <a:ext cx="1294782" cy="65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Fertigstellung eines ersten Entwurfs des Reflexionsbericht</a:t>
              </a:r>
            </a:p>
          </p:txBody>
        </p:sp>
        <p:sp>
          <p:nvSpPr>
            <p:cNvPr id="199" name="Rechteck: Abgerundete Ecken 198" title="Meilensteingrafik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80627" y="3800584"/>
              <a:ext cx="849676" cy="1203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02" name="Grafik 201" title="Meilensteinkennzeichen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927226" y="3141299"/>
              <a:ext cx="274038" cy="21021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14" name="Gruppieren 13" title="Meilenstein">
            <a:extLst>
              <a:ext uri="{FF2B5EF4-FFF2-40B4-BE49-F238E27FC236}">
                <a16:creationId xmlns:a16="http://schemas.microsoft.com/office/drawing/2014/main" id="{C7E1D808-BF31-44E5-A89C-D9C32D0902E9}"/>
              </a:ext>
            </a:extLst>
          </p:cNvPr>
          <p:cNvGrpSpPr/>
          <p:nvPr/>
        </p:nvGrpSpPr>
        <p:grpSpPr>
          <a:xfrm>
            <a:off x="7140920" y="2242065"/>
            <a:ext cx="3224410" cy="1188741"/>
            <a:chOff x="6954594" y="2522254"/>
            <a:chExt cx="1929546" cy="898150"/>
          </a:xfrm>
        </p:grpSpPr>
        <p:grpSp>
          <p:nvGrpSpPr>
            <p:cNvPr id="126" name="Gruppieren 125" title="Meilenstein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657266"/>
              <a:chOff x="2110555" y="2162177"/>
              <a:chExt cx="1294782" cy="657266"/>
            </a:xfrm>
          </p:grpSpPr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rgbClr val="FF0000"/>
                    </a:solidFill>
                  </a:rPr>
                  <a:t>Projektpräsentation</a:t>
                </a:r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7B949DD4-F133-4914-993B-74E4AD3B4E5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348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Schwerpunkt auf Reflexion oder Coding oder </a:t>
                </a:r>
              </a:p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Dokumentation, App-Fertigstellung</a:t>
                </a:r>
              </a:p>
            </p:txBody>
          </p:sp>
        </p:grpSp>
        <p:sp>
          <p:nvSpPr>
            <p:cNvPr id="153" name="Rechteck: Abgerundete Ecken 152" title="Meilensteingrafik">
              <a:extLst>
                <a:ext uri="{FF2B5EF4-FFF2-40B4-BE49-F238E27FC236}">
                  <a16:creationId xmlns:a16="http://schemas.microsoft.com/office/drawing/2014/main" id="{38F3D86E-C14B-426C-A1C2-F617DCE710E0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04" name="Grafik 203" title="Meilensteinkennzeichen">
              <a:extLst>
                <a:ext uri="{FF2B5EF4-FFF2-40B4-BE49-F238E27FC236}">
                  <a16:creationId xmlns:a16="http://schemas.microsoft.com/office/drawing/2014/main" id="{96E72D1D-BF19-49A2-88AC-95D475558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45C72C09-009E-41F7-9614-1F904BA501A6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5" name="Gruppieren 24" descr="Jah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08.01</a:t>
              </a:r>
            </a:p>
          </p:txBody>
        </p:sp>
        <p:cxnSp>
          <p:nvCxnSpPr>
            <p:cNvPr id="185" name="Gerader Verbinder 184" title="Q-Zeilen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hteck: Abgerundete Ecken 190" title="Jahresbalken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Gerader Verbinder 118" title="Q-Zeilen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 title="Q-Zeilen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Gerader Verbinder 176" title="Legendenzeilen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 flipH="1">
            <a:off x="8802164" y="3454435"/>
            <a:ext cx="15048" cy="238700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 title="Meilenstein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9077199" y="1421243"/>
            <a:ext cx="2982029" cy="1250712"/>
            <a:chOff x="9514671" y="2137867"/>
            <a:chExt cx="1928238" cy="1095506"/>
          </a:xfrm>
        </p:grpSpPr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3774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Fertigstellung des </a:t>
              </a:r>
            </a:p>
            <a:p>
              <a:pPr rtl="0"/>
              <a:r>
                <a:rPr lang="de-DE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Projekts</a:t>
              </a:r>
            </a:p>
          </p:txBody>
        </p: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10148127" y="2570166"/>
              <a:ext cx="1294782" cy="2695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Online gehen der App und des Marketings</a:t>
              </a:r>
            </a:p>
          </p:txBody>
        </p:sp>
        <p:sp>
          <p:nvSpPr>
            <p:cNvPr id="200" name="Rechteck: Abgerundete Ecken 199" title="Meilensteingrafik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22789" y="3082252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06" name="Grafik 205" title="Meilensteinkennzeichen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hteck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  <p:grpSp>
        <p:nvGrpSpPr>
          <p:cNvPr id="130" name="Gruppieren 129" title="Meilenstein">
            <a:extLst>
              <a:ext uri="{FF2B5EF4-FFF2-40B4-BE49-F238E27FC236}">
                <a16:creationId xmlns:a16="http://schemas.microsoft.com/office/drawing/2014/main" id="{88F4BD43-6013-4CD2-A4CE-02501450081F}"/>
              </a:ext>
            </a:extLst>
          </p:cNvPr>
          <p:cNvGrpSpPr/>
          <p:nvPr/>
        </p:nvGrpSpPr>
        <p:grpSpPr>
          <a:xfrm>
            <a:off x="266653" y="4745709"/>
            <a:ext cx="2452847" cy="1032224"/>
            <a:chOff x="3047824" y="3575569"/>
            <a:chExt cx="2102228" cy="840264"/>
          </a:xfrm>
        </p:grpSpPr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F7525B87-94A8-411C-B6C4-2700B92C0715}"/>
                </a:ext>
              </a:extLst>
            </p:cNvPr>
            <p:cNvSpPr txBox="1"/>
            <p:nvPr/>
          </p:nvSpPr>
          <p:spPr>
            <a:xfrm>
              <a:off x="3688301" y="3665257"/>
              <a:ext cx="146175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Präsentation des Zwischenstandes</a:t>
              </a:r>
            </a:p>
          </p:txBody>
        </p:sp>
        <p:sp>
          <p:nvSpPr>
            <p:cNvPr id="132" name="Rechteck: Abgerundete Ecken 138" title="Meilensteingrafik">
              <a:extLst>
                <a:ext uri="{FF2B5EF4-FFF2-40B4-BE49-F238E27FC236}">
                  <a16:creationId xmlns:a16="http://schemas.microsoft.com/office/drawing/2014/main" id="{62984672-9DE7-45D6-954A-2ADB57E9E28D}"/>
                </a:ext>
              </a:extLst>
            </p:cNvPr>
            <p:cNvSpPr/>
            <p:nvPr/>
          </p:nvSpPr>
          <p:spPr>
            <a:xfrm>
              <a:off x="3652426" y="4287405"/>
              <a:ext cx="933022" cy="1284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C00000"/>
                </a:solidFill>
              </a:endParaRPr>
            </a:p>
          </p:txBody>
        </p:sp>
        <p:pic>
          <p:nvPicPr>
            <p:cNvPr id="133" name="Grafik 132" title="Meilensteinkennzeichen">
              <a:extLst>
                <a:ext uri="{FF2B5EF4-FFF2-40B4-BE49-F238E27FC236}">
                  <a16:creationId xmlns:a16="http://schemas.microsoft.com/office/drawing/2014/main" id="{B5FB7E4F-6EC0-43A5-BBC5-0CFCF5DD08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673B9F1C-B7E3-4255-B652-6CA18EAE4B99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149" name="Gruppieren 148" title="Meilenstein">
            <a:extLst>
              <a:ext uri="{FF2B5EF4-FFF2-40B4-BE49-F238E27FC236}">
                <a16:creationId xmlns:a16="http://schemas.microsoft.com/office/drawing/2014/main" id="{1DCEE883-B495-45B4-8BE9-B27784117FF4}"/>
              </a:ext>
            </a:extLst>
          </p:cNvPr>
          <p:cNvGrpSpPr/>
          <p:nvPr/>
        </p:nvGrpSpPr>
        <p:grpSpPr>
          <a:xfrm>
            <a:off x="-93904" y="1205842"/>
            <a:ext cx="1911474" cy="898465"/>
            <a:chOff x="8221479" y="1034359"/>
            <a:chExt cx="1911474" cy="898465"/>
          </a:xfrm>
        </p:grpSpPr>
        <p:grpSp>
          <p:nvGrpSpPr>
            <p:cNvPr id="150" name="Gruppieren 149" title="Meilensteintext">
              <a:extLst>
                <a:ext uri="{FF2B5EF4-FFF2-40B4-BE49-F238E27FC236}">
                  <a16:creationId xmlns:a16="http://schemas.microsoft.com/office/drawing/2014/main" id="{9A4E1A19-75E2-4C24-9F1F-A490D9C21F53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176" name="Textfeld 175">
                <a:extLst>
                  <a:ext uri="{FF2B5EF4-FFF2-40B4-BE49-F238E27FC236}">
                    <a16:creationId xmlns:a16="http://schemas.microsoft.com/office/drawing/2014/main" id="{9F715F83-FA3D-4CC0-BD3E-9C482F00AB49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Heute</a:t>
                </a:r>
              </a:p>
            </p:txBody>
          </p:sp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56E4B49C-460E-45E0-BF97-2980851FB66D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endPara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3AF09B4-5127-4D82-8A49-E1CEB20B8F94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02.12.2020</a:t>
                </a:r>
              </a:p>
            </p:txBody>
          </p:sp>
        </p:grpSp>
        <p:pic>
          <p:nvPicPr>
            <p:cNvPr id="151" name="Grafik 150" descr="Kennzeichnung">
              <a:extLst>
                <a:ext uri="{FF2B5EF4-FFF2-40B4-BE49-F238E27FC236}">
                  <a16:creationId xmlns:a16="http://schemas.microsoft.com/office/drawing/2014/main" id="{588BA112-5915-48E6-9C53-823BE0B8C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3525" t="18748" r="17129" b="44918"/>
            <a:stretch/>
          </p:blipFill>
          <p:spPr>
            <a:xfrm flipH="1">
              <a:off x="8221479" y="1034359"/>
              <a:ext cx="573660" cy="422383"/>
            </a:xfrm>
            <a:prstGeom prst="rect">
              <a:avLst/>
            </a:prstGeom>
          </p:spPr>
        </p:pic>
        <p:sp>
          <p:nvSpPr>
            <p:cNvPr id="157" name="Rechteck: Abgerundete Ecken 200" title="Meilensteingrafik">
              <a:extLst>
                <a:ext uri="{FF2B5EF4-FFF2-40B4-BE49-F238E27FC236}">
                  <a16:creationId xmlns:a16="http://schemas.microsoft.com/office/drawing/2014/main" id="{0E4B2CBC-6587-4DD5-82A7-4F9303D8FF67}"/>
                </a:ext>
              </a:extLst>
            </p:cNvPr>
            <p:cNvSpPr/>
            <p:nvPr/>
          </p:nvSpPr>
          <p:spPr>
            <a:xfrm>
              <a:off x="8842061" y="178170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69" name="Grafik 168" descr="Symbol &quot;aktiviert&quot;">
              <a:extLst>
                <a:ext uri="{FF2B5EF4-FFF2-40B4-BE49-F238E27FC236}">
                  <a16:creationId xmlns:a16="http://schemas.microsoft.com/office/drawing/2014/main" id="{3B803611-66E4-4C77-A8C9-A262E6D3C4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0199" t="23238" r="22077" b="24597"/>
            <a:stretch/>
          </p:blipFill>
          <p:spPr>
            <a:xfrm>
              <a:off x="8434681" y="1086592"/>
              <a:ext cx="371215" cy="335466"/>
            </a:xfrm>
            <a:prstGeom prst="rect">
              <a:avLst/>
            </a:prstGeom>
          </p:spPr>
        </p:pic>
      </p:grpSp>
      <p:grpSp>
        <p:nvGrpSpPr>
          <p:cNvPr id="231" name="Gruppieren 230" title="Meilenstein">
            <a:extLst>
              <a:ext uri="{FF2B5EF4-FFF2-40B4-BE49-F238E27FC236}">
                <a16:creationId xmlns:a16="http://schemas.microsoft.com/office/drawing/2014/main" id="{BC951F31-D29D-4706-88F6-42C64ADDCDBE}"/>
              </a:ext>
            </a:extLst>
          </p:cNvPr>
          <p:cNvGrpSpPr/>
          <p:nvPr/>
        </p:nvGrpSpPr>
        <p:grpSpPr>
          <a:xfrm>
            <a:off x="5010768" y="4633394"/>
            <a:ext cx="2419295" cy="1189540"/>
            <a:chOff x="5653543" y="3048963"/>
            <a:chExt cx="1921866" cy="902742"/>
          </a:xfrm>
        </p:grpSpPr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3F34AF15-FDC5-4EF1-A503-6534152BFB82}"/>
                </a:ext>
              </a:extLst>
            </p:cNvPr>
            <p:cNvSpPr txBox="1"/>
            <p:nvPr/>
          </p:nvSpPr>
          <p:spPr>
            <a:xfrm>
              <a:off x="6280627" y="3108996"/>
              <a:ext cx="1294782" cy="32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Fertigstellung des trainierten Modells</a:t>
              </a:r>
            </a:p>
          </p:txBody>
        </p:sp>
        <p:sp>
          <p:nvSpPr>
            <p:cNvPr id="233" name="Rechteck: Abgerundete Ecken 198" title="Meilensteingrafik">
              <a:extLst>
                <a:ext uri="{FF2B5EF4-FFF2-40B4-BE49-F238E27FC236}">
                  <a16:creationId xmlns:a16="http://schemas.microsoft.com/office/drawing/2014/main" id="{AEF99799-5D13-437E-A119-0E3D3356CAC6}"/>
                </a:ext>
              </a:extLst>
            </p:cNvPr>
            <p:cNvSpPr/>
            <p:nvPr/>
          </p:nvSpPr>
          <p:spPr>
            <a:xfrm>
              <a:off x="6257081" y="380058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34" name="Grafik 233" title="Meilensteinkennzeichen">
              <a:extLst>
                <a:ext uri="{FF2B5EF4-FFF2-40B4-BE49-F238E27FC236}">
                  <a16:creationId xmlns:a16="http://schemas.microsoft.com/office/drawing/2014/main" id="{48C7EB2E-3663-40F4-8725-499B16984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F51EE5DE-F4AE-494B-9A23-C42D43D21C7F}"/>
                </a:ext>
              </a:extLst>
            </p:cNvPr>
            <p:cNvSpPr/>
            <p:nvPr/>
          </p:nvSpPr>
          <p:spPr>
            <a:xfrm>
              <a:off x="5927226" y="3141299"/>
              <a:ext cx="274038" cy="21021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241" name="Gruppieren 240" title="Meilenstein">
            <a:extLst>
              <a:ext uri="{FF2B5EF4-FFF2-40B4-BE49-F238E27FC236}">
                <a16:creationId xmlns:a16="http://schemas.microsoft.com/office/drawing/2014/main" id="{9DE322BB-461C-477E-B2EF-10891E962853}"/>
              </a:ext>
            </a:extLst>
          </p:cNvPr>
          <p:cNvGrpSpPr/>
          <p:nvPr/>
        </p:nvGrpSpPr>
        <p:grpSpPr>
          <a:xfrm>
            <a:off x="2641842" y="3519220"/>
            <a:ext cx="2294837" cy="914763"/>
            <a:chOff x="3047824" y="3575569"/>
            <a:chExt cx="1934061" cy="914763"/>
          </a:xfrm>
        </p:grpSpPr>
        <p:grpSp>
          <p:nvGrpSpPr>
            <p:cNvPr id="242" name="Gruppieren 241" title="Meilensteintext">
              <a:extLst>
                <a:ext uri="{FF2B5EF4-FFF2-40B4-BE49-F238E27FC236}">
                  <a16:creationId xmlns:a16="http://schemas.microsoft.com/office/drawing/2014/main" id="{425525A7-20FB-4F59-BDA7-66AD7500EDF2}"/>
                </a:ext>
              </a:extLst>
            </p:cNvPr>
            <p:cNvGrpSpPr/>
            <p:nvPr/>
          </p:nvGrpSpPr>
          <p:grpSpPr>
            <a:xfrm>
              <a:off x="3674983" y="3621816"/>
              <a:ext cx="1306902" cy="754263"/>
              <a:chOff x="2110556" y="2135425"/>
              <a:chExt cx="1306902" cy="754263"/>
            </a:xfrm>
          </p:grpSpPr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F7756555-15DA-472F-AF5A-6E43ECCCAE41}"/>
                  </a:ext>
                </a:extLst>
              </p:cNvPr>
              <p:cNvSpPr txBox="1"/>
              <p:nvPr/>
            </p:nvSpPr>
            <p:spPr>
              <a:xfrm>
                <a:off x="2122676" y="2135425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Grundgerüst der App</a:t>
                </a:r>
              </a:p>
            </p:txBody>
          </p:sp>
          <p:sp>
            <p:nvSpPr>
              <p:cNvPr id="247" name="Textfeld 246">
                <a:extLst>
                  <a:ext uri="{FF2B5EF4-FFF2-40B4-BE49-F238E27FC236}">
                    <a16:creationId xmlns:a16="http://schemas.microsoft.com/office/drawing/2014/main" id="{713ED43B-D7BE-4A9D-B6B0-070ECA36AF84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Felix Hüsgen</a:t>
                </a:r>
              </a:p>
            </p:txBody>
          </p:sp>
        </p:grpSp>
        <p:sp>
          <p:nvSpPr>
            <p:cNvPr id="243" name="Rechteck: Abgerundete Ecken 138" title="Meilensteingrafik">
              <a:extLst>
                <a:ext uri="{FF2B5EF4-FFF2-40B4-BE49-F238E27FC236}">
                  <a16:creationId xmlns:a16="http://schemas.microsoft.com/office/drawing/2014/main" id="{552E6E11-1342-47EB-AA9D-E9540A8FCB30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44" name="Grafik 243" title="Meilensteinkennzeichen">
              <a:extLst>
                <a:ext uri="{FF2B5EF4-FFF2-40B4-BE49-F238E27FC236}">
                  <a16:creationId xmlns:a16="http://schemas.microsoft.com/office/drawing/2014/main" id="{4A61AD89-0147-4DB1-9045-8217F4B7A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21E05E8F-402F-4771-B625-519241A4AEB0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248" name="Textfeld 247">
            <a:extLst>
              <a:ext uri="{FF2B5EF4-FFF2-40B4-BE49-F238E27FC236}">
                <a16:creationId xmlns:a16="http://schemas.microsoft.com/office/drawing/2014/main" id="{2DEA561E-E5F4-4E34-9274-7DAAFC2064C8}"/>
              </a:ext>
            </a:extLst>
          </p:cNvPr>
          <p:cNvSpPr txBox="1"/>
          <p:nvPr/>
        </p:nvSpPr>
        <p:spPr>
          <a:xfrm>
            <a:off x="10952591" y="662226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bg1"/>
                </a:solidFill>
              </a:rPr>
              <a:t>14.02</a:t>
            </a:r>
          </a:p>
        </p:txBody>
      </p:sp>
      <p:grpSp>
        <p:nvGrpSpPr>
          <p:cNvPr id="249" name="Gruppieren 248" title="Meilenstein">
            <a:extLst>
              <a:ext uri="{FF2B5EF4-FFF2-40B4-BE49-F238E27FC236}">
                <a16:creationId xmlns:a16="http://schemas.microsoft.com/office/drawing/2014/main" id="{638BC6B2-BC41-435C-B37B-DAEFBE1105F8}"/>
              </a:ext>
            </a:extLst>
          </p:cNvPr>
          <p:cNvGrpSpPr/>
          <p:nvPr/>
        </p:nvGrpSpPr>
        <p:grpSpPr>
          <a:xfrm>
            <a:off x="9175291" y="18772"/>
            <a:ext cx="2563382" cy="1352683"/>
            <a:chOff x="9514671" y="2137867"/>
            <a:chExt cx="1947203" cy="1097137"/>
          </a:xfrm>
        </p:grpSpPr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B210CCC5-81EA-46B4-B9E5-B1E38BF88352}"/>
                </a:ext>
              </a:extLst>
            </p:cNvPr>
            <p:cNvSpPr txBox="1"/>
            <p:nvPr/>
          </p:nvSpPr>
          <p:spPr>
            <a:xfrm>
              <a:off x="10167092" y="2192987"/>
              <a:ext cx="1294782" cy="308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rgbClr val="FF0000"/>
                  </a:solidFill>
                </a:rPr>
                <a:t>Fertigstellung des Softwareprodukts</a:t>
              </a:r>
            </a:p>
          </p:txBody>
        </p: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1E359097-A1D4-4264-A86D-A43FA3FB372D}"/>
                </a:ext>
              </a:extLst>
            </p:cNvPr>
            <p:cNvSpPr txBox="1"/>
            <p:nvPr/>
          </p:nvSpPr>
          <p:spPr>
            <a:xfrm>
              <a:off x="10158741" y="2615196"/>
              <a:ext cx="1294782" cy="220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Übergabe und Abnahme durch die Jung Bank</a:t>
              </a:r>
            </a:p>
          </p:txBody>
        </p:sp>
        <p:sp>
          <p:nvSpPr>
            <p:cNvPr id="252" name="Rechteck: Abgerundete Ecken 199" title="Meilensteingrafik">
              <a:extLst>
                <a:ext uri="{FF2B5EF4-FFF2-40B4-BE49-F238E27FC236}">
                  <a16:creationId xmlns:a16="http://schemas.microsoft.com/office/drawing/2014/main" id="{40C2C32D-542F-4BF7-AFC2-8FC46E9E7A73}"/>
                </a:ext>
              </a:extLst>
            </p:cNvPr>
            <p:cNvSpPr/>
            <p:nvPr/>
          </p:nvSpPr>
          <p:spPr>
            <a:xfrm>
              <a:off x="10166468" y="30838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53" name="Grafik 252" title="Meilensteinkennzeichen">
              <a:extLst>
                <a:ext uri="{FF2B5EF4-FFF2-40B4-BE49-F238E27FC236}">
                  <a16:creationId xmlns:a16="http://schemas.microsoft.com/office/drawing/2014/main" id="{BE22D9AC-9EC4-4DCB-9CB7-89655F53F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AC7E2FD5-E661-41FF-B349-00C3BCF39B12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  <p:grpSp>
        <p:nvGrpSpPr>
          <p:cNvPr id="255" name="Gruppieren 254" title="Meilenstein">
            <a:extLst>
              <a:ext uri="{FF2B5EF4-FFF2-40B4-BE49-F238E27FC236}">
                <a16:creationId xmlns:a16="http://schemas.microsoft.com/office/drawing/2014/main" id="{0FBC9099-CD9B-4369-AFCB-FD06EE8B9DA6}"/>
              </a:ext>
            </a:extLst>
          </p:cNvPr>
          <p:cNvGrpSpPr/>
          <p:nvPr/>
        </p:nvGrpSpPr>
        <p:grpSpPr>
          <a:xfrm>
            <a:off x="7162248" y="3481645"/>
            <a:ext cx="3237520" cy="1188741"/>
            <a:chOff x="6954594" y="2522254"/>
            <a:chExt cx="1937391" cy="898150"/>
          </a:xfrm>
        </p:grpSpPr>
        <p:grpSp>
          <p:nvGrpSpPr>
            <p:cNvPr id="256" name="Gruppieren 255" title="Meilensteintext">
              <a:extLst>
                <a:ext uri="{FF2B5EF4-FFF2-40B4-BE49-F238E27FC236}">
                  <a16:creationId xmlns:a16="http://schemas.microsoft.com/office/drawing/2014/main" id="{49077544-5143-4864-AA49-E449231A1BB2}"/>
                </a:ext>
              </a:extLst>
            </p:cNvPr>
            <p:cNvGrpSpPr/>
            <p:nvPr/>
          </p:nvGrpSpPr>
          <p:grpSpPr>
            <a:xfrm>
              <a:off x="7589358" y="2582981"/>
              <a:ext cx="1302627" cy="423406"/>
              <a:chOff x="2110555" y="2162177"/>
              <a:chExt cx="1302627" cy="423406"/>
            </a:xfrm>
          </p:grpSpPr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BF7DA605-9860-4C79-BFEA-E2C71B73FE51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Produkt-Marketing</a:t>
                </a:r>
              </a:p>
            </p:txBody>
          </p:sp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B7DD2E52-1387-49DC-975B-715931F93C24}"/>
                  </a:ext>
                </a:extLst>
              </p:cNvPr>
              <p:cNvSpPr txBox="1"/>
              <p:nvPr/>
            </p:nvSpPr>
            <p:spPr>
              <a:xfrm>
                <a:off x="2118400" y="2353043"/>
                <a:ext cx="1294782" cy="23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Konzept-Fertigstellung und einhergehende erste Umsetzungen</a:t>
                </a:r>
              </a:p>
            </p:txBody>
          </p:sp>
        </p:grpSp>
        <p:sp>
          <p:nvSpPr>
            <p:cNvPr id="257" name="Rechteck: Abgerundete Ecken 152" title="Meilensteingrafik">
              <a:extLst>
                <a:ext uri="{FF2B5EF4-FFF2-40B4-BE49-F238E27FC236}">
                  <a16:creationId xmlns:a16="http://schemas.microsoft.com/office/drawing/2014/main" id="{80AFFDD4-F0B2-4D28-8462-FA883C8EE08C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58" name="Grafik 257" title="Meilensteinkennzeichen">
              <a:extLst>
                <a:ext uri="{FF2B5EF4-FFF2-40B4-BE49-F238E27FC236}">
                  <a16:creationId xmlns:a16="http://schemas.microsoft.com/office/drawing/2014/main" id="{E01F5602-EF97-4B5D-973E-C28A6CA06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12CCE4D9-42BA-416D-9F13-FD27DD44A8DA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62" name="Gruppieren 261" title="Meilenstein">
            <a:extLst>
              <a:ext uri="{FF2B5EF4-FFF2-40B4-BE49-F238E27FC236}">
                <a16:creationId xmlns:a16="http://schemas.microsoft.com/office/drawing/2014/main" id="{A5287304-ABF7-4B8A-9037-7FA1032E5279}"/>
              </a:ext>
            </a:extLst>
          </p:cNvPr>
          <p:cNvGrpSpPr/>
          <p:nvPr/>
        </p:nvGrpSpPr>
        <p:grpSpPr>
          <a:xfrm>
            <a:off x="7192282" y="4721225"/>
            <a:ext cx="3224410" cy="1188741"/>
            <a:chOff x="6954594" y="2522254"/>
            <a:chExt cx="1929546" cy="898150"/>
          </a:xfrm>
        </p:grpSpPr>
        <p:grpSp>
          <p:nvGrpSpPr>
            <p:cNvPr id="263" name="Gruppieren 262" title="Meilensteintext">
              <a:extLst>
                <a:ext uri="{FF2B5EF4-FFF2-40B4-BE49-F238E27FC236}">
                  <a16:creationId xmlns:a16="http://schemas.microsoft.com/office/drawing/2014/main" id="{64E2B3B5-9FB8-4258-9AB2-7AC017F940A7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484002"/>
              <a:chOff x="2110555" y="2162177"/>
              <a:chExt cx="1294782" cy="484002"/>
            </a:xfrm>
          </p:grpSpPr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B3D7CD68-3CCE-47C5-BE2A-0E016B92F08A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App-Fertigstellung</a:t>
                </a:r>
              </a:p>
            </p:txBody>
          </p:sp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334440C2-59B7-4553-B44A-268EDDE3824B}"/>
                  </a:ext>
                </a:extLst>
              </p:cNvPr>
              <p:cNvSpPr txBox="1"/>
              <p:nvPr/>
            </p:nvSpPr>
            <p:spPr>
              <a:xfrm>
                <a:off x="2110555" y="2297369"/>
                <a:ext cx="1294782" cy="348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Fertigstellung einer App die die Ansprüchen der Jung Bank entsprechen  </a:t>
                </a:r>
              </a:p>
            </p:txBody>
          </p:sp>
        </p:grpSp>
        <p:sp>
          <p:nvSpPr>
            <p:cNvPr id="264" name="Rechteck: Abgerundete Ecken 152" title="Meilensteingrafik">
              <a:extLst>
                <a:ext uri="{FF2B5EF4-FFF2-40B4-BE49-F238E27FC236}">
                  <a16:creationId xmlns:a16="http://schemas.microsoft.com/office/drawing/2014/main" id="{720223DF-2BFA-47CC-A428-26ABEA0365A4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65" name="Grafik 264" title="Meilensteinkennzeichen">
              <a:extLst>
                <a:ext uri="{FF2B5EF4-FFF2-40B4-BE49-F238E27FC236}">
                  <a16:creationId xmlns:a16="http://schemas.microsoft.com/office/drawing/2014/main" id="{4F2F9A2C-45CC-48D7-AA39-484A5A6C8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13F6C367-00B7-4829-B1FD-4A344D344E0B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276" name="Textfeld 275">
            <a:extLst>
              <a:ext uri="{FF2B5EF4-FFF2-40B4-BE49-F238E27FC236}">
                <a16:creationId xmlns:a16="http://schemas.microsoft.com/office/drawing/2014/main" id="{0ED9A60E-2BB6-46F6-8809-2474EDA805B9}"/>
              </a:ext>
            </a:extLst>
          </p:cNvPr>
          <p:cNvSpPr txBox="1"/>
          <p:nvPr/>
        </p:nvSpPr>
        <p:spPr>
          <a:xfrm>
            <a:off x="1024467" y="5296789"/>
            <a:ext cx="1596522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Pascal Schmidt,</a:t>
            </a:r>
          </a:p>
          <a:p>
            <a:pPr rtl="0"/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1DAD926-3FFC-4E8C-82B2-61B7ECB3ACEE}"/>
              </a:ext>
            </a:extLst>
          </p:cNvPr>
          <p:cNvCxnSpPr>
            <a:cxnSpLocks/>
          </p:cNvCxnSpPr>
          <p:nvPr/>
        </p:nvCxnSpPr>
        <p:spPr>
          <a:xfrm>
            <a:off x="380966" y="1922179"/>
            <a:ext cx="56931" cy="42103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feld 276">
            <a:extLst>
              <a:ext uri="{FF2B5EF4-FFF2-40B4-BE49-F238E27FC236}">
                <a16:creationId xmlns:a16="http://schemas.microsoft.com/office/drawing/2014/main" id="{263B057F-DB77-4785-8D59-BC010600B371}"/>
              </a:ext>
            </a:extLst>
          </p:cNvPr>
          <p:cNvSpPr txBox="1"/>
          <p:nvPr/>
        </p:nvSpPr>
        <p:spPr>
          <a:xfrm>
            <a:off x="5757032" y="3855066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Simon Wrigg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51F655DC-DA3B-4B00-B92D-D1A7A7F6B35F}"/>
              </a:ext>
            </a:extLst>
          </p:cNvPr>
          <p:cNvSpPr txBox="1"/>
          <p:nvPr/>
        </p:nvSpPr>
        <p:spPr>
          <a:xfrm>
            <a:off x="5816849" y="5221201"/>
            <a:ext cx="1596522" cy="2461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Phillip Becht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0692920F-0ACD-4D9C-9B8C-96DDD8BF2F7D}"/>
              </a:ext>
            </a:extLst>
          </p:cNvPr>
          <p:cNvSpPr txBox="1"/>
          <p:nvPr/>
        </p:nvSpPr>
        <p:spPr>
          <a:xfrm>
            <a:off x="8245250" y="4260792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Lennart Fertig</a:t>
            </a: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57BA53C5-B014-47F3-AFD1-8DF5F607D749}"/>
              </a:ext>
            </a:extLst>
          </p:cNvPr>
          <p:cNvSpPr txBox="1"/>
          <p:nvPr/>
        </p:nvSpPr>
        <p:spPr>
          <a:xfrm>
            <a:off x="8249623" y="5537859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Felix Hüsgen</a:t>
            </a:r>
          </a:p>
        </p:txBody>
      </p:sp>
      <p:cxnSp>
        <p:nvCxnSpPr>
          <p:cNvPr id="281" name="Gerader Verbinder 280" title="Legendenzeilen">
            <a:extLst>
              <a:ext uri="{FF2B5EF4-FFF2-40B4-BE49-F238E27FC236}">
                <a16:creationId xmlns:a16="http://schemas.microsoft.com/office/drawing/2014/main" id="{575C383B-1410-489C-A023-F3E26278E35E}"/>
              </a:ext>
            </a:extLst>
          </p:cNvPr>
          <p:cNvCxnSpPr>
            <a:cxnSpLocks/>
          </p:cNvCxnSpPr>
          <p:nvPr/>
        </p:nvCxnSpPr>
        <p:spPr>
          <a:xfrm>
            <a:off x="11182892" y="2703762"/>
            <a:ext cx="0" cy="3425701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r Verbinder 284" title="Q-Zeilen">
            <a:extLst>
              <a:ext uri="{FF2B5EF4-FFF2-40B4-BE49-F238E27FC236}">
                <a16:creationId xmlns:a16="http://schemas.microsoft.com/office/drawing/2014/main" id="{0988A50C-3AF5-4C9F-9B16-3FD68AECEC47}"/>
              </a:ext>
            </a:extLst>
          </p:cNvPr>
          <p:cNvCxnSpPr>
            <a:cxnSpLocks/>
          </p:cNvCxnSpPr>
          <p:nvPr/>
        </p:nvCxnSpPr>
        <p:spPr>
          <a:xfrm>
            <a:off x="10749137" y="5684113"/>
            <a:ext cx="0" cy="165471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5820FF1-FC26-4CC4-8A27-CAB7F1B9E9BD}"/>
              </a:ext>
            </a:extLst>
          </p:cNvPr>
          <p:cNvSpPr txBox="1"/>
          <p:nvPr/>
        </p:nvSpPr>
        <p:spPr>
          <a:xfrm>
            <a:off x="2046058" y="6334208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1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AF17DD88-1B1E-4C7F-AC08-74A863C93E9B}"/>
              </a:ext>
            </a:extLst>
          </p:cNvPr>
          <p:cNvSpPr txBox="1"/>
          <p:nvPr/>
        </p:nvSpPr>
        <p:spPr>
          <a:xfrm>
            <a:off x="4538070" y="6311678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2</a:t>
            </a:r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361F2DA9-443B-4DC4-875B-3F3DB40216F8}"/>
              </a:ext>
            </a:extLst>
          </p:cNvPr>
          <p:cNvSpPr txBox="1"/>
          <p:nvPr/>
        </p:nvSpPr>
        <p:spPr>
          <a:xfrm>
            <a:off x="7372667" y="6317263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3</a:t>
            </a:r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59B29E81-B24A-4D61-9827-C83D9A4B60BE}"/>
              </a:ext>
            </a:extLst>
          </p:cNvPr>
          <p:cNvSpPr txBox="1"/>
          <p:nvPr/>
        </p:nvSpPr>
        <p:spPr>
          <a:xfrm>
            <a:off x="9475478" y="6284287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4</a:t>
            </a:r>
          </a:p>
        </p:txBody>
      </p:sp>
      <p:sp>
        <p:nvSpPr>
          <p:cNvPr id="289" name="Textfeld 288">
            <a:extLst>
              <a:ext uri="{FF2B5EF4-FFF2-40B4-BE49-F238E27FC236}">
                <a16:creationId xmlns:a16="http://schemas.microsoft.com/office/drawing/2014/main" id="{4CF671E0-9105-4DBC-A5F9-6FBF36710A03}"/>
              </a:ext>
            </a:extLst>
          </p:cNvPr>
          <p:cNvSpPr txBox="1"/>
          <p:nvPr/>
        </p:nvSpPr>
        <p:spPr>
          <a:xfrm>
            <a:off x="10184383" y="2311044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290" name="Textfeld 289">
            <a:extLst>
              <a:ext uri="{FF2B5EF4-FFF2-40B4-BE49-F238E27FC236}">
                <a16:creationId xmlns:a16="http://schemas.microsoft.com/office/drawing/2014/main" id="{43AB06EB-16CF-4F8E-8EF8-590260C751E1}"/>
              </a:ext>
            </a:extLst>
          </p:cNvPr>
          <p:cNvSpPr txBox="1"/>
          <p:nvPr/>
        </p:nvSpPr>
        <p:spPr>
          <a:xfrm>
            <a:off x="9974285" y="943246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54" name="Pfeil: Chevron 53">
            <a:extLst>
              <a:ext uri="{FF2B5EF4-FFF2-40B4-BE49-F238E27FC236}">
                <a16:creationId xmlns:a16="http://schemas.microsoft.com/office/drawing/2014/main" id="{A09A9AAE-38EF-484F-BB18-AAF8F53E5D36}"/>
              </a:ext>
            </a:extLst>
          </p:cNvPr>
          <p:cNvSpPr/>
          <p:nvPr/>
        </p:nvSpPr>
        <p:spPr>
          <a:xfrm>
            <a:off x="11384634" y="5905092"/>
            <a:ext cx="256013" cy="30373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4F425-D043-4BAE-9DA9-71B060B4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Ereignis-Reaktions-Modelle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E98C3C-AE05-457E-BCD5-6A8618EE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B15E6-61CB-495A-8476-3E92023E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Entscheidungstabelle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B3C6E3-7EB7-4E0A-9098-E2577723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03.12.2020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63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{E7E7A8BA-E1A9-4F4F-9662-51069DA04A9F}tf56160789_win32</Template>
  <TotalTime>0</TotalTime>
  <Words>558</Words>
  <Application>Microsoft Office PowerPoint</Application>
  <PresentationFormat>Breitbild</PresentationFormat>
  <Paragraphs>144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Bookman Old Style</vt:lpstr>
      <vt:lpstr>Calibri</vt:lpstr>
      <vt:lpstr>Franklin Gothic Book</vt:lpstr>
      <vt:lpstr>Open Sans</vt:lpstr>
      <vt:lpstr>Symbol</vt:lpstr>
      <vt:lpstr>Verdana Pro</vt:lpstr>
      <vt:lpstr>1_RetrospectVTI</vt:lpstr>
      <vt:lpstr>Rising Finance</vt:lpstr>
      <vt:lpstr>PowerPoint-Präsentation</vt:lpstr>
      <vt:lpstr>Warum wir?</vt:lpstr>
      <vt:lpstr>Bewerbung auf Projektvorschlag 1  (Priorität 1)</vt:lpstr>
      <vt:lpstr>Unser Know-how</vt:lpstr>
      <vt:lpstr>Unsere Vorgehensweise</vt:lpstr>
      <vt:lpstr>Produktleitplan</vt:lpstr>
      <vt:lpstr>Ereignis-Reaktions-Modelle</vt:lpstr>
      <vt:lpstr>Entscheidungstabelle</vt:lpstr>
      <vt:lpstr>Beschreibung  der verwendeten Algorithmen</vt:lpstr>
      <vt:lpstr>Use-Case Schablone  und Aktivitätsdiagramm</vt:lpstr>
      <vt:lpstr>Unsere Arbeitsweise, Meetingstruktur und Projektrollen</vt:lpstr>
      <vt:lpstr>Risiko-Analyse und Vorgehensweise im Krisenfall</vt:lpstr>
      <vt:lpstr>Service-Level-Agreement</vt:lpstr>
      <vt:lpstr>SWOT- Analyse</vt:lpstr>
      <vt:lpstr>Zielgruppen-Analyse</vt:lpstr>
      <vt:lpstr>Auswirkungen auf Marketing und Branding</vt:lpstr>
      <vt:lpstr>Bestandsanalyse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Finance</dc:title>
  <dc:creator>Felix Hüsgen</dc:creator>
  <cp:lastModifiedBy>Simon Wrigg</cp:lastModifiedBy>
  <cp:revision>32</cp:revision>
  <dcterms:created xsi:type="dcterms:W3CDTF">2020-11-19T16:59:06Z</dcterms:created>
  <dcterms:modified xsi:type="dcterms:W3CDTF">2020-12-03T18:48:16Z</dcterms:modified>
</cp:coreProperties>
</file>