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6" r:id="rId6"/>
    <p:sldId id="261" r:id="rId7"/>
    <p:sldId id="264" r:id="rId8"/>
    <p:sldId id="267" r:id="rId9"/>
    <p:sldId id="265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02.12.2020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02.12.2020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02.12.2020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02.12.2020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02.12.2020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02.12.2020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02.12.2020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02.12.2020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02.12.2020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02.12.2020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02.12.2020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02.12.2020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02.12.2020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02.12.2020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de" dirty="0">
                <a:latin typeface="Verdana Pro" panose="020B0604030504040204" pitchFamily="34" charset="0"/>
                <a:cs typeface="Vani" panose="020B0502040204020203" pitchFamily="18" charset="0"/>
              </a:rPr>
              <a:t>Rising Finance</a:t>
            </a:r>
            <a:endParaRPr lang="de" sz="8000" dirty="0">
              <a:latin typeface="Verdana Pro" panose="020B0604030504040204" pitchFamily="34" charset="0"/>
              <a:cs typeface="Vani" panose="020B0502040204020203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8689" y="4656965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´Cause thats what you want</a:t>
            </a: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3793E5A4-F751-444A-91DD-7C2C2D4EF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9330" y="5346695"/>
            <a:ext cx="1754841" cy="97961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F1CCB6-581F-48CC-B000-B75F18502A74}"/>
              </a:ext>
            </a:extLst>
          </p:cNvPr>
          <p:cNvSpPr/>
          <p:nvPr/>
        </p:nvSpPr>
        <p:spPr>
          <a:xfrm>
            <a:off x="8914366" y="5282366"/>
            <a:ext cx="1009650" cy="746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4B0C70-6FB5-42CD-A491-87061993079B}"/>
              </a:ext>
            </a:extLst>
          </p:cNvPr>
          <p:cNvSpPr/>
          <p:nvPr/>
        </p:nvSpPr>
        <p:spPr>
          <a:xfrm>
            <a:off x="10598386" y="5282366"/>
            <a:ext cx="1009650" cy="77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558" y="4609527"/>
            <a:ext cx="1334391" cy="289045"/>
          </a:xfrm>
        </p:spPr>
        <p:txBody>
          <a:bodyPr rtlCol="0">
            <a:normAutofit fontScale="32500" lnSpcReduction="20000"/>
          </a:bodyPr>
          <a:lstStyle/>
          <a:p>
            <a:pPr algn="ctr" rtl="0"/>
            <a:r>
              <a:rPr lang="de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Philipp Becht</a:t>
            </a:r>
          </a:p>
        </p:txBody>
      </p:sp>
      <p:pic>
        <p:nvPicPr>
          <p:cNvPr id="6" name="Grafik 5" descr="Ein Bild, das Person, drinnen, Mann, lächelnd enthält.&#10;&#10;Automatisch generierte Beschreibung">
            <a:extLst>
              <a:ext uri="{FF2B5EF4-FFF2-40B4-BE49-F238E27FC236}">
                <a16:creationId xmlns:a16="http://schemas.microsoft.com/office/drawing/2014/main" id="{32130D49-A071-4C6C-9E2D-667DAD5C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983" y="2445853"/>
            <a:ext cx="1470326" cy="1532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 descr="Ein Bild, das Person, Schlips, Mann, darstellend enthält.&#10;&#10;Automatisch generierte Beschreibung">
            <a:extLst>
              <a:ext uri="{FF2B5EF4-FFF2-40B4-BE49-F238E27FC236}">
                <a16:creationId xmlns:a16="http://schemas.microsoft.com/office/drawing/2014/main" id="{367C2050-E619-41D4-BBDB-E36F9E376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669" y="2442548"/>
            <a:ext cx="1532965" cy="1532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 descr="Ein Bild, das Person, Mann, Anzug, darstellend enthält.&#10;&#10;Automatisch generierte Beschreibung">
            <a:extLst>
              <a:ext uri="{FF2B5EF4-FFF2-40B4-BE49-F238E27FC236}">
                <a16:creationId xmlns:a16="http://schemas.microsoft.com/office/drawing/2014/main" id="{632FA93D-C505-4131-8907-44FCBC78D2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"/>
          <a:stretch/>
        </p:blipFill>
        <p:spPr>
          <a:xfrm>
            <a:off x="2995791" y="2448580"/>
            <a:ext cx="1895823" cy="1538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 descr="Ein Bild, das Person, Schlips, Mann, drinnen enthält.&#10;&#10;Automatisch generierte Beschreibung">
            <a:extLst>
              <a:ext uri="{FF2B5EF4-FFF2-40B4-BE49-F238E27FC236}">
                <a16:creationId xmlns:a16="http://schemas.microsoft.com/office/drawing/2014/main" id="{EA110DD7-326E-4B8A-AFF0-70010C0C5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28" y="2448581"/>
            <a:ext cx="1153853" cy="1538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8BCD4E35-454C-4958-824A-C4F2576A4AA2}"/>
              </a:ext>
            </a:extLst>
          </p:cNvPr>
          <p:cNvSpPr txBox="1">
            <a:spLocks/>
          </p:cNvSpPr>
          <p:nvPr/>
        </p:nvSpPr>
        <p:spPr>
          <a:xfrm>
            <a:off x="3304063" y="4609527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" dirty="0">
              <a:solidFill>
                <a:schemeClr val="tx1">
                  <a:lumMod val="95000"/>
                  <a:lumOff val="5000"/>
                </a:schemeClr>
              </a:solidFill>
              <a:latin typeface="Verdana Pro" panose="020B0604030504040204" pitchFamily="34" charset="0"/>
            </a:endParaRP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C66D22FE-EFC0-4E78-BCFC-C0E1C84DBBA0}"/>
              </a:ext>
            </a:extLst>
          </p:cNvPr>
          <p:cNvSpPr txBox="1">
            <a:spLocks/>
          </p:cNvSpPr>
          <p:nvPr/>
        </p:nvSpPr>
        <p:spPr>
          <a:xfrm>
            <a:off x="5626936" y="4609524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Lennart Fertig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88356B09-04CA-413E-A2B7-6F9E0A7F25EB}"/>
              </a:ext>
            </a:extLst>
          </p:cNvPr>
          <p:cNvSpPr txBox="1">
            <a:spLocks/>
          </p:cNvSpPr>
          <p:nvPr/>
        </p:nvSpPr>
        <p:spPr>
          <a:xfrm>
            <a:off x="7553546" y="4604200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Simon Wrigg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7393F6E0-31B2-456B-9C58-BBD4D98AFA62}"/>
              </a:ext>
            </a:extLst>
          </p:cNvPr>
          <p:cNvSpPr txBox="1">
            <a:spLocks/>
          </p:cNvSpPr>
          <p:nvPr/>
        </p:nvSpPr>
        <p:spPr>
          <a:xfrm>
            <a:off x="9718051" y="4604201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Felix Hüsgen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623427F5-7F6F-4F6C-BDBA-8575DA0376EC}"/>
              </a:ext>
            </a:extLst>
          </p:cNvPr>
          <p:cNvSpPr txBox="1">
            <a:spLocks/>
          </p:cNvSpPr>
          <p:nvPr/>
        </p:nvSpPr>
        <p:spPr>
          <a:xfrm>
            <a:off x="3239318" y="4609526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Pascal Schmidt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20D7E726-BB25-4AE1-A130-3E31D99A0251}"/>
              </a:ext>
            </a:extLst>
          </p:cNvPr>
          <p:cNvSpPr txBox="1">
            <a:spLocks/>
          </p:cNvSpPr>
          <p:nvPr/>
        </p:nvSpPr>
        <p:spPr>
          <a:xfrm>
            <a:off x="1139558" y="1733618"/>
            <a:ext cx="1334391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Software Engineer</a:t>
            </a:r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E8614100-5CB3-420F-BB93-BD702991D320}"/>
              </a:ext>
            </a:extLst>
          </p:cNvPr>
          <p:cNvSpPr txBox="1">
            <a:spLocks/>
          </p:cNvSpPr>
          <p:nvPr/>
        </p:nvSpPr>
        <p:spPr>
          <a:xfrm>
            <a:off x="3281856" y="1736186"/>
            <a:ext cx="1390977" cy="37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Product Manager 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C28BB4CD-95DD-4351-B460-AFA7F005FD48}"/>
              </a:ext>
            </a:extLst>
          </p:cNvPr>
          <p:cNvSpPr txBox="1">
            <a:spLocks/>
          </p:cNvSpPr>
          <p:nvPr/>
        </p:nvSpPr>
        <p:spPr>
          <a:xfrm>
            <a:off x="5468566" y="1757214"/>
            <a:ext cx="1413184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Scrum Master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4F94847E-8CA4-40EF-A53C-1DDF8F4F312D}"/>
              </a:ext>
            </a:extLst>
          </p:cNvPr>
          <p:cNvSpPr txBox="1">
            <a:spLocks/>
          </p:cNvSpPr>
          <p:nvPr/>
        </p:nvSpPr>
        <p:spPr>
          <a:xfrm>
            <a:off x="7415669" y="1728662"/>
            <a:ext cx="1532965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Marketing &amp; Communication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01141618-46D0-4D68-82B0-AB0361FC1D7A}"/>
              </a:ext>
            </a:extLst>
          </p:cNvPr>
          <p:cNvSpPr txBox="1">
            <a:spLocks/>
          </p:cNvSpPr>
          <p:nvPr/>
        </p:nvSpPr>
        <p:spPr>
          <a:xfrm>
            <a:off x="9582116" y="1736186"/>
            <a:ext cx="1470326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" panose="020B0604030504040204" pitchFamily="34" charset="0"/>
              </a:rPr>
              <a:t>Software Architect</a:t>
            </a:r>
          </a:p>
        </p:txBody>
      </p:sp>
      <p:pic>
        <p:nvPicPr>
          <p:cNvPr id="14" name="Grafik 13" descr="Ein Bild, das Person, Schlips, Anzug, Kleidung enthält.&#10;&#10;Automatisch generierte Beschreibung">
            <a:extLst>
              <a:ext uri="{FF2B5EF4-FFF2-40B4-BE49-F238E27FC236}">
                <a16:creationId xmlns:a16="http://schemas.microsoft.com/office/drawing/2014/main" id="{BD1F191E-C363-4946-BCF7-EAA063948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95" y="2458144"/>
            <a:ext cx="1223125" cy="1528907"/>
          </a:xfrm>
          <a:prstGeom prst="rect">
            <a:avLst/>
          </a:prstGeom>
        </p:spPr>
      </p:pic>
      <p:sp>
        <p:nvSpPr>
          <p:cNvPr id="27" name="Titel 1">
            <a:extLst>
              <a:ext uri="{FF2B5EF4-FFF2-40B4-BE49-F238E27FC236}">
                <a16:creationId xmlns:a16="http://schemas.microsoft.com/office/drawing/2014/main" id="{05510426-C4C5-4013-BA8D-B30427FF5618}"/>
              </a:ext>
            </a:extLst>
          </p:cNvPr>
          <p:cNvSpPr txBox="1">
            <a:spLocks/>
          </p:cNvSpPr>
          <p:nvPr/>
        </p:nvSpPr>
        <p:spPr>
          <a:xfrm>
            <a:off x="1145958" y="267342"/>
            <a:ext cx="10058400" cy="508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Unser TEAM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81E2075-FA90-4797-8017-094705DF7D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19380" y="5155953"/>
            <a:ext cx="1754841" cy="979613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EBE4026B-8AB7-4B40-89A5-4071A263A883}"/>
              </a:ext>
            </a:extLst>
          </p:cNvPr>
          <p:cNvSpPr/>
          <p:nvPr/>
        </p:nvSpPr>
        <p:spPr>
          <a:xfrm>
            <a:off x="8924416" y="5091624"/>
            <a:ext cx="1009650" cy="746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1BEE654-122A-4865-8496-FC780B6D9754}"/>
              </a:ext>
            </a:extLst>
          </p:cNvPr>
          <p:cNvSpPr/>
          <p:nvPr/>
        </p:nvSpPr>
        <p:spPr>
          <a:xfrm>
            <a:off x="10608436" y="5091624"/>
            <a:ext cx="1009650" cy="77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91113-8E15-4E17-B62B-5B5B6AF4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wir?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C07ED6-BE57-45DF-9273-D122E014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b="0" i="0" dirty="0">
                <a:solidFill>
                  <a:srgbClr val="262626"/>
                </a:solidFill>
                <a:effectLst/>
                <a:latin typeface="Open Sans"/>
              </a:rPr>
              <a:t>2 Jahre Erfahrung im Anlagen-Handel, über 500 Kunden erfolgreich zum Aufbau eines Vermögens begleitet.</a:t>
            </a:r>
          </a:p>
          <a:p>
            <a:pPr lvl="1"/>
            <a:endParaRPr lang="de-DE" dirty="0">
              <a:solidFill>
                <a:srgbClr val="262626"/>
              </a:solidFill>
              <a:latin typeface="Open Sans"/>
            </a:endParaRPr>
          </a:p>
          <a:p>
            <a:pPr lvl="1"/>
            <a:r>
              <a:rPr lang="de-DE" b="0" i="0" dirty="0">
                <a:solidFill>
                  <a:srgbClr val="262626"/>
                </a:solidFill>
                <a:effectLst/>
                <a:latin typeface="Open Sans"/>
              </a:rPr>
              <a:t>Investition und Vermögenaufbau </a:t>
            </a:r>
          </a:p>
          <a:p>
            <a:pPr lvl="1"/>
            <a:endParaRPr lang="de-DE" b="0" i="0" dirty="0">
              <a:solidFill>
                <a:srgbClr val="262626"/>
              </a:solidFill>
              <a:effectLst/>
              <a:latin typeface="Open Sans"/>
            </a:endParaRPr>
          </a:p>
          <a:p>
            <a:pPr lvl="1"/>
            <a:r>
              <a:rPr lang="de-DE" b="0" i="0" dirty="0">
                <a:solidFill>
                  <a:srgbClr val="262626"/>
                </a:solidFill>
                <a:effectLst/>
                <a:latin typeface="Open Sans"/>
              </a:rPr>
              <a:t>Handel mit Aktien, Fonds, Rohstoffe und weiteren Geldanlagen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1843C-32B9-4494-924B-99DDD5ED9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0839" y="5120641"/>
            <a:ext cx="1754841" cy="97961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0B095A1-92BE-49F3-B8D2-DC0064D4B522}"/>
              </a:ext>
            </a:extLst>
          </p:cNvPr>
          <p:cNvSpPr/>
          <p:nvPr/>
        </p:nvSpPr>
        <p:spPr>
          <a:xfrm>
            <a:off x="8905875" y="4805363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CA39A3-8758-4CFA-9620-621FD1A01982}"/>
              </a:ext>
            </a:extLst>
          </p:cNvPr>
          <p:cNvSpPr/>
          <p:nvPr/>
        </p:nvSpPr>
        <p:spPr>
          <a:xfrm>
            <a:off x="10589895" y="4829176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5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7D7C-1078-4A9F-B959-F206CC9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Bewerbung auf Projektvorschlag 1 </a:t>
            </a:r>
            <a:br>
              <a:rPr lang="de-DE" dirty="0"/>
            </a:br>
            <a:r>
              <a:rPr lang="de-DE" dirty="0"/>
              <a:t>(Priorität 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5B447-0053-429C-A0A6-18A295E8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Wir, die </a:t>
            </a:r>
            <a:r>
              <a:rPr lang="de-DE" sz="2000" b="1" dirty="0" err="1"/>
              <a:t>Rising</a:t>
            </a:r>
            <a:r>
              <a:rPr lang="de-DE" sz="2000" b="1" dirty="0"/>
              <a:t> Finance</a:t>
            </a:r>
            <a:r>
              <a:rPr lang="de-DE" sz="2000" dirty="0"/>
              <a:t>, möchten eine App anbieten, die erkennt, wie der Kunde gelaunt ist und basierend auf dem Gesichtsausdruck einen entsprechenden Vorschlag für eins ihrer Bank-Produkte machen. Dies soll es Ihnen ermöglichen, Aufmerksamkeit auf Ihre Produkte zu lenken und neue Zielgruppen zu erschließen.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3D92E-994D-4328-A6E6-37DA3E52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02.12.2020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A9253E-BB1D-49FA-B619-F1E436D2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0839" y="5120641"/>
            <a:ext cx="1754841" cy="97961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6841F89-545C-4593-BA0C-78D6CBE0BE33}"/>
              </a:ext>
            </a:extLst>
          </p:cNvPr>
          <p:cNvSpPr/>
          <p:nvPr/>
        </p:nvSpPr>
        <p:spPr>
          <a:xfrm>
            <a:off x="8905875" y="4805363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413889-17A7-4086-B4E5-D3CA00BDAB3E}"/>
              </a:ext>
            </a:extLst>
          </p:cNvPr>
          <p:cNvSpPr/>
          <p:nvPr/>
        </p:nvSpPr>
        <p:spPr>
          <a:xfrm>
            <a:off x="10589895" y="4829176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Rassismus und Diskriminierung: IBM stellt sich gegen Gesichtserkennung –  Software &amp; Services – ICT CHANNEL">
            <a:extLst>
              <a:ext uri="{FF2B5EF4-FFF2-40B4-BE49-F238E27FC236}">
                <a16:creationId xmlns:a16="http://schemas.microsoft.com/office/drawing/2014/main" id="{30DC37A9-7658-4BB0-91E9-A6D6D46B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814771"/>
            <a:ext cx="3506541" cy="2343194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rtphone-Bank Revolut verlässt sich auf Exasol">
            <a:extLst>
              <a:ext uri="{FF2B5EF4-FFF2-40B4-BE49-F238E27FC236}">
                <a16:creationId xmlns:a16="http://schemas.microsoft.com/office/drawing/2014/main" id="{B277FC23-B46C-407D-A6E6-254BB0523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25" y="3814771"/>
            <a:ext cx="3868050" cy="217444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9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24F86-460B-48F3-81AA-571016FD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Know-how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7D6F0-B083-45E4-A20D-96478B74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Umfangreiche Kenntnisse in </a:t>
            </a:r>
            <a:r>
              <a:rPr lang="de-DE" dirty="0" err="1"/>
              <a:t>Machine</a:t>
            </a:r>
            <a:r>
              <a:rPr lang="de-DE" dirty="0"/>
              <a:t>-Learning</a:t>
            </a:r>
          </a:p>
          <a:p>
            <a:r>
              <a:rPr lang="de-DE" dirty="0"/>
              <a:t>- Grundlegende Kenntnisse in der Android-App-Programmierung (alternativ Python)</a:t>
            </a:r>
          </a:p>
          <a:p>
            <a:r>
              <a:rPr lang="de-DE" dirty="0"/>
              <a:t>- Gesammelte Erfahrungen aus den letzten Praxiseinsätzen in der Detektion und Klassifizierung von Bildern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2C959-A2C9-46BF-A53F-A640C56D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02.12.2020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8929D3-D4A3-47E6-8781-601B21E8E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0839" y="5120641"/>
            <a:ext cx="1754841" cy="97961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CDB04BA-3227-4BEE-BB94-A537EEBC9E6E}"/>
              </a:ext>
            </a:extLst>
          </p:cNvPr>
          <p:cNvSpPr/>
          <p:nvPr/>
        </p:nvSpPr>
        <p:spPr>
          <a:xfrm>
            <a:off x="8905875" y="4805363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98A528-F3AE-44C7-B28C-D06D83011FC7}"/>
              </a:ext>
            </a:extLst>
          </p:cNvPr>
          <p:cNvSpPr/>
          <p:nvPr/>
        </p:nvSpPr>
        <p:spPr>
          <a:xfrm>
            <a:off x="10589895" y="4829176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26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B4A09-2FA8-4579-82B6-939C73BA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4E4F05-16BA-4DD8-AE7C-01CBB6BE7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Zugriff auf bereits bestehende Datensets mit Gesichtsausdrücken, die verschiedene Emotionen charakterisieren</a:t>
            </a:r>
          </a:p>
          <a:p>
            <a:r>
              <a:rPr lang="de-DE" dirty="0"/>
              <a:t>- Verwendung dieser Emotionen, um sie mithilfe eines </a:t>
            </a:r>
            <a:r>
              <a:rPr lang="de-DE" dirty="0" err="1"/>
              <a:t>Machine</a:t>
            </a:r>
            <a:r>
              <a:rPr lang="de-DE" dirty="0"/>
              <a:t>- Learning Algorithmus zu klassifizieren</a:t>
            </a:r>
          </a:p>
          <a:p>
            <a:r>
              <a:rPr lang="de-DE" dirty="0"/>
              <a:t>- Coden einer Android-App, die ein selbst- aufgenommenes Bild in das vortrainierte Modell einfließen lässt</a:t>
            </a:r>
          </a:p>
          <a:p>
            <a:r>
              <a:rPr lang="de-DE" dirty="0"/>
              <a:t>- Empfehlung eines geeigneten Bank-Produkts, welches sich anhand der im Bild erkenntlichen Emotion, am besten zu eignen scheint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4ABFB-C714-4A98-B341-7727F75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02.12.2020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FB9EC3-5B07-4258-8174-D43F201A1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0839" y="5260320"/>
            <a:ext cx="1754841" cy="97961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65AAB5A-43C2-45C6-AF7B-153ADEDBA23D}"/>
              </a:ext>
            </a:extLst>
          </p:cNvPr>
          <p:cNvSpPr/>
          <p:nvPr/>
        </p:nvSpPr>
        <p:spPr>
          <a:xfrm>
            <a:off x="8905875" y="4945042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B5508E5-35B6-490B-B2C7-05354DB147ED}"/>
              </a:ext>
            </a:extLst>
          </p:cNvPr>
          <p:cNvSpPr/>
          <p:nvPr/>
        </p:nvSpPr>
        <p:spPr>
          <a:xfrm>
            <a:off x="10589895" y="4968855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13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7D7C-1078-4A9F-B959-F206CC9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Bewerbung auf eigenes Projekt</a:t>
            </a:r>
            <a:br>
              <a:rPr lang="de-DE" dirty="0"/>
            </a:br>
            <a:r>
              <a:rPr lang="de-DE" dirty="0"/>
              <a:t>(Priorität 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5B447-0053-429C-A0A6-18A295E8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Wir, die </a:t>
            </a:r>
            <a:r>
              <a:rPr lang="de-DE" sz="2000" dirty="0" err="1"/>
              <a:t>Rising</a:t>
            </a:r>
            <a:r>
              <a:rPr lang="de-DE" sz="2000" dirty="0"/>
              <a:t> Finance, wollen eine App programmieren, mit der die Kunden der Jung Bank AG die Möglichkeit haben, einfach, provisionsfrei und mit minimalem Risiko deutsche und internationale Aktien, ETFs und Derivate zu handeln. </a:t>
            </a:r>
          </a:p>
          <a:p>
            <a:r>
              <a:rPr lang="de-DE" sz="2000" dirty="0"/>
              <a:t>Unsere App soll vor allem jungen Nutzern einen intuitiven Einstieg in das Handeln mit Finanzprodukten ermöglichen. </a:t>
            </a:r>
          </a:p>
          <a:p>
            <a:r>
              <a:rPr lang="de-DE" sz="2000" dirty="0"/>
              <a:t>Zwar sind die Hauptfunktionen mit bereits vorhandenen Apps wie „</a:t>
            </a:r>
            <a:r>
              <a:rPr lang="de-DE" sz="2000" dirty="0" err="1"/>
              <a:t>TradeRepublic</a:t>
            </a:r>
            <a:r>
              <a:rPr lang="de-DE" sz="2000" dirty="0"/>
              <a:t>“ und „Trading212“ vergleichbar, wobei wir eine spezielle Lösung für ausschließlich Kunden der Jung Bank AG zur Verfügung stellen möchten.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3D92E-994D-4328-A6E6-37DA3E52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02.12.2020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9FAFC5-1495-4185-AF1B-EEB0E02A2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0839" y="5120641"/>
            <a:ext cx="1754841" cy="97961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7EAE5B9-2B37-4344-BBAD-C16FC0505BA5}"/>
              </a:ext>
            </a:extLst>
          </p:cNvPr>
          <p:cNvSpPr/>
          <p:nvPr/>
        </p:nvSpPr>
        <p:spPr>
          <a:xfrm>
            <a:off x="8905875" y="4805363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8AE93E-3B0A-4169-9D86-7A5011AF954D}"/>
              </a:ext>
            </a:extLst>
          </p:cNvPr>
          <p:cNvSpPr/>
          <p:nvPr/>
        </p:nvSpPr>
        <p:spPr>
          <a:xfrm>
            <a:off x="10589895" y="4829176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89B06-4523-4721-B8BB-2C66EB64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Know-how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93F9C-CDFD-481B-A47B-6857BA0D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Fundierte Kenntnisse in der Programmierung mit Python</a:t>
            </a:r>
          </a:p>
          <a:p>
            <a:r>
              <a:rPr lang="de-DE" dirty="0"/>
              <a:t>- Expertenwissen im Bereich „Schnittstellen“, um reale Daten von Aktienkursen in die App einfließen zu lassen</a:t>
            </a:r>
          </a:p>
          <a:p>
            <a:r>
              <a:rPr lang="de-DE" dirty="0"/>
              <a:t>- Frontend- und Backend- Erfahrungen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EB434-B8B6-43AE-9ADE-0CC4CAD7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02.12.2020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302A51-2465-4042-A9BC-86383BB58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0839" y="5120641"/>
            <a:ext cx="1754841" cy="97961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AC1E284-19C9-4561-B368-2E9EE3F68E01}"/>
              </a:ext>
            </a:extLst>
          </p:cNvPr>
          <p:cNvSpPr/>
          <p:nvPr/>
        </p:nvSpPr>
        <p:spPr>
          <a:xfrm>
            <a:off x="8905875" y="4805363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F3A4443-AFAB-44B6-9724-E85A982BE533}"/>
              </a:ext>
            </a:extLst>
          </p:cNvPr>
          <p:cNvSpPr/>
          <p:nvPr/>
        </p:nvSpPr>
        <p:spPr>
          <a:xfrm>
            <a:off x="10589895" y="4829176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Zwei Drittel nutzen eine App fürs Mobile-Banking - it-daily.net">
            <a:extLst>
              <a:ext uri="{FF2B5EF4-FFF2-40B4-BE49-F238E27FC236}">
                <a16:creationId xmlns:a16="http://schemas.microsoft.com/office/drawing/2014/main" id="{045327F2-4FBC-4020-A605-907DFF79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053935"/>
            <a:ext cx="3825496" cy="2185998"/>
          </a:xfrm>
          <a:prstGeom prst="rect">
            <a:avLst/>
          </a:prstGeom>
          <a:blipFill dpi="0" rotWithShape="1">
            <a:blip r:embed="rId4">
              <a:alphaModFix amt="87000"/>
            </a:blip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4" name="Picture 6" descr="Die BayWa Aktie | BayWa AG">
            <a:extLst>
              <a:ext uri="{FF2B5EF4-FFF2-40B4-BE49-F238E27FC236}">
                <a16:creationId xmlns:a16="http://schemas.microsoft.com/office/drawing/2014/main" id="{7E5B574A-B02E-402F-AA6D-49B05899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40" y="4053935"/>
            <a:ext cx="2907786" cy="21840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11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2CD04D1-7835-4D75-B779-CEADDCDC2A61}"/>
              </a:ext>
            </a:extLst>
          </p:cNvPr>
          <p:cNvSpPr/>
          <p:nvPr/>
        </p:nvSpPr>
        <p:spPr>
          <a:xfrm>
            <a:off x="10589895" y="4829176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D68DF2-8A33-413E-902C-EBAE3DB2A64F}"/>
              </a:ext>
            </a:extLst>
          </p:cNvPr>
          <p:cNvSpPr/>
          <p:nvPr/>
        </p:nvSpPr>
        <p:spPr>
          <a:xfrm>
            <a:off x="8905875" y="4805363"/>
            <a:ext cx="1009650" cy="997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0B4A09-2FA8-4579-82B6-939C73BA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4E4F05-16BA-4DD8-AE7C-01CBB6BE7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Wir, die </a:t>
            </a:r>
            <a:r>
              <a:rPr lang="de-DE" b="1" dirty="0" err="1"/>
              <a:t>Rising</a:t>
            </a:r>
            <a:r>
              <a:rPr lang="de-DE" b="1" dirty="0"/>
              <a:t> Finance</a:t>
            </a:r>
            <a:r>
              <a:rPr lang="de-DE" dirty="0"/>
              <a:t>, werden uns aufteilen und uns unterschiedlichen Aufgaben widmen.</a:t>
            </a:r>
          </a:p>
          <a:p>
            <a:r>
              <a:rPr lang="de-DE" dirty="0"/>
              <a:t>- Ein großer Teil unserer Arbeit wird die Bereitstellung von realen Daten über eine Schnittstelle darstellen. Schließlich sollen sich die Aktienkurse auch über den Zeitraum der Nutzung verändern.</a:t>
            </a:r>
          </a:p>
          <a:p>
            <a:r>
              <a:rPr lang="de-DE" dirty="0">
                <a:sym typeface="Wingdings" panose="05000000000000000000" pitchFamily="2" charset="2"/>
              </a:rPr>
              <a:t>( Börsendaten könnten eventuell auch simuliert dargestellt werden.)</a:t>
            </a:r>
            <a:endParaRPr lang="de-DE" dirty="0"/>
          </a:p>
          <a:p>
            <a:r>
              <a:rPr lang="de-DE" dirty="0"/>
              <a:t>- Der Aufbau einer GUI, sowie ein ansprechendes Design stellt einen weiteren Baustein dar.</a:t>
            </a:r>
          </a:p>
          <a:p>
            <a:r>
              <a:rPr lang="de-DE" dirty="0"/>
              <a:t>- Das Backend soll objektorientiert </a:t>
            </a:r>
            <a:r>
              <a:rPr lang="de-DE" dirty="0" err="1"/>
              <a:t>entwofen</a:t>
            </a:r>
            <a:r>
              <a:rPr lang="de-DE" dirty="0"/>
              <a:t> werden. Dabei würden die jeweiligen Aktien als Objekte entworfen werden. Aus verschiedenen Gründen sei es  allerdings zunächst nur möglich eine begrenzte Nutzeranzahl zuzulassen.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4ABFB-C714-4A98-B341-7727F75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02.12.2020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CC9788-A535-4A13-9687-AD2B6AC5B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22104" r="21228" b="25297"/>
          <a:stretch/>
        </p:blipFill>
        <p:spPr>
          <a:xfrm>
            <a:off x="9400839" y="5120641"/>
            <a:ext cx="1754841" cy="9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4919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{E7E7A8BA-E1A9-4F4F-9662-51069DA04A9F}tf56160789_win32</Template>
  <TotalTime>0</TotalTime>
  <Words>466</Words>
  <Application>Microsoft Office PowerPoint</Application>
  <PresentationFormat>Breitbild</PresentationFormat>
  <Paragraphs>52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Franklin Gothic Book</vt:lpstr>
      <vt:lpstr>Open Sans</vt:lpstr>
      <vt:lpstr>Verdana Pro</vt:lpstr>
      <vt:lpstr>1_RetrospectVTI</vt:lpstr>
      <vt:lpstr>Rising Finance</vt:lpstr>
      <vt:lpstr>PowerPoint-Präsentation</vt:lpstr>
      <vt:lpstr>Warum wir?</vt:lpstr>
      <vt:lpstr>Bewerbung auf Projektvorschlag 1  (Priorität 1)</vt:lpstr>
      <vt:lpstr>Unser Know-how</vt:lpstr>
      <vt:lpstr>Unsere Vorgehensweise</vt:lpstr>
      <vt:lpstr>Bewerbung auf eigenes Projekt (Priorität 2)</vt:lpstr>
      <vt:lpstr>Unser Know-how</vt:lpstr>
      <vt:lpstr>Unsere Vorgehensweise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Finance</dc:title>
  <dc:creator>Felix Hüsgen</dc:creator>
  <cp:lastModifiedBy>Lennart Fertig</cp:lastModifiedBy>
  <cp:revision>22</cp:revision>
  <dcterms:created xsi:type="dcterms:W3CDTF">2020-11-19T16:59:06Z</dcterms:created>
  <dcterms:modified xsi:type="dcterms:W3CDTF">2020-12-02T18:37:31Z</dcterms:modified>
</cp:coreProperties>
</file>