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6" r:id="rId4"/>
    <p:sldId id="259" r:id="rId5"/>
    <p:sldId id="260" r:id="rId6"/>
    <p:sldId id="261" r:id="rId7"/>
    <p:sldId id="263" r:id="rId8"/>
    <p:sldId id="262" r:id="rId9"/>
    <p:sldId id="258" r:id="rId10"/>
    <p:sldId id="264" r:id="rId11"/>
    <p:sldId id="269" r:id="rId12"/>
    <p:sldId id="267" r:id="rId13"/>
    <p:sldId id="265" r:id="rId14"/>
    <p:sldId id="266" r:id="rId15"/>
    <p:sldId id="270" r:id="rId16"/>
    <p:sldId id="282" r:id="rId17"/>
    <p:sldId id="283" r:id="rId18"/>
    <p:sldId id="271" r:id="rId19"/>
    <p:sldId id="268" r:id="rId20"/>
    <p:sldId id="272" r:id="rId21"/>
    <p:sldId id="273" r:id="rId22"/>
    <p:sldId id="274" r:id="rId23"/>
    <p:sldId id="280" r:id="rId24"/>
    <p:sldId id="284" r:id="rId25"/>
    <p:sldId id="285" r:id="rId26"/>
    <p:sldId id="286" r:id="rId27"/>
    <p:sldId id="275" r:id="rId28"/>
    <p:sldId id="278" r:id="rId29"/>
    <p:sldId id="277" r:id="rId30"/>
    <p:sldId id="279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A7D0354-D400-4D0E-85FE-B218ECDBEC65}">
          <p14:sldIdLst>
            <p14:sldId id="256"/>
            <p14:sldId id="257"/>
            <p14:sldId id="276"/>
            <p14:sldId id="259"/>
            <p14:sldId id="260"/>
            <p14:sldId id="261"/>
            <p14:sldId id="263"/>
            <p14:sldId id="262"/>
            <p14:sldId id="258"/>
            <p14:sldId id="264"/>
            <p14:sldId id="269"/>
            <p14:sldId id="267"/>
            <p14:sldId id="265"/>
            <p14:sldId id="266"/>
            <p14:sldId id="270"/>
            <p14:sldId id="282"/>
            <p14:sldId id="283"/>
            <p14:sldId id="271"/>
            <p14:sldId id="268"/>
            <p14:sldId id="272"/>
            <p14:sldId id="273"/>
            <p14:sldId id="274"/>
            <p14:sldId id="280"/>
            <p14:sldId id="284"/>
            <p14:sldId id="285"/>
            <p14:sldId id="286"/>
            <p14:sldId id="275"/>
            <p14:sldId id="278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0A952-D182-47D0-BB0B-66E803D379DF}" type="datetimeFigureOut">
              <a:rPr lang="de-DE" smtClean="0"/>
              <a:t>29.01.20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B01DC-D785-487D-B302-FC4CB0CA5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08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F29E3-8FC5-4439-83ED-7DF81D820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AEEA8E-ADEB-43E4-B251-663BF08E4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F72BC-1381-4109-8B28-F3E1A8D0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5F3A-173E-41A1-88E4-D9283F7CF961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6B9DA-D5D9-46FA-B18B-5537CD4D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0B1A-772E-4635-803F-32081290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68D6A-85C5-4189-9DC3-DE6E978A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5B155B-3CB1-4EB9-9F1B-BAC07DA2D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197F1-5AA8-435A-98E0-2999C6A3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6FAB-3524-46F8-90EF-15FD34B1A103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CA346-CD90-4C8B-B569-428E15DF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64DB5-F18F-4184-8CF7-3DFC894C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D21E19-3214-4087-BC6F-21FAF8284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06086B-5A8C-4AC0-9742-54DC8BE15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4A605-0FEA-4BFF-8418-1836EDD0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DC95-51A4-4EBF-8097-2751D169EA21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67F0A2-1F4B-41B3-85EC-F9632515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25709-8B7F-4B3E-AEBB-3E9726B5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3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A7436-C3A7-4E54-BF63-667A21D8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093DE-8D91-4B96-AC3D-17C043C3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36DF3-DB82-44AD-8A82-0B7C705D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46D3-AE70-4445-9A51-18A4544EB06C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595A0-8322-4933-90CB-B05BC304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A75F8-03EF-4BEE-87B5-E321A46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44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10474-98D1-4D95-81CE-0318F53E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5EFE7-A784-4972-BDFF-FC6A4B5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8310FC-318A-4B2E-9DC8-945A2B66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E2A4-EEDC-498F-9D43-72C906198079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4A109-A910-43C8-B8C6-48341A6F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9C1D83-5544-4E73-928F-B88BE42C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04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C1043-0247-45AB-BCF6-B8955CA0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00E68-AAC9-44D8-8119-9819DE72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B0D131-54B9-4D5F-A08E-0060497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1A5904-62E9-4AB3-B2FC-61BDB92A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E429-31BA-464B-AABA-32BF99730EE4}" type="datetime1">
              <a:rPr lang="de-DE" smtClean="0"/>
              <a:t>29.01.20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CE089F-3A66-461A-976D-59EFE191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A67A22-C6D4-40D6-B14B-3E916634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8C098-0C4B-474A-8B15-063C9A83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7A4C63-44E6-4368-8A95-D252D2D6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E1AFA8-694F-4544-B2B6-850863BBA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A0B2A-83D0-4E80-9607-6A6786618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3856FA-BD40-4CE6-B87D-659CE3912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E44703-ED3A-42CE-B2B6-E3BDA638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7186-E222-499D-884B-B2FBD6E3BDFA}" type="datetime1">
              <a:rPr lang="de-DE" smtClean="0"/>
              <a:t>29.01.20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585231-EB17-4CE8-873D-BB20A68D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D06E0D-BC1E-49C9-B812-817917C2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41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A8BA4-130B-4A7A-8DBE-3AD9A5BD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EB304-81A0-4EFF-840A-1874147C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3454-F47A-4696-A976-75ECB430CB87}" type="datetime1">
              <a:rPr lang="de-DE" smtClean="0"/>
              <a:t>29.01.20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48B120-C26D-4789-AC7B-D7D403F4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CB0202-C285-4E15-8AFF-71853E23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80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92FFBA-E69E-4222-964B-99F7AA50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CB7-914E-416A-8972-D5E7F4407A62}" type="datetime1">
              <a:rPr lang="de-DE" smtClean="0"/>
              <a:t>29.01.20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0408F6-9AAC-4B90-A5BB-CDB5416A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822ED7-F28B-4AE1-A64E-C6F71A6F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4C3D-5DD2-446A-A766-3496B33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6FEA1-F8A8-4E5C-9C60-B4A24C19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118BEA-6A85-4F7D-9972-9DFF5B070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C48FD-3610-4779-B353-16460C8A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EBBF-56F2-4788-AB42-14CC33E031AC}" type="datetime1">
              <a:rPr lang="de-DE" smtClean="0"/>
              <a:t>29.01.20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F07DA-09E2-4CB5-A711-21DFB5F2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76CE1E-4184-42BE-ADF7-E7A2FFAC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82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8916F-750B-450E-B9BD-30693F88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E4ACAE-FD22-4B5A-9601-089768BBE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A6EB37-578B-4563-ADD7-12ECA052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391A79-CACA-4F6F-A1E8-ED90268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326C-0FF1-4B7F-B3C4-D2EA2B3EE3DE}" type="datetime1">
              <a:rPr lang="de-DE" smtClean="0"/>
              <a:t>29.01.20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182B90-3F21-4096-9B4B-154457F9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A71D1-014F-42BD-9AC2-E19CDF7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53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9238EE-B211-4118-B09E-0B2C5798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D4D5BB-9E46-4209-BC97-2AB440B0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CD05F-0F24-4AE1-B0A7-079F2F72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4B1E-96E9-4E99-A2B7-F535D5C9B736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430144-6A2D-448F-8398-6207607A9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5D8A0-7B1F-44E3-8CF5-778C7F46E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6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20.500.12024/2544" TargetMode="External"/><Relationship Id="rId2" Type="http://schemas.openxmlformats.org/officeDocument/2006/relationships/hyperlink" Target="http://doi.org/10.5281/zenodo.3457917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51B87-6B15-47ED-BDB9-D5072D407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Projektgruppenpräsention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DA96E-D7B8-4310-9F70-124DFF25D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Jan </a:t>
            </a:r>
            <a:r>
              <a:rPr lang="de-DE" dirty="0" err="1"/>
              <a:t>Königer</a:t>
            </a:r>
            <a:r>
              <a:rPr lang="de-DE" dirty="0"/>
              <a:t>, Lennart Keller, Timo Günther</a:t>
            </a:r>
          </a:p>
          <a:p>
            <a:r>
              <a:rPr lang="de-DE" dirty="0"/>
              <a:t>am 30. Januar 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A62044-F0AD-45EB-87A2-09081E25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90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AA132-7573-41C7-BFEF-2F383626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5E0549-B833-462A-97AB-56659BF3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981"/>
            <a:ext cx="10515600" cy="146348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i="1" dirty="0"/>
              <a:t>Können wir die Textsorten, ausgehend von einer Trainingsperiode, in anderen Zeitintervallen vorhersagen?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6EC736-443B-47A4-8BA3-48DE1E3A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37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6647A-3620-4114-B32A-A376A221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Versuchsdesign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0AC1B-153D-48DA-915B-EBBB9E44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Aufbereiten der Daten</a:t>
            </a:r>
          </a:p>
          <a:p>
            <a:r>
              <a:rPr lang="de-DE" dirty="0"/>
              <a:t>Trainingsdaten: Eine Periode (Periode 1)</a:t>
            </a:r>
          </a:p>
          <a:p>
            <a:r>
              <a:rPr lang="de-DE" dirty="0"/>
              <a:t>Testdaten: Restliche Perioden (Periode 2 – 6)</a:t>
            </a:r>
          </a:p>
          <a:p>
            <a:r>
              <a:rPr lang="de-DE" dirty="0"/>
              <a:t>Training der Modelle zur Textsorten-Klassifizierung</a:t>
            </a:r>
          </a:p>
          <a:p>
            <a:r>
              <a:rPr lang="de-DE" dirty="0"/>
              <a:t>Vorhersage der Textsorten auf alle anderen Perioden</a:t>
            </a:r>
          </a:p>
          <a:p>
            <a:r>
              <a:rPr lang="de-DE" dirty="0"/>
              <a:t>Metrik = F1-Score </a:t>
            </a:r>
            <a:r>
              <a:rPr lang="de-DE" dirty="0" err="1"/>
              <a:t>macro</a:t>
            </a:r>
            <a:endParaRPr lang="de-DE" dirty="0"/>
          </a:p>
          <a:p>
            <a:r>
              <a:rPr lang="de-DE" dirty="0"/>
              <a:t>Textsorte </a:t>
            </a:r>
            <a:r>
              <a:rPr lang="de-DE" i="1" dirty="0"/>
              <a:t>News</a:t>
            </a:r>
            <a:r>
              <a:rPr lang="de-DE" dirty="0"/>
              <a:t> wurde entfernt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D4D9F1-E3A2-48D3-9A0E-87369F99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06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Features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5960BE-70FC-4DB4-AFBE-C223862E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93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A998D-A8B9-481F-A5DF-B87A2FDC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Normalisierung der Lemmata der beiden Korpora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B2243-B57A-4DA2-9D8D-44904CBC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Stopwordlist</a:t>
            </a:r>
            <a:r>
              <a:rPr lang="de-DE" dirty="0"/>
              <a:t>: [@</a:t>
            </a:r>
            <a:r>
              <a:rPr lang="de-DE" dirty="0" err="1"/>
              <a:t>ord</a:t>
            </a:r>
            <a:r>
              <a:rPr lang="de-DE" dirty="0"/>
              <a:t>@, 1, 1st, …]</a:t>
            </a:r>
          </a:p>
          <a:p>
            <a:r>
              <a:rPr lang="de-DE" dirty="0"/>
              <a:t>Normalisierung beider Korpora:</a:t>
            </a:r>
          </a:p>
          <a:p>
            <a:pPr lvl="1"/>
            <a:r>
              <a:rPr lang="de-DE" dirty="0"/>
              <a:t>{„</a:t>
            </a:r>
            <a:r>
              <a:rPr lang="de-DE" dirty="0" err="1"/>
              <a:t>von+die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„von die“,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    „</a:t>
            </a:r>
            <a:r>
              <a:rPr lang="de-DE" dirty="0" err="1">
                <a:sym typeface="Wingdings" panose="05000000000000000000" pitchFamily="2" charset="2"/>
              </a:rPr>
              <a:t>seyn</a:t>
            </a:r>
            <a:r>
              <a:rPr lang="de-DE" dirty="0">
                <a:sym typeface="Wingdings" panose="05000000000000000000" pitchFamily="2" charset="2"/>
              </a:rPr>
              <a:t>“  „sein“,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„d“  „die“,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„</a:t>
            </a:r>
            <a:r>
              <a:rPr lang="de-DE" dirty="0" err="1">
                <a:sym typeface="Wingdings" panose="05000000000000000000" pitchFamily="2" charset="2"/>
              </a:rPr>
              <a:t>er|sie|es</a:t>
            </a:r>
            <a:r>
              <a:rPr lang="de-DE" dirty="0">
                <a:sym typeface="Wingdings" panose="05000000000000000000" pitchFamily="2" charset="2"/>
              </a:rPr>
              <a:t>“  „sich“</a:t>
            </a:r>
            <a:r>
              <a:rPr lang="de-DE" dirty="0"/>
              <a:t>}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0E85B9-FE6B-4829-B3C4-D434E05D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51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93BDD-60BB-42B7-8DC9-3CB4F32D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3616F-8A3E-477D-A52D-A4D1C676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Ermittelt durch Cross-Validation auf Periode 1 (</a:t>
            </a:r>
            <a:r>
              <a:rPr lang="de-DE" dirty="0" err="1"/>
              <a:t>LinearSVC</a:t>
            </a:r>
            <a:r>
              <a:rPr lang="de-DE" dirty="0"/>
              <a:t>, 5-fold, F1-Score </a:t>
            </a:r>
            <a:r>
              <a:rPr lang="de-DE" dirty="0" err="1"/>
              <a:t>macro</a:t>
            </a:r>
            <a:r>
              <a:rPr lang="de-DE" dirty="0"/>
              <a:t>)*</a:t>
            </a:r>
          </a:p>
          <a:p>
            <a:r>
              <a:rPr lang="de-DE" dirty="0"/>
              <a:t>Plus </a:t>
            </a:r>
            <a:r>
              <a:rPr lang="de-DE" dirty="0" err="1"/>
              <a:t>Stopwords</a:t>
            </a:r>
            <a:endParaRPr lang="de-DE" dirty="0"/>
          </a:p>
          <a:p>
            <a:endParaRPr lang="de-DE" dirty="0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6460E45-8C7F-4F73-A662-654923515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8" y="3361877"/>
            <a:ext cx="11393523" cy="197834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2DB3377-92AF-45F7-AD41-171E293523EF}"/>
              </a:ext>
            </a:extLst>
          </p:cNvPr>
          <p:cNvSpPr txBox="1"/>
          <p:nvPr/>
        </p:nvSpPr>
        <p:spPr>
          <a:xfrm>
            <a:off x="8388626" y="6029392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851BC5-DCDF-4216-86FA-59314BF6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6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CA7DC-8A48-486D-9974-2F3D270D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01026-62BE-44C1-9B74-448D5C43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Logistische Regression</a:t>
            </a:r>
          </a:p>
          <a:p>
            <a:r>
              <a:rPr lang="de-DE" dirty="0" err="1"/>
              <a:t>Multinomial</a:t>
            </a:r>
            <a:r>
              <a:rPr lang="de-DE" dirty="0"/>
              <a:t> Naive Bayes</a:t>
            </a:r>
          </a:p>
          <a:p>
            <a:r>
              <a:rPr lang="de-DE" dirty="0"/>
              <a:t>SVM (linearer Kernel)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r>
              <a:rPr lang="de-DE" dirty="0"/>
              <a:t>Random Forest</a:t>
            </a:r>
          </a:p>
          <a:p>
            <a:r>
              <a:rPr lang="de-DE" dirty="0"/>
              <a:t>(Neuronale Netzwerke)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AE7CD1-1371-4500-ABD5-0D722F30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84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666BF-9CD3-5143-B68E-93EC3649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Schwierigkeit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804E4B-6B73-6D47-BD50-6B54D374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“Größe“ des Datensatzes </a:t>
            </a:r>
          </a:p>
          <a:p>
            <a:pPr lvl="1"/>
            <a:r>
              <a:rPr lang="de-DE" dirty="0"/>
              <a:t>Insgesamt 660 Instanzen</a:t>
            </a:r>
          </a:p>
          <a:p>
            <a:pPr lvl="1"/>
            <a:r>
              <a:rPr lang="de-DE" dirty="0"/>
              <a:t>Trainingsperiode P1: 90 Instanzen (15 pro Textsorte)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9DF1E6-EDC3-394A-ACE4-F05689A5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09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6B7C-1E75-764F-A424-A5C68B27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36E0C-16E0-C84C-B66F-C3CB683A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Ermittelt durch Cross-Validation auf Periode 1 (5-fold, F1-Score </a:t>
            </a:r>
            <a:r>
              <a:rPr lang="de-DE" dirty="0" err="1"/>
              <a:t>macro</a:t>
            </a:r>
            <a:r>
              <a:rPr lang="de-DE" dirty="0"/>
              <a:t>)*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277126-5E9D-C049-8AFE-837A45E0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784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FDB74-CFF0-4E59-A497-A91D8D71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C95384-4940-45B8-9B94-9787CA81D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" y="2433255"/>
            <a:ext cx="8553450" cy="13525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2E0F356-5176-40A0-BA66-9C7E7D671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" y="4706616"/>
            <a:ext cx="6477000" cy="13239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F73194B-CCA2-4A87-8DBC-D1633A5B670E}"/>
              </a:ext>
            </a:extLst>
          </p:cNvPr>
          <p:cNvSpPr txBox="1"/>
          <p:nvPr/>
        </p:nvSpPr>
        <p:spPr>
          <a:xfrm>
            <a:off x="337343" y="1800361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Decision</a:t>
            </a:r>
            <a:r>
              <a:rPr lang="de-DE" sz="2800" dirty="0"/>
              <a:t> </a:t>
            </a:r>
            <a:r>
              <a:rPr lang="de-DE" sz="2800" dirty="0" err="1"/>
              <a:t>Trees</a:t>
            </a:r>
            <a:r>
              <a:rPr lang="de-DE" sz="2800" dirty="0"/>
              <a:t>*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C31A5EC-67FE-45AC-9545-ABE2B6D8D139}"/>
              </a:ext>
            </a:extLst>
          </p:cNvPr>
          <p:cNvSpPr txBox="1"/>
          <p:nvPr/>
        </p:nvSpPr>
        <p:spPr>
          <a:xfrm>
            <a:off x="337343" y="4037622"/>
            <a:ext cx="366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Logistische Regression*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C61808-840B-45E1-A882-3B36D5C48E11}"/>
              </a:ext>
            </a:extLst>
          </p:cNvPr>
          <p:cNvSpPr txBox="1"/>
          <p:nvPr/>
        </p:nvSpPr>
        <p:spPr>
          <a:xfrm>
            <a:off x="8388626" y="6030591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19B800-BAD9-47C8-8632-ACDD9666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55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C7E1E-36AD-4F6B-8C66-BC474F2C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A4A772C-67F4-4E74-8A88-E4EE2386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5" y="3217545"/>
            <a:ext cx="3678066" cy="1323975"/>
          </a:xfrm>
          <a:prstGeom prst="rect">
            <a:avLst/>
          </a:prstGeom>
        </p:spPr>
      </p:pic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C90FDEA-A13F-4875-8E9A-1A53F0E41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481" y="1570274"/>
            <a:ext cx="3790950" cy="1419225"/>
          </a:xfrm>
          <a:prstGeom prst="rect">
            <a:avLst/>
          </a:prstGeom>
        </p:spPr>
      </p:pic>
      <p:pic>
        <p:nvPicPr>
          <p:cNvPr id="17" name="Grafik 1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13ACF54-090E-44EA-933A-F6675A864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56" y="4572678"/>
            <a:ext cx="3914775" cy="1514475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E0BD986-9E74-4348-8CA7-F0C5DE5FDDFB}"/>
              </a:ext>
            </a:extLst>
          </p:cNvPr>
          <p:cNvSpPr txBox="1"/>
          <p:nvPr/>
        </p:nvSpPr>
        <p:spPr>
          <a:xfrm>
            <a:off x="337343" y="1970434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Random Forest*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B9525A-F03B-483B-AFBF-2343ADEC7874}"/>
              </a:ext>
            </a:extLst>
          </p:cNvPr>
          <p:cNvSpPr txBox="1"/>
          <p:nvPr/>
        </p:nvSpPr>
        <p:spPr>
          <a:xfrm>
            <a:off x="337343" y="3553912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Linear SVC*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1A2703-CEB6-4334-9E59-1853C07201A4}"/>
              </a:ext>
            </a:extLst>
          </p:cNvPr>
          <p:cNvSpPr txBox="1"/>
          <p:nvPr/>
        </p:nvSpPr>
        <p:spPr>
          <a:xfrm>
            <a:off x="337343" y="5235573"/>
            <a:ext cx="406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Multinomial</a:t>
            </a:r>
            <a:r>
              <a:rPr lang="de-DE" sz="2800" dirty="0"/>
              <a:t> Naive Bayes*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B3C4E72-50D6-42FD-8BF8-31F2866E8EE7}"/>
              </a:ext>
            </a:extLst>
          </p:cNvPr>
          <p:cNvSpPr txBox="1"/>
          <p:nvPr/>
        </p:nvSpPr>
        <p:spPr>
          <a:xfrm>
            <a:off x="8388626" y="6125657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AF2269-EB7D-4DF2-9199-69D7B190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10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47C29-9909-47C3-B836-25FC4F20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85F32-8148-493C-A767-1DB1D055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1. Vorstellung des Datensatzes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2. Forschungsfrage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3. Verwendete Features und Hyperparameter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4.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511D4F-7F56-4E18-943D-7553FF8A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38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DB097-9307-4A3A-904C-D49106B5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9" name="Grafik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2D9EA87-4BE1-4598-83F4-9AB7E6552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9018"/>
            <a:ext cx="6261403" cy="4174268"/>
          </a:xfrm>
          <a:prstGeom prst="rect">
            <a:avLst/>
          </a:prstGeom>
        </p:spPr>
      </p:pic>
      <p:pic>
        <p:nvPicPr>
          <p:cNvPr id="11" name="Grafik 10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8E2EAE5-8D07-480A-8946-9820FC260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9018"/>
            <a:ext cx="6261404" cy="417426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7B19AC-9833-4067-BF5B-6C84BD77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62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5851-D7EA-4AD2-9863-DF92887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D413344-5E27-42A2-8712-547B1BF6A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347791" cy="4231860"/>
          </a:xfrm>
          <a:prstGeom prst="rect">
            <a:avLst/>
          </a:prstGeom>
        </p:spPr>
      </p:pic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C7E2F2A-E47D-4774-9976-5ED921DAA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347791" cy="423186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4B1C70-46EA-4ED9-AF71-A5223EB6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637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5851-D7EA-4AD2-9863-DF92887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BCC54CA-728D-49B0-A8C9-FF3CD342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5270" cy="4143513"/>
          </a:xfrm>
          <a:prstGeom prst="rect">
            <a:avLst/>
          </a:prstGeom>
        </p:spPr>
      </p:pic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2A3A93A-6C09-4F63-93D4-236921BF0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215271" cy="414351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BB46D99-E44D-40D8-AEF8-712DF699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67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42F54-0F2E-C34E-8322-4F3EB594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 Netzwerke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5B5006-E5BB-2E41-884E-D61AD3297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Zu wenig Daten für neuronale Netzwerke?</a:t>
            </a:r>
          </a:p>
          <a:p>
            <a:r>
              <a:rPr lang="de-DE" dirty="0"/>
              <a:t>Lösungsideen:</a:t>
            </a:r>
          </a:p>
          <a:p>
            <a:pPr lvl="1"/>
            <a:r>
              <a:rPr lang="de-DE" dirty="0"/>
              <a:t>Transfer-Learning: BERT (</a:t>
            </a:r>
            <a:r>
              <a:rPr lang="de-DE" dirty="0" err="1"/>
              <a:t>Ktrain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Verwendung von vortrainierten </a:t>
            </a:r>
            <a:r>
              <a:rPr lang="de-DE" dirty="0" err="1"/>
              <a:t>Wordembeddings</a:t>
            </a:r>
            <a:r>
              <a:rPr lang="de-DE" dirty="0"/>
              <a:t> </a:t>
            </a:r>
          </a:p>
          <a:p>
            <a:r>
              <a:rPr lang="de-DE" dirty="0"/>
              <a:t>Fazit:</a:t>
            </a:r>
          </a:p>
          <a:p>
            <a:pPr lvl="1"/>
            <a:r>
              <a:rPr lang="de-DE" dirty="0"/>
              <a:t>BERT funktioniert nicht</a:t>
            </a:r>
          </a:p>
          <a:p>
            <a:pPr lvl="1"/>
            <a:r>
              <a:rPr lang="de-DE" dirty="0"/>
              <a:t>Beste Ergebnisse: </a:t>
            </a:r>
            <a:r>
              <a:rPr lang="de-DE" dirty="0" err="1"/>
              <a:t>FastText-Embeddings+CNN+LSTM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F32C1D-A0A5-D647-8F6A-35F494C1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20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75B9A-81D9-CE41-9369-6155D8BB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Netzwerk Architektur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7D3E56-F29A-A740-B781-2E9CE8F6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24</a:t>
            </a:fld>
            <a:endParaRPr lang="de-DE"/>
          </a:p>
        </p:txBody>
      </p:sp>
      <p:pic>
        <p:nvPicPr>
          <p:cNvPr id="10" name="Inhaltsplatzhalter 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7BFBE67C-E4E0-9847-9461-6A8CEC6C0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618" y="1361728"/>
            <a:ext cx="6060249" cy="4994622"/>
          </a:xfrm>
        </p:spPr>
      </p:pic>
    </p:spTree>
    <p:extLst>
      <p:ext uri="{BB962C8B-B14F-4D97-AF65-F5344CB8AC3E}">
        <p14:creationId xmlns:p14="http://schemas.microsoft.com/office/powerpoint/2010/main" val="1505145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9F5DD-87B5-8B49-875D-79D0A45D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Netzwerk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4AD019-82E5-6A44-92D3-48D1DA18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25</a:t>
            </a:fld>
            <a:endParaRPr lang="de-DE"/>
          </a:p>
        </p:txBody>
      </p:sp>
      <p:pic>
        <p:nvPicPr>
          <p:cNvPr id="5" name="Grafik 4" descr="Ein Bild, das Karte, Screenshot enthält.&#10;&#10;Automatisch generierte Beschreibung">
            <a:extLst>
              <a:ext uri="{FF2B5EF4-FFF2-40B4-BE49-F238E27FC236}">
                <a16:creationId xmlns:a16="http://schemas.microsoft.com/office/drawing/2014/main" id="{4059F048-0576-5C44-BF10-E20AC71D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6" y="1690688"/>
            <a:ext cx="3741007" cy="2722513"/>
          </a:xfrm>
          <a:prstGeom prst="rect">
            <a:avLst/>
          </a:prstGeom>
        </p:spPr>
      </p:pic>
      <p:pic>
        <p:nvPicPr>
          <p:cNvPr id="13" name="Grafik 12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1FF1E0AA-C0B2-5146-A213-A5138F872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750" y="1690688"/>
            <a:ext cx="3780180" cy="2722513"/>
          </a:xfrm>
          <a:prstGeom prst="rect">
            <a:avLst/>
          </a:prstGeom>
        </p:spPr>
      </p:pic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7E518A1-729B-D14A-BB01-754B1E50C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3" y="1690688"/>
            <a:ext cx="3780180" cy="272251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7880648-927C-4644-BA39-0A712887D658}"/>
              </a:ext>
            </a:extLst>
          </p:cNvPr>
          <p:cNvSpPr txBox="1"/>
          <p:nvPr/>
        </p:nvSpPr>
        <p:spPr>
          <a:xfrm>
            <a:off x="1187532" y="4809506"/>
            <a:ext cx="10166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Fazit: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Netz ist extrem sensitiv für alle </a:t>
            </a:r>
            <a:r>
              <a:rPr lang="de-DE" dirty="0" err="1"/>
              <a:t>Hpyerparameter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Dropout führt im allgemeinen zu schlechteren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L2-Regularisierung der </a:t>
            </a:r>
            <a:r>
              <a:rPr lang="de-DE" dirty="0" err="1"/>
              <a:t>Convolutional</a:t>
            </a:r>
            <a:r>
              <a:rPr lang="de-DE" dirty="0"/>
              <a:t>-Layer verbessert die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</a:t>
            </a:r>
            <a:r>
              <a:rPr lang="de-DE" dirty="0" err="1"/>
              <a:t>Optimizer</a:t>
            </a:r>
            <a:r>
              <a:rPr lang="de-DE" dirty="0"/>
              <a:t> haben starken Einfluss auf die Performance</a:t>
            </a:r>
          </a:p>
        </p:txBody>
      </p:sp>
    </p:spTree>
    <p:extLst>
      <p:ext uri="{BB962C8B-B14F-4D97-AF65-F5344CB8AC3E}">
        <p14:creationId xmlns:p14="http://schemas.microsoft.com/office/powerpoint/2010/main" val="396180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BCA59-EDDE-3045-81F1-A3B878CE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378" y="151007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Neuronales Netzwerk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167047-5D22-0248-80BD-46964547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BDB1B85-1424-0A49-B579-7B3CDA7BC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978" y="3972626"/>
            <a:ext cx="3107378" cy="207158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2BE5A78-8F1C-9545-8955-CB7AFAFBA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395" y="3972625"/>
            <a:ext cx="3107377" cy="2071585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68BACEC-1969-2E4F-BBBA-CD937B0FC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396" y="1600200"/>
            <a:ext cx="3107376" cy="207158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CBA407F-769C-B744-AB4D-95BC0A86F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54" y="3972626"/>
            <a:ext cx="3107378" cy="2071585"/>
          </a:xfrm>
          <a:prstGeom prst="rect">
            <a:avLst/>
          </a:prstGeom>
        </p:spPr>
      </p:pic>
      <p:pic>
        <p:nvPicPr>
          <p:cNvPr id="14" name="Grafik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A1E75A5-5190-B742-9F70-7C34486E4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977" y="1600200"/>
            <a:ext cx="3107378" cy="2071585"/>
          </a:xfrm>
          <a:prstGeom prst="rect">
            <a:avLst/>
          </a:prstGeom>
        </p:spPr>
      </p:pic>
      <p:pic>
        <p:nvPicPr>
          <p:cNvPr id="16" name="Grafik 15" descr="Ein Bild, das Karte enthält.&#10;&#10;Automatisch generierte Beschreibung">
            <a:extLst>
              <a:ext uri="{FF2B5EF4-FFF2-40B4-BE49-F238E27FC236}">
                <a16:creationId xmlns:a16="http://schemas.microsoft.com/office/drawing/2014/main" id="{A7917146-C73D-6547-B9AA-2F3B0F085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77" y="1600200"/>
            <a:ext cx="3107377" cy="20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29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4F7C5-DF8C-4E02-8E4A-423EC348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613B1C-4527-465B-9C84-BC284256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Niehaus, Konstantin. (2019). German Innsbruck Corpus (</a:t>
            </a:r>
            <a:r>
              <a:rPr lang="de-DE" dirty="0" err="1"/>
              <a:t>GermInnC</a:t>
            </a:r>
            <a:r>
              <a:rPr lang="de-DE" dirty="0"/>
              <a:t>) 1800-1950 (Version 1.0) [Data </a:t>
            </a:r>
            <a:r>
              <a:rPr lang="de-DE" dirty="0" err="1"/>
              <a:t>set</a:t>
            </a:r>
            <a:r>
              <a:rPr lang="de-DE" dirty="0"/>
              <a:t>]. </a:t>
            </a:r>
            <a:r>
              <a:rPr lang="de-DE" dirty="0" err="1"/>
              <a:t>Zenodo</a:t>
            </a:r>
            <a:r>
              <a:rPr lang="de-DE" dirty="0"/>
              <a:t>. </a:t>
            </a:r>
            <a:r>
              <a:rPr lang="de-DE" dirty="0">
                <a:hlinkClick r:id="rId2"/>
              </a:rPr>
              <a:t>http://doi.org/10.5281/zenodo.3457917</a:t>
            </a:r>
            <a:r>
              <a:rPr lang="de-DE" dirty="0"/>
              <a:t>.</a:t>
            </a:r>
          </a:p>
          <a:p>
            <a:r>
              <a:rPr lang="de-DE" dirty="0"/>
              <a:t>Martin Durrell; Paul Bennett; Silke Scheible; et al. (2012).German Manchester Corpus (</a:t>
            </a:r>
            <a:r>
              <a:rPr lang="de-DE" i="1" dirty="0" err="1"/>
              <a:t>GerManC</a:t>
            </a:r>
            <a:r>
              <a:rPr lang="de-DE" i="1" dirty="0"/>
              <a:t>) </a:t>
            </a:r>
            <a:r>
              <a:rPr lang="de-DE" dirty="0"/>
              <a:t>1650 – 1800. Oxford Text Archive. </a:t>
            </a:r>
            <a:r>
              <a:rPr lang="de-DE" dirty="0">
                <a:hlinkClick r:id="rId3"/>
              </a:rPr>
              <a:t>http://hdl.handle.net/20.500.12024/2544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u="sng" dirty="0"/>
              <a:t>Code zum Projekt:</a:t>
            </a:r>
          </a:p>
          <a:p>
            <a:r>
              <a:rPr lang="de-DE" dirty="0"/>
              <a:t>https://github.com/LennartKeller/TextklassifikationsProjekt2019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E5D37C-60EF-410B-9E62-EDB3D89B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957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372FEEB-9C7D-4B05-A834-933926B87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32" y="0"/>
            <a:ext cx="2513135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68BA897-F14A-49FE-8777-1FD495AF4CB3}"/>
              </a:ext>
            </a:extLst>
          </p:cNvPr>
          <p:cNvSpPr txBox="1"/>
          <p:nvPr/>
        </p:nvSpPr>
        <p:spPr>
          <a:xfrm flipH="1">
            <a:off x="1264918" y="2782669"/>
            <a:ext cx="239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Modellarchitektur Neuronales Netzwerk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37BDC37-66A6-40CE-BA68-1184B6F7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770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B29E306-F18F-4814-A2C6-009AF17B3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59" y="1663296"/>
            <a:ext cx="4979534" cy="3531405"/>
          </a:xfrm>
          <a:prstGeom prst="rect">
            <a:avLst/>
          </a:prstGeom>
        </p:spPr>
      </p:pic>
      <p:pic>
        <p:nvPicPr>
          <p:cNvPr id="7" name="Grafik 6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6E0CA567-D193-4B22-BACD-3E6D56613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4" y="1663297"/>
            <a:ext cx="4979534" cy="353140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C1D4C56-BEA1-4944-8F03-E0FA8B00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52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8F960BF-08DD-4778-A4A8-78A76659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0685" y="0"/>
            <a:ext cx="7743769" cy="64074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B1061B-A7C1-42CB-83C5-D7E24E3F5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54" y="-758652"/>
            <a:ext cx="5618922" cy="837530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7670D70-CAB8-4B76-A67F-2C0FE213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939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E55FAF-7226-4C2E-A6C0-D8E6E1E98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02" y="1918562"/>
            <a:ext cx="6871046" cy="341215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88A51B2-0421-47C6-AD47-E011610D918D}"/>
              </a:ext>
            </a:extLst>
          </p:cNvPr>
          <p:cNvSpPr txBox="1"/>
          <p:nvPr/>
        </p:nvSpPr>
        <p:spPr>
          <a:xfrm>
            <a:off x="2660477" y="543339"/>
            <a:ext cx="687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Classification Report:</a:t>
            </a:r>
          </a:p>
          <a:p>
            <a:pPr algn="ctr"/>
            <a:r>
              <a:rPr lang="de-DE" dirty="0"/>
              <a:t> trainiert auf Periode P1, angewendet auf die restlichen Perioden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797F4C6-8F93-461A-A2E5-B8EC13AC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35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A1B2-28F7-412C-B3AC-F6855F7C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2F68314-FD25-403F-94DA-2BB57F070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47" y="1364652"/>
            <a:ext cx="6229642" cy="475251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597C580-F268-4BA3-B72E-FB2D2597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1C7A8C-44C6-41AD-8A25-7528BA5C25B3}"/>
              </a:ext>
            </a:extLst>
          </p:cNvPr>
          <p:cNvSpPr txBox="1"/>
          <p:nvPr/>
        </p:nvSpPr>
        <p:spPr>
          <a:xfrm>
            <a:off x="7382682" y="2844224"/>
            <a:ext cx="347415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DRAM	= Dramen</a:t>
            </a:r>
          </a:p>
          <a:p>
            <a:r>
              <a:rPr lang="de-DE" sz="1400" dirty="0"/>
              <a:t>HUMA	= Humanwissenschaftliche Texte</a:t>
            </a:r>
          </a:p>
          <a:p>
            <a:r>
              <a:rPr lang="de-DE" sz="1400" dirty="0"/>
              <a:t>LEGA	= Rechtstexte</a:t>
            </a:r>
          </a:p>
          <a:p>
            <a:r>
              <a:rPr lang="de-DE" sz="1400" dirty="0"/>
              <a:t>NARR	= Prosa Erzählungen</a:t>
            </a:r>
          </a:p>
          <a:p>
            <a:r>
              <a:rPr lang="de-DE" sz="1400" dirty="0"/>
              <a:t>NEWS	= Nachrichten</a:t>
            </a:r>
          </a:p>
          <a:p>
            <a:r>
              <a:rPr lang="de-DE" sz="1400" dirty="0"/>
              <a:t>SCIE	= Naturwissenschaftliche Texte</a:t>
            </a:r>
          </a:p>
          <a:p>
            <a:r>
              <a:rPr lang="de-DE" sz="1400" dirty="0"/>
              <a:t>SERM	= Predigten</a:t>
            </a:r>
          </a:p>
        </p:txBody>
      </p:sp>
    </p:spTree>
    <p:extLst>
      <p:ext uri="{BB962C8B-B14F-4D97-AF65-F5344CB8AC3E}">
        <p14:creationId xmlns:p14="http://schemas.microsoft.com/office/powerpoint/2010/main" val="400455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BD68B-1B1A-4720-8CD2-0E89D944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0676A58-FBE2-423A-BEE3-04B0BEF14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07" y="1848561"/>
            <a:ext cx="5578238" cy="411179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7E7F4E0-AB6C-44F7-9EA3-3CD646742C41}"/>
              </a:ext>
            </a:extLst>
          </p:cNvPr>
          <p:cNvSpPr txBox="1"/>
          <p:nvPr/>
        </p:nvSpPr>
        <p:spPr>
          <a:xfrm>
            <a:off x="7382682" y="2844224"/>
            <a:ext cx="31424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NoD</a:t>
            </a:r>
            <a:r>
              <a:rPr lang="de-DE" sz="1400" dirty="0"/>
              <a:t>	= Nord Deutschland</a:t>
            </a:r>
          </a:p>
          <a:p>
            <a:r>
              <a:rPr lang="de-DE" sz="1400" dirty="0"/>
              <a:t>OMD 	= Ost-Mittel Deutschland</a:t>
            </a:r>
          </a:p>
          <a:p>
            <a:r>
              <a:rPr lang="de-DE" sz="1400" dirty="0"/>
              <a:t>OOD	= Süd-Ost-Deutschland</a:t>
            </a:r>
          </a:p>
          <a:p>
            <a:r>
              <a:rPr lang="de-DE" sz="1400" dirty="0"/>
              <a:t>WMD	= West-Mittel Deutschland</a:t>
            </a:r>
          </a:p>
          <a:p>
            <a:r>
              <a:rPr lang="de-DE" sz="1400" dirty="0"/>
              <a:t>WOD	= Süd-West-Deutschland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848014-8F61-40F6-93E7-1D67D5B8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1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9FE7A-5618-4960-82F7-FA686C52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64A184-ECAB-4D01-804A-5A2CB867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61" y="1690688"/>
            <a:ext cx="6769077" cy="4665891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8EF889E4-F1CD-4361-A4E0-BC463DADF19D}"/>
              </a:ext>
            </a:extLst>
          </p:cNvPr>
          <p:cNvSpPr/>
          <p:nvPr/>
        </p:nvSpPr>
        <p:spPr>
          <a:xfrm>
            <a:off x="7857642" y="1828800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8083A7F-18DF-4E15-9BBF-137C72F5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51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6CABD-23CA-4810-9D0F-724EADD8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3382519-A708-4C6B-83F7-841E8CDF1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676" y="2684001"/>
            <a:ext cx="2804647" cy="1986625"/>
          </a:xfrm>
          <a:prstGeom prst="rect">
            <a:avLst/>
          </a:prstGeom>
        </p:spPr>
      </p:pic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187611C-AE0E-4C62-8188-916CECDD8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955" y="4352735"/>
            <a:ext cx="2752370" cy="2035366"/>
          </a:xfrm>
          <a:prstGeom prst="rect">
            <a:avLst/>
          </a:prstGeom>
        </p:spPr>
      </p:pic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14D5B90-6052-4030-9549-E301BE3DE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482" y="1690688"/>
            <a:ext cx="2785843" cy="2049091"/>
          </a:xfrm>
          <a:prstGeom prst="rect">
            <a:avLst/>
          </a:prstGeom>
        </p:spPr>
      </p:pic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4C0CD60-5041-49B3-B115-F4FAC716C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7" y="4352735"/>
            <a:ext cx="2747744" cy="2035366"/>
          </a:xfrm>
          <a:prstGeom prst="rect">
            <a:avLst/>
          </a:prstGeom>
        </p:spPr>
      </p:pic>
      <p:pic>
        <p:nvPicPr>
          <p:cNvPr id="18" name="Grafik 17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1C0F9F1B-3C6C-430F-A443-D6F66D8C9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81" y="1690688"/>
            <a:ext cx="2785843" cy="198662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EBE743A-4003-4786-B1F7-BF2B31D1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65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63103-F59B-4BDB-94E8-75FE7EDE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CD938F4-8393-47A4-9E68-E3D0A1D0F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32" y="4706938"/>
            <a:ext cx="2764399" cy="1738312"/>
          </a:xfrm>
          <a:prstGeom prst="rect">
            <a:avLst/>
          </a:prstGeom>
        </p:spPr>
      </p:pic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2AA59A8-FCB8-4115-8413-EDB335CED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32" y="1690688"/>
            <a:ext cx="2635872" cy="1738312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BB95CB5-726B-4ECA-BEA6-C3047CCE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41" y="4745552"/>
            <a:ext cx="2548643" cy="1747323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82706C1-DFA2-457B-B8E2-02E0E7F64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9" y="1681677"/>
            <a:ext cx="2626695" cy="1747323"/>
          </a:xfrm>
          <a:prstGeom prst="rect">
            <a:avLst/>
          </a:prstGeom>
        </p:spPr>
      </p:pic>
      <p:pic>
        <p:nvPicPr>
          <p:cNvPr id="13" name="Grafik 12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936FF6F7-7877-4A56-A126-4A6D4B146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151" y="4706938"/>
            <a:ext cx="2664649" cy="1738312"/>
          </a:xfrm>
          <a:prstGeom prst="rect">
            <a:avLst/>
          </a:prstGeom>
        </p:spPr>
      </p:pic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626F4A4-438F-45D9-8C4D-8676CB635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18" y="1789162"/>
            <a:ext cx="2567195" cy="163983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9EF19E8-CFB2-4CCB-8DE3-46D3C4A7669A}"/>
              </a:ext>
            </a:extLst>
          </p:cNvPr>
          <p:cNvSpPr txBox="1"/>
          <p:nvPr/>
        </p:nvSpPr>
        <p:spPr>
          <a:xfrm>
            <a:off x="2913658" y="1650662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(1650 – 1700)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08050CA-8168-4F2F-9127-9467BFAD5C76}"/>
              </a:ext>
            </a:extLst>
          </p:cNvPr>
          <p:cNvSpPr txBox="1"/>
          <p:nvPr/>
        </p:nvSpPr>
        <p:spPr>
          <a:xfrm>
            <a:off x="2913658" y="4745552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(1700 – 1750)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53C5F3E-85ED-47E0-9972-62E66AF19335}"/>
              </a:ext>
            </a:extLst>
          </p:cNvPr>
          <p:cNvSpPr txBox="1"/>
          <p:nvPr/>
        </p:nvSpPr>
        <p:spPr>
          <a:xfrm>
            <a:off x="7335744" y="1678067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(1750 – 1800)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8E663E0-07B9-4657-999A-4EB9750EA9C4}"/>
              </a:ext>
            </a:extLst>
          </p:cNvPr>
          <p:cNvSpPr txBox="1"/>
          <p:nvPr/>
        </p:nvSpPr>
        <p:spPr>
          <a:xfrm>
            <a:off x="7422404" y="4678665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(1800 – 1850)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2C8E358-536A-4987-8F7A-C65C244F082C}"/>
              </a:ext>
            </a:extLst>
          </p:cNvPr>
          <p:cNvSpPr txBox="1"/>
          <p:nvPr/>
        </p:nvSpPr>
        <p:spPr>
          <a:xfrm>
            <a:off x="11123762" y="1722275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(1850 – 1900)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CBC308A-510F-4481-9C67-C05FBD81B850}"/>
              </a:ext>
            </a:extLst>
          </p:cNvPr>
          <p:cNvSpPr txBox="1"/>
          <p:nvPr/>
        </p:nvSpPr>
        <p:spPr>
          <a:xfrm>
            <a:off x="11189088" y="4706938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(1900 – 1950)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27C56F9-DCC1-404C-852F-E3A065AC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30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55BDD0F-24BF-4BAF-B5D8-8E3D1076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85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Macintosh PowerPoint</Application>
  <PresentationFormat>Breitbild</PresentationFormat>
  <Paragraphs>132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Projektgruppenpräsention</vt:lpstr>
      <vt:lpstr>Gliederung</vt:lpstr>
      <vt:lpstr>PowerPoint-Präsentation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Fragestellung</vt:lpstr>
      <vt:lpstr>Versuchsdesign</vt:lpstr>
      <vt:lpstr>Features</vt:lpstr>
      <vt:lpstr>Normalisierung der Lemmata der beiden Korpora</vt:lpstr>
      <vt:lpstr>Verwendete Features</vt:lpstr>
      <vt:lpstr>Verwendete Modelle</vt:lpstr>
      <vt:lpstr>Schwierigkeit</vt:lpstr>
      <vt:lpstr>Verwendete Hyperparameter</vt:lpstr>
      <vt:lpstr>Verwendete Hyperparameter</vt:lpstr>
      <vt:lpstr>Verwendete Hyperparameter</vt:lpstr>
      <vt:lpstr>Ergebnisse</vt:lpstr>
      <vt:lpstr>Ergebnisse</vt:lpstr>
      <vt:lpstr>Ergebnisse</vt:lpstr>
      <vt:lpstr>Neuronale Netzwerke</vt:lpstr>
      <vt:lpstr>Neuronales Netzwerk Architektur</vt:lpstr>
      <vt:lpstr>Neuronales Netzwerk Training</vt:lpstr>
      <vt:lpstr>Neuronales Netzwerk Ergebnisse</vt:lpstr>
      <vt:lpstr>Quellen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Projektgruppenpräsention</dc:title>
  <dc:creator>Timo Günther</dc:creator>
  <cp:lastModifiedBy>s338298</cp:lastModifiedBy>
  <cp:revision>66</cp:revision>
  <dcterms:created xsi:type="dcterms:W3CDTF">2020-01-24T10:59:03Z</dcterms:created>
  <dcterms:modified xsi:type="dcterms:W3CDTF">2020-01-29T18:51:50Z</dcterms:modified>
</cp:coreProperties>
</file>