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  <p:sldMasterId id="2147483689" r:id="rId3"/>
  </p:sldMasterIdLst>
  <p:notesMasterIdLst>
    <p:notesMasterId r:id="rId27"/>
  </p:notesMasterIdLst>
  <p:sldIdLst>
    <p:sldId id="291" r:id="rId4"/>
    <p:sldId id="285" r:id="rId5"/>
    <p:sldId id="303" r:id="rId6"/>
    <p:sldId id="269" r:id="rId7"/>
    <p:sldId id="281" r:id="rId8"/>
    <p:sldId id="278" r:id="rId9"/>
    <p:sldId id="301" r:id="rId10"/>
    <p:sldId id="304" r:id="rId11"/>
    <p:sldId id="305" r:id="rId12"/>
    <p:sldId id="306" r:id="rId13"/>
    <p:sldId id="300" r:id="rId14"/>
    <p:sldId id="308" r:id="rId15"/>
    <p:sldId id="309" r:id="rId16"/>
    <p:sldId id="272" r:id="rId17"/>
    <p:sldId id="296" r:id="rId18"/>
    <p:sldId id="299" r:id="rId19"/>
    <p:sldId id="297" r:id="rId20"/>
    <p:sldId id="310" r:id="rId21"/>
    <p:sldId id="302" r:id="rId22"/>
    <p:sldId id="298" r:id="rId23"/>
    <p:sldId id="293" r:id="rId24"/>
    <p:sldId id="295" r:id="rId25"/>
    <p:sldId id="28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D4E1C-547B-4546-95CE-121FDA015484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3FB6F-7BA3-4870-9D0B-837551BFB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2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Ziel der Arbeit ist konkret: Die Untersuchung inwieweit sich maschinelle Lernverfahren dazu einsetzen lassen aus Positionssequenzen eine Fahrzeugklasse zu erkennen. </a:t>
            </a:r>
          </a:p>
          <a:p>
            <a:pPr marL="171450" indent="-171450">
              <a:buFontTx/>
              <a:buChar char="-"/>
            </a:pPr>
            <a:r>
              <a:rPr lang="de-DE" dirty="0"/>
              <a:t>Dabei hatte ich beim letzten Mal schon von einigen Problemen und Aufgaben gesprochen…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1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 in Bezug auf Nutzer und Klassenverhältnis nicht ausgeglichener als zuvor… Allerdings…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666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 in Bezug auf Nutzer und Klassenverhältnis nicht ausgeglichener als zuvor… Allerdings…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97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 in Bezug auf Nutzer und Klassenverhältnis nicht ausgeglichener als zuvor… Allerdings…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705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Problem: Zusammenfassung der Daten auf deskriptive Merkmale führt potenziell zu starkem Informationsverlust. Damit ist eine gute Unterscheidung zwischen Motorrädern und Autos kaum möglich.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33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BAEE7D04-4FDB-881F-1CB8-5FFA0B53B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04.07.2023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67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67D168-45BD-F288-4B9E-0F9F2087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04.07.2023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8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1116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D31B9ABD-5FFE-32C0-F3F6-F4BE73AD641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1116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C2DE1BAB-FEFA-4557-297E-715EA93F4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170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3C6DA-EDF2-9DBE-EF8B-2982726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7C87D-EC75-C34C-D48B-3E1535234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E1085-844F-9C53-71A9-055285938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ABE3CE71-9795-FE23-C134-1C7F3BEC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2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44CB9-9E71-069F-8099-7763B34A35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FC19306-6B87-9D06-9094-225C6555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6816A02D-E6F3-EE25-94C0-FC5A64A2CC8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F0EAB1C-9DFA-5B47-8466-C0AB97931F3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0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34E0AF22-6F63-102F-869B-1B06909C44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30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DF3B0-3CD7-CE12-2B25-EE6DFA10B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558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57BFA0-4BDA-2C21-FB15-EB579FFDB649}"/>
              </a:ext>
            </a:extLst>
          </p:cNvPr>
          <p:cNvSpPr/>
          <p:nvPr userDrawn="1"/>
        </p:nvSpPr>
        <p:spPr>
          <a:xfrm>
            <a:off x="0" y="1704109"/>
            <a:ext cx="12192000" cy="5153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FA2D8-85AF-CD3C-2141-43087363A93E}"/>
              </a:ext>
            </a:extLst>
          </p:cNvPr>
          <p:cNvSpPr/>
          <p:nvPr userDrawn="1"/>
        </p:nvSpPr>
        <p:spPr>
          <a:xfrm>
            <a:off x="1016089" y="1092190"/>
            <a:ext cx="2948920" cy="1198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F0F83D3-3078-31C2-1D37-652E0FC00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0220" y="3777337"/>
            <a:ext cx="8247598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ZWISCHENTITEL (VERSALIEN)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3039B812-5483-82F7-E626-ADFC6D75DEA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390220" y="4497337"/>
            <a:ext cx="8247598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hinzufügen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6B4A97-0C3D-CC06-D78D-B54E90DD67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60" y="687554"/>
            <a:ext cx="3611531" cy="2059910"/>
          </a:xfrm>
          <a:prstGeom prst="rect">
            <a:avLst/>
          </a:prstGeom>
        </p:spPr>
      </p:pic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9277D772-4744-7FB7-BF49-7D41E2FE3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37A90881-D8F6-7D35-B56D-8D611B81561C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645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>
            <a:extLst>
              <a:ext uri="{FF2B5EF4-FFF2-40B4-BE49-F238E27FC236}">
                <a16:creationId xmlns:a16="http://schemas.microsoft.com/office/drawing/2014/main" id="{1C090E66-A934-4263-63AB-69B7E5A52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42EA2DE-1859-220C-DAC2-6E9FE98E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10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0" y="3313206"/>
            <a:ext cx="7380000" cy="53878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A23DC2D6-FAC5-3543-D3A0-9EC67C92B4E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20000" y="4401195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A0BE5C79-71BE-DA53-D9E8-BB279904F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04.07.2023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zeilig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1FAD8-3C68-AACA-7404-9325990C001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32305" y="4935763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30E48-15D0-C511-F81D-1A6A3CA4E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04.07.2023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90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C855A2C8-BABB-EDE4-803B-CD66F3F0E4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711855-9138-2CF7-B0F1-F50F142355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04.07.2023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77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04.07.2023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1C81773-D82E-45B6-D4A6-F8360FFE3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307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8CD8E2B5-1DFC-9119-352A-AA248A1D19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540000"/>
            <a:ext cx="3319200" cy="799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601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2ED3017B-ABDE-6D80-8F56-EDCC1A3247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711855-9138-2CF7-B0F1-F50F142355D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04.07.2023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0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 und Sub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04.07.2023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863D5A0E-E643-A67D-EBAF-E563B4121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307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extplatzhalter 15">
            <a:extLst>
              <a:ext uri="{FF2B5EF4-FFF2-40B4-BE49-F238E27FC236}">
                <a16:creationId xmlns:a16="http://schemas.microsoft.com/office/drawing/2014/main" id="{37F90935-73A8-60A4-A125-A29AD52C73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540000"/>
            <a:ext cx="3319200" cy="799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18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D32F2E-871F-07D3-4100-3A806D6A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2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(VERSALIEN)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A507C5-C71C-3621-949E-FC9F5BF71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70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0" y="3315764"/>
            <a:ext cx="7380000" cy="109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0" y="4935764"/>
            <a:ext cx="7380000" cy="64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B6341-F940-2A6B-08A6-D1926059D6D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B0AC6E-AC59-C3FF-E97D-60EBF1FF8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04.07.2023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5A87195B-DDA1-DD44-B5D8-0A7D8BEA4A3F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3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78D8F41-D790-BB6F-1D28-99F34CD10FDD}"/>
              </a:ext>
            </a:extLst>
          </p:cNvPr>
          <p:cNvSpPr/>
          <p:nvPr userDrawn="1"/>
        </p:nvSpPr>
        <p:spPr>
          <a:xfrm>
            <a:off x="0" y="6006905"/>
            <a:ext cx="12192000" cy="851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30000"/>
            <a:ext cx="1116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350000"/>
            <a:ext cx="11160000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1D29D-750E-4237-5B31-8A08A41BE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04.07.2023</a:t>
            </a:fld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96DAE3-EB56-CF48-A856-624349A6EA88}"/>
              </a:ext>
            </a:extLst>
          </p:cNvPr>
          <p:cNvSpPr/>
          <p:nvPr userDrawn="1"/>
        </p:nvSpPr>
        <p:spPr>
          <a:xfrm>
            <a:off x="9957197" y="5677049"/>
            <a:ext cx="1519003" cy="6173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CD7DB32-E370-3451-71B5-31DFC9C0455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0249" y="5440232"/>
            <a:ext cx="1885883" cy="1075652"/>
          </a:xfrm>
          <a:prstGeom prst="rect">
            <a:avLst/>
          </a:prstGeom>
        </p:spPr>
      </p:pic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D6DC092F-454D-4669-CF04-B36160D6C612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64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Roboto Medium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B6341-F940-2A6B-08A6-D1926059D6D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6087" y="2521436"/>
            <a:ext cx="1982326" cy="477055"/>
          </a:xfrm>
          <a:prstGeom prst="rect">
            <a:avLst/>
          </a:prstGeom>
        </p:spPr>
      </p:pic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1226575-AC27-D889-FCEE-E8E66D44EBD5}"/>
              </a:ext>
            </a:extLst>
          </p:cNvPr>
          <p:cNvSpPr txBox="1">
            <a:spLocks/>
          </p:cNvSpPr>
          <p:nvPr userDrawn="1"/>
        </p:nvSpPr>
        <p:spPr>
          <a:xfrm>
            <a:off x="6345746" y="4873752"/>
            <a:ext cx="4922475" cy="221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6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i="1" u="none" dirty="0">
                <a:latin typeface="+mj-lt"/>
                <a:ea typeface="Roboto Medium" panose="02000000000000000000" pitchFamily="2" charset="0"/>
              </a:rPr>
              <a:t>www.hs-coburg.de</a:t>
            </a:r>
            <a:endParaRPr lang="de-DE" sz="1600" b="0" i="1" u="none" dirty="0">
              <a:latin typeface="+mj-lt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2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bg2"/>
          </a:solidFill>
          <a:latin typeface="+mn-lt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600" b="0" i="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svg"/><Relationship Id="rId18" Type="http://schemas.openxmlformats.org/officeDocument/2006/relationships/image" Target="../media/image45.png"/><Relationship Id="rId3" Type="http://schemas.openxmlformats.org/officeDocument/2006/relationships/image" Target="../media/image30.sv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10" Type="http://schemas.openxmlformats.org/officeDocument/2006/relationships/image" Target="../media/image37.svg"/><Relationship Id="rId19" Type="http://schemas.openxmlformats.org/officeDocument/2006/relationships/image" Target="../media/image46.sv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C2C7F-5DA5-55FB-FF1A-EEE16FEF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Bachelorseminar 06.07.2023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A02711-CED9-4A26-7563-F7A3197BD1A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Lennart Köpper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49CC30-791B-3731-115E-CA50BA8048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pPr/>
              <a:t>04.07.2023</a:t>
            </a:fld>
            <a:endParaRPr lang="de-DE" dirty="0"/>
          </a:p>
        </p:txBody>
      </p:sp>
      <p:pic>
        <p:nvPicPr>
          <p:cNvPr id="8" name="Bildplatzhalter 7" descr="Ein Bild, das Karte, Text, Atlas enthält.&#10;&#10;Automatisch generierte Beschreibung">
            <a:extLst>
              <a:ext uri="{FF2B5EF4-FFF2-40B4-BE49-F238E27FC236}">
                <a16:creationId xmlns:a16="http://schemas.microsoft.com/office/drawing/2014/main" id="{29240355-EB71-4DC6-7B12-90572279A03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" t="10" b="10"/>
          <a:stretch/>
        </p:blipFill>
        <p:spPr>
          <a:xfrm>
            <a:off x="1" y="1"/>
            <a:ext cx="12191998" cy="4545049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E23AEB3-5495-37DC-2850-69DDE3F47B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697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Datenvorbereitung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Erweiterung um berechnete Bewegungsinformationen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F019482-78FB-7E04-6F8A-FB20A75BC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860" y="1768854"/>
            <a:ext cx="8240275" cy="134321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CC64E52-193F-2A23-F860-DABE3695D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62" y="4260475"/>
            <a:ext cx="11834075" cy="1060883"/>
          </a:xfrm>
          <a:prstGeom prst="rect">
            <a:avLst/>
          </a:prstGeom>
        </p:spPr>
      </p:pic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6D38D22B-EC10-7218-B09D-CE7DF87C1191}"/>
              </a:ext>
            </a:extLst>
          </p:cNvPr>
          <p:cNvSpPr/>
          <p:nvPr/>
        </p:nvSpPr>
        <p:spPr>
          <a:xfrm>
            <a:off x="5613632" y="3429000"/>
            <a:ext cx="964734" cy="6527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3E1701-DCEB-6341-57B2-A571FCA5B283}"/>
              </a:ext>
            </a:extLst>
          </p:cNvPr>
          <p:cNvSpPr txBox="1"/>
          <p:nvPr/>
        </p:nvSpPr>
        <p:spPr>
          <a:xfrm>
            <a:off x="5886273" y="2921880"/>
            <a:ext cx="419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…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F27A6E3-6101-41E3-D193-E1501FECAD6C}"/>
              </a:ext>
            </a:extLst>
          </p:cNvPr>
          <p:cNvSpPr txBox="1"/>
          <p:nvPr/>
        </p:nvSpPr>
        <p:spPr>
          <a:xfrm>
            <a:off x="5886272" y="5139321"/>
            <a:ext cx="419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27222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Stand: Map-Matching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EAC35-0616-71E1-437A-DA03C339A35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13199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Map-Matching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C64FA8-A118-0B42-7FC4-6A4A2510E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009" y="2165456"/>
            <a:ext cx="4727650" cy="2620727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8D36628-66F3-D33C-E457-B1C9911DCB1F}"/>
              </a:ext>
            </a:extLst>
          </p:cNvPr>
          <p:cNvSpPr txBox="1">
            <a:spLocks/>
          </p:cNvSpPr>
          <p:nvPr/>
        </p:nvSpPr>
        <p:spPr>
          <a:xfrm>
            <a:off x="540000" y="2031487"/>
            <a:ext cx="6972909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de-DE" dirty="0">
              <a:latin typeface="Helvetica Neue"/>
              <a:sym typeface="Wingdings" panose="05000000000000000000" pitchFamily="2" charset="2"/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E8069CA-2536-3C12-FB3A-8A7A0D55C323}"/>
              </a:ext>
            </a:extLst>
          </p:cNvPr>
          <p:cNvSpPr txBox="1">
            <a:spLocks/>
          </p:cNvSpPr>
          <p:nvPr/>
        </p:nvSpPr>
        <p:spPr>
          <a:xfrm>
            <a:off x="539999" y="1529708"/>
            <a:ext cx="6651633" cy="41791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Helvetica Neue"/>
                <a:sym typeface="Wingdings" panose="05000000000000000000" pitchFamily="2" charset="2"/>
              </a:rPr>
              <a:t>= Abbildung der aufgenommenen Positionssequenzen auf ein digitales Straßen- und Wegenetz. </a:t>
            </a:r>
          </a:p>
          <a:p>
            <a:pPr marL="0" indent="0">
              <a:buNone/>
            </a:pPr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Nutzung der Map-Matching-Engine „Valhalla“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Map-Matching ist vollständig umgesetzt und hinsichtlich der Parameter optimiert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Führt zu guten Ergebnissen, insofern für eine Sequenz der korrekte Matching-Modus genutzt wird</a:t>
            </a:r>
          </a:p>
          <a:p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r>
              <a:rPr lang="de-DE" b="1" dirty="0">
                <a:latin typeface="Helvetica Neue"/>
                <a:sym typeface="Wingdings" panose="05000000000000000000" pitchFamily="2" charset="2"/>
              </a:rPr>
              <a:t>Problem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: Matching-Modus ist abhängig von Fahrzeugklasse…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  <a:sym typeface="Wingdings" panose="05000000000000000000" pitchFamily="2" charset="2"/>
              </a:rPr>
              <a:t>„</a:t>
            </a:r>
            <a:r>
              <a:rPr lang="de-DE" dirty="0" err="1">
                <a:latin typeface="Helvetica Neue"/>
                <a:sym typeface="Wingdings" panose="05000000000000000000" pitchFamily="2" charset="2"/>
              </a:rPr>
              <a:t>pedestrian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“, „</a:t>
            </a:r>
            <a:r>
              <a:rPr lang="de-DE" dirty="0" err="1">
                <a:latin typeface="Helvetica Neue"/>
                <a:sym typeface="Wingdings" panose="05000000000000000000" pitchFamily="2" charset="2"/>
              </a:rPr>
              <a:t>bicycle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“ und „</a:t>
            </a:r>
            <a:r>
              <a:rPr lang="de-DE" dirty="0" err="1">
                <a:latin typeface="Helvetica Neue"/>
                <a:sym typeface="Wingdings" panose="05000000000000000000" pitchFamily="2" charset="2"/>
              </a:rPr>
              <a:t>auto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“ (für Straßenfahrzeuge)</a:t>
            </a:r>
          </a:p>
        </p:txBody>
      </p:sp>
    </p:spTree>
    <p:extLst>
      <p:ext uri="{BB962C8B-B14F-4D97-AF65-F5344CB8AC3E}">
        <p14:creationId xmlns:p14="http://schemas.microsoft.com/office/powerpoint/2010/main" val="2471979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des Matching-Modus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A571A6C6-3F57-12E8-8FC8-BFA443948AA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Training und Hyperparameteroptimierung verschiedener Modelle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2430133-5DCB-E778-AD0E-32629BA8A962}"/>
              </a:ext>
            </a:extLst>
          </p:cNvPr>
          <p:cNvSpPr txBox="1">
            <a:spLocks/>
          </p:cNvSpPr>
          <p:nvPr/>
        </p:nvSpPr>
        <p:spPr>
          <a:xfrm>
            <a:off x="539998" y="2096998"/>
            <a:ext cx="10062099" cy="387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latin typeface="Helvetica Neue"/>
                <a:sym typeface="Wingdings" panose="05000000000000000000" pitchFamily="2" charset="2"/>
              </a:rPr>
              <a:t>Konsequenz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: Sequenzen müssen also „vorklassifiziert“ werden, damit der richtige Matching-Modus gesetzt werden kann.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Hierfür wurden verschiedene Klassifikatoren trainiert und hinsichtlich ihrer Hyperparameter optimiert.</a:t>
            </a:r>
          </a:p>
          <a:p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Eingabe: Zusammenfassung der Sequenzen mittels deskriptiver Merkmale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Geschwindigkeit 	 Mittelwert, Standardabweichung, 10%-Quantil und 90%-Quantil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Beschleunigung 	 Standardabweichung &amp; 90%-Quantil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Verzögerung 	 Standardabweichung &amp; 90%-Quantil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Helvetica Neue"/>
                <a:sym typeface="Wingdings" panose="05000000000000000000" pitchFamily="2" charset="2"/>
              </a:rPr>
              <a:t>Winkelgeschw</a:t>
            </a:r>
            <a:r>
              <a:rPr lang="de-DE" sz="1600" dirty="0">
                <a:latin typeface="Helvetica Neue"/>
                <a:sym typeface="Wingdings" panose="05000000000000000000" pitchFamily="2" charset="2"/>
              </a:rPr>
              <a:t>.	 Standardabweichung &amp; 90%-Quantil</a:t>
            </a:r>
          </a:p>
        </p:txBody>
      </p:sp>
    </p:spTree>
    <p:extLst>
      <p:ext uri="{BB962C8B-B14F-4D97-AF65-F5344CB8AC3E}">
        <p14:creationId xmlns:p14="http://schemas.microsoft.com/office/powerpoint/2010/main" val="2110295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des Matching-Modus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Evaluierung optimierter Modelle für Abtastperiode = 1s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19" name="Grafik 18" descr="Ein Bild, das Text, Screenshot, Diagramm, Quadrat enthält.&#10;&#10;Automatisch generierte Beschreibung">
            <a:extLst>
              <a:ext uri="{FF2B5EF4-FFF2-40B4-BE49-F238E27FC236}">
                <a16:creationId xmlns:a16="http://schemas.microsoft.com/office/drawing/2014/main" id="{0A66AD40-4088-B590-ACB8-5844CC170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2"/>
          <a:stretch/>
        </p:blipFill>
        <p:spPr>
          <a:xfrm>
            <a:off x="1789802" y="2245894"/>
            <a:ext cx="3525870" cy="2538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Grafik 21" descr="Ein Bild, das Text, Screenshot, Diagramm, Quadrat enthält.&#10;&#10;Automatisch generierte Beschreibung">
            <a:extLst>
              <a:ext uri="{FF2B5EF4-FFF2-40B4-BE49-F238E27FC236}">
                <a16:creationId xmlns:a16="http://schemas.microsoft.com/office/drawing/2014/main" id="{187884C3-676F-66EF-54C8-8319B92A09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4"/>
          <a:stretch/>
        </p:blipFill>
        <p:spPr>
          <a:xfrm>
            <a:off x="6876330" y="2245894"/>
            <a:ext cx="3525870" cy="2542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D16D8FAC-A6C1-3326-51BE-E318CDC5ED85}"/>
              </a:ext>
            </a:extLst>
          </p:cNvPr>
          <p:cNvSpPr txBox="1"/>
          <p:nvPr/>
        </p:nvSpPr>
        <p:spPr>
          <a:xfrm>
            <a:off x="7614785" y="5030729"/>
            <a:ext cx="20489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Random-Forest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</a:t>
            </a:r>
            <a:r>
              <a:rPr lang="de-DE" sz="1600" b="1" dirty="0"/>
              <a:t>95,1% Genauigkeit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1986A0-5C64-AED4-D145-5DDAA8439560}"/>
              </a:ext>
            </a:extLst>
          </p:cNvPr>
          <p:cNvSpPr txBox="1"/>
          <p:nvPr/>
        </p:nvSpPr>
        <p:spPr>
          <a:xfrm>
            <a:off x="2239715" y="5030729"/>
            <a:ext cx="262603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Support Vector Machine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</a:t>
            </a:r>
            <a:r>
              <a:rPr lang="de-DE" sz="1600" dirty="0"/>
              <a:t>94,5% Genauigkeit</a:t>
            </a:r>
          </a:p>
        </p:txBody>
      </p:sp>
    </p:spTree>
    <p:extLst>
      <p:ext uri="{BB962C8B-B14F-4D97-AF65-F5344CB8AC3E}">
        <p14:creationId xmlns:p14="http://schemas.microsoft.com/office/powerpoint/2010/main" val="3149585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des Matching-Modus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Evaluierung optimierter Modelle für Abtastperiode = 2s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10" name="Grafik 9" descr="Ein Bild, das Text, Screenshot, Diagramm, Quadrat enthält.&#10;&#10;Automatisch generierte Beschreibung">
            <a:extLst>
              <a:ext uri="{FF2B5EF4-FFF2-40B4-BE49-F238E27FC236}">
                <a16:creationId xmlns:a16="http://schemas.microsoft.com/office/drawing/2014/main" id="{4C01C9DC-BB81-BEF0-9F6B-6DC293A5F1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/>
          <a:stretch/>
        </p:blipFill>
        <p:spPr>
          <a:xfrm>
            <a:off x="1789800" y="2245894"/>
            <a:ext cx="3525870" cy="2542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B78B881-E5F9-F03C-3DDF-D7BA7536B7D2}"/>
              </a:ext>
            </a:extLst>
          </p:cNvPr>
          <p:cNvSpPr txBox="1"/>
          <p:nvPr/>
        </p:nvSpPr>
        <p:spPr>
          <a:xfrm>
            <a:off x="2239715" y="5030729"/>
            <a:ext cx="262603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Support Vector Machine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</a:t>
            </a:r>
            <a:r>
              <a:rPr lang="de-DE" sz="1600" dirty="0"/>
              <a:t>95,2% Genauigkeit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3E9A51A-921C-D1F3-E561-8CB4C9EEE55B}"/>
              </a:ext>
            </a:extLst>
          </p:cNvPr>
          <p:cNvSpPr txBox="1"/>
          <p:nvPr/>
        </p:nvSpPr>
        <p:spPr>
          <a:xfrm>
            <a:off x="7603488" y="5030729"/>
            <a:ext cx="20794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Random-Forest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</a:t>
            </a:r>
            <a:r>
              <a:rPr lang="de-DE" sz="1600" b="1" dirty="0"/>
              <a:t>96,2% Genauigkeit</a:t>
            </a:r>
          </a:p>
        </p:txBody>
      </p:sp>
      <p:pic>
        <p:nvPicPr>
          <p:cNvPr id="17" name="Grafik 16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B503A518-C293-CADC-BC96-69CDEE4465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4"/>
          <a:stretch/>
        </p:blipFill>
        <p:spPr>
          <a:xfrm>
            <a:off x="6876332" y="2245893"/>
            <a:ext cx="3533729" cy="2542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353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Stand: Klassifikation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779743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Naiver Ansatz: optimierter Random-Forest für 4 Klassen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5" name="Grafik 4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D61CE8E8-82A8-2B18-D015-8DC25790BE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/>
          <a:stretch/>
        </p:blipFill>
        <p:spPr>
          <a:xfrm>
            <a:off x="6876332" y="2247772"/>
            <a:ext cx="3404227" cy="2541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6E68B5E0-015A-55AF-B2D4-515929A13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3"/>
          <a:stretch/>
        </p:blipFill>
        <p:spPr>
          <a:xfrm>
            <a:off x="1908860" y="2247772"/>
            <a:ext cx="3404227" cy="2543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A6C403C-53CC-AC98-0CE5-CFBF59A94B6B}"/>
              </a:ext>
            </a:extLst>
          </p:cNvPr>
          <p:cNvSpPr txBox="1"/>
          <p:nvPr/>
        </p:nvSpPr>
        <p:spPr>
          <a:xfrm>
            <a:off x="2513027" y="5030729"/>
            <a:ext cx="20794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Periode = 1s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</a:t>
            </a:r>
            <a:r>
              <a:rPr lang="de-DE" sz="1600" dirty="0"/>
              <a:t>76,8% Genauigkeit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F73215-DE8E-3715-5649-FA3CF03BA4ED}"/>
              </a:ext>
            </a:extLst>
          </p:cNvPr>
          <p:cNvSpPr txBox="1"/>
          <p:nvPr/>
        </p:nvSpPr>
        <p:spPr>
          <a:xfrm>
            <a:off x="7613907" y="5030729"/>
            <a:ext cx="20585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Periode = 2s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</a:t>
            </a:r>
            <a:r>
              <a:rPr lang="de-DE" sz="1600" b="1" dirty="0"/>
              <a:t>80.0% Genauigkeit</a:t>
            </a:r>
          </a:p>
        </p:txBody>
      </p:sp>
    </p:spTree>
    <p:extLst>
      <p:ext uri="{BB962C8B-B14F-4D97-AF65-F5344CB8AC3E}">
        <p14:creationId xmlns:p14="http://schemas.microsoft.com/office/powerpoint/2010/main" val="1076441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Besserer Klassifikationsansatz: Rekurrente Neuronale Netzwerke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9BB827B-76C0-2B2F-7B63-485D7E8AFA73}"/>
              </a:ext>
            </a:extLst>
          </p:cNvPr>
          <p:cNvSpPr txBox="1">
            <a:spLocks/>
          </p:cNvSpPr>
          <p:nvPr/>
        </p:nvSpPr>
        <p:spPr>
          <a:xfrm>
            <a:off x="539999" y="1728778"/>
            <a:ext cx="7187094" cy="387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Großer Vorteil: RNNs sind in der Lage mit Sequenzen beliebiger Länge, statt mit einzelnen Eingaben fester Größe zu arbeiten</a:t>
            </a:r>
          </a:p>
          <a:p>
            <a:pPr marL="466725" indent="-285750">
              <a:buFont typeface="Wingdings" panose="05000000000000000000" pitchFamily="2" charset="2"/>
              <a:buChar char="à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Sequenzen müssen somit nicht durch deskriptive Merkmale zusammengefasst werden</a:t>
            </a:r>
          </a:p>
          <a:p>
            <a:pPr marL="466725" indent="-285750">
              <a:buFont typeface="Wingdings" panose="05000000000000000000" pitchFamily="2" charset="2"/>
              <a:buChar char="à"/>
            </a:pPr>
            <a:endParaRPr lang="de-DE" sz="16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Anders als gewöhnliche Neuronale Netze (Feed-Forward-Netze) besitzen RNNs rückwärtsgerichtete Verbindungen oder „Gedächtniszellen“</a:t>
            </a:r>
          </a:p>
          <a:p>
            <a:pPr marL="466725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de-DE" sz="1600" dirty="0">
                <a:solidFill>
                  <a:srgbClr val="6F6259"/>
                </a:solidFill>
                <a:latin typeface="Helvetica Neue"/>
                <a:sym typeface="Wingdings" panose="05000000000000000000" pitchFamily="2" charset="2"/>
              </a:rPr>
              <a:t>Die Ausgabe im aktuellen Zeitschritt t ist damit nicht nur von der Eingabe zum Zeitpunkt t sondern auch von der Ausgabe der Zelle zum Zeitpunkt t-1 abhängig</a:t>
            </a:r>
          </a:p>
          <a:p>
            <a:pPr marL="466725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Hierdurch können zeitlich codierte Muster in den Daten abgebildet werden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616027C-0620-D7ED-9D2F-3A55DA50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813" y="2070000"/>
            <a:ext cx="3804234" cy="31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71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Erprobung: Entwurf eines RNNs zur Verkehrsteilnehmerklassifikation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293" name="Grafik 292">
            <a:extLst>
              <a:ext uri="{FF2B5EF4-FFF2-40B4-BE49-F238E27FC236}">
                <a16:creationId xmlns:a16="http://schemas.microsoft.com/office/drawing/2014/main" id="{D2F8C39F-897D-7DF3-8A59-AEAC5B370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35" y="2070000"/>
            <a:ext cx="9099884" cy="33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71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Thema und Aufgaben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EAC35-0616-71E1-437A-DA03C339A35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409619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Evaluierung des RNNs auf verschiedenen Datensätzen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CBDD37-709F-FA21-6F3C-1E58C2E5E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99" y="2183056"/>
            <a:ext cx="3248556" cy="2491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845AAC9-C072-1F88-4D2C-BB5F3EF7D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722" y="2183056"/>
            <a:ext cx="3248556" cy="2491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BD32CB7-EEAE-3EB9-4914-D6FB13C34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325" y="2183056"/>
            <a:ext cx="3293676" cy="2491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E0303E0-98DC-E8CF-5BC1-790A92EC2BAC}"/>
              </a:ext>
            </a:extLst>
          </p:cNvPr>
          <p:cNvSpPr txBox="1"/>
          <p:nvPr/>
        </p:nvSpPr>
        <p:spPr>
          <a:xfrm>
            <a:off x="719812" y="4852737"/>
            <a:ext cx="28889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Periode = 1s; Dauer = 2min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84,9% Genauigkeit </a:t>
            </a:r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2F2049-8436-2EB2-4129-064F2E2E1773}"/>
              </a:ext>
            </a:extLst>
          </p:cNvPr>
          <p:cNvSpPr txBox="1"/>
          <p:nvPr/>
        </p:nvSpPr>
        <p:spPr>
          <a:xfrm>
            <a:off x="4424663" y="4852737"/>
            <a:ext cx="33906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Periode = 1s; Dauer = 2min; MM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79,17% Genauigkeit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AA3DB4A-B169-A072-FF68-F9F006BE20BF}"/>
              </a:ext>
            </a:extLst>
          </p:cNvPr>
          <p:cNvSpPr txBox="1"/>
          <p:nvPr/>
        </p:nvSpPr>
        <p:spPr>
          <a:xfrm>
            <a:off x="8560697" y="4852737"/>
            <a:ext cx="28889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Periode = 2s; Dauer = 2min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86,3% Genauigkeit 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1289848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Nächste Ziele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640776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49F17-DBB1-8446-E2F5-24A74A0B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04.07.2023</a:t>
            </a:fld>
            <a:endParaRPr lang="de-DE" dirty="0"/>
          </a:p>
        </p:txBody>
      </p:sp>
      <p:pic>
        <p:nvPicPr>
          <p:cNvPr id="20" name="Grafik 19" descr="Prozessor Silhouette">
            <a:extLst>
              <a:ext uri="{FF2B5EF4-FFF2-40B4-BE49-F238E27FC236}">
                <a16:creationId xmlns:a16="http://schemas.microsoft.com/office/drawing/2014/main" id="{22AC1BC7-5789-7224-2F58-6618159A8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6012" y="1700219"/>
            <a:ext cx="914400" cy="914400"/>
          </a:xfrm>
          <a:prstGeom prst="rect">
            <a:avLst/>
          </a:prstGeom>
        </p:spPr>
      </p:pic>
      <p:pic>
        <p:nvPicPr>
          <p:cNvPr id="28" name="Grafik 27" descr="Zahnrad Silhouette">
            <a:extLst>
              <a:ext uri="{FF2B5EF4-FFF2-40B4-BE49-F238E27FC236}">
                <a16:creationId xmlns:a16="http://schemas.microsoft.com/office/drawing/2014/main" id="{845E28D9-BAB8-9504-1FA6-B4FF56458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7440" y="2359867"/>
            <a:ext cx="1069133" cy="1069133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70555A02-A9A8-3C3D-C2D7-063544965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6613" y="1657503"/>
            <a:ext cx="914479" cy="999831"/>
          </a:xfrm>
          <a:prstGeom prst="rect">
            <a:avLst/>
          </a:prstGeom>
        </p:spPr>
      </p:pic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525119CB-82C8-7FBF-1314-E01363EF21A9}"/>
              </a:ext>
            </a:extLst>
          </p:cNvPr>
          <p:cNvSpPr/>
          <p:nvPr/>
        </p:nvSpPr>
        <p:spPr>
          <a:xfrm rot="8806191">
            <a:off x="6084678" y="2456361"/>
            <a:ext cx="895504" cy="22589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0B935105-1B55-5758-A2F1-8A812A4018DC}"/>
              </a:ext>
            </a:extLst>
          </p:cNvPr>
          <p:cNvSpPr/>
          <p:nvPr/>
        </p:nvSpPr>
        <p:spPr>
          <a:xfrm rot="19606191">
            <a:off x="6084679" y="2197627"/>
            <a:ext cx="895505" cy="225896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3E634FDC-5A3E-0754-04A5-7BE64A334702}"/>
              </a:ext>
            </a:extLst>
          </p:cNvPr>
          <p:cNvSpPr/>
          <p:nvPr/>
        </p:nvSpPr>
        <p:spPr>
          <a:xfrm>
            <a:off x="5261068" y="4598108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4" name="Grafik 33" descr="Zahnrad mit einfarbiger Füllung">
            <a:extLst>
              <a:ext uri="{FF2B5EF4-FFF2-40B4-BE49-F238E27FC236}">
                <a16:creationId xmlns:a16="http://schemas.microsoft.com/office/drawing/2014/main" id="{59584258-64FC-AEC1-25BF-6BF3925DF9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92584" y="4176489"/>
            <a:ext cx="1069133" cy="1069133"/>
          </a:xfrm>
          <a:prstGeom prst="rect">
            <a:avLst/>
          </a:prstGeom>
        </p:spPr>
      </p:pic>
      <p:pic>
        <p:nvPicPr>
          <p:cNvPr id="35" name="Inhaltsplatzhalter 7" descr="Prozessor mit einfarbiger Füllung">
            <a:extLst>
              <a:ext uri="{FF2B5EF4-FFF2-40B4-BE49-F238E27FC236}">
                <a16:creationId xmlns:a16="http://schemas.microsoft.com/office/drawing/2014/main" id="{F262C267-2E11-9C8C-61F5-ACAAAA887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5924" y="4253855"/>
            <a:ext cx="914400" cy="914400"/>
          </a:xfrm>
        </p:spPr>
      </p:pic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482666CD-30A6-4B3F-33BA-55CF17F31464}"/>
              </a:ext>
            </a:extLst>
          </p:cNvPr>
          <p:cNvSpPr/>
          <p:nvPr/>
        </p:nvSpPr>
        <p:spPr>
          <a:xfrm rot="18549305">
            <a:off x="4726501" y="3714219"/>
            <a:ext cx="895505" cy="225896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BC9BB84C-9801-D446-C84C-C3226B3E80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V="1">
            <a:off x="5746642" y="3461838"/>
            <a:ext cx="646232" cy="773683"/>
          </a:xfrm>
          <a:prstGeom prst="rect">
            <a:avLst/>
          </a:prstGeom>
        </p:spPr>
      </p:pic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EF602FF1-0407-4AD0-E1E1-E1872A206087}"/>
              </a:ext>
            </a:extLst>
          </p:cNvPr>
          <p:cNvSpPr/>
          <p:nvPr/>
        </p:nvSpPr>
        <p:spPr>
          <a:xfrm>
            <a:off x="2897728" y="4598108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6E7C22D2-2B31-0289-52BA-C26D3B1DAE88}"/>
              </a:ext>
            </a:extLst>
          </p:cNvPr>
          <p:cNvSpPr/>
          <p:nvPr/>
        </p:nvSpPr>
        <p:spPr>
          <a:xfrm>
            <a:off x="7469675" y="4581538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6" name="Grafik 45" descr="Route zwei Stecknadeln mit Weg Silhouette">
            <a:extLst>
              <a:ext uri="{FF2B5EF4-FFF2-40B4-BE49-F238E27FC236}">
                <a16:creationId xmlns:a16="http://schemas.microsoft.com/office/drawing/2014/main" id="{E4FD412E-B047-9559-99E2-A5C8466523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02872" y="4275671"/>
            <a:ext cx="895506" cy="837629"/>
          </a:xfrm>
          <a:prstGeom prst="rect">
            <a:avLst/>
          </a:prstGeom>
        </p:spPr>
      </p:pic>
      <p:pic>
        <p:nvPicPr>
          <p:cNvPr id="53" name="Grafik 52" descr="Route zwei Stecknadeln mit Weg mit einfarbiger Füllung">
            <a:extLst>
              <a:ext uri="{FF2B5EF4-FFF2-40B4-BE49-F238E27FC236}">
                <a16:creationId xmlns:a16="http://schemas.microsoft.com/office/drawing/2014/main" id="{56B757C8-80FB-8071-7E4B-503AFBD672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51444" y="2468645"/>
            <a:ext cx="430620" cy="430620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2651E409-BB5B-DD4B-D9B2-0FB803C891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01865" y="3382731"/>
            <a:ext cx="530007" cy="496560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AC77CE07-8EDA-32C7-A428-D616B6BAB0C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43816" y="4749062"/>
            <a:ext cx="530007" cy="496560"/>
          </a:xfrm>
          <a:prstGeom prst="rect">
            <a:avLst/>
          </a:prstGeom>
        </p:spPr>
      </p:pic>
      <p:pic>
        <p:nvPicPr>
          <p:cNvPr id="68" name="Grafik 67">
            <a:extLst>
              <a:ext uri="{FF2B5EF4-FFF2-40B4-BE49-F238E27FC236}">
                <a16:creationId xmlns:a16="http://schemas.microsoft.com/office/drawing/2014/main" id="{66FAE9CE-5304-E1A4-77AA-1957383457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flipH="1">
            <a:off x="4229328" y="2053112"/>
            <a:ext cx="874440" cy="841321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AC2EEFC8-5957-9ED8-1787-252FD38561D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01865" y="1892529"/>
            <a:ext cx="530007" cy="496560"/>
          </a:xfrm>
          <a:prstGeom prst="rect">
            <a:avLst/>
          </a:prstGeom>
        </p:spPr>
      </p:pic>
      <p:pic>
        <p:nvPicPr>
          <p:cNvPr id="70" name="Grafik 69" descr="Motorrad Silhouette">
            <a:extLst>
              <a:ext uri="{FF2B5EF4-FFF2-40B4-BE49-F238E27FC236}">
                <a16:creationId xmlns:a16="http://schemas.microsoft.com/office/drawing/2014/main" id="{3EA8C53B-9877-3627-FC98-89CF94DCE37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64531" y="4198900"/>
            <a:ext cx="914400" cy="914400"/>
          </a:xfrm>
          <a:prstGeom prst="rect">
            <a:avLst/>
          </a:prstGeom>
        </p:spPr>
      </p:pic>
      <p:pic>
        <p:nvPicPr>
          <p:cNvPr id="75" name="Grafik 74">
            <a:extLst>
              <a:ext uri="{FF2B5EF4-FFF2-40B4-BE49-F238E27FC236}">
                <a16:creationId xmlns:a16="http://schemas.microsoft.com/office/drawing/2014/main" id="{3CE191E0-BBFB-01F5-E881-0E1967BBC9E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52653" y="3407418"/>
            <a:ext cx="530007" cy="493455"/>
          </a:xfrm>
          <a:prstGeom prst="rect">
            <a:avLst/>
          </a:prstGeom>
        </p:spPr>
      </p:pic>
      <p:pic>
        <p:nvPicPr>
          <p:cNvPr id="76" name="Grafik 75" descr="Route zwei Stecknadeln mit Weg Silhouette">
            <a:extLst>
              <a:ext uri="{FF2B5EF4-FFF2-40B4-BE49-F238E27FC236}">
                <a16:creationId xmlns:a16="http://schemas.microsoft.com/office/drawing/2014/main" id="{A0EEE84B-A995-805D-6E03-C1BDB22ED5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5998" y="1878696"/>
            <a:ext cx="486662" cy="455209"/>
          </a:xfrm>
          <a:prstGeom prst="rect">
            <a:avLst/>
          </a:prstGeom>
        </p:spPr>
      </p:pic>
      <p:sp>
        <p:nvSpPr>
          <p:cNvPr id="77" name="Textfeld 76">
            <a:extLst>
              <a:ext uri="{FF2B5EF4-FFF2-40B4-BE49-F238E27FC236}">
                <a16:creationId xmlns:a16="http://schemas.microsoft.com/office/drawing/2014/main" id="{9EA62C8E-48C9-CA50-3EDA-25ABBADF2E3B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D924BDCE-696D-FAC9-1585-4A6EB08A0923}"/>
              </a:ext>
            </a:extLst>
          </p:cNvPr>
          <p:cNvSpPr txBox="1"/>
          <p:nvPr/>
        </p:nvSpPr>
        <p:spPr>
          <a:xfrm rot="1936486">
            <a:off x="4343631" y="2618096"/>
            <a:ext cx="6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endParaRPr lang="de-DE" sz="11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05256173-AC25-DB3F-454F-219906DFDB27}"/>
              </a:ext>
            </a:extLst>
          </p:cNvPr>
          <p:cNvSpPr txBox="1"/>
          <p:nvPr/>
        </p:nvSpPr>
        <p:spPr>
          <a:xfrm rot="182861">
            <a:off x="6035415" y="1848316"/>
            <a:ext cx="6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endParaRPr lang="de-DE" sz="11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43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DEB1C-858D-6988-5F7C-D37131E3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Danke für eure Aufmerksamkeit!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190661-E7EC-D9F4-D9A4-F4B1D58379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pPr/>
              <a:t>04.07.2023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00287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BD6FB-3CD9-88D5-FF87-2EB84B3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Das 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3C64C-9ED5-A67A-12C7-1AE25589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760" y="1849065"/>
            <a:ext cx="7872480" cy="8793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200" b="0" i="1" dirty="0">
                <a:solidFill>
                  <a:schemeClr val="tx1">
                    <a:lumMod val="50000"/>
                  </a:schemeClr>
                </a:solidFill>
                <a:effectLst/>
                <a:latin typeface="Helvetica Neue"/>
              </a:rPr>
              <a:t>„</a:t>
            </a:r>
            <a:r>
              <a:rPr lang="de-DE" sz="2200" b="0" i="1" dirty="0">
                <a:solidFill>
                  <a:schemeClr val="tx1">
                    <a:lumMod val="50000"/>
                  </a:schemeClr>
                </a:solidFill>
                <a:effectLst/>
                <a:uFill>
                  <a:solidFill>
                    <a:schemeClr val="accent1"/>
                  </a:solidFill>
                </a:uFill>
                <a:latin typeface="Helvetica Neue"/>
              </a:rPr>
              <a:t>Klassifikation von Verkehrsteilnehmern </a:t>
            </a:r>
            <a:r>
              <a:rPr lang="de-DE" sz="2200" b="0" i="1" dirty="0">
                <a:solidFill>
                  <a:schemeClr val="tx1">
                    <a:lumMod val="50000"/>
                  </a:schemeClr>
                </a:solidFill>
                <a:effectLst/>
                <a:latin typeface="Helvetica Neue"/>
              </a:rPr>
              <a:t>auf Basis realer Positionszeitreihen mit Verfahren des maschinellen Lernens“</a:t>
            </a:r>
            <a:endParaRPr lang="de-DE" sz="2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7994-18C3-A261-A84D-E862AAE1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26348B-845F-9447-ACF0-EB8A1B8AE0E8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7C66BED-7E62-8981-58E9-6162EF57ED97}"/>
              </a:ext>
            </a:extLst>
          </p:cNvPr>
          <p:cNvSpPr txBox="1">
            <a:spLocks/>
          </p:cNvSpPr>
          <p:nvPr/>
        </p:nvSpPr>
        <p:spPr>
          <a:xfrm>
            <a:off x="539999" y="2525485"/>
            <a:ext cx="11160000" cy="106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6F6259">
                  <a:lumMod val="50000"/>
                </a:srgbClr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88A787-E245-C9DD-D609-92B0650D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01" y="3258708"/>
            <a:ext cx="9083827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87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Datengewinnung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AC41B-0B3D-CB78-66EA-73ADD7EF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8" y="1946802"/>
            <a:ext cx="7950859" cy="1677600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Lösung: </a:t>
            </a:r>
            <a:r>
              <a:rPr lang="de-DE" i="1" dirty="0" err="1">
                <a:latin typeface="Helvetica Neue"/>
              </a:rPr>
              <a:t>MotionTrace</a:t>
            </a:r>
            <a:r>
              <a:rPr lang="de-DE" dirty="0">
                <a:latin typeface="Helvetica Neue"/>
              </a:rPr>
              <a:t>-App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>
                <a:latin typeface="Helvetica Neue"/>
              </a:rPr>
              <a:t>Aufnahme und </a:t>
            </a:r>
            <a:r>
              <a:rPr lang="de-DE" dirty="0" err="1">
                <a:latin typeface="Helvetica Neue"/>
              </a:rPr>
              <a:t>Labeling</a:t>
            </a:r>
            <a:r>
              <a:rPr lang="de-DE" dirty="0">
                <a:latin typeface="Helvetica Neue"/>
              </a:rPr>
              <a:t> von GPS-Sequenzen beliebiger Länge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>
                <a:latin typeface="Helvetica Neue"/>
              </a:rPr>
              <a:t>Aufnahmeintervall: eine Sekunde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Problem: Es existiert noch kein geeigneter Datensatz.</a:t>
            </a:r>
          </a:p>
        </p:txBody>
      </p:sp>
      <p:pic>
        <p:nvPicPr>
          <p:cNvPr id="15" name="Inhaltsplatzhalter 14" descr="Ein Bild, das Text, Karte, Screenshot enthält.&#10;&#10;Automatisch generierte Beschreibung">
            <a:extLst>
              <a:ext uri="{FF2B5EF4-FFF2-40B4-BE49-F238E27FC236}">
                <a16:creationId xmlns:a16="http://schemas.microsoft.com/office/drawing/2014/main" id="{72CF4F64-4810-D0CD-45A5-8FEA8C2A4F6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448" y="1413011"/>
            <a:ext cx="2342605" cy="5076885"/>
          </a:xfrm>
          <a:prstGeom prst="roundRect">
            <a:avLst>
              <a:gd name="adj" fmla="val 2828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5110888-9699-C5AA-6136-C289E1A53A4E}"/>
              </a:ext>
            </a:extLst>
          </p:cNvPr>
          <p:cNvSpPr txBox="1">
            <a:spLocks/>
          </p:cNvSpPr>
          <p:nvPr/>
        </p:nvSpPr>
        <p:spPr>
          <a:xfrm>
            <a:off x="539998" y="3289948"/>
            <a:ext cx="6775200" cy="738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Damaliger Stand: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ca. 9h durch vier Nutzer aufgenommen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F6DC742-0A6D-E251-B45C-291AAAFB6C1C}"/>
              </a:ext>
            </a:extLst>
          </p:cNvPr>
          <p:cNvSpPr txBox="1">
            <a:spLocks/>
          </p:cNvSpPr>
          <p:nvPr/>
        </p:nvSpPr>
        <p:spPr>
          <a:xfrm>
            <a:off x="539998" y="4399559"/>
            <a:ext cx="6775200" cy="9056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Ausweitung der Datensammlung: Mehr Aufnahmen, mehr Nutzer und bessere Ausgeglichenheit</a:t>
            </a:r>
          </a:p>
        </p:txBody>
      </p:sp>
    </p:spTree>
    <p:extLst>
      <p:ext uri="{BB962C8B-B14F-4D97-AF65-F5344CB8AC3E}">
        <p14:creationId xmlns:p14="http://schemas.microsoft.com/office/powerpoint/2010/main" val="238983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Datenvorverarbeitung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684000"/>
          </a:xfrm>
        </p:spPr>
        <p:txBody>
          <a:bodyPr>
            <a:normAutofit fontScale="85000" lnSpcReduction="10000"/>
          </a:bodyPr>
          <a:lstStyle/>
          <a:p>
            <a:r>
              <a:rPr lang="de-DE" dirty="0">
                <a:latin typeface="Helvetica Neue"/>
              </a:rPr>
              <a:t>Frage: Wie können reale Positionsdaten, die Ungenauigkeiten und Rauschen aufweisen, so vorverarbeitet werden, dass sie sich gut für den Einsatz maschineller Lernverfahren eignen?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F6239EA-04AB-8E80-FFE3-CCD520E2D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59" y="4233685"/>
            <a:ext cx="6531692" cy="1449000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Weitere (Optimierungs-) Versuche mit Map-Matching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A4EB369-F25A-15C6-BBD7-5C0B21ADBD34}"/>
              </a:ext>
            </a:extLst>
          </p:cNvPr>
          <p:cNvSpPr txBox="1">
            <a:spLocks/>
          </p:cNvSpPr>
          <p:nvPr/>
        </p:nvSpPr>
        <p:spPr>
          <a:xfrm>
            <a:off x="530959" y="2323028"/>
            <a:ext cx="6531692" cy="162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Damaliger Stand: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Erprobung verschiedener Möglichkeiten, um Abweichungen von der tatsächlichen Strecke zu beheben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Map-Matching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ist vielversprechend, allerdings birgt es potenziell auch neue Probleme</a:t>
            </a:r>
          </a:p>
        </p:txBody>
      </p:sp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8BB3E68-13E6-3D6A-2214-8E18AFBAA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45"/>
          <a:stretch/>
        </p:blipFill>
        <p:spPr>
          <a:xfrm>
            <a:off x="7503546" y="2531299"/>
            <a:ext cx="4157495" cy="265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1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Klassifikation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126D1E86-CAE9-FC14-6394-299CB7F5E20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684000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latin typeface="Helvetica Neue"/>
              </a:rPr>
              <a:t>Frage: Welche Verfahren des maschinellen Lernens sind für die Klassifizierung von Verkehrsteilnehmern auf Basis von Bewegungsdaten geeignet?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DFDEA58-FC36-5B45-4D56-0FE27BCF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3970749"/>
            <a:ext cx="11249149" cy="1598502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Erprobung und Umsetzbarkeitsprüfung verschiedener Klassifikatoren mit bereits gesammelten Daten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86E9D2C-E6A3-ADD7-A29B-5A1E56EF1112}"/>
              </a:ext>
            </a:extLst>
          </p:cNvPr>
          <p:cNvSpPr txBox="1">
            <a:spLocks/>
          </p:cNvSpPr>
          <p:nvPr/>
        </p:nvSpPr>
        <p:spPr>
          <a:xfrm>
            <a:off x="539999" y="2394000"/>
            <a:ext cx="11249149" cy="135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Damaliger Stand: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Verschiedene</a:t>
            </a:r>
            <a:r>
              <a:rPr kumimoji="0" lang="de-DE" sz="1800" b="0" i="0" u="none" strike="noStrike" kern="1200" cap="none" spc="0" normalizeH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noProof="0" dirty="0" err="1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geeign</a:t>
            </a:r>
            <a:r>
              <a:rPr lang="de-DE" dirty="0" err="1">
                <a:solidFill>
                  <a:srgbClr val="6F6259"/>
                </a:solidFill>
                <a:latin typeface="Helvetica Neue"/>
              </a:rPr>
              <a:t>ete</a:t>
            </a:r>
            <a:r>
              <a:rPr lang="de-DE" dirty="0">
                <a:solidFill>
                  <a:srgbClr val="6F6259"/>
                </a:solidFill>
                <a:latin typeface="Helvetica Neue"/>
              </a:rPr>
              <a:t> </a:t>
            </a:r>
            <a:r>
              <a:rPr kumimoji="0" lang="de-DE" sz="1800" b="0" i="0" u="none" strike="noStrike" kern="1200" cap="none" spc="0" normalizeH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Klassifikationsverfahren wurden identifiziert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de-DE" dirty="0">
                <a:solidFill>
                  <a:srgbClr val="6F6259"/>
                </a:solidFill>
                <a:latin typeface="Helvetica Neue"/>
              </a:rPr>
              <a:t>Rekurrente Neuronale Netze laut Literatur vielversprechend</a:t>
            </a:r>
            <a:r>
              <a:rPr kumimoji="0" lang="de-DE" sz="1800" b="0" i="0" u="none" strike="noStrike" kern="1200" cap="none" spc="0" normalizeH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727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Stand: Datengewinnung und -vorbereitung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86138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Datengewinnung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Datensammlung mit MotionTrace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5" name="Grafik 4" descr="Ein Bild, das Text, Screenshot, Rechteck, Diagramm enthält.&#10;&#10;Automatisch generierte Beschreibung">
            <a:extLst>
              <a:ext uri="{FF2B5EF4-FFF2-40B4-BE49-F238E27FC236}">
                <a16:creationId xmlns:a16="http://schemas.microsoft.com/office/drawing/2014/main" id="{4B514FCA-D96B-83AD-83FA-46EC81F75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06" y="1902115"/>
            <a:ext cx="4071692" cy="3053769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D0352BA-C41D-34D7-D9C1-8DDB0A8C2358}"/>
              </a:ext>
            </a:extLst>
          </p:cNvPr>
          <p:cNvSpPr txBox="1">
            <a:spLocks/>
          </p:cNvSpPr>
          <p:nvPr/>
        </p:nvSpPr>
        <p:spPr>
          <a:xfrm>
            <a:off x="539998" y="2618999"/>
            <a:ext cx="6972909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Datengrundlage leider nicht ausgeglichener als zuvor</a:t>
            </a:r>
            <a:endParaRPr lang="de-DE" dirty="0">
              <a:latin typeface="Helvetica Neue"/>
            </a:endParaRPr>
          </a:p>
          <a:p>
            <a:r>
              <a:rPr lang="de-DE" dirty="0">
                <a:latin typeface="Helvetica Neue"/>
              </a:rPr>
              <a:t>Gesammelte Aufnahmen umfassen inzwischen fast 30 Stunden 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 Verdreifachung der Datenmenge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Gute Repräsentation verschiedener Verkehrssituationen</a:t>
            </a:r>
          </a:p>
        </p:txBody>
      </p:sp>
    </p:spTree>
    <p:extLst>
      <p:ext uri="{BB962C8B-B14F-4D97-AF65-F5344CB8AC3E}">
        <p14:creationId xmlns:p14="http://schemas.microsoft.com/office/powerpoint/2010/main" val="4158485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Datenvorbereitung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Erzeugung von Trainings- und Testdatensätzen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D0352BA-C41D-34D7-D9C1-8DDB0A8C2358}"/>
              </a:ext>
            </a:extLst>
          </p:cNvPr>
          <p:cNvSpPr txBox="1">
            <a:spLocks/>
          </p:cNvSpPr>
          <p:nvPr/>
        </p:nvSpPr>
        <p:spPr>
          <a:xfrm>
            <a:off x="539999" y="1929956"/>
            <a:ext cx="11594336" cy="1752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Die gesammelten Aufnahmen werden in gleichlange Sequenzen zerschnitten 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Anschließend erfolgt eine stratifizierte Aufteilung und Mischung der Sequenzen in Trainings- (75%) und Testdaten (25%)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Erstellung mehrerer Datensätze:</a:t>
            </a:r>
          </a:p>
        </p:txBody>
      </p:sp>
      <p:graphicFrame>
        <p:nvGraphicFramePr>
          <p:cNvPr id="3" name="Tabelle 7">
            <a:extLst>
              <a:ext uri="{FF2B5EF4-FFF2-40B4-BE49-F238E27FC236}">
                <a16:creationId xmlns:a16="http://schemas.microsoft.com/office/drawing/2014/main" id="{EBC00C83-5B7A-7E7D-7436-6107A0771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61494"/>
              </p:ext>
            </p:extLst>
          </p:nvPr>
        </p:nvGraphicFramePr>
        <p:xfrm>
          <a:off x="886464" y="3587897"/>
          <a:ext cx="83234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698">
                  <a:extLst>
                    <a:ext uri="{9D8B030D-6E8A-4147-A177-3AD203B41FA5}">
                      <a16:colId xmlns:a16="http://schemas.microsoft.com/office/drawing/2014/main" val="3101641397"/>
                    </a:ext>
                  </a:extLst>
                </a:gridCol>
                <a:gridCol w="2075313">
                  <a:extLst>
                    <a:ext uri="{9D8B030D-6E8A-4147-A177-3AD203B41FA5}">
                      <a16:colId xmlns:a16="http://schemas.microsoft.com/office/drawing/2014/main" val="520439796"/>
                    </a:ext>
                  </a:extLst>
                </a:gridCol>
                <a:gridCol w="2529016">
                  <a:extLst>
                    <a:ext uri="{9D8B030D-6E8A-4147-A177-3AD203B41FA5}">
                      <a16:colId xmlns:a16="http://schemas.microsoft.com/office/drawing/2014/main" val="3253115504"/>
                    </a:ext>
                  </a:extLst>
                </a:gridCol>
                <a:gridCol w="2092411">
                  <a:extLst>
                    <a:ext uri="{9D8B030D-6E8A-4147-A177-3AD203B41FA5}">
                      <a16:colId xmlns:a16="http://schemas.microsoft.com/office/drawing/2014/main" val="532463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Abtastperiode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Sequenzlänge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Umfang Trainingsdaten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Umfang Testdaten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4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1min / 60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1208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403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0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2min / 120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573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191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8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4min / 240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257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86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7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1min / 30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1208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403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914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07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684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itel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1FC95E4D-BC5E-4169-9E7B-7C8A4DAE9098}"/>
    </a:ext>
  </a:extLst>
</a:theme>
</file>

<file path=ppt/theme/theme2.xml><?xml version="1.0" encoding="utf-8"?>
<a:theme xmlns:a="http://schemas.openxmlformats.org/drawingml/2006/main" name="Inhalt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Hochschule Coburg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8958B1AE-C431-4DAD-AC3F-D4362D04BC2E}"/>
    </a:ext>
  </a:extLst>
</a:theme>
</file>

<file path=ppt/theme/theme3.xml><?xml version="1.0" encoding="utf-8"?>
<a:theme xmlns:a="http://schemas.openxmlformats.org/drawingml/2006/main" name="Abschluss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423AFC54-2189-445D-B1FF-D17FBC2D2D41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Praesentationsvorlage_Hochschule_Coburg_DE(2)</Template>
  <TotalTime>0</TotalTime>
  <Words>821</Words>
  <Application>Microsoft Office PowerPoint</Application>
  <PresentationFormat>Breitbild</PresentationFormat>
  <Paragraphs>160</Paragraphs>
  <Slides>23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23</vt:i4>
      </vt:variant>
    </vt:vector>
  </HeadingPairs>
  <TitlesOfParts>
    <vt:vector size="32" baseType="lpstr">
      <vt:lpstr>Arial</vt:lpstr>
      <vt:lpstr>Calibri</vt:lpstr>
      <vt:lpstr>Helvetica Neue</vt:lpstr>
      <vt:lpstr>Roboto</vt:lpstr>
      <vt:lpstr>Roboto Light</vt:lpstr>
      <vt:lpstr>Wingdings</vt:lpstr>
      <vt:lpstr>Titel</vt:lpstr>
      <vt:lpstr>Inhalt</vt:lpstr>
      <vt:lpstr>Abschluss</vt:lpstr>
      <vt:lpstr>Bachelorseminar 06.07.2023</vt:lpstr>
      <vt:lpstr>Rückblick: Thema und Aufgaben</vt:lpstr>
      <vt:lpstr>Rückblick: Das Thema</vt:lpstr>
      <vt:lpstr>Rückblick: Datengewinnung</vt:lpstr>
      <vt:lpstr>Rückblick: Datenvorverarbeitung</vt:lpstr>
      <vt:lpstr>Rückblick: Klassifikation</vt:lpstr>
      <vt:lpstr>Aktueller Stand: Datengewinnung und -vorbereitung</vt:lpstr>
      <vt:lpstr>Datengewinnung</vt:lpstr>
      <vt:lpstr>Datenvorbereitung</vt:lpstr>
      <vt:lpstr>Datenvorbereitung</vt:lpstr>
      <vt:lpstr>Aktueller Stand: Map-Matching</vt:lpstr>
      <vt:lpstr>Map-Matching</vt:lpstr>
      <vt:lpstr>Vorhersage des Matching-Modus</vt:lpstr>
      <vt:lpstr>Vorhersage des Matching-Modus</vt:lpstr>
      <vt:lpstr>Vorhersage des Matching-Modus</vt:lpstr>
      <vt:lpstr>Aktueller Stand: Klassifikation</vt:lpstr>
      <vt:lpstr>Vorhersage der Verkehrsteilnehmerklasse</vt:lpstr>
      <vt:lpstr>Vorhersage der Verkehrsteilnehmerklasse</vt:lpstr>
      <vt:lpstr>Vorhersage der Verkehrsteilnehmerklasse</vt:lpstr>
      <vt:lpstr>Vorhersage der Verkehrsteilnehmerklasse</vt:lpstr>
      <vt:lpstr>Nächste Ziele</vt:lpstr>
      <vt:lpstr>PowerPoint-Präsentation</vt:lpstr>
      <vt:lpstr>Danke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Bachelorseminar 25.05.2023</dc:title>
  <dc:creator>Lennart Köpper</dc:creator>
  <cp:lastModifiedBy>Lennart Köpper</cp:lastModifiedBy>
  <cp:revision>72</cp:revision>
  <dcterms:created xsi:type="dcterms:W3CDTF">2023-05-12T14:00:30Z</dcterms:created>
  <dcterms:modified xsi:type="dcterms:W3CDTF">2023-07-04T16:17:24Z</dcterms:modified>
</cp:coreProperties>
</file>